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2" r:id="rId4"/>
  </p:sldMasterIdLst>
  <p:notesMasterIdLst>
    <p:notesMasterId r:id="rId44"/>
  </p:notesMasterIdLst>
  <p:handoutMasterIdLst>
    <p:handoutMasterId r:id="rId45"/>
  </p:handoutMasterIdLst>
  <p:sldIdLst>
    <p:sldId id="286" r:id="rId5"/>
    <p:sldId id="278" r:id="rId6"/>
    <p:sldId id="971" r:id="rId7"/>
    <p:sldId id="970" r:id="rId8"/>
    <p:sldId id="980" r:id="rId9"/>
    <p:sldId id="917" r:id="rId10"/>
    <p:sldId id="981" r:id="rId11"/>
    <p:sldId id="320" r:id="rId12"/>
    <p:sldId id="965" r:id="rId13"/>
    <p:sldId id="324" r:id="rId14"/>
    <p:sldId id="956" r:id="rId15"/>
    <p:sldId id="972" r:id="rId16"/>
    <p:sldId id="969" r:id="rId17"/>
    <p:sldId id="982" r:id="rId18"/>
    <p:sldId id="674" r:id="rId19"/>
    <p:sldId id="675" r:id="rId20"/>
    <p:sldId id="983" r:id="rId21"/>
    <p:sldId id="444" r:id="rId22"/>
    <p:sldId id="984" r:id="rId23"/>
    <p:sldId id="295" r:id="rId24"/>
    <p:sldId id="985" r:id="rId25"/>
    <p:sldId id="973" r:id="rId26"/>
    <p:sldId id="964" r:id="rId27"/>
    <p:sldId id="916" r:id="rId28"/>
    <p:sldId id="963" r:id="rId29"/>
    <p:sldId id="986" r:id="rId30"/>
    <p:sldId id="736" r:id="rId31"/>
    <p:sldId id="974" r:id="rId32"/>
    <p:sldId id="966" r:id="rId33"/>
    <p:sldId id="987" r:id="rId34"/>
    <p:sldId id="975" r:id="rId35"/>
    <p:sldId id="978" r:id="rId36"/>
    <p:sldId id="967" r:id="rId37"/>
    <p:sldId id="976" r:id="rId38"/>
    <p:sldId id="968" r:id="rId39"/>
    <p:sldId id="979" r:id="rId40"/>
    <p:sldId id="955" r:id="rId41"/>
    <p:sldId id="960" r:id="rId42"/>
    <p:sldId id="961" r:id="rId43"/>
  </p:sldIdLst>
  <p:sldSz cx="9144000" cy="6858000" type="screen4x3"/>
  <p:notesSz cx="6858000" cy="1181100"/>
  <p:embeddedFontLst>
    <p:embeddedFont>
      <p:font typeface="Arial Narrow" panose="020B0606020202030204" pitchFamily="3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Trebuchet MS" panose="020B0603020202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x Thompson (DHHS)" initials="DxT(" lastIdx="1" clrIdx="0">
    <p:extLst>
      <p:ext uri="{19B8F6BF-5375-455C-9EA6-DF929625EA0E}">
        <p15:presenceInfo xmlns:p15="http://schemas.microsoft.com/office/powerpoint/2012/main" userId="S::Donna.x.Thompson@familysafety.vic.gov.au::1bf8adab-bc3b-421c-8b61-12f3d047ac73" providerId="AD"/>
      </p:ext>
    </p:extLst>
  </p:cmAuthor>
  <p:cmAuthor id="2" name="Amanda Thompson (DHHS)" initials="A(" lastIdx="5" clrIdx="1">
    <p:extLst>
      <p:ext uri="{19B8F6BF-5375-455C-9EA6-DF929625EA0E}">
        <p15:presenceInfo xmlns:p15="http://schemas.microsoft.com/office/powerpoint/2012/main" userId="S::amanda.thompson@familysafety.vic.gov.au::71fd8d61-e027-46b7-8337-a71fdf948df0" providerId="AD"/>
      </p:ext>
    </p:extLst>
  </p:cmAuthor>
  <p:cmAuthor id="3" name="Andrew Macrae" initials="AM" lastIdx="3" clrIdx="2">
    <p:extLst>
      <p:ext uri="{19B8F6BF-5375-455C-9EA6-DF929625EA0E}">
        <p15:presenceInfo xmlns:p15="http://schemas.microsoft.com/office/powerpoint/2012/main" userId="74c03d8842a1fa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200"/>
    <a:srgbClr val="17B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80816" autoAdjust="0"/>
  </p:normalViewPr>
  <p:slideViewPr>
    <p:cSldViewPr snapToGrid="0">
      <p:cViewPr varScale="1">
        <p:scale>
          <a:sx n="51" d="100"/>
          <a:sy n="51" d="100"/>
        </p:scale>
        <p:origin x="1636" y="2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61472B-A3B9-405B-BD59-B5A08DDAC31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ltLang="ko-KR"/>
        </a:p>
      </dgm:t>
    </dgm:pt>
    <dgm:pt modelId="{F2498FC5-298C-4A18-AB5D-DAE2F8F78A43}">
      <dgm:prSet/>
      <dgm:spPr/>
      <dgm:t>
        <a:bodyPr/>
        <a:lstStyle/>
        <a:p>
          <a:r>
            <a:rPr lang="en-AU" dirty="0"/>
            <a:t>Clear leadership</a:t>
          </a:r>
          <a:endParaRPr lang="en-US" dirty="0"/>
        </a:p>
      </dgm:t>
    </dgm:pt>
    <dgm:pt modelId="{FC91D3DF-F04D-4CF7-A3BC-0A2D85D45418}" type="parTrans" cxnId="{1788C92E-D90C-4EED-863E-626FF63E5AB0}">
      <dgm:prSet/>
      <dgm:spPr/>
      <dgm:t>
        <a:bodyPr/>
        <a:lstStyle/>
        <a:p>
          <a:endParaRPr lang="en-US" altLang="ko-KR"/>
        </a:p>
      </dgm:t>
    </dgm:pt>
    <dgm:pt modelId="{C8BEBA89-EAE3-408A-A206-D67E1664B023}" type="sibTrans" cxnId="{1788C92E-D90C-4EED-863E-626FF63E5AB0}">
      <dgm:prSet/>
      <dgm:spPr/>
      <dgm:t>
        <a:bodyPr/>
        <a:lstStyle/>
        <a:p>
          <a:endParaRPr lang="en-US" altLang="ko-KR"/>
        </a:p>
      </dgm:t>
    </dgm:pt>
    <dgm:pt modelId="{15AE453B-8F5E-41BA-BDBA-F145AE5A5809}">
      <dgm:prSet/>
      <dgm:spPr/>
      <dgm:t>
        <a:bodyPr/>
        <a:lstStyle/>
        <a:p>
          <a:r>
            <a:rPr lang="en-AU" dirty="0"/>
            <a:t>Implementation plan for organisational embedding </a:t>
          </a:r>
          <a:endParaRPr lang="en-US" dirty="0"/>
        </a:p>
      </dgm:t>
    </dgm:pt>
    <dgm:pt modelId="{60FD5E5F-2AB1-4F91-9CAA-1E74136D4970}" type="parTrans" cxnId="{C254F437-016E-4A14-B115-497FE5F33A53}">
      <dgm:prSet/>
      <dgm:spPr/>
      <dgm:t>
        <a:bodyPr/>
        <a:lstStyle/>
        <a:p>
          <a:endParaRPr lang="en-US" altLang="ko-KR"/>
        </a:p>
      </dgm:t>
    </dgm:pt>
    <dgm:pt modelId="{44BE5AF9-6E71-4866-B63C-15A9470E333A}" type="sibTrans" cxnId="{C254F437-016E-4A14-B115-497FE5F33A53}">
      <dgm:prSet/>
      <dgm:spPr/>
      <dgm:t>
        <a:bodyPr/>
        <a:lstStyle/>
        <a:p>
          <a:endParaRPr lang="en-US" altLang="ko-KR"/>
        </a:p>
      </dgm:t>
    </dgm:pt>
    <dgm:pt modelId="{4E1C24A3-B3CC-4254-82DF-D9BE236CFEC7}">
      <dgm:prSet/>
      <dgm:spPr/>
      <dgm:t>
        <a:bodyPr/>
        <a:lstStyle/>
        <a:p>
          <a:r>
            <a:rPr lang="en-AU" dirty="0"/>
            <a:t>Facilitate consistent and collaborative practice through operational changes</a:t>
          </a:r>
          <a:endParaRPr lang="en-US" dirty="0"/>
        </a:p>
      </dgm:t>
    </dgm:pt>
    <dgm:pt modelId="{1CAB9CE5-D6B5-49CE-A803-D71C6FCBAB6E}" type="parTrans" cxnId="{1F111CC7-66FF-4BA7-BA60-5A3AFAF3CAB2}">
      <dgm:prSet/>
      <dgm:spPr/>
      <dgm:t>
        <a:bodyPr/>
        <a:lstStyle/>
        <a:p>
          <a:endParaRPr lang="en-US" altLang="ko-KR"/>
        </a:p>
      </dgm:t>
    </dgm:pt>
    <dgm:pt modelId="{B99F7350-DD99-4846-ADEC-3BB38E26BF11}" type="sibTrans" cxnId="{1F111CC7-66FF-4BA7-BA60-5A3AFAF3CAB2}">
      <dgm:prSet/>
      <dgm:spPr/>
      <dgm:t>
        <a:bodyPr/>
        <a:lstStyle/>
        <a:p>
          <a:endParaRPr lang="en-US" altLang="ko-KR"/>
        </a:p>
      </dgm:t>
    </dgm:pt>
    <dgm:pt modelId="{73ACC75B-F8C6-4860-95C3-7DDA0E1A42F1}">
      <dgm:prSet/>
      <dgm:spPr/>
      <dgm:t>
        <a:bodyPr/>
        <a:lstStyle/>
        <a:p>
          <a:r>
            <a:rPr lang="en-AU"/>
            <a:t>Build staff capacity</a:t>
          </a:r>
          <a:endParaRPr lang="en-US"/>
        </a:p>
      </dgm:t>
    </dgm:pt>
    <dgm:pt modelId="{04A447B5-AF4A-4F4D-872B-F536BB941E91}" type="parTrans" cxnId="{3CE0CFB2-DF38-49B1-9240-715553F468F6}">
      <dgm:prSet/>
      <dgm:spPr/>
      <dgm:t>
        <a:bodyPr/>
        <a:lstStyle/>
        <a:p>
          <a:endParaRPr lang="en-US" altLang="ko-KR"/>
        </a:p>
      </dgm:t>
    </dgm:pt>
    <dgm:pt modelId="{6EB359E2-69FC-4E29-BE8C-7FB921DCEFB3}" type="sibTrans" cxnId="{3CE0CFB2-DF38-49B1-9240-715553F468F6}">
      <dgm:prSet/>
      <dgm:spPr/>
      <dgm:t>
        <a:bodyPr/>
        <a:lstStyle/>
        <a:p>
          <a:endParaRPr lang="en-US" altLang="ko-KR"/>
        </a:p>
      </dgm:t>
    </dgm:pt>
    <dgm:pt modelId="{613C68AC-84C8-441D-AC0B-3A7E35F26618}">
      <dgm:prSet/>
      <dgm:spPr/>
      <dgm:t>
        <a:bodyPr/>
        <a:lstStyle/>
        <a:p>
          <a:r>
            <a:rPr lang="en-AU"/>
            <a:t>Build multi-agency collaboration and practice </a:t>
          </a:r>
          <a:endParaRPr lang="en-US"/>
        </a:p>
      </dgm:t>
    </dgm:pt>
    <dgm:pt modelId="{75475408-4311-471F-9611-360458AE0FA8}" type="parTrans" cxnId="{260C8775-DE66-4849-8E99-BDE040DE2597}">
      <dgm:prSet/>
      <dgm:spPr/>
      <dgm:t>
        <a:bodyPr/>
        <a:lstStyle/>
        <a:p>
          <a:endParaRPr lang="en-US" altLang="ko-KR"/>
        </a:p>
      </dgm:t>
    </dgm:pt>
    <dgm:pt modelId="{6CC722EC-F4BC-44E0-B09D-1F695EE97BB2}" type="sibTrans" cxnId="{260C8775-DE66-4849-8E99-BDE040DE2597}">
      <dgm:prSet/>
      <dgm:spPr/>
      <dgm:t>
        <a:bodyPr/>
        <a:lstStyle/>
        <a:p>
          <a:endParaRPr lang="en-US" altLang="ko-KR"/>
        </a:p>
      </dgm:t>
    </dgm:pt>
    <dgm:pt modelId="{1011BF13-384A-4478-B4F4-941B8F4FCAEF}">
      <dgm:prSet/>
      <dgm:spPr/>
      <dgm:t>
        <a:bodyPr/>
        <a:lstStyle/>
        <a:p>
          <a:r>
            <a:rPr lang="en-AU"/>
            <a:t>Mechanisms in place for continuous improvement</a:t>
          </a:r>
          <a:endParaRPr lang="en-US"/>
        </a:p>
      </dgm:t>
    </dgm:pt>
    <dgm:pt modelId="{4EF5DC61-AC9D-41ED-9B18-BA0039B588D4}" type="parTrans" cxnId="{362DFF87-2EDF-44C1-828A-F0184B2F08F7}">
      <dgm:prSet/>
      <dgm:spPr/>
      <dgm:t>
        <a:bodyPr/>
        <a:lstStyle/>
        <a:p>
          <a:endParaRPr lang="en-US" altLang="ko-KR"/>
        </a:p>
      </dgm:t>
    </dgm:pt>
    <dgm:pt modelId="{83170990-342C-401E-BB8C-D7CEAA82B9C6}" type="sibTrans" cxnId="{362DFF87-2EDF-44C1-828A-F0184B2F08F7}">
      <dgm:prSet/>
      <dgm:spPr/>
      <dgm:t>
        <a:bodyPr/>
        <a:lstStyle/>
        <a:p>
          <a:endParaRPr lang="en-US" altLang="ko-KR"/>
        </a:p>
      </dgm:t>
    </dgm:pt>
    <dgm:pt modelId="{C090E815-882A-4FF3-A0A4-0FB7207F0130}" type="pres">
      <dgm:prSet presAssocID="{9161472B-A3B9-405B-BD59-B5A08DDAC317}" presName="vert0" presStyleCnt="0">
        <dgm:presLayoutVars>
          <dgm:dir/>
          <dgm:animOne val="branch"/>
          <dgm:animLvl val="lvl"/>
        </dgm:presLayoutVars>
      </dgm:prSet>
      <dgm:spPr/>
    </dgm:pt>
    <dgm:pt modelId="{21FB8C26-5554-488A-9C14-5A46A7F2D0C6}" type="pres">
      <dgm:prSet presAssocID="{F2498FC5-298C-4A18-AB5D-DAE2F8F78A43}" presName="thickLine" presStyleLbl="alignNode1" presStyleIdx="0" presStyleCnt="6" custLinFactNeighborX="6282"/>
      <dgm:spPr/>
    </dgm:pt>
    <dgm:pt modelId="{929EE336-A30C-4E85-916E-7907D5821D79}" type="pres">
      <dgm:prSet presAssocID="{F2498FC5-298C-4A18-AB5D-DAE2F8F78A43}" presName="horz1" presStyleCnt="0"/>
      <dgm:spPr/>
    </dgm:pt>
    <dgm:pt modelId="{E1970747-727B-46F7-9013-25CDCD9981FF}" type="pres">
      <dgm:prSet presAssocID="{F2498FC5-298C-4A18-AB5D-DAE2F8F78A43}" presName="tx1" presStyleLbl="revTx" presStyleIdx="0" presStyleCnt="6"/>
      <dgm:spPr/>
    </dgm:pt>
    <dgm:pt modelId="{CC13EBDB-BB9F-4C18-B222-EDA51E493EBF}" type="pres">
      <dgm:prSet presAssocID="{F2498FC5-298C-4A18-AB5D-DAE2F8F78A43}" presName="vert1" presStyleCnt="0"/>
      <dgm:spPr/>
    </dgm:pt>
    <dgm:pt modelId="{BEBE8F0C-8420-4967-BBFC-2BA6AD0425EB}" type="pres">
      <dgm:prSet presAssocID="{15AE453B-8F5E-41BA-BDBA-F145AE5A5809}" presName="thickLine" presStyleLbl="alignNode1" presStyleIdx="1" presStyleCnt="6"/>
      <dgm:spPr/>
    </dgm:pt>
    <dgm:pt modelId="{33E25BA2-0B49-481D-8D45-DDF58650B8FA}" type="pres">
      <dgm:prSet presAssocID="{15AE453B-8F5E-41BA-BDBA-F145AE5A5809}" presName="horz1" presStyleCnt="0"/>
      <dgm:spPr/>
    </dgm:pt>
    <dgm:pt modelId="{A7B8D135-2DFD-461C-B418-250E9BFF6183}" type="pres">
      <dgm:prSet presAssocID="{15AE453B-8F5E-41BA-BDBA-F145AE5A5809}" presName="tx1" presStyleLbl="revTx" presStyleIdx="1" presStyleCnt="6"/>
      <dgm:spPr/>
    </dgm:pt>
    <dgm:pt modelId="{5B02632B-E945-4D21-BD83-76736453589F}" type="pres">
      <dgm:prSet presAssocID="{15AE453B-8F5E-41BA-BDBA-F145AE5A5809}" presName="vert1" presStyleCnt="0"/>
      <dgm:spPr/>
    </dgm:pt>
    <dgm:pt modelId="{10E886E2-46BB-4C87-8861-BF6C42F3FDE2}" type="pres">
      <dgm:prSet presAssocID="{4E1C24A3-B3CC-4254-82DF-D9BE236CFEC7}" presName="thickLine" presStyleLbl="alignNode1" presStyleIdx="2" presStyleCnt="6"/>
      <dgm:spPr/>
    </dgm:pt>
    <dgm:pt modelId="{81C57A63-1BF4-480C-BCC5-7F677E854438}" type="pres">
      <dgm:prSet presAssocID="{4E1C24A3-B3CC-4254-82DF-D9BE236CFEC7}" presName="horz1" presStyleCnt="0"/>
      <dgm:spPr/>
    </dgm:pt>
    <dgm:pt modelId="{883656FD-4096-41FB-8943-EFBA55422368}" type="pres">
      <dgm:prSet presAssocID="{4E1C24A3-B3CC-4254-82DF-D9BE236CFEC7}" presName="tx1" presStyleLbl="revTx" presStyleIdx="2" presStyleCnt="6"/>
      <dgm:spPr/>
    </dgm:pt>
    <dgm:pt modelId="{4A4C63E1-F9A5-4EBF-8627-5C85933870B1}" type="pres">
      <dgm:prSet presAssocID="{4E1C24A3-B3CC-4254-82DF-D9BE236CFEC7}" presName="vert1" presStyleCnt="0"/>
      <dgm:spPr/>
    </dgm:pt>
    <dgm:pt modelId="{12F0AD71-0823-46F1-8B6B-62AAF3D96E5F}" type="pres">
      <dgm:prSet presAssocID="{73ACC75B-F8C6-4860-95C3-7DDA0E1A42F1}" presName="thickLine" presStyleLbl="alignNode1" presStyleIdx="3" presStyleCnt="6"/>
      <dgm:spPr/>
    </dgm:pt>
    <dgm:pt modelId="{E4BA9C75-E342-4DFC-9579-F4EA3C22675C}" type="pres">
      <dgm:prSet presAssocID="{73ACC75B-F8C6-4860-95C3-7DDA0E1A42F1}" presName="horz1" presStyleCnt="0"/>
      <dgm:spPr/>
    </dgm:pt>
    <dgm:pt modelId="{87BB20ED-504B-43CD-AF70-DFA16C4CDE74}" type="pres">
      <dgm:prSet presAssocID="{73ACC75B-F8C6-4860-95C3-7DDA0E1A42F1}" presName="tx1" presStyleLbl="revTx" presStyleIdx="3" presStyleCnt="6"/>
      <dgm:spPr/>
    </dgm:pt>
    <dgm:pt modelId="{4FBB87BE-0212-48D6-9C52-764448B20BBD}" type="pres">
      <dgm:prSet presAssocID="{73ACC75B-F8C6-4860-95C3-7DDA0E1A42F1}" presName="vert1" presStyleCnt="0"/>
      <dgm:spPr/>
    </dgm:pt>
    <dgm:pt modelId="{C1D58506-5E2E-4BF1-9D3A-CB65EFA96B10}" type="pres">
      <dgm:prSet presAssocID="{613C68AC-84C8-441D-AC0B-3A7E35F26618}" presName="thickLine" presStyleLbl="alignNode1" presStyleIdx="4" presStyleCnt="6"/>
      <dgm:spPr/>
    </dgm:pt>
    <dgm:pt modelId="{3714904F-C595-4BDE-AD07-F997A27516F8}" type="pres">
      <dgm:prSet presAssocID="{613C68AC-84C8-441D-AC0B-3A7E35F26618}" presName="horz1" presStyleCnt="0"/>
      <dgm:spPr/>
    </dgm:pt>
    <dgm:pt modelId="{2F090DA8-1755-42EF-ABC7-BF43BD74CCA7}" type="pres">
      <dgm:prSet presAssocID="{613C68AC-84C8-441D-AC0B-3A7E35F26618}" presName="tx1" presStyleLbl="revTx" presStyleIdx="4" presStyleCnt="6"/>
      <dgm:spPr/>
    </dgm:pt>
    <dgm:pt modelId="{ABB96F2E-1D0B-4A20-A12F-3353299C12D2}" type="pres">
      <dgm:prSet presAssocID="{613C68AC-84C8-441D-AC0B-3A7E35F26618}" presName="vert1" presStyleCnt="0"/>
      <dgm:spPr/>
    </dgm:pt>
    <dgm:pt modelId="{FA89A507-CFF7-49EF-A060-4CECA25B30A9}" type="pres">
      <dgm:prSet presAssocID="{1011BF13-384A-4478-B4F4-941B8F4FCAEF}" presName="thickLine" presStyleLbl="alignNode1" presStyleIdx="5" presStyleCnt="6"/>
      <dgm:spPr/>
    </dgm:pt>
    <dgm:pt modelId="{8DDB0627-F9F7-449F-B03D-1B9CEB32B146}" type="pres">
      <dgm:prSet presAssocID="{1011BF13-384A-4478-B4F4-941B8F4FCAEF}" presName="horz1" presStyleCnt="0"/>
      <dgm:spPr/>
    </dgm:pt>
    <dgm:pt modelId="{40BD5CEB-5F63-4B0D-BCD5-9B59042BE789}" type="pres">
      <dgm:prSet presAssocID="{1011BF13-384A-4478-B4F4-941B8F4FCAEF}" presName="tx1" presStyleLbl="revTx" presStyleIdx="5" presStyleCnt="6"/>
      <dgm:spPr/>
    </dgm:pt>
    <dgm:pt modelId="{A2EE2651-D0CE-4445-8C9C-D6FFDB0C4AD2}" type="pres">
      <dgm:prSet presAssocID="{1011BF13-384A-4478-B4F4-941B8F4FCAEF}" presName="vert1" presStyleCnt="0"/>
      <dgm:spPr/>
    </dgm:pt>
  </dgm:ptLst>
  <dgm:cxnLst>
    <dgm:cxn modelId="{058F6303-934F-4E22-A915-F1C91823EA76}" type="presOf" srcId="{9161472B-A3B9-405B-BD59-B5A08DDAC317}" destId="{C090E815-882A-4FF3-A0A4-0FB7207F0130}" srcOrd="0" destOrd="0" presId="urn:microsoft.com/office/officeart/2008/layout/LinedList"/>
    <dgm:cxn modelId="{C2CD2518-D13B-455D-8DE1-43FC624BED1B}" type="presOf" srcId="{15AE453B-8F5E-41BA-BDBA-F145AE5A5809}" destId="{A7B8D135-2DFD-461C-B418-250E9BFF6183}" srcOrd="0" destOrd="0" presId="urn:microsoft.com/office/officeart/2008/layout/LinedList"/>
    <dgm:cxn modelId="{1788C92E-D90C-4EED-863E-626FF63E5AB0}" srcId="{9161472B-A3B9-405B-BD59-B5A08DDAC317}" destId="{F2498FC5-298C-4A18-AB5D-DAE2F8F78A43}" srcOrd="0" destOrd="0" parTransId="{FC91D3DF-F04D-4CF7-A3BC-0A2D85D45418}" sibTransId="{C8BEBA89-EAE3-408A-A206-D67E1664B023}"/>
    <dgm:cxn modelId="{74225432-1D98-4683-BF51-0A2CF326548C}" type="presOf" srcId="{F2498FC5-298C-4A18-AB5D-DAE2F8F78A43}" destId="{E1970747-727B-46F7-9013-25CDCD9981FF}" srcOrd="0" destOrd="0" presId="urn:microsoft.com/office/officeart/2008/layout/LinedList"/>
    <dgm:cxn modelId="{C254F437-016E-4A14-B115-497FE5F33A53}" srcId="{9161472B-A3B9-405B-BD59-B5A08DDAC317}" destId="{15AE453B-8F5E-41BA-BDBA-F145AE5A5809}" srcOrd="1" destOrd="0" parTransId="{60FD5E5F-2AB1-4F91-9CAA-1E74136D4970}" sibTransId="{44BE5AF9-6E71-4866-B63C-15A9470E333A}"/>
    <dgm:cxn modelId="{260C8775-DE66-4849-8E99-BDE040DE2597}" srcId="{9161472B-A3B9-405B-BD59-B5A08DDAC317}" destId="{613C68AC-84C8-441D-AC0B-3A7E35F26618}" srcOrd="4" destOrd="0" parTransId="{75475408-4311-471F-9611-360458AE0FA8}" sibTransId="{6CC722EC-F4BC-44E0-B09D-1F695EE97BB2}"/>
    <dgm:cxn modelId="{362DFF87-2EDF-44C1-828A-F0184B2F08F7}" srcId="{9161472B-A3B9-405B-BD59-B5A08DDAC317}" destId="{1011BF13-384A-4478-B4F4-941B8F4FCAEF}" srcOrd="5" destOrd="0" parTransId="{4EF5DC61-AC9D-41ED-9B18-BA0039B588D4}" sibTransId="{83170990-342C-401E-BB8C-D7CEAA82B9C6}"/>
    <dgm:cxn modelId="{CAF0409B-D9C4-47F6-8CE4-C7078867E917}" type="presOf" srcId="{1011BF13-384A-4478-B4F4-941B8F4FCAEF}" destId="{40BD5CEB-5F63-4B0D-BCD5-9B59042BE789}" srcOrd="0" destOrd="0" presId="urn:microsoft.com/office/officeart/2008/layout/LinedList"/>
    <dgm:cxn modelId="{3CE0CFB2-DF38-49B1-9240-715553F468F6}" srcId="{9161472B-A3B9-405B-BD59-B5A08DDAC317}" destId="{73ACC75B-F8C6-4860-95C3-7DDA0E1A42F1}" srcOrd="3" destOrd="0" parTransId="{04A447B5-AF4A-4F4D-872B-F536BB941E91}" sibTransId="{6EB359E2-69FC-4E29-BE8C-7FB921DCEFB3}"/>
    <dgm:cxn modelId="{841148BB-44C9-4E06-B951-8D35E7BFDF7F}" type="presOf" srcId="{4E1C24A3-B3CC-4254-82DF-D9BE236CFEC7}" destId="{883656FD-4096-41FB-8943-EFBA55422368}" srcOrd="0" destOrd="0" presId="urn:microsoft.com/office/officeart/2008/layout/LinedList"/>
    <dgm:cxn modelId="{CDC104E3-98FD-464E-BBDB-015324FAEAB9}" type="presOf" srcId="{73ACC75B-F8C6-4860-95C3-7DDA0E1A42F1}" destId="{87BB20ED-504B-43CD-AF70-DFA16C4CDE74}" srcOrd="0" destOrd="0" presId="urn:microsoft.com/office/officeart/2008/layout/LinedList"/>
    <dgm:cxn modelId="{1F111CC7-66FF-4BA7-BA60-5A3AFAF3CAB2}" srcId="{9161472B-A3B9-405B-BD59-B5A08DDAC317}" destId="{4E1C24A3-B3CC-4254-82DF-D9BE236CFEC7}" srcOrd="2" destOrd="0" parTransId="{1CAB9CE5-D6B5-49CE-A803-D71C6FCBAB6E}" sibTransId="{B99F7350-DD99-4846-ADEC-3BB38E26BF11}"/>
    <dgm:cxn modelId="{6E3CE2DE-F0E5-4B52-A3EF-AA32EBD22F72}" type="presOf" srcId="{613C68AC-84C8-441D-AC0B-3A7E35F26618}" destId="{2F090DA8-1755-42EF-ABC7-BF43BD74CCA7}" srcOrd="0" destOrd="0" presId="urn:microsoft.com/office/officeart/2008/layout/LinedList"/>
    <dgm:cxn modelId="{3265B671-AC4A-4391-B339-FB39B0EAC054}" type="presParOf" srcId="{C090E815-882A-4FF3-A0A4-0FB7207F0130}" destId="{21FB8C26-5554-488A-9C14-5A46A7F2D0C6}" srcOrd="0" destOrd="0" presId="urn:microsoft.com/office/officeart/2008/layout/LinedList"/>
    <dgm:cxn modelId="{ACB3B0D7-AB45-4EBC-AF05-65DBEFC79022}" type="presParOf" srcId="{C090E815-882A-4FF3-A0A4-0FB7207F0130}" destId="{929EE336-A30C-4E85-916E-7907D5821D79}" srcOrd="1" destOrd="0" presId="urn:microsoft.com/office/officeart/2008/layout/LinedList"/>
    <dgm:cxn modelId="{0E5FA337-06B1-4C8D-BB87-5BF2F516E69C}" type="presParOf" srcId="{929EE336-A30C-4E85-916E-7907D5821D79}" destId="{E1970747-727B-46F7-9013-25CDCD9981FF}" srcOrd="0" destOrd="0" presId="urn:microsoft.com/office/officeart/2008/layout/LinedList"/>
    <dgm:cxn modelId="{09C45455-2BFA-46D1-8813-3F786BFD5025}" type="presParOf" srcId="{929EE336-A30C-4E85-916E-7907D5821D79}" destId="{CC13EBDB-BB9F-4C18-B222-EDA51E493EBF}" srcOrd="1" destOrd="0" presId="urn:microsoft.com/office/officeart/2008/layout/LinedList"/>
    <dgm:cxn modelId="{B6A7087E-A621-4A80-B49E-662C14F8BA88}" type="presParOf" srcId="{C090E815-882A-4FF3-A0A4-0FB7207F0130}" destId="{BEBE8F0C-8420-4967-BBFC-2BA6AD0425EB}" srcOrd="2" destOrd="0" presId="urn:microsoft.com/office/officeart/2008/layout/LinedList"/>
    <dgm:cxn modelId="{5E87C4F8-32F2-44FF-A960-A16982CB8DCE}" type="presParOf" srcId="{C090E815-882A-4FF3-A0A4-0FB7207F0130}" destId="{33E25BA2-0B49-481D-8D45-DDF58650B8FA}" srcOrd="3" destOrd="0" presId="urn:microsoft.com/office/officeart/2008/layout/LinedList"/>
    <dgm:cxn modelId="{EABA85C0-12BC-4423-81C5-2147AFE90A2B}" type="presParOf" srcId="{33E25BA2-0B49-481D-8D45-DDF58650B8FA}" destId="{A7B8D135-2DFD-461C-B418-250E9BFF6183}" srcOrd="0" destOrd="0" presId="urn:microsoft.com/office/officeart/2008/layout/LinedList"/>
    <dgm:cxn modelId="{01F2B333-715F-4DEB-BD9C-865A3658A60E}" type="presParOf" srcId="{33E25BA2-0B49-481D-8D45-DDF58650B8FA}" destId="{5B02632B-E945-4D21-BD83-76736453589F}" srcOrd="1" destOrd="0" presId="urn:microsoft.com/office/officeart/2008/layout/LinedList"/>
    <dgm:cxn modelId="{7F9F74B8-AFEF-4B32-9410-045C8D68BA6D}" type="presParOf" srcId="{C090E815-882A-4FF3-A0A4-0FB7207F0130}" destId="{10E886E2-46BB-4C87-8861-BF6C42F3FDE2}" srcOrd="4" destOrd="0" presId="urn:microsoft.com/office/officeart/2008/layout/LinedList"/>
    <dgm:cxn modelId="{12566F92-3F57-47CF-B95A-DEA92E0C52E2}" type="presParOf" srcId="{C090E815-882A-4FF3-A0A4-0FB7207F0130}" destId="{81C57A63-1BF4-480C-BCC5-7F677E854438}" srcOrd="5" destOrd="0" presId="urn:microsoft.com/office/officeart/2008/layout/LinedList"/>
    <dgm:cxn modelId="{B3A41367-2158-4786-BE7D-B9C46C297E72}" type="presParOf" srcId="{81C57A63-1BF4-480C-BCC5-7F677E854438}" destId="{883656FD-4096-41FB-8943-EFBA55422368}" srcOrd="0" destOrd="0" presId="urn:microsoft.com/office/officeart/2008/layout/LinedList"/>
    <dgm:cxn modelId="{3798A941-1AF8-4840-AC9E-A2D1C8DA091C}" type="presParOf" srcId="{81C57A63-1BF4-480C-BCC5-7F677E854438}" destId="{4A4C63E1-F9A5-4EBF-8627-5C85933870B1}" srcOrd="1" destOrd="0" presId="urn:microsoft.com/office/officeart/2008/layout/LinedList"/>
    <dgm:cxn modelId="{E05E4D5E-B39D-4DE1-9A9C-D3E9D42B1E23}" type="presParOf" srcId="{C090E815-882A-4FF3-A0A4-0FB7207F0130}" destId="{12F0AD71-0823-46F1-8B6B-62AAF3D96E5F}" srcOrd="6" destOrd="0" presId="urn:microsoft.com/office/officeart/2008/layout/LinedList"/>
    <dgm:cxn modelId="{092FBF62-F298-4BFE-9C5B-23276FE3E3A2}" type="presParOf" srcId="{C090E815-882A-4FF3-A0A4-0FB7207F0130}" destId="{E4BA9C75-E342-4DFC-9579-F4EA3C22675C}" srcOrd="7" destOrd="0" presId="urn:microsoft.com/office/officeart/2008/layout/LinedList"/>
    <dgm:cxn modelId="{9DFAB62A-46BD-4C86-A79F-FF6C017CE16D}" type="presParOf" srcId="{E4BA9C75-E342-4DFC-9579-F4EA3C22675C}" destId="{87BB20ED-504B-43CD-AF70-DFA16C4CDE74}" srcOrd="0" destOrd="0" presId="urn:microsoft.com/office/officeart/2008/layout/LinedList"/>
    <dgm:cxn modelId="{8D6D98CD-C676-4460-BAFE-6EFF6878A61D}" type="presParOf" srcId="{E4BA9C75-E342-4DFC-9579-F4EA3C22675C}" destId="{4FBB87BE-0212-48D6-9C52-764448B20BBD}" srcOrd="1" destOrd="0" presId="urn:microsoft.com/office/officeart/2008/layout/LinedList"/>
    <dgm:cxn modelId="{01AD6BB0-762F-4947-9A45-3DE9C0B866EA}" type="presParOf" srcId="{C090E815-882A-4FF3-A0A4-0FB7207F0130}" destId="{C1D58506-5E2E-4BF1-9D3A-CB65EFA96B10}" srcOrd="8" destOrd="0" presId="urn:microsoft.com/office/officeart/2008/layout/LinedList"/>
    <dgm:cxn modelId="{9D6E27CB-2ADD-4D9B-9A85-733B8115420D}" type="presParOf" srcId="{C090E815-882A-4FF3-A0A4-0FB7207F0130}" destId="{3714904F-C595-4BDE-AD07-F997A27516F8}" srcOrd="9" destOrd="0" presId="urn:microsoft.com/office/officeart/2008/layout/LinedList"/>
    <dgm:cxn modelId="{E1677595-D108-4236-A1C6-9F6AF6EC1249}" type="presParOf" srcId="{3714904F-C595-4BDE-AD07-F997A27516F8}" destId="{2F090DA8-1755-42EF-ABC7-BF43BD74CCA7}" srcOrd="0" destOrd="0" presId="urn:microsoft.com/office/officeart/2008/layout/LinedList"/>
    <dgm:cxn modelId="{9731A4B0-A7B6-4392-A9C8-BF62E053E930}" type="presParOf" srcId="{3714904F-C595-4BDE-AD07-F997A27516F8}" destId="{ABB96F2E-1D0B-4A20-A12F-3353299C12D2}" srcOrd="1" destOrd="0" presId="urn:microsoft.com/office/officeart/2008/layout/LinedList"/>
    <dgm:cxn modelId="{AD6CA8EA-78C4-42B1-BDF7-77FAB7E6204A}" type="presParOf" srcId="{C090E815-882A-4FF3-A0A4-0FB7207F0130}" destId="{FA89A507-CFF7-49EF-A060-4CECA25B30A9}" srcOrd="10" destOrd="0" presId="urn:microsoft.com/office/officeart/2008/layout/LinedList"/>
    <dgm:cxn modelId="{A04E610A-23FB-4056-B1B1-4C184850104B}" type="presParOf" srcId="{C090E815-882A-4FF3-A0A4-0FB7207F0130}" destId="{8DDB0627-F9F7-449F-B03D-1B9CEB32B146}" srcOrd="11" destOrd="0" presId="urn:microsoft.com/office/officeart/2008/layout/LinedList"/>
    <dgm:cxn modelId="{BA4D6421-A9D7-446D-AC28-C970B7514394}" type="presParOf" srcId="{8DDB0627-F9F7-449F-B03D-1B9CEB32B146}" destId="{40BD5CEB-5F63-4B0D-BCD5-9B59042BE789}" srcOrd="0" destOrd="0" presId="urn:microsoft.com/office/officeart/2008/layout/LinedList"/>
    <dgm:cxn modelId="{0AE21F52-F1CD-44A8-829D-DA14CBD78650}" type="presParOf" srcId="{8DDB0627-F9F7-449F-B03D-1B9CEB32B146}" destId="{A2EE2651-D0CE-4445-8C9C-D6FFDB0C4A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8C26-5554-488A-9C14-5A46A7F2D0C6}">
      <dsp:nvSpPr>
        <dsp:cNvPr id="0" name=""/>
        <dsp:cNvSpPr/>
      </dsp:nvSpPr>
      <dsp:spPr>
        <a:xfrm>
          <a:off x="0" y="2370"/>
          <a:ext cx="74636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970747-727B-46F7-9013-25CDCD9981FF}">
      <dsp:nvSpPr>
        <dsp:cNvPr id="0" name=""/>
        <dsp:cNvSpPr/>
      </dsp:nvSpPr>
      <dsp:spPr>
        <a:xfrm>
          <a:off x="0" y="2370"/>
          <a:ext cx="7463689" cy="8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AU" sz="2300" kern="1200" dirty="0"/>
            <a:t>Clear leadership</a:t>
          </a:r>
          <a:endParaRPr lang="en-US" sz="2300" kern="1200" dirty="0"/>
        </a:p>
      </dsp:txBody>
      <dsp:txXfrm>
        <a:off x="0" y="2370"/>
        <a:ext cx="7463689" cy="808342"/>
      </dsp:txXfrm>
    </dsp:sp>
    <dsp:sp modelId="{BEBE8F0C-8420-4967-BBFC-2BA6AD0425EB}">
      <dsp:nvSpPr>
        <dsp:cNvPr id="0" name=""/>
        <dsp:cNvSpPr/>
      </dsp:nvSpPr>
      <dsp:spPr>
        <a:xfrm>
          <a:off x="0" y="810713"/>
          <a:ext cx="74636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8D135-2DFD-461C-B418-250E9BFF6183}">
      <dsp:nvSpPr>
        <dsp:cNvPr id="0" name=""/>
        <dsp:cNvSpPr/>
      </dsp:nvSpPr>
      <dsp:spPr>
        <a:xfrm>
          <a:off x="0" y="810713"/>
          <a:ext cx="7463689" cy="8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AU" sz="2300" kern="1200" dirty="0"/>
            <a:t>Implementation plan for organisational embedding </a:t>
          </a:r>
          <a:endParaRPr lang="en-US" sz="2300" kern="1200" dirty="0"/>
        </a:p>
      </dsp:txBody>
      <dsp:txXfrm>
        <a:off x="0" y="810713"/>
        <a:ext cx="7463689" cy="808342"/>
      </dsp:txXfrm>
    </dsp:sp>
    <dsp:sp modelId="{10E886E2-46BB-4C87-8861-BF6C42F3FDE2}">
      <dsp:nvSpPr>
        <dsp:cNvPr id="0" name=""/>
        <dsp:cNvSpPr/>
      </dsp:nvSpPr>
      <dsp:spPr>
        <a:xfrm>
          <a:off x="0" y="1619055"/>
          <a:ext cx="74636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656FD-4096-41FB-8943-EFBA55422368}">
      <dsp:nvSpPr>
        <dsp:cNvPr id="0" name=""/>
        <dsp:cNvSpPr/>
      </dsp:nvSpPr>
      <dsp:spPr>
        <a:xfrm>
          <a:off x="0" y="1619055"/>
          <a:ext cx="7463689" cy="8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AU" sz="2300" kern="1200" dirty="0"/>
            <a:t>Facilitate consistent and collaborative practice through operational changes</a:t>
          </a:r>
          <a:endParaRPr lang="en-US" sz="2300" kern="1200" dirty="0"/>
        </a:p>
      </dsp:txBody>
      <dsp:txXfrm>
        <a:off x="0" y="1619055"/>
        <a:ext cx="7463689" cy="808342"/>
      </dsp:txXfrm>
    </dsp:sp>
    <dsp:sp modelId="{12F0AD71-0823-46F1-8B6B-62AAF3D96E5F}">
      <dsp:nvSpPr>
        <dsp:cNvPr id="0" name=""/>
        <dsp:cNvSpPr/>
      </dsp:nvSpPr>
      <dsp:spPr>
        <a:xfrm>
          <a:off x="0" y="2427398"/>
          <a:ext cx="74636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BB20ED-504B-43CD-AF70-DFA16C4CDE74}">
      <dsp:nvSpPr>
        <dsp:cNvPr id="0" name=""/>
        <dsp:cNvSpPr/>
      </dsp:nvSpPr>
      <dsp:spPr>
        <a:xfrm>
          <a:off x="0" y="2427398"/>
          <a:ext cx="7463689" cy="8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AU" sz="2300" kern="1200"/>
            <a:t>Build staff capacity</a:t>
          </a:r>
          <a:endParaRPr lang="en-US" sz="2300" kern="1200"/>
        </a:p>
      </dsp:txBody>
      <dsp:txXfrm>
        <a:off x="0" y="2427398"/>
        <a:ext cx="7463689" cy="808342"/>
      </dsp:txXfrm>
    </dsp:sp>
    <dsp:sp modelId="{C1D58506-5E2E-4BF1-9D3A-CB65EFA96B10}">
      <dsp:nvSpPr>
        <dsp:cNvPr id="0" name=""/>
        <dsp:cNvSpPr/>
      </dsp:nvSpPr>
      <dsp:spPr>
        <a:xfrm>
          <a:off x="0" y="3235741"/>
          <a:ext cx="74636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90DA8-1755-42EF-ABC7-BF43BD74CCA7}">
      <dsp:nvSpPr>
        <dsp:cNvPr id="0" name=""/>
        <dsp:cNvSpPr/>
      </dsp:nvSpPr>
      <dsp:spPr>
        <a:xfrm>
          <a:off x="0" y="3235741"/>
          <a:ext cx="7463689" cy="8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AU" sz="2300" kern="1200"/>
            <a:t>Build multi-agency collaboration and practice </a:t>
          </a:r>
          <a:endParaRPr lang="en-US" sz="2300" kern="1200"/>
        </a:p>
      </dsp:txBody>
      <dsp:txXfrm>
        <a:off x="0" y="3235741"/>
        <a:ext cx="7463689" cy="808342"/>
      </dsp:txXfrm>
    </dsp:sp>
    <dsp:sp modelId="{FA89A507-CFF7-49EF-A060-4CECA25B30A9}">
      <dsp:nvSpPr>
        <dsp:cNvPr id="0" name=""/>
        <dsp:cNvSpPr/>
      </dsp:nvSpPr>
      <dsp:spPr>
        <a:xfrm>
          <a:off x="0" y="4044083"/>
          <a:ext cx="74636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D5CEB-5F63-4B0D-BCD5-9B59042BE789}">
      <dsp:nvSpPr>
        <dsp:cNvPr id="0" name=""/>
        <dsp:cNvSpPr/>
      </dsp:nvSpPr>
      <dsp:spPr>
        <a:xfrm>
          <a:off x="0" y="4044083"/>
          <a:ext cx="7463689" cy="8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AU" sz="2300" kern="1200"/>
            <a:t>Mechanisms in place for continuous improvement</a:t>
          </a:r>
          <a:endParaRPr lang="en-US" sz="2300" kern="1200"/>
        </a:p>
      </dsp:txBody>
      <dsp:txXfrm>
        <a:off x="0" y="4044083"/>
        <a:ext cx="7463689" cy="80834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34" tIns="45717" rIns="91434" bIns="45717" rtlCol="0"/>
          <a:lstStyle>
            <a:lvl1pPr algn="l">
              <a:defRPr sz="1200"/>
            </a:lvl1pPr>
          </a:lstStyle>
          <a:p>
            <a:endParaRPr lang="en-AU"/>
          </a:p>
        </p:txBody>
      </p:sp>
      <p:sp>
        <p:nvSpPr>
          <p:cNvPr id="3" name="Date Placeholder 2"/>
          <p:cNvSpPr>
            <a:spLocks noGrp="1"/>
          </p:cNvSpPr>
          <p:nvPr>
            <p:ph type="dt" sz="quarter" idx="1"/>
          </p:nvPr>
        </p:nvSpPr>
        <p:spPr>
          <a:xfrm>
            <a:off x="3855839" y="1"/>
            <a:ext cx="2949787" cy="496967"/>
          </a:xfrm>
          <a:prstGeom prst="rect">
            <a:avLst/>
          </a:prstGeom>
        </p:spPr>
        <p:txBody>
          <a:bodyPr vert="horz" lIns="91434" tIns="45717" rIns="91434" bIns="45717" rtlCol="0"/>
          <a:lstStyle>
            <a:lvl1pPr algn="r">
              <a:defRPr sz="1200"/>
            </a:lvl1pPr>
          </a:lstStyle>
          <a:p>
            <a:fld id="{70E4DE60-8B39-4936-8B5D-210F19963572}" type="datetimeFigureOut">
              <a:rPr lang="en-AU" smtClean="0"/>
              <a:t>25/06/2020</a:t>
            </a:fld>
            <a:endParaRPr lang="en-AU"/>
          </a:p>
        </p:txBody>
      </p:sp>
      <p:sp>
        <p:nvSpPr>
          <p:cNvPr id="4" name="Footer Placeholder 3"/>
          <p:cNvSpPr>
            <a:spLocks noGrp="1"/>
          </p:cNvSpPr>
          <p:nvPr>
            <p:ph type="ftr" sz="quarter" idx="2"/>
          </p:nvPr>
        </p:nvSpPr>
        <p:spPr>
          <a:xfrm>
            <a:off x="1" y="9440647"/>
            <a:ext cx="2949787" cy="496967"/>
          </a:xfrm>
          <a:prstGeom prst="rect">
            <a:avLst/>
          </a:prstGeom>
        </p:spPr>
        <p:txBody>
          <a:bodyPr vert="horz" lIns="91434" tIns="45717" rIns="91434" bIns="45717" rtlCol="0" anchor="b"/>
          <a:lstStyle>
            <a:lvl1pPr algn="l">
              <a:defRPr sz="1200"/>
            </a:lvl1pPr>
          </a:lstStyle>
          <a:p>
            <a:endParaRPr lang="en-AU"/>
          </a:p>
        </p:txBody>
      </p:sp>
      <p:sp>
        <p:nvSpPr>
          <p:cNvPr id="5" name="Slide Number Placeholder 4"/>
          <p:cNvSpPr>
            <a:spLocks noGrp="1"/>
          </p:cNvSpPr>
          <p:nvPr>
            <p:ph type="sldNum" sz="quarter" idx="3"/>
          </p:nvPr>
        </p:nvSpPr>
        <p:spPr>
          <a:xfrm>
            <a:off x="3855839" y="9440647"/>
            <a:ext cx="2949787" cy="496967"/>
          </a:xfrm>
          <a:prstGeom prst="rect">
            <a:avLst/>
          </a:prstGeom>
        </p:spPr>
        <p:txBody>
          <a:bodyPr vert="horz" lIns="91434" tIns="45717" rIns="91434" bIns="45717" rtlCol="0" anchor="b"/>
          <a:lstStyle>
            <a:lvl1pPr algn="r">
              <a:defRPr sz="1200"/>
            </a:lvl1pPr>
          </a:lstStyle>
          <a:p>
            <a:fld id="{54EEE15D-BB0A-4206-91D2-8C97CECBF443}" type="slidenum">
              <a:rPr lang="en-AU" smtClean="0"/>
              <a:t>‹#›</a:t>
            </a:fld>
            <a:endParaRPr lang="en-AU"/>
          </a:p>
        </p:txBody>
      </p:sp>
    </p:spTree>
    <p:extLst>
      <p:ext uri="{BB962C8B-B14F-4D97-AF65-F5344CB8AC3E}">
        <p14:creationId xmlns:p14="http://schemas.microsoft.com/office/powerpoint/2010/main" val="1632464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20750" y="746125"/>
            <a:ext cx="4967288"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0722" y="4721186"/>
            <a:ext cx="5445759" cy="4472702"/>
          </a:xfrm>
          <a:prstGeom prst="rect">
            <a:avLst/>
          </a:prstGeom>
          <a:noFill/>
          <a:ln>
            <a:noFill/>
          </a:ln>
        </p:spPr>
        <p:txBody>
          <a:bodyPr lIns="91419" tIns="91419" rIns="91419" bIns="91419"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110885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ovic.vic.gov.au/resource/family-violence-information-sharing-scheme-frequently-asked-questions/?highlight=family%20violence%20information%20sharing%20schem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vic.gov.au/familyviolence/family-safety-victoria/information-sharing-and-risk-management/ovic.vic.gov.au/resource/removal-of-imminent-from-the-ipps-and-hpps/?highlight=removal%20of%20imminent"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CB7A330-82A3-4A2C-85C5-FDEF24F57357}"/>
              </a:ext>
            </a:extLst>
          </p:cNvPr>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65C00CE-F95C-4713-9413-C48B6B78C5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C84D3F8C-9A23-49C8-B350-7DBD90A3ACE3}"/>
              </a:ext>
            </a:extLst>
          </p:cNvPr>
          <p:cNvSpPr>
            <a:spLocks noGrp="1"/>
          </p:cNvSpPr>
          <p:nvPr>
            <p:ph type="sldNum" sz="quarter" idx="5"/>
          </p:nvPr>
        </p:nvSpPr>
        <p:spPr bwMode="auto">
          <a:xfrm>
            <a:off x="3855839" y="9440647"/>
            <a:ext cx="2949787" cy="4969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04" indent="-285732">
              <a:defRPr>
                <a:solidFill>
                  <a:schemeClr val="tx1"/>
                </a:solidFill>
                <a:latin typeface="Arial" panose="020B0604020202020204" pitchFamily="34" charset="0"/>
                <a:ea typeface="ＭＳ Ｐゴシック" panose="020B0600070205080204" pitchFamily="34" charset="-128"/>
              </a:defRPr>
            </a:lvl2pPr>
            <a:lvl3pPr marL="1142930" indent="-228586">
              <a:defRPr>
                <a:solidFill>
                  <a:schemeClr val="tx1"/>
                </a:solidFill>
                <a:latin typeface="Arial" panose="020B0604020202020204" pitchFamily="34" charset="0"/>
                <a:ea typeface="ＭＳ Ｐゴシック" panose="020B0600070205080204" pitchFamily="34" charset="-128"/>
              </a:defRPr>
            </a:lvl3pPr>
            <a:lvl4pPr marL="1600101" indent="-228586">
              <a:defRPr>
                <a:solidFill>
                  <a:schemeClr val="tx1"/>
                </a:solidFill>
                <a:latin typeface="Arial" panose="020B0604020202020204" pitchFamily="34" charset="0"/>
                <a:ea typeface="ＭＳ Ｐゴシック" panose="020B0600070205080204" pitchFamily="34" charset="-128"/>
              </a:defRPr>
            </a:lvl4pPr>
            <a:lvl5pPr marL="2057273" indent="-228586">
              <a:defRPr>
                <a:solidFill>
                  <a:schemeClr val="tx1"/>
                </a:solidFill>
                <a:latin typeface="Arial" panose="020B0604020202020204" pitchFamily="34" charset="0"/>
                <a:ea typeface="ＭＳ Ｐゴシック" panose="020B0600070205080204" pitchFamily="34" charset="-128"/>
              </a:defRPr>
            </a:lvl5pPr>
            <a:lvl6pPr marL="2514445"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617"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8789"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5960"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97449B-6639-4329-8DD5-442D25500CDE}" type="slidenum">
              <a:rPr lang="en-AU" altLang="en-US" smtClean="0"/>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t>
            </a:r>
            <a:r>
              <a:rPr lang="en-AU" u="none" dirty="0"/>
              <a:t>MARAM Framework </a:t>
            </a:r>
            <a:r>
              <a:rPr lang="en-AU" dirty="0"/>
              <a:t>is built around four pillars to establish a system-wide approach and shared responsibility for family violence risk assessment and management. </a:t>
            </a:r>
          </a:p>
          <a:p>
            <a:endParaRPr lang="en-AU" dirty="0"/>
          </a:p>
          <a:p>
            <a:r>
              <a:rPr lang="en-AU" b="1" dirty="0"/>
              <a:t>Pillar 1: Shared understanding of family violence</a:t>
            </a:r>
          </a:p>
          <a:p>
            <a:pPr marL="179412" indent="-179412">
              <a:buFont typeface="Arial" panose="020B0604020202020204" pitchFamily="34" charset="0"/>
              <a:buChar char="•"/>
            </a:pPr>
            <a:r>
              <a:rPr lang="en-AU" baseline="0" dirty="0"/>
              <a:t>The definition and dynamics of family violence </a:t>
            </a:r>
            <a:r>
              <a:rPr lang="en-AU" u="none" baseline="0" dirty="0"/>
              <a:t>being centred on a pattern of coercion and control</a:t>
            </a:r>
          </a:p>
          <a:p>
            <a:pPr marL="179412" indent="-179412">
              <a:buFont typeface="Arial" panose="020B0604020202020204" pitchFamily="34" charset="0"/>
              <a:buChar char="•"/>
            </a:pPr>
            <a:r>
              <a:rPr lang="en-AU" baseline="0" dirty="0"/>
              <a:t>The gendered nature of family violence</a:t>
            </a:r>
          </a:p>
          <a:p>
            <a:pPr marL="179412" indent="-179412">
              <a:buFont typeface="Arial" panose="020B0604020202020204" pitchFamily="34" charset="0"/>
              <a:buChar char="•"/>
            </a:pPr>
            <a:r>
              <a:rPr lang="en-AU" baseline="0" dirty="0"/>
              <a:t>Impact of family violence including trauma effects</a:t>
            </a:r>
          </a:p>
          <a:p>
            <a:pPr marL="179412" indent="-179412">
              <a:buFont typeface="Arial" panose="020B0604020202020204" pitchFamily="34" charset="0"/>
              <a:buChar char="•"/>
            </a:pPr>
            <a:r>
              <a:rPr lang="en-AU" baseline="0" dirty="0"/>
              <a:t>The importance of recognising children and young people as victim survivors in their own right</a:t>
            </a:r>
          </a:p>
          <a:p>
            <a:pPr marL="179412" indent="-179412">
              <a:buFont typeface="Arial" panose="020B0604020202020204" pitchFamily="34" charset="0"/>
              <a:buChar char="•"/>
            </a:pPr>
            <a:r>
              <a:rPr lang="en-AU" baseline="0" dirty="0"/>
              <a:t>A clear emphasis and understanding that people may experience particular risks, forms of family violence and barriers to accessing support</a:t>
            </a:r>
          </a:p>
          <a:p>
            <a:pPr marL="179412" indent="-179412">
              <a:buFont typeface="Arial" panose="020B0604020202020204" pitchFamily="34" charset="0"/>
              <a:buChar char="•"/>
            </a:pPr>
            <a:r>
              <a:rPr lang="en-AU" baseline="0" dirty="0"/>
              <a:t>Evidence-based indicators of risk</a:t>
            </a:r>
          </a:p>
          <a:p>
            <a:pPr marL="179412" indent="-179412">
              <a:buFont typeface="Arial" panose="020B0604020202020204" pitchFamily="34" charset="0"/>
              <a:buChar char="•"/>
            </a:pPr>
            <a:r>
              <a:rPr lang="en-AU" baseline="0" dirty="0"/>
              <a:t>The concept that family violence used by adolescents is a distinct form of family violence and requires a different response to family violence by adults</a:t>
            </a:r>
          </a:p>
          <a:p>
            <a:r>
              <a:rPr lang="en-AU" dirty="0"/>
              <a:t>	</a:t>
            </a:r>
          </a:p>
          <a:p>
            <a:r>
              <a:rPr lang="en-AU" b="1" dirty="0"/>
              <a:t>Pillar 2: Consistent and collaborative practice</a:t>
            </a:r>
          </a:p>
          <a:p>
            <a:pPr marL="179412" indent="-179412" defTabSz="956864">
              <a:buFont typeface="Arial" panose="020B0604020202020204" pitchFamily="34" charset="0"/>
              <a:buChar char="•"/>
              <a:defRPr/>
            </a:pPr>
            <a:r>
              <a:rPr lang="en-AU" baseline="0" dirty="0"/>
              <a:t>Seriousness of risk</a:t>
            </a:r>
          </a:p>
          <a:p>
            <a:pPr marL="179412" indent="-179412">
              <a:buFont typeface="Arial" panose="020B0604020202020204" pitchFamily="34" charset="0"/>
              <a:buChar char="•"/>
            </a:pPr>
            <a:r>
              <a:rPr lang="en-AU" dirty="0"/>
              <a:t>Risk assessment approaches and tools, including for children as victim survivors</a:t>
            </a:r>
          </a:p>
          <a:p>
            <a:pPr marL="179412" indent="-179412">
              <a:buFont typeface="Arial" panose="020B0604020202020204" pitchFamily="34" charset="0"/>
              <a:buChar char="•"/>
            </a:pPr>
            <a:r>
              <a:rPr lang="en-AU" dirty="0"/>
              <a:t>Perpetrator behaviour assessment</a:t>
            </a:r>
          </a:p>
          <a:p>
            <a:pPr marL="179412" indent="-179412">
              <a:buFont typeface="Arial" panose="020B0604020202020204" pitchFamily="34" charset="0"/>
              <a:buChar char="•"/>
            </a:pPr>
            <a:r>
              <a:rPr lang="en-AU" dirty="0"/>
              <a:t>Risk management practice (including the importance of </a:t>
            </a:r>
            <a:r>
              <a:rPr lang="en-AU" b="1" dirty="0"/>
              <a:t>sharing relevant information</a:t>
            </a:r>
            <a:r>
              <a:rPr lang="en-AU" dirty="0"/>
              <a:t>)</a:t>
            </a:r>
          </a:p>
          <a:p>
            <a:endParaRPr lang="en-AU" b="0" dirty="0"/>
          </a:p>
          <a:p>
            <a:r>
              <a:rPr lang="en-AU" b="1" dirty="0"/>
              <a:t>Pillar 3: Responsibilities for risk assessment and management</a:t>
            </a:r>
          </a:p>
          <a:p>
            <a:pPr marL="179412" indent="-179412">
              <a:buFont typeface="Arial" panose="020B0604020202020204" pitchFamily="34" charset="0"/>
              <a:buChar char="•"/>
            </a:pPr>
            <a:r>
              <a:rPr lang="en-AU" dirty="0"/>
              <a:t>There are 10 responsibilities for safe, sensitive engagement</a:t>
            </a:r>
            <a:r>
              <a:rPr lang="en-AU" baseline="0" dirty="0"/>
              <a:t>, identification and screening, assessment and management (including comprehensive practice), and coordinated collaborative practice and ongoing assessment.</a:t>
            </a:r>
            <a:endParaRPr lang="en-AU" dirty="0"/>
          </a:p>
          <a:p>
            <a:pPr marL="179412" indent="-179412">
              <a:buFont typeface="Arial" panose="020B0604020202020204" pitchFamily="34" charset="0"/>
              <a:buChar char="•"/>
            </a:pPr>
            <a:r>
              <a:rPr lang="en-AU" dirty="0"/>
              <a:t>Responsibility 6 is to contribute to information sharing with other services (as authorised by legislation) </a:t>
            </a:r>
          </a:p>
          <a:p>
            <a:endParaRPr lang="en-AU" b="1" dirty="0"/>
          </a:p>
          <a:p>
            <a:r>
              <a:rPr lang="en-AU" b="1" dirty="0"/>
              <a:t>Pillar 4: promote continuous improvement</a:t>
            </a:r>
          </a:p>
          <a:p>
            <a:pPr marL="179412" indent="-179412">
              <a:buFont typeface="Arial" panose="020B0604020202020204" pitchFamily="34" charset="0"/>
              <a:buChar char="•"/>
            </a:pPr>
            <a:r>
              <a:rPr lang="en-AU" dirty="0"/>
              <a:t>Focus on improving the evidence</a:t>
            </a:r>
            <a:r>
              <a:rPr lang="en-AU" baseline="0" dirty="0"/>
              <a:t> about indicators of risk and intervention practices</a:t>
            </a:r>
            <a:endParaRPr lang="en-AU" dirty="0"/>
          </a:p>
          <a:p>
            <a:pPr defTabSz="956864">
              <a:defRPr/>
            </a:pPr>
            <a:endParaRPr lang="en-AU" dirty="0"/>
          </a:p>
          <a:p>
            <a:endParaRPr lang="en-AU" dirty="0"/>
          </a:p>
          <a:p>
            <a:endParaRPr lang="en-AU" dirty="0"/>
          </a:p>
        </p:txBody>
      </p:sp>
      <p:sp>
        <p:nvSpPr>
          <p:cNvPr id="4" name="Slide Number Placeholder 3"/>
          <p:cNvSpPr>
            <a:spLocks noGrp="1"/>
          </p:cNvSpPr>
          <p:nvPr>
            <p:ph type="sldNum" sz="quarter" idx="10"/>
          </p:nvPr>
        </p:nvSpPr>
        <p:spPr>
          <a:xfrm>
            <a:off x="3855839" y="9440646"/>
            <a:ext cx="2949786" cy="496967"/>
          </a:xfrm>
          <a:prstGeom prst="rect">
            <a:avLst/>
          </a:prstGeom>
        </p:spPr>
        <p:txBody>
          <a:bodyPr lIns="95686" tIns="47843" rIns="95686" bIns="47843"/>
          <a:lstStyle/>
          <a:p>
            <a:pPr defTabSz="629930">
              <a:defRPr/>
            </a:pPr>
            <a:fld id="{43053950-AFE2-4497-9E0E-A2FC9BCC0085}" type="slidenum">
              <a:rPr lang="en-AU" sz="1000">
                <a:solidFill>
                  <a:prstClr val="black"/>
                </a:solidFill>
                <a:latin typeface="Calibri"/>
              </a:rPr>
              <a:pPr defTabSz="629930">
                <a:defRPr/>
              </a:pPr>
              <a:t>10</a:t>
            </a:fld>
            <a:endParaRPr lang="en-AU" sz="1000">
              <a:solidFill>
                <a:prstClr val="black"/>
              </a:solidFill>
              <a:latin typeface="Calibri"/>
            </a:endParaRPr>
          </a:p>
        </p:txBody>
      </p:sp>
    </p:spTree>
    <p:extLst>
      <p:ext uri="{BB962C8B-B14F-4D97-AF65-F5344CB8AC3E}">
        <p14:creationId xmlns:p14="http://schemas.microsoft.com/office/powerpoint/2010/main" val="3689877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Responsibility 1:</a:t>
            </a:r>
            <a:r>
              <a:rPr lang="en-AU" b="0" dirty="0"/>
              <a:t> Organisational responsibility to create a respectful, sensitive and safe environment for people who may be experiencing family violence. Also outlines the importance of using a person-centred and trauma-informed approach, and recognising and addressing the challenges in service access for Aboriginal people and people from diverse communities. This applies to </a:t>
            </a:r>
            <a:r>
              <a:rPr lang="en-AU" b="1" dirty="0"/>
              <a:t>ALL </a:t>
            </a:r>
            <a:r>
              <a:rPr lang="en-AU" b="0" dirty="0"/>
              <a:t>organisations. </a:t>
            </a:r>
          </a:p>
          <a:p>
            <a:endParaRPr lang="en-AU" b="0" dirty="0"/>
          </a:p>
          <a:p>
            <a:r>
              <a:rPr lang="en-AU" b="1" dirty="0"/>
              <a:t>Responsibility 2:</a:t>
            </a:r>
            <a:r>
              <a:rPr lang="en-AU" b="0" dirty="0"/>
              <a:t> Identifying signs of trauma that may indicate family violence occurring, and undertaking screening. This applies to </a:t>
            </a:r>
            <a:r>
              <a:rPr lang="en-AU" b="1" dirty="0"/>
              <a:t>ALL</a:t>
            </a:r>
            <a:r>
              <a:rPr lang="en-AU" b="0" dirty="0"/>
              <a:t> organisations.</a:t>
            </a:r>
          </a:p>
          <a:p>
            <a:endParaRPr lang="en-AU" b="0" dirty="0"/>
          </a:p>
          <a:p>
            <a:r>
              <a:rPr lang="en-AU" b="1" dirty="0"/>
              <a:t>Responsibility 3:</a:t>
            </a:r>
            <a:r>
              <a:rPr lang="en-AU" b="0" dirty="0"/>
              <a:t> Undertaking intermediate risk assessment to assess the level or ‘seriousness’ of family violence risk for an adult or a child. This is for organisations with professionals whose role is linked to but not directly focused on family violence. This applies to </a:t>
            </a:r>
            <a:r>
              <a:rPr lang="en-AU" b="1" dirty="0"/>
              <a:t>SOME </a:t>
            </a:r>
            <a:r>
              <a:rPr lang="en-AU" b="0" dirty="0"/>
              <a:t>organisations </a:t>
            </a:r>
            <a:r>
              <a:rPr lang="en-AU" b="1" i="1" dirty="0"/>
              <a:t>[Note: indicate whether it applies to your organisation]</a:t>
            </a:r>
            <a:endParaRPr lang="en-AU" b="0" dirty="0"/>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Responsibility 4: </a:t>
            </a:r>
            <a:r>
              <a:rPr lang="en-AU" b="0" dirty="0"/>
              <a:t>Undertaking safety planning and risk management to respond to the presentation and level of family violence risk. This takes place after risk assessment. This applies to </a:t>
            </a:r>
            <a:r>
              <a:rPr lang="en-AU" b="1" dirty="0"/>
              <a:t>SOME </a:t>
            </a:r>
            <a:r>
              <a:rPr lang="en-AU" b="0" dirty="0"/>
              <a:t>organisations </a:t>
            </a:r>
            <a:r>
              <a:rPr lang="en-AU" b="1" i="1" dirty="0"/>
              <a:t>[Note: indicate whether it applies to your organisation]</a:t>
            </a:r>
            <a:endParaRPr lang="en-AU" b="0" dirty="0"/>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Responsibility 5:</a:t>
            </a:r>
            <a:r>
              <a:rPr lang="en-AU" b="0" dirty="0"/>
              <a:t> Seeking secondary consultations and undertaking referrals for further risk assessment and risk management. This applies to </a:t>
            </a:r>
            <a:r>
              <a:rPr lang="en-AU" b="1" dirty="0"/>
              <a:t>ALL</a:t>
            </a:r>
            <a:r>
              <a:rPr lang="en-AU" b="0" dirty="0"/>
              <a:t> organisations.</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Responsibility 6: </a:t>
            </a:r>
            <a:r>
              <a:rPr lang="en-AU" b="0" dirty="0"/>
              <a:t>Sharing and responding to requests for information related to family violence risk, to further risk assessment and risk management. This applies to </a:t>
            </a:r>
            <a:r>
              <a:rPr lang="en-AU" b="1" dirty="0"/>
              <a:t>ALL</a:t>
            </a:r>
            <a:r>
              <a:rPr lang="en-AU" b="0" dirty="0"/>
              <a:t> organisations.</a:t>
            </a:r>
          </a:p>
          <a:p>
            <a:endParaRPr lang="en-AU" b="1" dirty="0"/>
          </a:p>
          <a:p>
            <a:r>
              <a:rPr lang="en-AU" b="1" dirty="0"/>
              <a:t>Responsibility 7:</a:t>
            </a:r>
            <a:r>
              <a:rPr lang="en-AU" b="0" dirty="0"/>
              <a:t> Comprehensive risk assessment of family violence including needs and protective factors. This applies to </a:t>
            </a:r>
            <a:r>
              <a:rPr lang="en-AU" b="1" dirty="0"/>
              <a:t>SPECIALIST FAMILY VIOLENCE PRACTITIONERS </a:t>
            </a:r>
            <a:r>
              <a:rPr lang="en-AU" b="0" dirty="0"/>
              <a:t>only. </a:t>
            </a:r>
            <a:r>
              <a:rPr lang="en-AU" b="1" i="1" dirty="0"/>
              <a:t>[Note: indicate whether it applies to your organisation]</a:t>
            </a:r>
            <a:endParaRPr lang="en-AU" b="0" i="0" dirty="0"/>
          </a:p>
          <a:p>
            <a:endParaRPr lang="en-AU"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t>Responsibility 8:</a:t>
            </a:r>
            <a:r>
              <a:rPr lang="en-AU" b="0" i="0" dirty="0"/>
              <a:t> Comprehensive risk management. </a:t>
            </a:r>
            <a:r>
              <a:rPr lang="en-AU" b="0" dirty="0"/>
              <a:t>This applies to </a:t>
            </a:r>
            <a:r>
              <a:rPr lang="en-AU" b="1" dirty="0"/>
              <a:t>SPECIALIST FAMILY VIOLENCE PRACTITIONERS </a:t>
            </a:r>
            <a:r>
              <a:rPr lang="en-AU" b="0" dirty="0"/>
              <a:t>only. </a:t>
            </a:r>
            <a:r>
              <a:rPr lang="en-AU" b="1" i="1" dirty="0"/>
              <a:t>[Note: indicate whether it applies to your organisation]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t>Responsibility 9:</a:t>
            </a:r>
            <a:r>
              <a:rPr lang="en-AU" b="0" i="0" dirty="0"/>
              <a:t> Working with other organisations to manage risk for victim survivors on a coordinated basis. </a:t>
            </a:r>
            <a:r>
              <a:rPr lang="en-AU" b="0" dirty="0"/>
              <a:t>This applies to </a:t>
            </a:r>
            <a:r>
              <a:rPr lang="en-AU" b="1" dirty="0"/>
              <a:t>ALL</a:t>
            </a:r>
            <a:r>
              <a:rPr lang="en-AU" b="0" dirty="0"/>
              <a:t> organisations.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t>Responsibility 10:</a:t>
            </a:r>
            <a:r>
              <a:rPr lang="en-AU" b="0" i="0" dirty="0"/>
              <a:t> Multi-agency collaboration for ongoing risk assessment and management. Within the organisation creating a practice that meets the aims of MARAM and includes operating procedures to enable collaborative practice. </a:t>
            </a:r>
            <a:r>
              <a:rPr lang="en-AU" b="0" dirty="0"/>
              <a:t>This applies to </a:t>
            </a:r>
            <a:r>
              <a:rPr lang="en-AU" b="1" dirty="0"/>
              <a:t>ALL</a:t>
            </a:r>
            <a:r>
              <a:rPr lang="en-AU" b="0" dirty="0"/>
              <a:t> organisations.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i="0" dirty="0"/>
          </a:p>
          <a:p>
            <a:endParaRPr lang="en-AU" b="1" dirty="0"/>
          </a:p>
          <a:p>
            <a:endParaRPr lang="en-AU" b="0" dirty="0"/>
          </a:p>
          <a:p>
            <a:endParaRPr lang="en-AU" b="1" dirty="0"/>
          </a:p>
        </p:txBody>
      </p:sp>
    </p:spTree>
    <p:extLst>
      <p:ext uri="{BB962C8B-B14F-4D97-AF65-F5344CB8AC3E}">
        <p14:creationId xmlns:p14="http://schemas.microsoft.com/office/powerpoint/2010/main" val="3379867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CB7A330-82A3-4A2C-85C5-FDEF24F57357}"/>
              </a:ext>
            </a:extLst>
          </p:cNvPr>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65C00CE-F95C-4713-9413-C48B6B78C5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C84D3F8C-9A23-49C8-B350-7DBD90A3ACE3}"/>
              </a:ext>
            </a:extLst>
          </p:cNvPr>
          <p:cNvSpPr>
            <a:spLocks noGrp="1"/>
          </p:cNvSpPr>
          <p:nvPr>
            <p:ph type="sldNum" sz="quarter" idx="5"/>
          </p:nvPr>
        </p:nvSpPr>
        <p:spPr bwMode="auto">
          <a:xfrm>
            <a:off x="3855839" y="9440647"/>
            <a:ext cx="2949787" cy="4969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04" indent="-285732">
              <a:defRPr>
                <a:solidFill>
                  <a:schemeClr val="tx1"/>
                </a:solidFill>
                <a:latin typeface="Arial" panose="020B0604020202020204" pitchFamily="34" charset="0"/>
                <a:ea typeface="ＭＳ Ｐゴシック" panose="020B0600070205080204" pitchFamily="34" charset="-128"/>
              </a:defRPr>
            </a:lvl2pPr>
            <a:lvl3pPr marL="1142930" indent="-228586">
              <a:defRPr>
                <a:solidFill>
                  <a:schemeClr val="tx1"/>
                </a:solidFill>
                <a:latin typeface="Arial" panose="020B0604020202020204" pitchFamily="34" charset="0"/>
                <a:ea typeface="ＭＳ Ｐゴシック" panose="020B0600070205080204" pitchFamily="34" charset="-128"/>
              </a:defRPr>
            </a:lvl3pPr>
            <a:lvl4pPr marL="1600101" indent="-228586">
              <a:defRPr>
                <a:solidFill>
                  <a:schemeClr val="tx1"/>
                </a:solidFill>
                <a:latin typeface="Arial" panose="020B0604020202020204" pitchFamily="34" charset="0"/>
                <a:ea typeface="ＭＳ Ｐゴシック" panose="020B0600070205080204" pitchFamily="34" charset="-128"/>
              </a:defRPr>
            </a:lvl4pPr>
            <a:lvl5pPr marL="2057273" indent="-228586">
              <a:defRPr>
                <a:solidFill>
                  <a:schemeClr val="tx1"/>
                </a:solidFill>
                <a:latin typeface="Arial" panose="020B0604020202020204" pitchFamily="34" charset="0"/>
                <a:ea typeface="ＭＳ Ｐゴシック" panose="020B0600070205080204" pitchFamily="34" charset="-128"/>
              </a:defRPr>
            </a:lvl5pPr>
            <a:lvl6pPr marL="2514445"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617"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8789"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5960"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97449B-6639-4329-8DD5-442D25500CDE}" type="slidenum">
              <a:rPr lang="en-AU" altLang="en-US" smtClean="0"/>
              <a:pPr/>
              <a:t>12</a:t>
            </a:fld>
            <a:endParaRPr lang="en-AU" altLang="en-US"/>
          </a:p>
        </p:txBody>
      </p:sp>
    </p:spTree>
    <p:extLst>
      <p:ext uri="{BB962C8B-B14F-4D97-AF65-F5344CB8AC3E}">
        <p14:creationId xmlns:p14="http://schemas.microsoft.com/office/powerpoint/2010/main" val="4105871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04152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282093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700" b="1" dirty="0">
                <a:cs typeface="Arial" panose="020B0604020202020204" pitchFamily="34" charset="0"/>
              </a:rPr>
              <a:t>Overview of the FVIS Scheme</a:t>
            </a:r>
            <a:endParaRPr lang="en-AU" sz="700" dirty="0">
              <a:cs typeface="Arial" panose="020B0604020202020204" pitchFamily="34" charset="0"/>
            </a:endParaRPr>
          </a:p>
          <a:p>
            <a:pPr fontAlgn="base"/>
            <a:r>
              <a:rPr lang="en-AU" sz="700" dirty="0">
                <a:cs typeface="Arial" panose="020B0604020202020204" pitchFamily="34" charset="0"/>
              </a:rPr>
              <a:t>The Royal Commission into Family Violence acknowledged that organisations that work with victims and perpetrators of family violence collect a wide variety of information in order to keep victims safe and hold perpetrators to account.</a:t>
            </a:r>
          </a:p>
          <a:p>
            <a:pPr fontAlgn="base"/>
            <a:r>
              <a:rPr lang="en-AU" sz="700" dirty="0">
                <a:cs typeface="Arial" panose="020B0604020202020204" pitchFamily="34" charset="0"/>
              </a:rPr>
              <a:t>The Commission also identified barriers that prevent information from being shared as effectively as it could be and found that the failure to share crucial information with frontline workers can have catastrophic consequences.</a:t>
            </a:r>
          </a:p>
          <a:p>
            <a:pPr fontAlgn="base"/>
            <a:r>
              <a:rPr lang="en-AU" sz="700" dirty="0">
                <a:cs typeface="Arial" panose="020B0604020202020204" pitchFamily="34" charset="0"/>
              </a:rPr>
              <a:t>In response to the Commission’s findings, a family violence information sharing scheme has been created by the new </a:t>
            </a:r>
            <a:r>
              <a:rPr lang="en-AU" sz="700" i="1" dirty="0">
                <a:cs typeface="Arial" panose="020B0604020202020204" pitchFamily="34" charset="0"/>
              </a:rPr>
              <a:t>Part 5A of the Family Violence Protection Act 2008</a:t>
            </a:r>
            <a:r>
              <a:rPr lang="en-AU" sz="700" dirty="0">
                <a:cs typeface="Arial" panose="020B0604020202020204" pitchFamily="34" charset="0"/>
              </a:rPr>
              <a:t>.</a:t>
            </a:r>
            <a:endParaRPr lang="en-AU" sz="700" u="sng" dirty="0"/>
          </a:p>
          <a:p>
            <a:pPr fontAlgn="base"/>
            <a:r>
              <a:rPr lang="en-AU" sz="700" dirty="0"/>
              <a:t>The scheme began on 26 February 2018, and it authorises a select group of prescribed information sharing entities (ISEs) to share information between themselves for family violence risk assessment and risk management.</a:t>
            </a:r>
          </a:p>
          <a:p>
            <a:pPr fontAlgn="base"/>
            <a:r>
              <a:rPr lang="en-AU" sz="700" dirty="0"/>
              <a:t>The scheme does not interfere with existing legislation that allows information to be shared, such as </a:t>
            </a:r>
            <a:r>
              <a:rPr lang="en-AU" sz="700" u="sng" dirty="0">
                <a:hlinkClick r:id="rId3">
                  <a:extLst>
                    <a:ext uri="{A12FA001-AC4F-418D-AE19-62706E023703}">
                      <ahyp:hlinkClr xmlns:ahyp="http://schemas.microsoft.com/office/drawing/2018/hyperlinkcolor" val="tx"/>
                    </a:ext>
                  </a:extLst>
                </a:hlinkClick>
              </a:rPr>
              <a:t>privacy</a:t>
            </a:r>
            <a:r>
              <a:rPr lang="en-AU" sz="700" dirty="0"/>
              <a:t> or child protection legislation.</a:t>
            </a:r>
          </a:p>
          <a:p>
            <a:pPr fontAlgn="base"/>
            <a:r>
              <a:rPr lang="en-AU" sz="700" dirty="0"/>
              <a:t>Changes have also been made to </a:t>
            </a:r>
            <a:r>
              <a:rPr lang="en-AU" sz="700" u="sng" dirty="0">
                <a:hlinkClick r:id="rId4">
                  <a:extLst>
                    <a:ext uri="{A12FA001-AC4F-418D-AE19-62706E023703}">
                      <ahyp:hlinkClr xmlns:ahyp="http://schemas.microsoft.com/office/drawing/2018/hyperlinkcolor" val="tx"/>
                    </a:ext>
                  </a:extLst>
                </a:hlinkClick>
              </a:rPr>
              <a:t>Victorian privacy legislation</a:t>
            </a:r>
            <a:r>
              <a:rPr lang="en-AU" sz="700" dirty="0"/>
              <a:t> that information can be shared in order to lessen or prevent a serious threat to the life, health, safety or welfare of a person.</a:t>
            </a:r>
            <a:endParaRPr lang="en-AU" sz="700" dirty="0">
              <a:cs typeface="Arial" panose="020B0604020202020204" pitchFamily="34" charset="0"/>
            </a:endParaRPr>
          </a:p>
          <a:p>
            <a:pPr fontAlgn="base"/>
            <a:r>
              <a:rPr lang="en-AU" sz="700" b="1" dirty="0">
                <a:cs typeface="Arial" panose="020B0604020202020204" pitchFamily="34" charset="0"/>
              </a:rPr>
              <a:t>The key elements of the scheme are:</a:t>
            </a:r>
          </a:p>
          <a:p>
            <a:pPr marL="81255" indent="-81255" fontAlgn="base">
              <a:buFont typeface="Arial" panose="020B0604020202020204" pitchFamily="34" charset="0"/>
              <a:buChar char="•"/>
            </a:pPr>
            <a:r>
              <a:rPr lang="en-AU" sz="700" dirty="0">
                <a:cs typeface="Arial" panose="020B0604020202020204" pitchFamily="34" charset="0"/>
              </a:rPr>
              <a:t>If you can already share under other laws – then continue to do so</a:t>
            </a:r>
          </a:p>
          <a:p>
            <a:pPr marL="81255" indent="-81255" fontAlgn="base">
              <a:buFont typeface="Arial" panose="020B0604020202020204" pitchFamily="34" charset="0"/>
              <a:buChar char="•"/>
            </a:pPr>
            <a:r>
              <a:rPr lang="en-AU" sz="700" dirty="0">
                <a:cs typeface="Arial" panose="020B0604020202020204" pitchFamily="34" charset="0"/>
              </a:rPr>
              <a:t>Requests must be complied with unless exemptions apply</a:t>
            </a:r>
          </a:p>
          <a:p>
            <a:pPr marL="81255" indent="-81255" fontAlgn="base">
              <a:buFont typeface="Arial" panose="020B0604020202020204" pitchFamily="34" charset="0"/>
              <a:buChar char="•"/>
            </a:pPr>
            <a:r>
              <a:rPr lang="en-AU" sz="700" dirty="0">
                <a:cs typeface="Arial" panose="020B0604020202020204" pitchFamily="34" charset="0"/>
              </a:rPr>
              <a:t>Consent is not required from anyone when victim is a child; where there is no children, you must have adult victim or third party consent, unless there is serious risk to a person’s safety</a:t>
            </a:r>
          </a:p>
          <a:p>
            <a:pPr marL="81255" indent="-81255" fontAlgn="base">
              <a:buFont typeface="Arial" panose="020B0604020202020204" pitchFamily="34" charset="0"/>
              <a:buChar char="•"/>
            </a:pPr>
            <a:r>
              <a:rPr lang="en-AU" sz="700" dirty="0">
                <a:cs typeface="Arial" panose="020B0604020202020204" pitchFamily="34" charset="0"/>
              </a:rPr>
              <a:t>Information Sharing Entities can share information without perpetrator consent </a:t>
            </a:r>
          </a:p>
          <a:p>
            <a:endParaRPr lang="en-AU" dirty="0"/>
          </a:p>
        </p:txBody>
      </p:sp>
    </p:spTree>
    <p:extLst>
      <p:ext uri="{BB962C8B-B14F-4D97-AF65-F5344CB8AC3E}">
        <p14:creationId xmlns:p14="http://schemas.microsoft.com/office/powerpoint/2010/main" val="1724590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83453" defTabSz="400574">
              <a:spcBef>
                <a:spcPts val="263"/>
              </a:spcBef>
              <a:spcAft>
                <a:spcPts val="263"/>
              </a:spcAft>
              <a:buClr>
                <a:srgbClr val="005DA3"/>
              </a:buClr>
              <a:defRPr/>
            </a:pPr>
            <a:r>
              <a:rPr lang="en-AU" sz="700" b="1" dirty="0"/>
              <a:t>Overview of the CIS Scheme</a:t>
            </a:r>
            <a:endParaRPr lang="en-AU" sz="700" dirty="0"/>
          </a:p>
          <a:p>
            <a:pPr indent="-83453" defTabSz="400574">
              <a:spcBef>
                <a:spcPts val="263"/>
              </a:spcBef>
              <a:spcAft>
                <a:spcPts val="263"/>
              </a:spcAft>
              <a:buClr>
                <a:srgbClr val="005DA3"/>
              </a:buClr>
              <a:defRPr/>
            </a:pPr>
            <a:r>
              <a:rPr lang="en-AU" sz="700" dirty="0"/>
              <a:t>The Child Information Sharing is also a new scheme. It responds to more than a decade of reviews and enquiries recommending reform to the way information is shared about children including:</a:t>
            </a:r>
          </a:p>
          <a:p>
            <a:pPr marL="81367" indent="-81367">
              <a:buFont typeface="Arial" panose="020B0604020202020204" pitchFamily="34" charset="0"/>
              <a:buChar char="•"/>
            </a:pPr>
            <a:r>
              <a:rPr lang="en-AU" sz="700" dirty="0"/>
              <a:t>McClellan Royal Commission into Institutional Responses to Child Sexual Abuse</a:t>
            </a:r>
          </a:p>
          <a:p>
            <a:pPr marL="81367" indent="-81367">
              <a:buFont typeface="Arial" panose="020B0604020202020204" pitchFamily="34" charset="0"/>
              <a:buChar char="•"/>
            </a:pPr>
            <a:r>
              <a:rPr lang="en-AU" sz="700" dirty="0"/>
              <a:t>The Commission for Children and Young People’s annual reports</a:t>
            </a:r>
          </a:p>
          <a:p>
            <a:pPr marL="81367" indent="-81367">
              <a:buFont typeface="Arial" panose="020B0604020202020204" pitchFamily="34" charset="0"/>
              <a:buChar char="•"/>
            </a:pPr>
            <a:r>
              <a:rPr lang="en-AU" sz="700" dirty="0"/>
              <a:t>Royal Commission into Family Violence</a:t>
            </a:r>
          </a:p>
          <a:p>
            <a:pPr marL="81367" indent="-81367">
              <a:buFont typeface="Arial" panose="020B0604020202020204" pitchFamily="34" charset="0"/>
              <a:buChar char="•"/>
            </a:pPr>
            <a:r>
              <a:rPr lang="en-AU" sz="700" dirty="0"/>
              <a:t>Victorian Auditor-General Office reports into vulnerable children and families</a:t>
            </a:r>
          </a:p>
          <a:p>
            <a:pPr marL="81367" indent="-81367">
              <a:buFont typeface="Arial" panose="020B0604020202020204" pitchFamily="34" charset="0"/>
              <a:buChar char="•"/>
            </a:pPr>
            <a:r>
              <a:rPr lang="en-AU" sz="700" dirty="0"/>
              <a:t>Multiple coroners inquests and reports</a:t>
            </a:r>
          </a:p>
          <a:p>
            <a:pPr marL="81367" indent="-81367">
              <a:buFont typeface="Arial" panose="020B0604020202020204" pitchFamily="34" charset="0"/>
              <a:buChar char="•"/>
            </a:pPr>
            <a:r>
              <a:rPr lang="en-AU" sz="700" dirty="0"/>
              <a:t>Cummins Inquiry on protecting Victoria’s vulnerable children</a:t>
            </a:r>
          </a:p>
          <a:p>
            <a:r>
              <a:rPr lang="en-AU" sz="700" dirty="0"/>
              <a:t>These inquiries have all recommended streamlining Victoria’s information sharing arrangements to improve outcomes for children by promoting shared responsibility for their wellbeing and safety and increasing collaboration across the service systems. </a:t>
            </a:r>
          </a:p>
          <a:p>
            <a:r>
              <a:rPr lang="en-AU" sz="700" dirty="0"/>
              <a:t>They also identified the need to modify a risk-averse culture, which has resulted in some practitioners being hesitant to share information even when it would benefit children to do so. </a:t>
            </a:r>
          </a:p>
          <a:p>
            <a:r>
              <a:rPr lang="en-AU" sz="700" dirty="0"/>
              <a:t>The key elements of the scheme are:</a:t>
            </a:r>
          </a:p>
          <a:p>
            <a:r>
              <a:rPr lang="en-AU" sz="700" u="sng" dirty="0"/>
              <a:t>Requests must relate to promoting the wellbeing or safety of children</a:t>
            </a:r>
            <a:endParaRPr lang="en-AU" sz="700" dirty="0"/>
          </a:p>
          <a:p>
            <a:r>
              <a:rPr lang="en-AU" sz="700" b="1" dirty="0"/>
              <a:t>Threshold 1</a:t>
            </a:r>
            <a:endParaRPr lang="en-AU" sz="700" dirty="0"/>
          </a:p>
          <a:p>
            <a:r>
              <a:rPr lang="en-AU" sz="700" dirty="0"/>
              <a:t>‘Promotion’ in this context is predicated on reducing the risk to children. Wellbeing and Safety are not defined concepts under the Scheme</a:t>
            </a:r>
          </a:p>
          <a:p>
            <a:pPr defTabSz="433955">
              <a:defRPr/>
            </a:pPr>
            <a:r>
              <a:rPr lang="en-AU" sz="700" dirty="0"/>
              <a:t>Safety is concerned with protecting children from risks of harm or incidents of harm. However the concept of wellbeing is broader than safety and requires more than the absence of harm or risks of harm. </a:t>
            </a:r>
          </a:p>
          <a:p>
            <a:r>
              <a:rPr lang="en-AU" sz="700" dirty="0"/>
              <a:t>As a multifaceted concept, ‘wellbeing’ could include:</a:t>
            </a:r>
          </a:p>
          <a:p>
            <a:pPr marL="81367" indent="-81367">
              <a:buFont typeface="Arial" panose="020B0604020202020204" pitchFamily="34" charset="0"/>
              <a:buChar char="•"/>
            </a:pPr>
            <a:r>
              <a:rPr lang="en-AU" sz="700" dirty="0"/>
              <a:t>Physical, psychological and emotional health and access to and engagement with services to support a child’s health and development. </a:t>
            </a:r>
          </a:p>
          <a:p>
            <a:pPr marL="81367" indent="-81367">
              <a:buFont typeface="Arial" panose="020B0604020202020204" pitchFamily="34" charset="0"/>
              <a:buChar char="•"/>
            </a:pPr>
            <a:r>
              <a:rPr lang="en-AU" sz="700" dirty="0"/>
              <a:t>Engagement in supportive relationships, particularly supportive family relationships, involvement in activities that enable a child’s personal, social and cultural development and connection to their culture and community. </a:t>
            </a:r>
          </a:p>
          <a:p>
            <a:pPr marL="81367" indent="-81367">
              <a:buFont typeface="Arial" panose="020B0604020202020204" pitchFamily="34" charset="0"/>
              <a:buChar char="•"/>
            </a:pPr>
            <a:r>
              <a:rPr lang="en-AU" sz="700" dirty="0"/>
              <a:t>Participation in education and access to resources that support the child to learn and develop. </a:t>
            </a:r>
          </a:p>
          <a:p>
            <a:pPr marL="81367" indent="-81367">
              <a:buFont typeface="Arial" panose="020B0604020202020204" pitchFamily="34" charset="0"/>
              <a:buChar char="•"/>
            </a:pPr>
            <a:r>
              <a:rPr lang="en-AU" sz="700" dirty="0"/>
              <a:t>Access to adequate, appropriate and safe accommodation, nourishment, protection from the elements and safe and stable environments in which to live, learn and grow.</a:t>
            </a:r>
          </a:p>
          <a:p>
            <a:pPr marL="81367" indent="-81367">
              <a:buFont typeface="Arial" panose="020B0604020202020204" pitchFamily="34" charset="0"/>
              <a:buChar char="•"/>
            </a:pPr>
            <a:endParaRPr lang="en-AU" sz="700" dirty="0"/>
          </a:p>
          <a:p>
            <a:r>
              <a:rPr lang="en-AU" sz="700" b="1" u="sng" dirty="0"/>
              <a:t>Threshold 2</a:t>
            </a:r>
            <a:endParaRPr lang="en-AU" sz="700" dirty="0"/>
          </a:p>
          <a:p>
            <a:r>
              <a:rPr lang="en-AU" sz="700" b="1" dirty="0"/>
              <a:t>Making a decision, an assessment or a plan relating to a child or group of children: </a:t>
            </a:r>
            <a:r>
              <a:rPr lang="en-AU" sz="700" dirty="0"/>
              <a:t>for example, developing a support or learning plan or assessing progress against an existing plan. </a:t>
            </a:r>
          </a:p>
          <a:p>
            <a:r>
              <a:rPr lang="en-AU" sz="700" b="1" dirty="0"/>
              <a:t>Initiating or conducting an investigation relating to a child or group of children: </a:t>
            </a:r>
            <a:r>
              <a:rPr lang="en-AU" sz="700" dirty="0"/>
              <a:t>for example, sharing information to support a reportable conduct investigation or other investigation related to a child’s wellbeing or safety. </a:t>
            </a:r>
          </a:p>
          <a:p>
            <a:r>
              <a:rPr lang="en-AU" sz="700" b="1" dirty="0"/>
              <a:t>Providing a service relating to a child or group of children: </a:t>
            </a:r>
            <a:r>
              <a:rPr lang="en-AU" sz="700" dirty="0"/>
              <a:t>for example, providing a Maternal and Child Health service.</a:t>
            </a:r>
          </a:p>
          <a:p>
            <a:r>
              <a:rPr lang="en-AU" sz="700" b="1" dirty="0"/>
              <a:t>Managing any risk to a child or group of children: </a:t>
            </a:r>
            <a:r>
              <a:rPr lang="en-AU" sz="700" dirty="0"/>
              <a:t>for example, managing a risk to a child’s social or emotional wellbeing. </a:t>
            </a:r>
          </a:p>
          <a:p>
            <a:r>
              <a:rPr lang="en-AU" sz="700" b="1" u="sng" dirty="0"/>
              <a:t>Threshold 3</a:t>
            </a:r>
            <a:endParaRPr lang="en-AU" sz="700" dirty="0"/>
          </a:p>
          <a:p>
            <a:pPr lvl="0"/>
            <a:r>
              <a:rPr lang="en-AU" sz="700" dirty="0"/>
              <a:t>Excluded information and information that is restricted from being shared under another law can not be shared. </a:t>
            </a:r>
          </a:p>
          <a:p>
            <a:r>
              <a:rPr lang="en-AU" sz="700" dirty="0"/>
              <a:t> Other notable aspects of the scheme include:</a:t>
            </a:r>
          </a:p>
          <a:p>
            <a:pPr marL="81367" indent="-81367">
              <a:buFont typeface="Arial" panose="020B0604020202020204" pitchFamily="34" charset="0"/>
              <a:buChar char="•"/>
            </a:pPr>
            <a:r>
              <a:rPr lang="en-AU" sz="700" dirty="0"/>
              <a:t>No consent required, but encourage seeking the views of children where it is safe, appropriate and reasonable to do so</a:t>
            </a:r>
          </a:p>
          <a:p>
            <a:pPr marL="81367" indent="-81367">
              <a:buFont typeface="Arial" panose="020B0604020202020204" pitchFamily="34" charset="0"/>
              <a:buChar char="•"/>
            </a:pPr>
            <a:r>
              <a:rPr lang="en-AU" sz="700" dirty="0"/>
              <a:t>Organisations must respond to all requests</a:t>
            </a:r>
          </a:p>
          <a:p>
            <a:pPr marL="81367" indent="-81367">
              <a:buFont typeface="Arial" panose="020B0604020202020204" pitchFamily="34" charset="0"/>
              <a:buChar char="•"/>
            </a:pPr>
            <a:r>
              <a:rPr lang="en-AU" sz="700" dirty="0"/>
              <a:t>Complaint about privacy breaches can be made to the Victorian Information Commissioner or the Health Complaints Commissioner</a:t>
            </a:r>
          </a:p>
          <a:p>
            <a:pPr marL="81367" indent="-81367">
              <a:buFont typeface="Arial" panose="020B0604020202020204" pitchFamily="34" charset="0"/>
              <a:buChar char="•"/>
            </a:pPr>
            <a:r>
              <a:rPr lang="en-AU" sz="700" dirty="0"/>
              <a:t>A good faith defence exists for workers when they are sharing information with good faith and reasonable care.</a:t>
            </a:r>
          </a:p>
          <a:p>
            <a:endParaRPr lang="en-AU" dirty="0"/>
          </a:p>
        </p:txBody>
      </p:sp>
    </p:spTree>
    <p:extLst>
      <p:ext uri="{BB962C8B-B14F-4D97-AF65-F5344CB8AC3E}">
        <p14:creationId xmlns:p14="http://schemas.microsoft.com/office/powerpoint/2010/main" val="4038260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6">
              <a:defRPr/>
            </a:pPr>
            <a:r>
              <a:rPr lang="en-AU" sz="1100" dirty="0"/>
              <a:t>Under the new reforms, information can be shared to identify, assess and manage a range of wellbeing and safety needs and risks for children, families and individuals, including family violence. There is no hierarchy between the information sharing schemes – they complement each other and support professionals to work holistically and collaboratively with individuals, children and families. The diagram in this slide shows three different scenarios that would be considered for applying the information sharing schemes. </a:t>
            </a:r>
          </a:p>
          <a:p>
            <a:pPr defTabSz="914336">
              <a:defRPr/>
            </a:pPr>
            <a:endParaRPr lang="en-AU" sz="1100" dirty="0"/>
          </a:p>
          <a:p>
            <a:pPr lvl="0"/>
            <a:r>
              <a:rPr lang="en-AU" sz="1100" dirty="0"/>
              <a:t>The Child Information Sharing Scheme authorises prescribed professionals and organisations known as Information Sharing Entities to share information to promote children’s wellbeing and safety. </a:t>
            </a:r>
          </a:p>
          <a:p>
            <a:pPr lvl="0"/>
            <a:endParaRPr lang="en-AU" sz="1100" dirty="0"/>
          </a:p>
          <a:p>
            <a:pPr lvl="0"/>
            <a:r>
              <a:rPr lang="en-AU" sz="1100" dirty="0"/>
              <a:t>The Family Violence Information Sharing Scheme authorises a similar group of entities and practitioners to those prescribed under the child scheme, to share information where there is a risk of family violence – whether that be with an adult client, a child or children associated with the adult. </a:t>
            </a:r>
          </a:p>
          <a:p>
            <a:pPr lvl="0"/>
            <a:endParaRPr lang="en-AU" sz="1100" dirty="0"/>
          </a:p>
          <a:p>
            <a:pPr defTabSz="629925">
              <a:defRPr/>
            </a:pPr>
            <a:r>
              <a:rPr lang="en-AU" sz="1100" dirty="0"/>
              <a:t>MARAM will support information sharing entities in their roles and responsibilities to assess and manage family violence risk to better protect victim survivors and hold perpetrators to account. MARAM will guide information sharing under both the CISS and FVISS, in order to identify, assess and manage family violence risk. It will help prescribed organisations and services to understand their responsibilities in the system.</a:t>
            </a:r>
          </a:p>
          <a:p>
            <a:pPr lvl="0"/>
            <a:endParaRPr lang="en-AU" sz="1100" dirty="0"/>
          </a:p>
          <a:p>
            <a:pPr lvl="0"/>
            <a:r>
              <a:rPr lang="en-AU" sz="1100" dirty="0"/>
              <a:t>Where a child is involved, and it’s clear that sharing confidential information with another prescribed entity will benefit the child or children, practitioners would need to consider the parameters set by the Child Information Sharing Scheme. </a:t>
            </a:r>
          </a:p>
          <a:p>
            <a:pPr lvl="0"/>
            <a:endParaRPr lang="en-AU" sz="1100" dirty="0"/>
          </a:p>
          <a:p>
            <a:pPr lvl="0"/>
            <a:r>
              <a:rPr lang="en-AU" sz="1100" dirty="0"/>
              <a:t>Where it becomes apparent or the practitioner suspects that family violence exists, they must act in accordance with the responsibilities under the MARAM Framework and share information in line with the Family Violence Information Sharing Scheme. However, the connection between these three initiatives means a practitioner must not lose sight of the child’s wellbeing and would still consider using the Child Information Sharing Scheme to promote the child's wellbeing and safety risks which are not necessarily related to family violence.</a:t>
            </a:r>
          </a:p>
          <a:p>
            <a:pPr lvl="0"/>
            <a:endParaRPr lang="en-AU" sz="1100" dirty="0"/>
          </a:p>
          <a:p>
            <a:pPr lvl="0"/>
            <a:r>
              <a:rPr lang="en-AU" sz="1100" dirty="0"/>
              <a:t>After all, children who are child victim survivors of family violence may also have wellbeing needs or issues that need to be progressed and both schemes can and should be used.</a:t>
            </a:r>
          </a:p>
          <a:p>
            <a:pPr lvl="0"/>
            <a:endParaRPr lang="en-AU" sz="1100" dirty="0"/>
          </a:p>
          <a:p>
            <a:pPr lvl="0"/>
            <a:endParaRPr lang="en-AU" sz="1100" dirty="0"/>
          </a:p>
          <a:p>
            <a:pPr lvl="0"/>
            <a:r>
              <a:rPr lang="en-AU" sz="1100" u="sng" dirty="0"/>
              <a:t>Other points to note: </a:t>
            </a:r>
          </a:p>
          <a:p>
            <a:pPr lvl="0"/>
            <a:endParaRPr lang="en-AU" sz="1100" dirty="0"/>
          </a:p>
          <a:p>
            <a:pPr lvl="0"/>
            <a:r>
              <a:rPr lang="en-AU" sz="1100" dirty="0"/>
              <a:t>Professionals working with children would also be supported by child best interests and developmental frameworks.</a:t>
            </a:r>
          </a:p>
          <a:p>
            <a:pPr lvl="0"/>
            <a:endParaRPr lang="en-AU" sz="1100" dirty="0"/>
          </a:p>
          <a:p>
            <a:pPr lvl="0"/>
            <a:r>
              <a:rPr lang="en-AU" sz="1100" dirty="0"/>
              <a:t>Both information sharing schemes recognise that a child’s right to safety takes precedence over any individual’s right to privacy. </a:t>
            </a:r>
          </a:p>
          <a:p>
            <a:pPr lvl="0"/>
            <a:endParaRPr lang="en-AU" sz="1100" dirty="0"/>
          </a:p>
          <a:p>
            <a:pPr lvl="0"/>
            <a:r>
              <a:rPr lang="en-AU" sz="1100" dirty="0"/>
              <a:t>Neither scheme requires consent to share information relevant to keeping a child safe. Both schemes however, recognise the important aspect of seeking the views and wishes of both adults and children where appropriate and to recognise the agency of victim survivors.</a:t>
            </a:r>
          </a:p>
          <a:p>
            <a:r>
              <a:rPr lang="en-AU" sz="1100" dirty="0"/>
              <a:t> </a:t>
            </a:r>
          </a:p>
          <a:p>
            <a:pPr defTabSz="914336">
              <a:defRPr/>
            </a:pPr>
            <a:r>
              <a:rPr lang="en-AU" sz="1100" dirty="0"/>
              <a:t>Both schemes are compatible with existing information sharing permissions.</a:t>
            </a:r>
          </a:p>
        </p:txBody>
      </p:sp>
    </p:spTree>
    <p:extLst>
      <p:ext uri="{BB962C8B-B14F-4D97-AF65-F5344CB8AC3E}">
        <p14:creationId xmlns:p14="http://schemas.microsoft.com/office/powerpoint/2010/main" val="379053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Information sharing is guided by a set of principles and safeguards to promote appropriate and safe information sharing. While sharing information is critical to improving outcomes, in the context of family violence it may pose particular and complex risks for children and other family members, so should be undertaken with care </a:t>
            </a:r>
          </a:p>
          <a:p>
            <a:r>
              <a:rPr lang="en-AU" sz="1200" dirty="0"/>
              <a:t>An individual’s right to privacy should be upheld wherever possible, so information sharing is limited to information that is relevant to the purposes of assessing and managing the risk of family violence or promoting wellbeing and safety of a child </a:t>
            </a:r>
          </a:p>
          <a:p>
            <a:r>
              <a:rPr lang="en-AU" sz="1200" dirty="0"/>
              <a:t>Both Information sharing schemes recognise the importance of seeking the views and promoting the agency of children and adults (who are not perpetrators of family violence) wherever appropriate, safe and reasonable to do so </a:t>
            </a:r>
          </a:p>
          <a:p>
            <a:r>
              <a:rPr lang="en-AU" sz="1200" dirty="0"/>
              <a:t>Under the schemes, the safety and wellbeing of children and the safety of adult victim survivors takes precedence over privacy concerns</a:t>
            </a:r>
          </a:p>
          <a:p>
            <a:r>
              <a:rPr lang="en-AU" sz="1200" dirty="0"/>
              <a:t>Consent is not required to share information about a perpetrator or an alleged perpetrator of family violence</a:t>
            </a:r>
          </a:p>
          <a:p>
            <a:r>
              <a:rPr lang="en-AU" sz="1200" dirty="0"/>
              <a:t>Consent is not required under either scheme to share information to keep a child safe</a:t>
            </a:r>
          </a:p>
          <a:p>
            <a:pPr defTabSz="915589">
              <a:spcBef>
                <a:spcPts val="601"/>
              </a:spcBef>
              <a:defRPr/>
            </a:pPr>
            <a:endParaRPr lang="en-AU" sz="1200" dirty="0"/>
          </a:p>
          <a:p>
            <a:pPr marL="629467" lvl="1" indent="-171673" defTabSz="915589">
              <a:spcBef>
                <a:spcPts val="601"/>
              </a:spcBef>
              <a:buFont typeface="Courier New" panose="02070309020205020404" pitchFamily="49" charset="0"/>
              <a:buChar char="o"/>
              <a:defRPr/>
            </a:pPr>
            <a:r>
              <a:rPr lang="en-AU" sz="1200" dirty="0"/>
              <a:t>One of the biggest impacts I anticipate for the primary care sector is the obligation to respond to requests – and the ability to share information proactively - rather than focusing on gathering information which has been the case to date </a:t>
            </a:r>
          </a:p>
          <a:p>
            <a:pPr marL="171673" indent="-171673" defTabSz="915589">
              <a:spcBef>
                <a:spcPts val="601"/>
              </a:spcBef>
              <a:buFont typeface="Courier New" panose="02070309020205020404" pitchFamily="49" charset="0"/>
              <a:buChar char="o"/>
              <a:defRPr/>
            </a:pPr>
            <a:endParaRPr lang="en-AU" sz="1200" dirty="0"/>
          </a:p>
          <a:p>
            <a:pPr marL="629467" lvl="1" indent="-171673" defTabSz="915589">
              <a:spcBef>
                <a:spcPts val="601"/>
              </a:spcBef>
              <a:buFont typeface="Courier New" panose="02070309020205020404" pitchFamily="49" charset="0"/>
              <a:buChar char="o"/>
              <a:defRPr/>
            </a:pPr>
            <a:r>
              <a:rPr lang="en-AU" sz="1200" dirty="0"/>
              <a:t>The model of the scheme is set by the legislation, which does not require consent (noting that if consent is obtained, information may already be shared under privacy law). This was designed to increase information sharing, including in circumstance where explicit permission has not been given by parents or children</a:t>
            </a:r>
          </a:p>
          <a:p>
            <a:pPr marL="171673" indent="-171673">
              <a:buFont typeface="Courier New" panose="02070309020205020404" pitchFamily="49" charset="0"/>
              <a:buChar char="o"/>
            </a:pPr>
            <a:endParaRPr lang="en-AU" sz="1200" dirty="0"/>
          </a:p>
          <a:p>
            <a:pPr marL="629467" lvl="1" indent="-171673">
              <a:buFont typeface="Courier New" panose="02070309020205020404" pitchFamily="49" charset="0"/>
              <a:buChar char="o"/>
            </a:pPr>
            <a:r>
              <a:rPr lang="en-AU" sz="1200" dirty="0"/>
              <a:t>Referring to the Family Violence Multi-Agency Risk Assessment and Management Framework (MARAM) will assist with identifying and guiding the assessment and management of family violence risk — for children and adults. This is to ensure that information is shared safely and lawfully, so as not to escalate family violence risk.</a:t>
            </a:r>
          </a:p>
          <a:p>
            <a:endParaRPr lang="en-AU" dirty="0"/>
          </a:p>
        </p:txBody>
      </p:sp>
      <p:sp>
        <p:nvSpPr>
          <p:cNvPr id="4" name="Slide Number Placeholder 3"/>
          <p:cNvSpPr>
            <a:spLocks noGrp="1"/>
          </p:cNvSpPr>
          <p:nvPr>
            <p:ph type="sldNum" sz="quarter" idx="5"/>
          </p:nvPr>
        </p:nvSpPr>
        <p:spPr/>
        <p:txBody>
          <a:bodyPr lIns="91559" tIns="45779" rIns="91559" bIns="45779"/>
          <a:lstStyle/>
          <a:p>
            <a:fld id="{FE600629-7B30-4AB2-84BE-B5F032857E7E}" type="slidenum">
              <a:rPr lang="en-AU" smtClean="0"/>
              <a:t>18</a:t>
            </a:fld>
            <a:endParaRPr lang="en-AU"/>
          </a:p>
        </p:txBody>
      </p:sp>
    </p:spTree>
    <p:extLst>
      <p:ext uri="{BB962C8B-B14F-4D97-AF65-F5344CB8AC3E}">
        <p14:creationId xmlns:p14="http://schemas.microsoft.com/office/powerpoint/2010/main" val="4057612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Information sharing is guided by a set of principles and safeguards to promote appropriate and safe information sharing. While sharing information is critical to improving outcomes, in the context of family violence it may pose particular and complex risks for children and other family members, so should be undertaken with care </a:t>
            </a:r>
          </a:p>
          <a:p>
            <a:r>
              <a:rPr lang="en-AU" sz="1200" dirty="0"/>
              <a:t>An individual’s right to privacy should be upheld wherever possible, so information sharing is limited to information that is relevant to the purposes of assessing and managing the risk of family violence or promoting wellbeing and safety of a child </a:t>
            </a:r>
          </a:p>
          <a:p>
            <a:r>
              <a:rPr lang="en-AU" sz="1200" dirty="0"/>
              <a:t>Both Information sharing schemes recognise the importance of seeking the views and promoting the agency of children and adults (who are not perpetrators of family violence) wherever appropriate, safe and reasonable to do so </a:t>
            </a:r>
          </a:p>
          <a:p>
            <a:r>
              <a:rPr lang="en-AU" sz="1200" dirty="0"/>
              <a:t>Under the schemes, the safety and wellbeing of children and the safety of adult victim survivors takes precedence over privacy concerns</a:t>
            </a:r>
          </a:p>
          <a:p>
            <a:r>
              <a:rPr lang="en-AU" sz="1200" dirty="0"/>
              <a:t>Consent is not required to share information about a perpetrator or an alleged perpetrator of family violence</a:t>
            </a:r>
          </a:p>
          <a:p>
            <a:r>
              <a:rPr lang="en-AU" sz="1200" dirty="0"/>
              <a:t>Consent is not required under either scheme to share information to keep a child safe</a:t>
            </a:r>
          </a:p>
          <a:p>
            <a:pPr defTabSz="915589">
              <a:spcBef>
                <a:spcPts val="601"/>
              </a:spcBef>
              <a:defRPr/>
            </a:pPr>
            <a:endParaRPr lang="en-AU" sz="1200" dirty="0"/>
          </a:p>
          <a:p>
            <a:pPr marL="629467" lvl="1" indent="-171673" defTabSz="915589">
              <a:spcBef>
                <a:spcPts val="601"/>
              </a:spcBef>
              <a:buFont typeface="Courier New" panose="02070309020205020404" pitchFamily="49" charset="0"/>
              <a:buChar char="o"/>
              <a:defRPr/>
            </a:pPr>
            <a:r>
              <a:rPr lang="en-AU" sz="1200" dirty="0"/>
              <a:t>One of the biggest impacts I anticipate for the primary care sector is the obligation to respond to requests – and the ability to share information proactively - rather than focusing on gathering information which has been the case to date </a:t>
            </a:r>
          </a:p>
          <a:p>
            <a:pPr marL="171673" indent="-171673" defTabSz="915589">
              <a:spcBef>
                <a:spcPts val="601"/>
              </a:spcBef>
              <a:buFont typeface="Courier New" panose="02070309020205020404" pitchFamily="49" charset="0"/>
              <a:buChar char="o"/>
              <a:defRPr/>
            </a:pPr>
            <a:endParaRPr lang="en-AU" sz="1200" dirty="0"/>
          </a:p>
          <a:p>
            <a:pPr marL="629467" lvl="1" indent="-171673" defTabSz="915589">
              <a:spcBef>
                <a:spcPts val="601"/>
              </a:spcBef>
              <a:buFont typeface="Courier New" panose="02070309020205020404" pitchFamily="49" charset="0"/>
              <a:buChar char="o"/>
              <a:defRPr/>
            </a:pPr>
            <a:r>
              <a:rPr lang="en-AU" sz="1200" dirty="0"/>
              <a:t>The model of the scheme is set by the legislation, which does not require consent (noting that if consent is obtained, information may already be shared under privacy law). This was designed to increase information sharing, including in circumstance where explicit permission has not been given by parents or children</a:t>
            </a:r>
          </a:p>
          <a:p>
            <a:pPr marL="171673" indent="-171673">
              <a:buFont typeface="Courier New" panose="02070309020205020404" pitchFamily="49" charset="0"/>
              <a:buChar char="o"/>
            </a:pPr>
            <a:endParaRPr lang="en-AU" sz="1200" dirty="0"/>
          </a:p>
          <a:p>
            <a:pPr marL="629467" lvl="1" indent="-171673">
              <a:buFont typeface="Courier New" panose="02070309020205020404" pitchFamily="49" charset="0"/>
              <a:buChar char="o"/>
            </a:pPr>
            <a:r>
              <a:rPr lang="en-AU" sz="1200" dirty="0"/>
              <a:t>Referring to the Family Violence Multi-Agency Risk Assessment and Management Framework (MARAM) will assist with identifying and guiding the assessment and management of family violence risk — for children and adults. This is to ensure that information is shared safely and lawfully, so as not to escalate family violence risk.</a:t>
            </a:r>
          </a:p>
          <a:p>
            <a:endParaRPr lang="en-AU" dirty="0"/>
          </a:p>
        </p:txBody>
      </p:sp>
      <p:sp>
        <p:nvSpPr>
          <p:cNvPr id="4" name="Slide Number Placeholder 3"/>
          <p:cNvSpPr>
            <a:spLocks noGrp="1"/>
          </p:cNvSpPr>
          <p:nvPr>
            <p:ph type="sldNum" sz="quarter" idx="5"/>
          </p:nvPr>
        </p:nvSpPr>
        <p:spPr/>
        <p:txBody>
          <a:bodyPr lIns="91559" tIns="45779" rIns="91559" bIns="45779"/>
          <a:lstStyle/>
          <a:p>
            <a:fld id="{FE600629-7B30-4AB2-84BE-B5F032857E7E}" type="slidenum">
              <a:rPr lang="en-AU" smtClean="0"/>
              <a:t>19</a:t>
            </a:fld>
            <a:endParaRPr lang="en-AU"/>
          </a:p>
        </p:txBody>
      </p:sp>
    </p:spTree>
    <p:extLst>
      <p:ext uri="{BB962C8B-B14F-4D97-AF65-F5344CB8AC3E}">
        <p14:creationId xmlns:p14="http://schemas.microsoft.com/office/powerpoint/2010/main" val="254545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AU" sz="1100" b="1" dirty="0"/>
              <a:t>MARAM overview </a:t>
            </a:r>
          </a:p>
          <a:p>
            <a:endParaRPr lang="en-AU" sz="1100" dirty="0"/>
          </a:p>
          <a:p>
            <a:r>
              <a:rPr lang="en-AU" sz="1100" dirty="0"/>
              <a:t>MARAM has been redeveloped to address the issues and gaps identified by the Royal Commission into Family Violence, the Coronial Inquest into the death of Luke Geoffrey Batty and the 2016 Monash Review of the CRAF. </a:t>
            </a:r>
          </a:p>
          <a:p>
            <a:endParaRPr lang="en-AU" sz="1100" dirty="0"/>
          </a:p>
          <a:p>
            <a:r>
              <a:rPr lang="en-AU" sz="1100" dirty="0"/>
              <a:t>The MARAM Framework sets requirements including determining responsibilities for screening, identification, risk assessment and management, information sharing and referral. The MARAM Framework recognises a wider range of risk indicators for children, older people and diverse communities, across identities, family and relationship types and will keep perpetrators in view and hold them accountable for their actions and behaviours.</a:t>
            </a:r>
          </a:p>
          <a:p>
            <a:endParaRPr lang="en-AU" sz="1100" dirty="0"/>
          </a:p>
          <a:p>
            <a:r>
              <a:rPr lang="en-AU" dirty="0"/>
              <a:t>The aim of</a:t>
            </a:r>
            <a:r>
              <a:rPr lang="en-AU" baseline="0" dirty="0"/>
              <a:t> the Framework is to increase the safety and wellbeing of Victorians by ensuring all relevant services are effectively identifying, assessing and managing family violence risk. </a:t>
            </a:r>
          </a:p>
          <a:p>
            <a:endParaRPr lang="en-AU" baseline="0" dirty="0"/>
          </a:p>
          <a:p>
            <a:r>
              <a:rPr lang="en-AU" sz="1100" dirty="0"/>
              <a:t>To achieve this, the Framework has been established in law under a new Part 11 of the </a:t>
            </a:r>
            <a:r>
              <a:rPr lang="en-AU" sz="1100" i="1" dirty="0"/>
              <a:t>Family Violence Protection Act 2008</a:t>
            </a:r>
            <a:r>
              <a:rPr lang="en-AU" sz="1100" dirty="0"/>
              <a:t>. This requires organisations that are prescribed through regulations, as well as organisations providing funded services relevant to family violence risk assessment and management, to align their policies, procedures, practice guidance and tools with the MARAM Framework.</a:t>
            </a:r>
            <a:br>
              <a:rPr lang="en-AU" sz="1100" dirty="0"/>
            </a:br>
            <a:endParaRPr lang="en-AU" dirty="0">
              <a:cs typeface="Arial" panose="020B0604020202020204" pitchFamily="34" charset="0"/>
            </a:endParaRPr>
          </a:p>
          <a:p>
            <a:r>
              <a:rPr lang="en-AU" b="1" dirty="0">
                <a:cs typeface="Arial" panose="020B0604020202020204" pitchFamily="34" charset="0"/>
              </a:rPr>
              <a:t>MARAM commenced on 27 September 2018. </a:t>
            </a:r>
          </a:p>
          <a:p>
            <a:pPr defTabSz="914344">
              <a:defRPr/>
            </a:pPr>
            <a:endParaRPr lang="en-AU" dirty="0"/>
          </a:p>
        </p:txBody>
      </p:sp>
    </p:spTree>
    <p:extLst>
      <p:ext uri="{BB962C8B-B14F-4D97-AF65-F5344CB8AC3E}">
        <p14:creationId xmlns:p14="http://schemas.microsoft.com/office/powerpoint/2010/main" val="1701946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1173163"/>
            <a:ext cx="7816850" cy="5862637"/>
          </a:xfrm>
        </p:spPr>
      </p:sp>
      <p:sp>
        <p:nvSpPr>
          <p:cNvPr id="3" name="Notes Placeholder 2"/>
          <p:cNvSpPr>
            <a:spLocks noGrp="1"/>
          </p:cNvSpPr>
          <p:nvPr>
            <p:ph type="body" idx="1"/>
          </p:nvPr>
        </p:nvSpPr>
        <p:spPr/>
        <p:txBody>
          <a:bodyPr/>
          <a:lstStyle/>
          <a:p>
            <a:pPr lvl="0"/>
            <a:endParaRPr lang="en-AU" sz="1600" dirty="0"/>
          </a:p>
        </p:txBody>
      </p:sp>
    </p:spTree>
    <p:extLst>
      <p:ext uri="{BB962C8B-B14F-4D97-AF65-F5344CB8AC3E}">
        <p14:creationId xmlns:p14="http://schemas.microsoft.com/office/powerpoint/2010/main" val="1137233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1173163"/>
            <a:ext cx="7816850" cy="5862637"/>
          </a:xfrm>
        </p:spPr>
      </p:sp>
      <p:sp>
        <p:nvSpPr>
          <p:cNvPr id="3" name="Notes Placeholder 2"/>
          <p:cNvSpPr>
            <a:spLocks noGrp="1"/>
          </p:cNvSpPr>
          <p:nvPr>
            <p:ph type="body" idx="1"/>
          </p:nvPr>
        </p:nvSpPr>
        <p:spPr/>
        <p:txBody>
          <a:bodyPr/>
          <a:lstStyle/>
          <a:p>
            <a:pPr lvl="0"/>
            <a:endParaRPr lang="en-AU" sz="1600" dirty="0"/>
          </a:p>
        </p:txBody>
      </p:sp>
    </p:spTree>
    <p:extLst>
      <p:ext uri="{BB962C8B-B14F-4D97-AF65-F5344CB8AC3E}">
        <p14:creationId xmlns:p14="http://schemas.microsoft.com/office/powerpoint/2010/main" val="2144352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CB7A330-82A3-4A2C-85C5-FDEF24F57357}"/>
              </a:ext>
            </a:extLst>
          </p:cNvPr>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65C00CE-F95C-4713-9413-C48B6B78C5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C84D3F8C-9A23-49C8-B350-7DBD90A3ACE3}"/>
              </a:ext>
            </a:extLst>
          </p:cNvPr>
          <p:cNvSpPr>
            <a:spLocks noGrp="1"/>
          </p:cNvSpPr>
          <p:nvPr>
            <p:ph type="sldNum" sz="quarter" idx="5"/>
          </p:nvPr>
        </p:nvSpPr>
        <p:spPr bwMode="auto">
          <a:xfrm>
            <a:off x="3855839" y="9440647"/>
            <a:ext cx="2949787" cy="4969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04" indent="-285732">
              <a:defRPr>
                <a:solidFill>
                  <a:schemeClr val="tx1"/>
                </a:solidFill>
                <a:latin typeface="Arial" panose="020B0604020202020204" pitchFamily="34" charset="0"/>
                <a:ea typeface="ＭＳ Ｐゴシック" panose="020B0600070205080204" pitchFamily="34" charset="-128"/>
              </a:defRPr>
            </a:lvl2pPr>
            <a:lvl3pPr marL="1142930" indent="-228586">
              <a:defRPr>
                <a:solidFill>
                  <a:schemeClr val="tx1"/>
                </a:solidFill>
                <a:latin typeface="Arial" panose="020B0604020202020204" pitchFamily="34" charset="0"/>
                <a:ea typeface="ＭＳ Ｐゴシック" panose="020B0600070205080204" pitchFamily="34" charset="-128"/>
              </a:defRPr>
            </a:lvl3pPr>
            <a:lvl4pPr marL="1600101" indent="-228586">
              <a:defRPr>
                <a:solidFill>
                  <a:schemeClr val="tx1"/>
                </a:solidFill>
                <a:latin typeface="Arial" panose="020B0604020202020204" pitchFamily="34" charset="0"/>
                <a:ea typeface="ＭＳ Ｐゴシック" panose="020B0600070205080204" pitchFamily="34" charset="-128"/>
              </a:defRPr>
            </a:lvl4pPr>
            <a:lvl5pPr marL="2057273" indent="-228586">
              <a:defRPr>
                <a:solidFill>
                  <a:schemeClr val="tx1"/>
                </a:solidFill>
                <a:latin typeface="Arial" panose="020B0604020202020204" pitchFamily="34" charset="0"/>
                <a:ea typeface="ＭＳ Ｐゴシック" panose="020B0600070205080204" pitchFamily="34" charset="-128"/>
              </a:defRPr>
            </a:lvl5pPr>
            <a:lvl6pPr marL="2514445"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617"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8789"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5960"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97449B-6639-4329-8DD5-442D25500CDE}" type="slidenum">
              <a:rPr lang="en-AU" altLang="en-US" smtClean="0"/>
              <a:pPr/>
              <a:t>22</a:t>
            </a:fld>
            <a:endParaRPr lang="en-AU" altLang="en-US"/>
          </a:p>
        </p:txBody>
      </p:sp>
    </p:spTree>
    <p:extLst>
      <p:ext uri="{BB962C8B-B14F-4D97-AF65-F5344CB8AC3E}">
        <p14:creationId xmlns:p14="http://schemas.microsoft.com/office/powerpoint/2010/main" val="2624954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dirty="0">
                <a:cs typeface="Arial" panose="020B0604020202020204" pitchFamily="34" charset="0"/>
              </a:rPr>
              <a:t>Organisational alignment is discussed in terms of policies, procedure, practice guidance and tools aligning to MARAM. Effectively, the MARAM framework needs to be fully embedded into organisational practice, rather than a simple add-on policy or tool. </a:t>
            </a:r>
          </a:p>
          <a:p>
            <a:pPr marL="0" indent="0">
              <a:buFontTx/>
              <a:buNone/>
            </a:pPr>
            <a:endParaRPr lang="en-AU" dirty="0">
              <a:cs typeface="Arial" panose="020B0604020202020204" pitchFamily="34" charset="0"/>
            </a:endParaRPr>
          </a:p>
          <a:p>
            <a:pPr marL="0" indent="0">
              <a:buFontTx/>
              <a:buNone/>
            </a:pPr>
            <a:r>
              <a:rPr lang="en-AU" dirty="0">
                <a:cs typeface="Arial" panose="020B0604020202020204" pitchFamily="34" charset="0"/>
              </a:rPr>
              <a:t>This requires extensive review of existing practice, and clear direction and planning for MARAM to be embedded.</a:t>
            </a:r>
          </a:p>
          <a:p>
            <a:pPr marL="0" indent="0">
              <a:buFontTx/>
              <a:buNone/>
            </a:pPr>
            <a:endParaRPr lang="en-AU" dirty="0">
              <a:cs typeface="Arial" panose="020B0604020202020204" pitchFamily="34" charset="0"/>
            </a:endParaRPr>
          </a:p>
          <a:p>
            <a:pPr marL="0" indent="0">
              <a:buFontTx/>
              <a:buNone/>
            </a:pPr>
            <a:r>
              <a:rPr lang="en-AU" dirty="0">
                <a:cs typeface="Arial" panose="020B0604020202020204" pitchFamily="34" charset="0"/>
              </a:rPr>
              <a:t>Alignment is likened to a </a:t>
            </a:r>
            <a:r>
              <a:rPr lang="en-AU" b="1" dirty="0">
                <a:cs typeface="Arial" panose="020B0604020202020204" pitchFamily="34" charset="0"/>
              </a:rPr>
              <a:t>maturity model</a:t>
            </a:r>
            <a:r>
              <a:rPr lang="en-AU" b="0" dirty="0">
                <a:cs typeface="Arial" panose="020B0604020202020204" pitchFamily="34" charset="0"/>
              </a:rPr>
              <a:t> process, i.e. organisations are expected to align over a period of time (undefined – as this will vary for all organisations). It should be noted that a report will be tabled in Parliament annually summarising MARAM alignment activities at department level and by framework organisations. </a:t>
            </a:r>
            <a:r>
              <a:rPr lang="en-AU" b="1" i="1" dirty="0">
                <a:cs typeface="Arial" panose="020B0604020202020204" pitchFamily="34" charset="0"/>
              </a:rPr>
              <a:t>[Note: include any relevant information here about contractual requirements in funding for MARAM alignment activities]</a:t>
            </a:r>
            <a:endParaRPr lang="en-AU" b="0" i="0" dirty="0">
              <a:cs typeface="Arial" panose="020B0604020202020204" pitchFamily="34" charset="0"/>
            </a:endParaRPr>
          </a:p>
          <a:p>
            <a:pPr marL="0" indent="0">
              <a:buFontTx/>
              <a:buNone/>
            </a:pPr>
            <a:endParaRPr lang="en-AU" b="0" i="0" dirty="0">
              <a:cs typeface="Arial" panose="020B0604020202020204" pitchFamily="34" charset="0"/>
            </a:endParaRPr>
          </a:p>
          <a:p>
            <a:pPr marL="0" indent="0">
              <a:buFontTx/>
              <a:buNone/>
            </a:pPr>
            <a:r>
              <a:rPr lang="en-AU" dirty="0">
                <a:cs typeface="Arial" panose="020B0604020202020204" pitchFamily="34" charset="0"/>
              </a:rPr>
              <a:t>Alignment is branched under each MARAM pillar. </a:t>
            </a:r>
          </a:p>
        </p:txBody>
      </p:sp>
      <p:sp>
        <p:nvSpPr>
          <p:cNvPr id="4" name="Slide Number Placeholder 3"/>
          <p:cNvSpPr>
            <a:spLocks noGrp="1"/>
          </p:cNvSpPr>
          <p:nvPr>
            <p:ph type="sldNum" sz="quarter" idx="10"/>
          </p:nvPr>
        </p:nvSpPr>
        <p:spPr>
          <a:xfrm>
            <a:off x="3856040" y="9440863"/>
            <a:ext cx="2949575" cy="496887"/>
          </a:xfrm>
          <a:prstGeom prst="rect">
            <a:avLst/>
          </a:prstGeom>
        </p:spPr>
        <p:txBody>
          <a:bodyPr lIns="91428" tIns="45714" rIns="91428" bIns="45714"/>
          <a:lstStyle/>
          <a:p>
            <a:fld id="{697A2677-54FE-4203-98B4-8A06FB07092C}" type="slidenum">
              <a:rPr lang="en-AU" smtClean="0"/>
              <a:t>23</a:t>
            </a:fld>
            <a:endParaRPr lang="en-AU"/>
          </a:p>
        </p:txBody>
      </p:sp>
    </p:spTree>
    <p:extLst>
      <p:ext uri="{BB962C8B-B14F-4D97-AF65-F5344CB8AC3E}">
        <p14:creationId xmlns:p14="http://schemas.microsoft.com/office/powerpoint/2010/main" val="2293944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The contents of Pillar 1 are, in summary:</a:t>
            </a:r>
          </a:p>
          <a:p>
            <a:endParaRPr lang="en-AU" i="1" dirty="0"/>
          </a:p>
          <a:p>
            <a:endParaRPr lang="en-AU" i="1" dirty="0"/>
          </a:p>
          <a:p>
            <a:pPr lvl="0"/>
            <a:r>
              <a:rPr lang="en-US" sz="1100" b="1" kern="1200" dirty="0">
                <a:solidFill>
                  <a:schemeClr val="tx1"/>
                </a:solidFill>
                <a:effectLst/>
                <a:latin typeface="+mn-lt"/>
                <a:ea typeface="+mn-ea"/>
                <a:cs typeface="+mn-cs"/>
              </a:rPr>
              <a:t>What constitutes family violence:</a:t>
            </a:r>
            <a:r>
              <a:rPr lang="en-US" sz="1100" kern="1200" dirty="0">
                <a:solidFill>
                  <a:schemeClr val="tx1"/>
                </a:solidFill>
                <a:effectLst/>
                <a:latin typeface="+mn-lt"/>
                <a:ea typeface="+mn-ea"/>
                <a:cs typeface="+mn-cs"/>
              </a:rPr>
              <a:t> MARAM recognises the many different presentations of family violence, both in terms of </a:t>
            </a:r>
            <a:r>
              <a:rPr lang="en-US" sz="1100" kern="1200" dirty="0" err="1">
                <a:solidFill>
                  <a:schemeClr val="tx1"/>
                </a:solidFill>
                <a:effectLst/>
                <a:latin typeface="+mn-lt"/>
                <a:ea typeface="+mn-ea"/>
                <a:cs typeface="+mn-cs"/>
              </a:rPr>
              <a:t>behaviours</a:t>
            </a:r>
            <a:r>
              <a:rPr lang="en-US" sz="1100" kern="1200" dirty="0">
                <a:solidFill>
                  <a:schemeClr val="tx1"/>
                </a:solidFill>
                <a:effectLst/>
                <a:latin typeface="+mn-lt"/>
                <a:ea typeface="+mn-ea"/>
                <a:cs typeface="+mn-cs"/>
              </a:rPr>
              <a:t> and relationships, and across communities and identities </a:t>
            </a:r>
            <a:endParaRPr lang="en-AU"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endParaRPr lang="en-AU" sz="1100" kern="1200" dirty="0">
              <a:solidFill>
                <a:schemeClr val="tx1"/>
              </a:solidFill>
              <a:effectLst/>
              <a:latin typeface="+mn-lt"/>
              <a:ea typeface="+mn-ea"/>
              <a:cs typeface="+mn-cs"/>
            </a:endParaRPr>
          </a:p>
          <a:p>
            <a:pPr lvl="0"/>
            <a:r>
              <a:rPr lang="en-US" sz="1100" b="1" kern="1200" dirty="0">
                <a:solidFill>
                  <a:schemeClr val="tx1"/>
                </a:solidFill>
                <a:effectLst/>
                <a:latin typeface="+mn-lt"/>
                <a:ea typeface="+mn-ea"/>
                <a:cs typeface="+mn-cs"/>
              </a:rPr>
              <a:t>The underlying drivers of family violence, which include structural inequalities and community attitudes:  </a:t>
            </a:r>
            <a:r>
              <a:rPr lang="en-US" sz="1100" kern="1200" dirty="0">
                <a:solidFill>
                  <a:schemeClr val="tx1"/>
                </a:solidFill>
                <a:effectLst/>
                <a:latin typeface="+mn-lt"/>
                <a:ea typeface="+mn-ea"/>
                <a:cs typeface="+mn-cs"/>
              </a:rPr>
              <a:t>MARAM supports understanding the gendered nature of family violence, why women and children are disproportionately affected and the drivers of family violence (why a person chooses to use violence); MARAM also recognises the additional drivers of structural inequality and discrimination </a:t>
            </a:r>
            <a:endParaRPr lang="en-AU"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 </a:t>
            </a:r>
            <a:endParaRPr lang="en-AU" sz="1100" kern="1200" dirty="0">
              <a:solidFill>
                <a:schemeClr val="tx1"/>
              </a:solidFill>
              <a:effectLst/>
              <a:latin typeface="+mn-lt"/>
              <a:ea typeface="+mn-ea"/>
              <a:cs typeface="+mn-cs"/>
            </a:endParaRPr>
          </a:p>
          <a:p>
            <a:pPr lvl="0"/>
            <a:r>
              <a:rPr lang="en-US" sz="1100" b="1" kern="1200" dirty="0">
                <a:solidFill>
                  <a:schemeClr val="tx1"/>
                </a:solidFill>
                <a:effectLst/>
                <a:latin typeface="+mn-lt"/>
                <a:ea typeface="+mn-ea"/>
                <a:cs typeface="+mn-cs"/>
              </a:rPr>
              <a:t>Evidence-based family violence risk factors:</a:t>
            </a:r>
            <a:r>
              <a:rPr lang="en-US" sz="1100" kern="1200" dirty="0">
                <a:solidFill>
                  <a:schemeClr val="tx1"/>
                </a:solidFill>
                <a:effectLst/>
                <a:latin typeface="+mn-lt"/>
                <a:ea typeface="+mn-ea"/>
                <a:cs typeface="+mn-cs"/>
              </a:rPr>
              <a:t> knowing what the MARAM risk factors are and which particular risk factors increase the risk of lethality or serious harm.  This is essential for screening, assessing and managing the level of family violence risk</a:t>
            </a:r>
            <a:endParaRPr lang="en-AU"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endParaRPr lang="en-AU" sz="1100" kern="1200" dirty="0">
              <a:solidFill>
                <a:schemeClr val="tx1"/>
              </a:solidFill>
              <a:effectLst/>
              <a:latin typeface="+mn-lt"/>
              <a:ea typeface="+mn-ea"/>
              <a:cs typeface="+mn-cs"/>
            </a:endParaRPr>
          </a:p>
          <a:p>
            <a:pPr lvl="0"/>
            <a:r>
              <a:rPr lang="en-US" sz="1100" b="1" kern="1200" dirty="0" err="1">
                <a:solidFill>
                  <a:schemeClr val="tx1"/>
                </a:solidFill>
                <a:effectLst/>
                <a:latin typeface="+mn-lt"/>
                <a:ea typeface="+mn-ea"/>
                <a:cs typeface="+mn-cs"/>
              </a:rPr>
              <a:t>Recognising</a:t>
            </a:r>
            <a:r>
              <a:rPr lang="en-US" sz="1100" b="1" kern="1200" dirty="0">
                <a:solidFill>
                  <a:schemeClr val="tx1"/>
                </a:solidFill>
                <a:effectLst/>
                <a:latin typeface="+mn-lt"/>
                <a:ea typeface="+mn-ea"/>
                <a:cs typeface="+mn-cs"/>
              </a:rPr>
              <a:t> children as victim survivors in their own right</a:t>
            </a:r>
            <a:r>
              <a:rPr lang="en-US" sz="1100" kern="1200" dirty="0">
                <a:solidFill>
                  <a:schemeClr val="tx1"/>
                </a:solidFill>
                <a:effectLst/>
                <a:latin typeface="+mn-lt"/>
                <a:ea typeface="+mn-ea"/>
                <a:cs typeface="+mn-cs"/>
              </a:rPr>
              <a:t>: acknowledging children and young people individually, and </a:t>
            </a:r>
            <a:r>
              <a:rPr lang="en-US" sz="1100" kern="1200" dirty="0" err="1">
                <a:solidFill>
                  <a:schemeClr val="tx1"/>
                </a:solidFill>
                <a:effectLst/>
                <a:latin typeface="+mn-lt"/>
                <a:ea typeface="+mn-ea"/>
                <a:cs typeface="+mn-cs"/>
              </a:rPr>
              <a:t>recognising</a:t>
            </a:r>
            <a:r>
              <a:rPr lang="en-US" sz="1100" kern="1200" dirty="0">
                <a:solidFill>
                  <a:schemeClr val="tx1"/>
                </a:solidFill>
                <a:effectLst/>
                <a:latin typeface="+mn-lt"/>
                <a:ea typeface="+mn-ea"/>
                <a:cs typeface="+mn-cs"/>
              </a:rPr>
              <a:t> their unique experiences, vulnerabilities and needs </a:t>
            </a:r>
            <a:endParaRPr lang="en-AU"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 </a:t>
            </a:r>
            <a:endParaRPr lang="en-AU" sz="1100" kern="1200" dirty="0">
              <a:solidFill>
                <a:schemeClr val="tx1"/>
              </a:solidFill>
              <a:effectLst/>
              <a:latin typeface="+mn-lt"/>
              <a:ea typeface="+mn-ea"/>
              <a:cs typeface="+mn-cs"/>
            </a:endParaRPr>
          </a:p>
          <a:p>
            <a:pPr lvl="0"/>
            <a:r>
              <a:rPr lang="en-US" sz="1100" b="1" kern="1200" dirty="0">
                <a:solidFill>
                  <a:schemeClr val="tx1"/>
                </a:solidFill>
                <a:effectLst/>
                <a:latin typeface="+mn-lt"/>
                <a:ea typeface="+mn-ea"/>
                <a:cs typeface="+mn-cs"/>
              </a:rPr>
              <a:t>An intersectional approach to family violence:</a:t>
            </a:r>
            <a:r>
              <a:rPr lang="en-US" sz="1100" kern="1200" dirty="0">
                <a:solidFill>
                  <a:schemeClr val="tx1"/>
                </a:solidFill>
                <a:effectLst/>
                <a:latin typeface="+mn-lt"/>
                <a:ea typeface="+mn-ea"/>
                <a:cs typeface="+mn-cs"/>
              </a:rPr>
              <a:t>  MARAM recognises the different experiences of family violence within and across communities, and examines how an individual’s different identities (i.e. sexuality, age, disability) affect how violence is used against them and how they experience family violence and how it may influence their presentation, needs and ability to engage with services</a:t>
            </a:r>
            <a:endParaRPr lang="en-AU"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 </a:t>
            </a:r>
            <a:endParaRPr lang="en-AU" sz="1100" kern="1200" dirty="0">
              <a:solidFill>
                <a:schemeClr val="tx1"/>
              </a:solidFill>
              <a:effectLst/>
              <a:latin typeface="+mn-lt"/>
              <a:ea typeface="+mn-ea"/>
              <a:cs typeface="+mn-cs"/>
            </a:endParaRPr>
          </a:p>
          <a:p>
            <a:pPr lvl="0"/>
            <a:r>
              <a:rPr lang="en-US" sz="1100" b="1" kern="1200" dirty="0">
                <a:solidFill>
                  <a:schemeClr val="tx1"/>
                </a:solidFill>
                <a:effectLst/>
                <a:latin typeface="+mn-lt"/>
                <a:ea typeface="+mn-ea"/>
                <a:cs typeface="+mn-cs"/>
              </a:rPr>
              <a:t>A trauma and violence informed approach:</a:t>
            </a:r>
            <a:r>
              <a:rPr lang="en-US" sz="1100" kern="1200" dirty="0">
                <a:solidFill>
                  <a:schemeClr val="tx1"/>
                </a:solidFill>
                <a:effectLst/>
                <a:latin typeface="+mn-lt"/>
                <a:ea typeface="+mn-ea"/>
                <a:cs typeface="+mn-cs"/>
              </a:rPr>
              <a:t>  understanding how different experiences of trauma affect an adult and a child victim survivor’s presentation, needs and ability to engage with services</a:t>
            </a:r>
            <a:endParaRPr lang="en-AU"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endParaRPr lang="en-AU" sz="1100" kern="1200" dirty="0">
              <a:solidFill>
                <a:schemeClr val="tx1"/>
              </a:solidFill>
              <a:effectLst/>
              <a:latin typeface="+mn-lt"/>
              <a:ea typeface="+mn-ea"/>
              <a:cs typeface="+mn-cs"/>
            </a:endParaRPr>
          </a:p>
          <a:p>
            <a:pPr lvl="0"/>
            <a:r>
              <a:rPr lang="en-US" sz="1100" b="1" kern="1200" dirty="0">
                <a:solidFill>
                  <a:schemeClr val="tx1"/>
                </a:solidFill>
                <a:effectLst/>
                <a:latin typeface="+mn-lt"/>
                <a:ea typeface="+mn-ea"/>
                <a:cs typeface="+mn-cs"/>
              </a:rPr>
              <a:t>Shared responsibility to keep perpetrators in view and accountable: </a:t>
            </a:r>
            <a:r>
              <a:rPr lang="en-US" sz="1100" kern="1200" dirty="0">
                <a:solidFill>
                  <a:schemeClr val="tx1"/>
                </a:solidFill>
                <a:effectLst/>
                <a:latin typeface="+mn-lt"/>
                <a:ea typeface="+mn-ea"/>
                <a:cs typeface="+mn-cs"/>
              </a:rPr>
              <a:t>this includes monitoring a perpetrator’s behaviour, sharing information to reduce the risk to a victim survivor and avoiding collusion (even if inadvertent)</a:t>
            </a:r>
            <a:endParaRPr lang="en-AU" sz="1100" kern="1200" dirty="0">
              <a:solidFill>
                <a:schemeClr val="tx1"/>
              </a:solidFill>
              <a:effectLst/>
              <a:latin typeface="+mn-lt"/>
              <a:ea typeface="+mn-ea"/>
              <a:cs typeface="+mn-cs"/>
            </a:endParaRPr>
          </a:p>
          <a:p>
            <a:endParaRPr lang="en-AU"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55FB7-C4B4-4884-B3B3-E3AB2F61054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2">
            <a:extLst>
              <a:ext uri="{FF2B5EF4-FFF2-40B4-BE49-F238E27FC236}">
                <a16:creationId xmlns:a16="http://schemas.microsoft.com/office/drawing/2014/main" id="{BBDF110E-B10E-486C-B5EC-F33F72436C96}"/>
              </a:ext>
            </a:extLst>
          </p:cNvPr>
          <p:cNvSpPr txBox="1">
            <a:spLocks/>
          </p:cNvSpPr>
          <p:nvPr/>
        </p:nvSpPr>
        <p:spPr>
          <a:xfrm>
            <a:off x="151505" y="2823183"/>
            <a:ext cx="6504189" cy="6494083"/>
          </a:xfrm>
          <a:prstGeom prst="rect">
            <a:avLst/>
          </a:prstGeom>
        </p:spPr>
        <p:txBody>
          <a:bodyPr vert="horz" lIns="91440" tIns="45720" rIns="91440" bIns="45720" rtlCol="0"/>
          <a:lstStyle>
            <a:lvl1pPr marL="171450"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spcBef>
                <a:spcPts val="600"/>
              </a:spcBef>
              <a:buFont typeface="Courier New" panose="02070309020205020404" pitchFamily="49" charset="0"/>
              <a:buChar char="o"/>
              <a:defRPr sz="1200" kern="1200">
                <a:solidFill>
                  <a:schemeClr val="tx1"/>
                </a:solidFill>
                <a:latin typeface="+mn-lt"/>
                <a:ea typeface="+mn-ea"/>
                <a:cs typeface="+mn-cs"/>
              </a:defRPr>
            </a:lvl2pPr>
            <a:lvl3pPr marL="1085850" indent="-171450" algn="l" defTabSz="914400" rtl="0" eaLnBrk="1" latinLnBrk="0" hangingPunct="1">
              <a:spcBef>
                <a:spcPts val="600"/>
              </a:spcBef>
              <a:buFont typeface="Wingdings" panose="05000000000000000000" pitchFamily="2" charset="2"/>
              <a:buChar char="§"/>
              <a:defRPr sz="1200" kern="1200">
                <a:solidFill>
                  <a:schemeClr val="tx1"/>
                </a:solidFill>
                <a:latin typeface="+mn-lt"/>
                <a:ea typeface="+mn-ea"/>
                <a:cs typeface="+mn-cs"/>
              </a:defRPr>
            </a:lvl3pPr>
            <a:lvl4pPr marL="1371600" algn="l" defTabSz="914400" rtl="0" eaLnBrk="1" latinLnBrk="0" hangingPunct="1">
              <a:spcBef>
                <a:spcPts val="600"/>
              </a:spcBef>
              <a:defRPr sz="1200" kern="1200">
                <a:solidFill>
                  <a:schemeClr val="tx1"/>
                </a:solidFill>
                <a:latin typeface="+mn-lt"/>
                <a:ea typeface="+mn-ea"/>
                <a:cs typeface="+mn-cs"/>
              </a:defRPr>
            </a:lvl4pPr>
            <a:lvl5pPr marL="1828800" algn="l" defTabSz="914400" rtl="0" eaLnBrk="1" latinLnBrk="0" hangingPunct="1">
              <a:spcBef>
                <a:spcPts val="6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The MARAM Framework requires a shared understanding of family violence.</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A common language enables disparate services providers understand each other and are working towards a common goal.</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Family violence, as per the FVPA, includes physical assault and range of non-physical behaviours that occur in the context of power and control.</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What constitutes ‘family’ is also important.</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This incudes: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Intimate partners and former partners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Parents and children</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Extended family including grandparents, uncles, aunties, and cousins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Kinship relationships, particularly in Aboriginal and Torres Strait Islander communities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And other relationships that approximate family such as some carer relationships.</a:t>
            </a:r>
          </a:p>
        </p:txBody>
      </p:sp>
    </p:spTree>
    <p:extLst>
      <p:ext uri="{BB962C8B-B14F-4D97-AF65-F5344CB8AC3E}">
        <p14:creationId xmlns:p14="http://schemas.microsoft.com/office/powerpoint/2010/main" val="2124086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[Note: this slide will have more impact if it is updated to be organisation specific – highlight specific examples of what your organisation will need to do in order to further MARAM alignment to this Pillar].</a:t>
            </a:r>
          </a:p>
          <a:p>
            <a:endParaRPr lang="en-AU" dirty="0"/>
          </a:p>
          <a:p>
            <a:endParaRPr lang="en-AU" dirty="0"/>
          </a:p>
        </p:txBody>
      </p:sp>
    </p:spTree>
    <p:extLst>
      <p:ext uri="{BB962C8B-B14F-4D97-AF65-F5344CB8AC3E}">
        <p14:creationId xmlns:p14="http://schemas.microsoft.com/office/powerpoint/2010/main" val="1335365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[Note: this slide will have more impact if it is updated to be organisation specific – highlight specific examples of what your organisation will need to do in order to further MARAM alignment to this Pillar].</a:t>
            </a:r>
          </a:p>
          <a:p>
            <a:endParaRPr lang="en-AU" dirty="0"/>
          </a:p>
          <a:p>
            <a:endParaRPr lang="en-AU" dirty="0"/>
          </a:p>
        </p:txBody>
      </p:sp>
    </p:spTree>
    <p:extLst>
      <p:ext uri="{BB962C8B-B14F-4D97-AF65-F5344CB8AC3E}">
        <p14:creationId xmlns:p14="http://schemas.microsoft.com/office/powerpoint/2010/main" val="675834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International evidence-based reviews and consultation with academics and expert practitioners have informed the development of evidence-based risk factors. Emerging risk factors are highlighted in the MARAM Framework, and evaluation and validation of factors will be undertaken to continue to strengthen the evidence base for the Victoria’s system.</a:t>
            </a:r>
          </a:p>
          <a:p>
            <a:endParaRPr lang="en-AU" dirty="0"/>
          </a:p>
          <a:p>
            <a:endParaRPr lang="en-AU" dirty="0"/>
          </a:p>
          <a:p>
            <a:r>
              <a:rPr lang="en-AU" dirty="0"/>
              <a:t>All professionals with MARAM responsibilities need to be familiar with the risk factors and these risk factors need to be reflected in any screening or risk assessment tools used in respect of family violence. </a:t>
            </a:r>
          </a:p>
        </p:txBody>
      </p:sp>
      <p:sp>
        <p:nvSpPr>
          <p:cNvPr id="4" name="Slide Number Placeholder 3"/>
          <p:cNvSpPr>
            <a:spLocks noGrp="1"/>
          </p:cNvSpPr>
          <p:nvPr>
            <p:ph type="sldNum" sz="quarter" idx="5"/>
          </p:nvPr>
        </p:nvSpPr>
        <p:spPr/>
        <p:txBody>
          <a:bodyPr/>
          <a:lstStyle/>
          <a:p>
            <a:pPr>
              <a:defRPr/>
            </a:pPr>
            <a:fld id="{CD4510E1-7821-4B92-AA88-BA3E538A5701}" type="slidenum">
              <a:rPr lang="en-AU" smtClean="0"/>
              <a:pPr>
                <a:defRPr/>
              </a:pPr>
              <a:t>27</a:t>
            </a:fld>
            <a:endParaRPr lang="en-AU"/>
          </a:p>
        </p:txBody>
      </p:sp>
    </p:spTree>
    <p:extLst>
      <p:ext uri="{BB962C8B-B14F-4D97-AF65-F5344CB8AC3E}">
        <p14:creationId xmlns:p14="http://schemas.microsoft.com/office/powerpoint/2010/main" val="3193397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To assist with alignment to Pillar 2 there are MARAM aligned tools for use in the identification, screening, assessment and management of family violence attached to the MARAM Practice Guides.  These tools incorporate the evidence-based risk factors.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These tools can be used by being adopted in full or adapted into existing tools as best fits the Framework organisation. Any adaption should ensure retention of the evidence-based factors as a minimum requirement. </a:t>
            </a:r>
            <a:endParaRPr lang="en-AU" sz="1100" kern="1200" dirty="0">
              <a:solidFill>
                <a:schemeClr val="tx1"/>
              </a:solidFill>
              <a:effectLst/>
              <a:latin typeface="+mn-lt"/>
              <a:ea typeface="+mn-ea"/>
              <a:cs typeface="+mn-cs"/>
            </a:endParaRPr>
          </a:p>
          <a:p>
            <a:endParaRPr lang="en-AU"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55FB7-C4B4-4884-B3B3-E3AB2F61054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2">
            <a:extLst>
              <a:ext uri="{FF2B5EF4-FFF2-40B4-BE49-F238E27FC236}">
                <a16:creationId xmlns:a16="http://schemas.microsoft.com/office/drawing/2014/main" id="{BBDF110E-B10E-486C-B5EC-F33F72436C96}"/>
              </a:ext>
            </a:extLst>
          </p:cNvPr>
          <p:cNvSpPr txBox="1">
            <a:spLocks/>
          </p:cNvSpPr>
          <p:nvPr/>
        </p:nvSpPr>
        <p:spPr>
          <a:xfrm>
            <a:off x="151505" y="2823183"/>
            <a:ext cx="6504189" cy="6494083"/>
          </a:xfrm>
          <a:prstGeom prst="rect">
            <a:avLst/>
          </a:prstGeom>
        </p:spPr>
        <p:txBody>
          <a:bodyPr vert="horz" lIns="91440" tIns="45720" rIns="91440" bIns="45720" rtlCol="0"/>
          <a:lstStyle>
            <a:lvl1pPr marL="171450"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spcBef>
                <a:spcPts val="600"/>
              </a:spcBef>
              <a:buFont typeface="Courier New" panose="02070309020205020404" pitchFamily="49" charset="0"/>
              <a:buChar char="o"/>
              <a:defRPr sz="1200" kern="1200">
                <a:solidFill>
                  <a:schemeClr val="tx1"/>
                </a:solidFill>
                <a:latin typeface="+mn-lt"/>
                <a:ea typeface="+mn-ea"/>
                <a:cs typeface="+mn-cs"/>
              </a:defRPr>
            </a:lvl2pPr>
            <a:lvl3pPr marL="1085850" indent="-171450" algn="l" defTabSz="914400" rtl="0" eaLnBrk="1" latinLnBrk="0" hangingPunct="1">
              <a:spcBef>
                <a:spcPts val="600"/>
              </a:spcBef>
              <a:buFont typeface="Wingdings" panose="05000000000000000000" pitchFamily="2" charset="2"/>
              <a:buChar char="§"/>
              <a:defRPr sz="1200" kern="1200">
                <a:solidFill>
                  <a:schemeClr val="tx1"/>
                </a:solidFill>
                <a:latin typeface="+mn-lt"/>
                <a:ea typeface="+mn-ea"/>
                <a:cs typeface="+mn-cs"/>
              </a:defRPr>
            </a:lvl3pPr>
            <a:lvl4pPr marL="1371600" algn="l" defTabSz="914400" rtl="0" eaLnBrk="1" latinLnBrk="0" hangingPunct="1">
              <a:spcBef>
                <a:spcPts val="600"/>
              </a:spcBef>
              <a:defRPr sz="1200" kern="1200">
                <a:solidFill>
                  <a:schemeClr val="tx1"/>
                </a:solidFill>
                <a:latin typeface="+mn-lt"/>
                <a:ea typeface="+mn-ea"/>
                <a:cs typeface="+mn-cs"/>
              </a:defRPr>
            </a:lvl4pPr>
            <a:lvl5pPr marL="1828800" algn="l" defTabSz="914400" rtl="0" eaLnBrk="1" latinLnBrk="0" hangingPunct="1">
              <a:spcBef>
                <a:spcPts val="6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The MARAM Framework requires a shared understanding of family violence.</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A common language enables disparate services providers understand each other and are working towards a common goal.</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Family violence, as per the FVPA, includes physical assault and range of non-physical behaviours that occur in the context of power and control.</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What constitutes ‘family’ is also important.</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This incudes: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Intimate partners and former partners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Parents and children</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Extended family including grandparents, uncles, aunties, and cousins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Kinship relationships, particularly in Aboriginal and Torres Strait Islander communities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And other relationships that approximate family such as some carer relationships.</a:t>
            </a:r>
          </a:p>
        </p:txBody>
      </p:sp>
    </p:spTree>
    <p:extLst>
      <p:ext uri="{BB962C8B-B14F-4D97-AF65-F5344CB8AC3E}">
        <p14:creationId xmlns:p14="http://schemas.microsoft.com/office/powerpoint/2010/main" val="744777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[Note: this slide will have more impact if it is updated to be organisation specific – highlight specific examples of what your organisation will need to do in order to further MARAM alignment to this Pillar].</a:t>
            </a:r>
          </a:p>
          <a:p>
            <a:endParaRPr lang="en-AU" dirty="0"/>
          </a:p>
        </p:txBody>
      </p:sp>
    </p:spTree>
    <p:extLst>
      <p:ext uri="{BB962C8B-B14F-4D97-AF65-F5344CB8AC3E}">
        <p14:creationId xmlns:p14="http://schemas.microsoft.com/office/powerpoint/2010/main" val="245837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CB7A330-82A3-4A2C-85C5-FDEF24F57357}"/>
              </a:ext>
            </a:extLst>
          </p:cNvPr>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65C00CE-F95C-4713-9413-C48B6B78C5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C84D3F8C-9A23-49C8-B350-7DBD90A3ACE3}"/>
              </a:ext>
            </a:extLst>
          </p:cNvPr>
          <p:cNvSpPr>
            <a:spLocks noGrp="1"/>
          </p:cNvSpPr>
          <p:nvPr>
            <p:ph type="sldNum" sz="quarter" idx="5"/>
          </p:nvPr>
        </p:nvSpPr>
        <p:spPr bwMode="auto">
          <a:xfrm>
            <a:off x="3855839" y="9440647"/>
            <a:ext cx="2949787" cy="4969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04" indent="-285732">
              <a:defRPr>
                <a:solidFill>
                  <a:schemeClr val="tx1"/>
                </a:solidFill>
                <a:latin typeface="Arial" panose="020B0604020202020204" pitchFamily="34" charset="0"/>
                <a:ea typeface="ＭＳ Ｐゴシック" panose="020B0600070205080204" pitchFamily="34" charset="-128"/>
              </a:defRPr>
            </a:lvl2pPr>
            <a:lvl3pPr marL="1142930" indent="-228586">
              <a:defRPr>
                <a:solidFill>
                  <a:schemeClr val="tx1"/>
                </a:solidFill>
                <a:latin typeface="Arial" panose="020B0604020202020204" pitchFamily="34" charset="0"/>
                <a:ea typeface="ＭＳ Ｐゴシック" panose="020B0600070205080204" pitchFamily="34" charset="-128"/>
              </a:defRPr>
            </a:lvl3pPr>
            <a:lvl4pPr marL="1600101" indent="-228586">
              <a:defRPr>
                <a:solidFill>
                  <a:schemeClr val="tx1"/>
                </a:solidFill>
                <a:latin typeface="Arial" panose="020B0604020202020204" pitchFamily="34" charset="0"/>
                <a:ea typeface="ＭＳ Ｐゴシック" panose="020B0600070205080204" pitchFamily="34" charset="-128"/>
              </a:defRPr>
            </a:lvl4pPr>
            <a:lvl5pPr marL="2057273" indent="-228586">
              <a:defRPr>
                <a:solidFill>
                  <a:schemeClr val="tx1"/>
                </a:solidFill>
                <a:latin typeface="Arial" panose="020B0604020202020204" pitchFamily="34" charset="0"/>
                <a:ea typeface="ＭＳ Ｐゴシック" panose="020B0600070205080204" pitchFamily="34" charset="-128"/>
              </a:defRPr>
            </a:lvl5pPr>
            <a:lvl6pPr marL="2514445"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617"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8789"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5960"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97449B-6639-4329-8DD5-442D25500CDE}" type="slidenum">
              <a:rPr lang="en-AU" altLang="en-US" smtClean="0"/>
              <a:pPr/>
              <a:t>3</a:t>
            </a:fld>
            <a:endParaRPr lang="en-AU" altLang="en-US"/>
          </a:p>
        </p:txBody>
      </p:sp>
    </p:spTree>
    <p:extLst>
      <p:ext uri="{BB962C8B-B14F-4D97-AF65-F5344CB8AC3E}">
        <p14:creationId xmlns:p14="http://schemas.microsoft.com/office/powerpoint/2010/main" val="1827425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[Note: this slide will have more impact if it is updated to be organisation specific – highlight specific examples of what your organisation will need to do in order to further MARAM alignment to this Pillar].</a:t>
            </a:r>
          </a:p>
          <a:p>
            <a:endParaRPr lang="en-AU" dirty="0"/>
          </a:p>
        </p:txBody>
      </p:sp>
    </p:spTree>
    <p:extLst>
      <p:ext uri="{BB962C8B-B14F-4D97-AF65-F5344CB8AC3E}">
        <p14:creationId xmlns:p14="http://schemas.microsoft.com/office/powerpoint/2010/main" val="1235136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mn-lt"/>
                <a:ea typeface="+mn-ea"/>
                <a:cs typeface="+mn-cs"/>
              </a:rPr>
              <a:t>Part 5A relates to information sharing for the purpose of family violence assessment and family violence protection.</a:t>
            </a:r>
          </a:p>
          <a:p>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Framework organisations are required to understand which of the 10 MARAM Responsibilities apply to their organisation and equip their workforces with the necessary tools, resources and training to meet those responsibilities.  </a:t>
            </a:r>
            <a:endParaRPr lang="en-AU" sz="1100" kern="1200" dirty="0">
              <a:solidFill>
                <a:schemeClr val="tx1"/>
              </a:solidFill>
              <a:effectLst/>
              <a:latin typeface="+mn-lt"/>
              <a:ea typeface="+mn-ea"/>
              <a:cs typeface="+mn-cs"/>
            </a:endParaRPr>
          </a:p>
          <a:p>
            <a:endParaRPr lang="en-AU"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55FB7-C4B4-4884-B3B3-E3AB2F61054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2">
            <a:extLst>
              <a:ext uri="{FF2B5EF4-FFF2-40B4-BE49-F238E27FC236}">
                <a16:creationId xmlns:a16="http://schemas.microsoft.com/office/drawing/2014/main" id="{BBDF110E-B10E-486C-B5EC-F33F72436C96}"/>
              </a:ext>
            </a:extLst>
          </p:cNvPr>
          <p:cNvSpPr txBox="1">
            <a:spLocks/>
          </p:cNvSpPr>
          <p:nvPr/>
        </p:nvSpPr>
        <p:spPr>
          <a:xfrm>
            <a:off x="151505" y="2823183"/>
            <a:ext cx="6504189" cy="6494083"/>
          </a:xfrm>
          <a:prstGeom prst="rect">
            <a:avLst/>
          </a:prstGeom>
        </p:spPr>
        <p:txBody>
          <a:bodyPr vert="horz" lIns="91440" tIns="45720" rIns="91440" bIns="45720" rtlCol="0"/>
          <a:lstStyle>
            <a:lvl1pPr marL="171450"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spcBef>
                <a:spcPts val="600"/>
              </a:spcBef>
              <a:buFont typeface="Courier New" panose="02070309020205020404" pitchFamily="49" charset="0"/>
              <a:buChar char="o"/>
              <a:defRPr sz="1200" kern="1200">
                <a:solidFill>
                  <a:schemeClr val="tx1"/>
                </a:solidFill>
                <a:latin typeface="+mn-lt"/>
                <a:ea typeface="+mn-ea"/>
                <a:cs typeface="+mn-cs"/>
              </a:defRPr>
            </a:lvl2pPr>
            <a:lvl3pPr marL="1085850" indent="-171450" algn="l" defTabSz="914400" rtl="0" eaLnBrk="1" latinLnBrk="0" hangingPunct="1">
              <a:spcBef>
                <a:spcPts val="600"/>
              </a:spcBef>
              <a:buFont typeface="Wingdings" panose="05000000000000000000" pitchFamily="2" charset="2"/>
              <a:buChar char="§"/>
              <a:defRPr sz="1200" kern="1200">
                <a:solidFill>
                  <a:schemeClr val="tx1"/>
                </a:solidFill>
                <a:latin typeface="+mn-lt"/>
                <a:ea typeface="+mn-ea"/>
                <a:cs typeface="+mn-cs"/>
              </a:defRPr>
            </a:lvl3pPr>
            <a:lvl4pPr marL="1371600" algn="l" defTabSz="914400" rtl="0" eaLnBrk="1" latinLnBrk="0" hangingPunct="1">
              <a:spcBef>
                <a:spcPts val="600"/>
              </a:spcBef>
              <a:defRPr sz="1200" kern="1200">
                <a:solidFill>
                  <a:schemeClr val="tx1"/>
                </a:solidFill>
                <a:latin typeface="+mn-lt"/>
                <a:ea typeface="+mn-ea"/>
                <a:cs typeface="+mn-cs"/>
              </a:defRPr>
            </a:lvl4pPr>
            <a:lvl5pPr marL="1828800" algn="l" defTabSz="914400" rtl="0" eaLnBrk="1" latinLnBrk="0" hangingPunct="1">
              <a:spcBef>
                <a:spcPts val="6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The MARAM Framework requires a shared understanding of family violence.</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A common language enables disparate services providers understand each other and are working towards a common goal.</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Family violence, as per the FVPA, includes physical assault and range of non-physical behaviours that occur in the context of power and control.</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What constitutes ‘family’ is also important.</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This incudes: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Intimate partners and former partners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Parents and children</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Extended family including grandparents, uncles, aunties, and cousins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Kinship relationships, particularly in Aboriginal and Torres Strait Islander communities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And other relationships that approximate family such as some carer relationships.</a:t>
            </a:r>
          </a:p>
        </p:txBody>
      </p:sp>
    </p:spTree>
    <p:extLst>
      <p:ext uri="{BB962C8B-B14F-4D97-AF65-F5344CB8AC3E}">
        <p14:creationId xmlns:p14="http://schemas.microsoft.com/office/powerpoint/2010/main" val="3957137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b="1" i="1" dirty="0"/>
              <a:t>[Note: This slide can be used to highlight the Responsibilities that apply to your organisation]</a:t>
            </a:r>
          </a:p>
        </p:txBody>
      </p:sp>
    </p:spTree>
    <p:extLst>
      <p:ext uri="{BB962C8B-B14F-4D97-AF65-F5344CB8AC3E}">
        <p14:creationId xmlns:p14="http://schemas.microsoft.com/office/powerpoint/2010/main" val="3823763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[Note: this slide will have more impact if it is updated to be organisation specific – highlight specific examples of what your organisation will need to do in order to further MARAM alignment to this Pillar].</a:t>
            </a:r>
          </a:p>
          <a:p>
            <a:endParaRPr lang="en-AU" dirty="0"/>
          </a:p>
        </p:txBody>
      </p:sp>
    </p:spTree>
    <p:extLst>
      <p:ext uri="{BB962C8B-B14F-4D97-AF65-F5344CB8AC3E}">
        <p14:creationId xmlns:p14="http://schemas.microsoft.com/office/powerpoint/2010/main" val="1813831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mn-lt"/>
                <a:ea typeface="+mn-ea"/>
                <a:cs typeface="+mn-cs"/>
              </a:rPr>
              <a:t> </a:t>
            </a:r>
            <a:endParaRPr lang="en-AU"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Pillar 4 outlines the requirements as well as the benefits to Framework organisations in aligning to MARAM, and participating in data collection and evaluation of family violence response.  It outlines how organisational leaders can contribute to the implementation of MARAM, to continuous improvement and an understanding of the evidence base over time.</a:t>
            </a:r>
          </a:p>
          <a:p>
            <a:endParaRPr lang="en-GB"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It should be noted that Pillar 4 reiterates that alignment to MARAM requires a significant culture change and systemic reform which will take time.  The collection of data and evaluation is part of this ongoing process. </a:t>
            </a:r>
            <a:endParaRPr lang="en-AU"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  </a:t>
            </a:r>
            <a:endParaRPr lang="en-AU" sz="1100" kern="1200" dirty="0">
              <a:solidFill>
                <a:schemeClr val="tx1"/>
              </a:solidFill>
              <a:effectLst/>
              <a:latin typeface="+mn-lt"/>
              <a:ea typeface="+mn-ea"/>
              <a:cs typeface="+mn-cs"/>
            </a:endParaRPr>
          </a:p>
          <a:p>
            <a:endParaRPr lang="en-AU"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55FB7-C4B4-4884-B3B3-E3AB2F61054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2">
            <a:extLst>
              <a:ext uri="{FF2B5EF4-FFF2-40B4-BE49-F238E27FC236}">
                <a16:creationId xmlns:a16="http://schemas.microsoft.com/office/drawing/2014/main" id="{BBDF110E-B10E-486C-B5EC-F33F72436C96}"/>
              </a:ext>
            </a:extLst>
          </p:cNvPr>
          <p:cNvSpPr txBox="1">
            <a:spLocks/>
          </p:cNvSpPr>
          <p:nvPr/>
        </p:nvSpPr>
        <p:spPr>
          <a:xfrm>
            <a:off x="151505" y="2823183"/>
            <a:ext cx="6504189" cy="6494083"/>
          </a:xfrm>
          <a:prstGeom prst="rect">
            <a:avLst/>
          </a:prstGeom>
        </p:spPr>
        <p:txBody>
          <a:bodyPr vert="horz" lIns="91440" tIns="45720" rIns="91440" bIns="45720" rtlCol="0"/>
          <a:lstStyle>
            <a:lvl1pPr marL="171450"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spcBef>
                <a:spcPts val="600"/>
              </a:spcBef>
              <a:buFont typeface="Courier New" panose="02070309020205020404" pitchFamily="49" charset="0"/>
              <a:buChar char="o"/>
              <a:defRPr sz="1200" kern="1200">
                <a:solidFill>
                  <a:schemeClr val="tx1"/>
                </a:solidFill>
                <a:latin typeface="+mn-lt"/>
                <a:ea typeface="+mn-ea"/>
                <a:cs typeface="+mn-cs"/>
              </a:defRPr>
            </a:lvl2pPr>
            <a:lvl3pPr marL="1085850" indent="-171450" algn="l" defTabSz="914400" rtl="0" eaLnBrk="1" latinLnBrk="0" hangingPunct="1">
              <a:spcBef>
                <a:spcPts val="600"/>
              </a:spcBef>
              <a:buFont typeface="Wingdings" panose="05000000000000000000" pitchFamily="2" charset="2"/>
              <a:buChar char="§"/>
              <a:defRPr sz="1200" kern="1200">
                <a:solidFill>
                  <a:schemeClr val="tx1"/>
                </a:solidFill>
                <a:latin typeface="+mn-lt"/>
                <a:ea typeface="+mn-ea"/>
                <a:cs typeface="+mn-cs"/>
              </a:defRPr>
            </a:lvl3pPr>
            <a:lvl4pPr marL="1371600" algn="l" defTabSz="914400" rtl="0" eaLnBrk="1" latinLnBrk="0" hangingPunct="1">
              <a:spcBef>
                <a:spcPts val="600"/>
              </a:spcBef>
              <a:defRPr sz="1200" kern="1200">
                <a:solidFill>
                  <a:schemeClr val="tx1"/>
                </a:solidFill>
                <a:latin typeface="+mn-lt"/>
                <a:ea typeface="+mn-ea"/>
                <a:cs typeface="+mn-cs"/>
              </a:defRPr>
            </a:lvl4pPr>
            <a:lvl5pPr marL="1828800" algn="l" defTabSz="914400" rtl="0" eaLnBrk="1" latinLnBrk="0" hangingPunct="1">
              <a:spcBef>
                <a:spcPts val="6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The MARAM Framework requires a shared understanding of family violence.</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A common language enables disparate services providers understand each other and are working towards a common goal.</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Family violence, as per the FVPA, includes physical assault and range of non-physical behaviours that occur in the context of power and control.</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What constitutes ‘family’ is also important.</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This incudes: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Intimate partners and former partners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Parents and children</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Extended family including grandparents, uncles, aunties, and cousins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Kinship relationships, particularly in Aboriginal and Torres Strait Islander communities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And other relationships that approximate family such as some carer relationships.</a:t>
            </a:r>
          </a:p>
        </p:txBody>
      </p:sp>
    </p:spTree>
    <p:extLst>
      <p:ext uri="{BB962C8B-B14F-4D97-AF65-F5344CB8AC3E}">
        <p14:creationId xmlns:p14="http://schemas.microsoft.com/office/powerpoint/2010/main" val="35340331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[Note: this slide will have more impact if it is updated to be organisation specific – highlight specific examples of what your organisation will need to do in order to further MARAM alignment to this Pillar].</a:t>
            </a:r>
          </a:p>
          <a:p>
            <a:endParaRPr lang="en-AU" dirty="0"/>
          </a:p>
        </p:txBody>
      </p:sp>
    </p:spTree>
    <p:extLst>
      <p:ext uri="{BB962C8B-B14F-4D97-AF65-F5344CB8AC3E}">
        <p14:creationId xmlns:p14="http://schemas.microsoft.com/office/powerpoint/2010/main" val="93858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CB7A330-82A3-4A2C-85C5-FDEF24F57357}"/>
              </a:ext>
            </a:extLst>
          </p:cNvPr>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65C00CE-F95C-4713-9413-C48B6B78C5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C84D3F8C-9A23-49C8-B350-7DBD90A3ACE3}"/>
              </a:ext>
            </a:extLst>
          </p:cNvPr>
          <p:cNvSpPr>
            <a:spLocks noGrp="1"/>
          </p:cNvSpPr>
          <p:nvPr>
            <p:ph type="sldNum" sz="quarter" idx="5"/>
          </p:nvPr>
        </p:nvSpPr>
        <p:spPr bwMode="auto">
          <a:xfrm>
            <a:off x="3855839" y="9440647"/>
            <a:ext cx="2949787" cy="4969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04" indent="-285732">
              <a:defRPr>
                <a:solidFill>
                  <a:schemeClr val="tx1"/>
                </a:solidFill>
                <a:latin typeface="Arial" panose="020B0604020202020204" pitchFamily="34" charset="0"/>
                <a:ea typeface="ＭＳ Ｐゴシック" panose="020B0600070205080204" pitchFamily="34" charset="-128"/>
              </a:defRPr>
            </a:lvl2pPr>
            <a:lvl3pPr marL="1142930" indent="-228586">
              <a:defRPr>
                <a:solidFill>
                  <a:schemeClr val="tx1"/>
                </a:solidFill>
                <a:latin typeface="Arial" panose="020B0604020202020204" pitchFamily="34" charset="0"/>
                <a:ea typeface="ＭＳ Ｐゴシック" panose="020B0600070205080204" pitchFamily="34" charset="-128"/>
              </a:defRPr>
            </a:lvl3pPr>
            <a:lvl4pPr marL="1600101" indent="-228586">
              <a:defRPr>
                <a:solidFill>
                  <a:schemeClr val="tx1"/>
                </a:solidFill>
                <a:latin typeface="Arial" panose="020B0604020202020204" pitchFamily="34" charset="0"/>
                <a:ea typeface="ＭＳ Ｐゴシック" panose="020B0600070205080204" pitchFamily="34" charset="-128"/>
              </a:defRPr>
            </a:lvl4pPr>
            <a:lvl5pPr marL="2057273" indent="-228586">
              <a:defRPr>
                <a:solidFill>
                  <a:schemeClr val="tx1"/>
                </a:solidFill>
                <a:latin typeface="Arial" panose="020B0604020202020204" pitchFamily="34" charset="0"/>
                <a:ea typeface="ＭＳ Ｐゴシック" panose="020B0600070205080204" pitchFamily="34" charset="-128"/>
              </a:defRPr>
            </a:lvl5pPr>
            <a:lvl6pPr marL="2514445"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617"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8789"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5960" indent="-228586" defTabSz="4571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97449B-6639-4329-8DD5-442D25500CDE}" type="slidenum">
              <a:rPr lang="en-AU" altLang="en-US" smtClean="0"/>
              <a:pPr/>
              <a:t>36</a:t>
            </a:fld>
            <a:endParaRPr lang="en-AU" altLang="en-US"/>
          </a:p>
        </p:txBody>
      </p:sp>
    </p:spTree>
    <p:extLst>
      <p:ext uri="{BB962C8B-B14F-4D97-AF65-F5344CB8AC3E}">
        <p14:creationId xmlns:p14="http://schemas.microsoft.com/office/powerpoint/2010/main" val="4292425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1200"/>
              </a:spcBef>
              <a:spcAft>
                <a:spcPts val="1200"/>
              </a:spcAft>
              <a:buFont typeface="Arial" panose="020B0604020202020204" pitchFamily="34" charset="0"/>
              <a:buChar char="•"/>
            </a:pPr>
            <a:r>
              <a:rPr lang="en-AU" sz="1400" b="1" dirty="0">
                <a:solidFill>
                  <a:schemeClr val="tx1"/>
                </a:solidFill>
              </a:rPr>
              <a:t>Clear leadership</a:t>
            </a:r>
          </a:p>
          <a:p>
            <a:pPr marL="0" indent="0">
              <a:spcBef>
                <a:spcPts val="1200"/>
              </a:spcBef>
              <a:spcAft>
                <a:spcPts val="1200"/>
              </a:spcAft>
              <a:buFont typeface="Arial" panose="020B0604020202020204" pitchFamily="34" charset="0"/>
              <a:buNone/>
            </a:pPr>
            <a:endParaRPr lang="en-AU" sz="1400" b="0" i="1" dirty="0">
              <a:solidFill>
                <a:schemeClr val="tx1"/>
              </a:solidFill>
            </a:endParaRPr>
          </a:p>
          <a:p>
            <a:pPr marL="0" indent="0">
              <a:spcBef>
                <a:spcPts val="1200"/>
              </a:spcBef>
              <a:spcAft>
                <a:spcPts val="1200"/>
              </a:spcAft>
              <a:buFont typeface="Arial" panose="020B0604020202020204" pitchFamily="34" charset="0"/>
              <a:buNone/>
            </a:pPr>
            <a:r>
              <a:rPr lang="en-AU" sz="1400" b="0" i="0" dirty="0">
                <a:solidFill>
                  <a:schemeClr val="tx1"/>
                </a:solidFill>
              </a:rPr>
              <a:t>Leaders provide clear and consistent leadership that encourages a shared understanding of risk, respects sector expertise and cultivates trust across organisations. </a:t>
            </a:r>
          </a:p>
          <a:p>
            <a:pPr marL="0" indent="0">
              <a:spcBef>
                <a:spcPts val="1200"/>
              </a:spcBef>
              <a:spcAft>
                <a:spcPts val="1200"/>
              </a:spcAft>
              <a:buFont typeface="Arial" panose="020B0604020202020204" pitchFamily="34" charset="0"/>
              <a:buNone/>
            </a:pPr>
            <a:endParaRPr lang="en-AU" sz="1400" b="0" dirty="0">
              <a:solidFill>
                <a:schemeClr val="tx1"/>
              </a:solidFill>
            </a:endParaRPr>
          </a:p>
          <a:p>
            <a:pPr marL="342900" indent="-342900">
              <a:spcBef>
                <a:spcPts val="1200"/>
              </a:spcBef>
              <a:spcAft>
                <a:spcPts val="1200"/>
              </a:spcAft>
              <a:buFont typeface="Arial" panose="020B0604020202020204" pitchFamily="34" charset="0"/>
              <a:buChar char="•"/>
            </a:pPr>
            <a:r>
              <a:rPr lang="en-AU" sz="1400" b="1" dirty="0">
                <a:solidFill>
                  <a:schemeClr val="tx1"/>
                </a:solidFill>
              </a:rPr>
              <a:t>Facilitate consistent and collaborative practice</a:t>
            </a:r>
          </a:p>
          <a:p>
            <a:pPr marL="0" indent="0">
              <a:spcBef>
                <a:spcPts val="1200"/>
              </a:spcBef>
              <a:spcAft>
                <a:spcPts val="1200"/>
              </a:spcAft>
              <a:buFont typeface="Arial" panose="020B0604020202020204" pitchFamily="34" charset="0"/>
              <a:buNone/>
            </a:pPr>
            <a:endParaRPr lang="en-AU" sz="1400" b="0" i="1" dirty="0">
              <a:solidFill>
                <a:schemeClr val="tx1"/>
              </a:solidFill>
            </a:endParaRPr>
          </a:p>
          <a:p>
            <a:pPr marL="0" indent="0">
              <a:spcBef>
                <a:spcPts val="1200"/>
              </a:spcBef>
              <a:spcAft>
                <a:spcPts val="1200"/>
              </a:spcAft>
              <a:buFont typeface="Arial" panose="020B0604020202020204" pitchFamily="34" charset="0"/>
              <a:buNone/>
            </a:pPr>
            <a:r>
              <a:rPr lang="en-AU" sz="1400" b="0" i="0" dirty="0">
                <a:solidFill>
                  <a:schemeClr val="tx1"/>
                </a:solidFill>
              </a:rPr>
              <a:t>Leaders ensure organisations have operational procedures that enable the timely identification of risk, information sharing and consistent and collaborative practice.</a:t>
            </a:r>
          </a:p>
          <a:p>
            <a:pPr marL="0" indent="0">
              <a:spcBef>
                <a:spcPts val="1200"/>
              </a:spcBef>
              <a:spcAft>
                <a:spcPts val="1200"/>
              </a:spcAft>
              <a:buFont typeface="Arial" panose="020B0604020202020204" pitchFamily="34" charset="0"/>
              <a:buNone/>
            </a:pPr>
            <a:endParaRPr lang="en-AU" sz="1400" b="0" i="1" dirty="0">
              <a:solidFill>
                <a:schemeClr val="tx1"/>
              </a:solidFill>
            </a:endParaRPr>
          </a:p>
          <a:p>
            <a:pPr marL="342900" indent="-342900">
              <a:spcBef>
                <a:spcPts val="1200"/>
              </a:spcBef>
              <a:spcAft>
                <a:spcPts val="1200"/>
              </a:spcAft>
              <a:buFont typeface="Arial" panose="020B0604020202020204" pitchFamily="34" charset="0"/>
              <a:buChar char="•"/>
            </a:pPr>
            <a:r>
              <a:rPr lang="en-AU" sz="1400" b="1" dirty="0">
                <a:solidFill>
                  <a:schemeClr val="tx1"/>
                </a:solidFill>
              </a:rPr>
              <a:t>Build staff capacity</a:t>
            </a:r>
          </a:p>
          <a:p>
            <a:pPr marL="0" indent="0">
              <a:spcBef>
                <a:spcPts val="1200"/>
              </a:spcBef>
              <a:spcAft>
                <a:spcPts val="1200"/>
              </a:spcAft>
              <a:buFont typeface="Arial" panose="020B0604020202020204" pitchFamily="34" charset="0"/>
              <a:buNone/>
            </a:pPr>
            <a:endParaRPr lang="en-AU" sz="1400" b="0" i="1" dirty="0">
              <a:solidFill>
                <a:schemeClr val="tx1"/>
              </a:solidFill>
            </a:endParaRPr>
          </a:p>
          <a:p>
            <a:pPr marL="0" indent="0">
              <a:spcBef>
                <a:spcPts val="1200"/>
              </a:spcBef>
              <a:spcAft>
                <a:spcPts val="1200"/>
              </a:spcAft>
              <a:buFont typeface="Arial" panose="020B0604020202020204" pitchFamily="34" charset="0"/>
              <a:buNone/>
            </a:pPr>
            <a:r>
              <a:rPr lang="en-AU" sz="1400" b="0" i="0" dirty="0">
                <a:solidFill>
                  <a:schemeClr val="tx1"/>
                </a:solidFill>
              </a:rPr>
              <a:t>Organisations ensure staff across sectors will be supported to build their capacity, skills and practice knowledge to identify and manage risks and share information effectively in line with their roles and expertise. </a:t>
            </a:r>
          </a:p>
          <a:p>
            <a:pPr marL="0" indent="0">
              <a:spcBef>
                <a:spcPts val="1200"/>
              </a:spcBef>
              <a:spcAft>
                <a:spcPts val="1200"/>
              </a:spcAft>
              <a:buFont typeface="Arial" panose="020B0604020202020204" pitchFamily="34" charset="0"/>
              <a:buNone/>
            </a:pPr>
            <a:endParaRPr lang="en-AU" sz="1400" b="0" i="0" dirty="0">
              <a:solidFill>
                <a:schemeClr val="tx1"/>
              </a:solidFill>
            </a:endParaRPr>
          </a:p>
          <a:p>
            <a:pPr marL="285750" indent="-285750">
              <a:spcBef>
                <a:spcPts val="1200"/>
              </a:spcBef>
              <a:spcAft>
                <a:spcPts val="1200"/>
              </a:spcAft>
              <a:buFont typeface="Arial" panose="020B0604020202020204" pitchFamily="34" charset="0"/>
              <a:buChar char="•"/>
            </a:pPr>
            <a:r>
              <a:rPr lang="en-AU" sz="1400" b="1" i="0" dirty="0">
                <a:solidFill>
                  <a:schemeClr val="tx1"/>
                </a:solidFill>
              </a:rPr>
              <a:t>Build multi-agency collaboration and practice</a:t>
            </a:r>
            <a:endParaRPr lang="en-AU" sz="1400" b="0" i="0" dirty="0">
              <a:solidFill>
                <a:schemeClr val="tx1"/>
              </a:solidFill>
            </a:endParaRPr>
          </a:p>
          <a:p>
            <a:pPr marL="285750" indent="-285750">
              <a:spcBef>
                <a:spcPts val="1200"/>
              </a:spcBef>
              <a:spcAft>
                <a:spcPts val="1200"/>
              </a:spcAft>
              <a:buFont typeface="Arial" panose="020B0604020202020204" pitchFamily="34" charset="0"/>
              <a:buChar char="•"/>
            </a:pPr>
            <a:endParaRPr lang="en-AU" sz="1400" b="0" i="0" dirty="0">
              <a:solidFill>
                <a:schemeClr val="tx1"/>
              </a:solidFill>
            </a:endParaRPr>
          </a:p>
          <a:p>
            <a:pPr marL="0" indent="0">
              <a:spcBef>
                <a:spcPts val="1200"/>
              </a:spcBef>
              <a:spcAft>
                <a:spcPts val="1200"/>
              </a:spcAft>
              <a:buFont typeface="Arial" panose="020B0604020202020204" pitchFamily="34" charset="0"/>
              <a:buNone/>
            </a:pPr>
            <a:r>
              <a:rPr lang="en-AU" sz="1400" b="0" i="0" dirty="0">
                <a:solidFill>
                  <a:schemeClr val="tx1"/>
                </a:solidFill>
              </a:rPr>
              <a:t>Information sharing, multi-agency collaborative practice, referrals, secondary consultations – all go to improve risk assessment and management response. This needs to be lead at a leadership level through strengthening local relationships, participating in relevant government groups and forums, memorandums of understanding where appropriate. </a:t>
            </a:r>
            <a:endParaRPr lang="en-AU" sz="1400" b="1" i="0" dirty="0">
              <a:solidFill>
                <a:schemeClr val="tx1"/>
              </a:solidFill>
            </a:endParaRPr>
          </a:p>
          <a:p>
            <a:pPr marL="0" indent="0">
              <a:spcBef>
                <a:spcPts val="1200"/>
              </a:spcBef>
              <a:spcAft>
                <a:spcPts val="1200"/>
              </a:spcAft>
              <a:buFont typeface="Arial" panose="020B0604020202020204" pitchFamily="34" charset="0"/>
              <a:buNone/>
            </a:pPr>
            <a:endParaRPr lang="en-AU" sz="1400" b="0" i="1" dirty="0">
              <a:solidFill>
                <a:schemeClr val="tx1"/>
              </a:solidFill>
            </a:endParaRPr>
          </a:p>
          <a:p>
            <a:pPr marL="342900" indent="-342900">
              <a:spcBef>
                <a:spcPts val="1200"/>
              </a:spcBef>
              <a:spcAft>
                <a:spcPts val="1200"/>
              </a:spcAft>
              <a:buFont typeface="Arial" panose="020B0604020202020204" pitchFamily="34" charset="0"/>
              <a:buChar char="•"/>
            </a:pPr>
            <a:r>
              <a:rPr lang="en-AU" sz="1400" b="1" dirty="0">
                <a:solidFill>
                  <a:schemeClr val="tx1"/>
                </a:solidFill>
              </a:rPr>
              <a:t>Continuous improvement</a:t>
            </a:r>
          </a:p>
          <a:p>
            <a:pPr marL="0" indent="0">
              <a:spcBef>
                <a:spcPts val="1200"/>
              </a:spcBef>
              <a:spcAft>
                <a:spcPts val="1200"/>
              </a:spcAft>
              <a:buFont typeface="Arial" panose="020B0604020202020204" pitchFamily="34" charset="0"/>
              <a:buNone/>
            </a:pPr>
            <a:endParaRPr lang="en-AU" sz="1400" b="0" i="1" dirty="0">
              <a:solidFill>
                <a:schemeClr val="tx1"/>
              </a:solidFill>
            </a:endParaRPr>
          </a:p>
          <a:p>
            <a:pPr marL="0" indent="0">
              <a:spcBef>
                <a:spcPts val="1200"/>
              </a:spcBef>
              <a:spcAft>
                <a:spcPts val="1200"/>
              </a:spcAft>
              <a:buFont typeface="Arial" panose="020B0604020202020204" pitchFamily="34" charset="0"/>
              <a:buNone/>
            </a:pPr>
            <a:r>
              <a:rPr lang="en-AU" sz="1400" b="0" i="0" dirty="0">
                <a:solidFill>
                  <a:schemeClr val="tx1"/>
                </a:solidFill>
              </a:rPr>
              <a:t>Organisations ensure mechanisms for sharing lessons learned across sectors are in place to reinforce good practice</a:t>
            </a:r>
          </a:p>
          <a:p>
            <a:pPr marL="0" indent="0">
              <a:spcBef>
                <a:spcPts val="1200"/>
              </a:spcBef>
              <a:spcAft>
                <a:spcPts val="1200"/>
              </a:spcAft>
              <a:buFont typeface="Arial" panose="020B0604020202020204" pitchFamily="34" charset="0"/>
              <a:buNone/>
            </a:pPr>
            <a:endParaRPr lang="en-AU" sz="1400" b="0" i="0" dirty="0">
              <a:solidFill>
                <a:schemeClr val="tx1"/>
              </a:solidFill>
            </a:endParaRPr>
          </a:p>
          <a:p>
            <a:pPr marL="0" indent="0">
              <a:spcBef>
                <a:spcPts val="1200"/>
              </a:spcBef>
              <a:spcAft>
                <a:spcPts val="1200"/>
              </a:spcAft>
              <a:buFont typeface="Arial" panose="020B0604020202020204" pitchFamily="34" charset="0"/>
              <a:buNone/>
            </a:pPr>
            <a:r>
              <a:rPr lang="en-AU" sz="1400" dirty="0"/>
              <a:t>Organisations collecting reliable and accurate data can use this to evaluate their own response to family violence and identify opportunities for continuous improvement. Data collection on a larger scale can help build a strong evidence base about risk and forms of family violence experiences. This will help inform policy and decision-making across the service system.</a:t>
            </a:r>
          </a:p>
          <a:p>
            <a:endParaRPr lang="en-AU" dirty="0"/>
          </a:p>
        </p:txBody>
      </p:sp>
    </p:spTree>
    <p:extLst>
      <p:ext uri="{BB962C8B-B14F-4D97-AF65-F5344CB8AC3E}">
        <p14:creationId xmlns:p14="http://schemas.microsoft.com/office/powerpoint/2010/main" val="846123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[Insert own proposals for how your organisation should progress MARAM alignment activities. These slides are suggested based on the organisational embedding guide]</a:t>
            </a:r>
          </a:p>
          <a:p>
            <a:endParaRPr lang="en-AU" b="1" i="1" dirty="0"/>
          </a:p>
          <a:p>
            <a:pPr marL="0" indent="0">
              <a:buFont typeface="Arial" panose="020B0604020202020204" pitchFamily="34" charset="0"/>
              <a:buNone/>
            </a:pPr>
            <a:r>
              <a:rPr lang="en-AU" sz="1100" dirty="0">
                <a:latin typeface="+mn-lt"/>
              </a:rPr>
              <a:t>Organisational embedding guidance sets out a roadmap for alignment to MARAM, through the use of three key tools, and associated further supporting resources.</a:t>
            </a:r>
          </a:p>
          <a:p>
            <a:endParaRPr lang="en-AU" sz="1100" dirty="0">
              <a:latin typeface="+mn-lt"/>
            </a:endParaRPr>
          </a:p>
          <a:p>
            <a:pPr marL="285750" indent="-285750">
              <a:buFont typeface="Arial" panose="020B0604020202020204" pitchFamily="34" charset="0"/>
              <a:buChar char="•"/>
            </a:pPr>
            <a:r>
              <a:rPr lang="en-AU" sz="1100" dirty="0">
                <a:latin typeface="+mn-lt"/>
              </a:rPr>
              <a:t>Step 1: Audit current alignment progress by using an audit tool. This enables an organisation to assess its progress against key milestones (linked to the four pillars). It contains examples of best practice to demonstrate what we are working towards. It is likely to be completed collaboratively with input from key managers and stakeholders to determine where our current alignment progress is.</a:t>
            </a:r>
          </a:p>
          <a:p>
            <a:endParaRPr lang="en-AU" sz="1100" dirty="0">
              <a:latin typeface="+mn-lt"/>
            </a:endParaRPr>
          </a:p>
          <a:p>
            <a:pPr marL="285750" indent="-285750">
              <a:buFont typeface="Arial" panose="020B0604020202020204" pitchFamily="34" charset="0"/>
              <a:buChar char="•"/>
            </a:pPr>
            <a:r>
              <a:rPr lang="en-AU" sz="1100" dirty="0">
                <a:latin typeface="+mn-lt"/>
              </a:rPr>
              <a:t>Step 2: Based on the identified progress and gaps in the audit tool, the second step is to identify what we as an organisation want to work on over the next project cycle. It is for us to determine what we want to focus on and what makes the most sense for our organisation based on where we are.</a:t>
            </a:r>
          </a:p>
          <a:p>
            <a:endParaRPr lang="en-AU" sz="1100" dirty="0">
              <a:latin typeface="+mn-lt"/>
            </a:endParaRPr>
          </a:p>
          <a:p>
            <a:pPr marL="285750" indent="-285750">
              <a:buFont typeface="Arial" panose="020B0604020202020204" pitchFamily="34" charset="0"/>
              <a:buChar char="•"/>
            </a:pPr>
            <a:r>
              <a:rPr lang="en-AU" sz="1100" dirty="0">
                <a:latin typeface="+mn-lt"/>
              </a:rPr>
              <a:t>Step 3: Review the success of our implementation activities through staff surveys, random case reviews, and data analysis as available within our systems.</a:t>
            </a:r>
          </a:p>
          <a:p>
            <a:pPr marL="0" indent="0">
              <a:buFont typeface="Arial" panose="020B0604020202020204" pitchFamily="34" charset="0"/>
              <a:buNone/>
            </a:pPr>
            <a:endParaRPr lang="en-AU" sz="1100" dirty="0">
              <a:latin typeface="+mn-lt"/>
            </a:endParaRPr>
          </a:p>
          <a:p>
            <a:pPr marL="285750" indent="-285750">
              <a:buFont typeface="Arial" panose="020B0604020202020204" pitchFamily="34" charset="0"/>
              <a:buChar char="•"/>
            </a:pPr>
            <a:r>
              <a:rPr lang="en-AU" sz="1100" dirty="0">
                <a:latin typeface="+mn-lt"/>
              </a:rPr>
              <a:t>Then we return to the audit tool to reassess our progress and start the journey again. This supports continuous improvement under Pillar 4.</a:t>
            </a:r>
          </a:p>
          <a:p>
            <a:pPr marL="0" indent="0">
              <a:buFont typeface="Arial" panose="020B0604020202020204" pitchFamily="34" charset="0"/>
              <a:buNone/>
            </a:pPr>
            <a:endParaRPr lang="en-AU" sz="1100" dirty="0">
              <a:latin typeface="+mn-lt"/>
            </a:endParaRPr>
          </a:p>
          <a:p>
            <a:pPr marL="285750" indent="-285750">
              <a:buFont typeface="Arial" panose="020B0604020202020204" pitchFamily="34" charset="0"/>
              <a:buChar char="•"/>
            </a:pPr>
            <a:r>
              <a:rPr lang="en-AU" sz="1100" dirty="0">
                <a:latin typeface="+mn-lt"/>
              </a:rPr>
              <a:t>The infographic refers to the various tools and resources available to assist. The orange column refers to existing resources that exist categorised as organisational and practitioner resources. These are useful for alignment activities. The lower orange box refers to key reading and training pieces. The blue resources are those that were created specifically from the organisational embedding guidance and help with meeting specific milestones. </a:t>
            </a:r>
          </a:p>
          <a:p>
            <a:pPr marL="285750" indent="-285750">
              <a:buFont typeface="Arial" panose="020B0604020202020204" pitchFamily="34" charset="0"/>
              <a:buChar char="•"/>
            </a:pPr>
            <a:endParaRPr lang="en-AU" sz="1100" dirty="0">
              <a:latin typeface="+mn-lt"/>
            </a:endParaRPr>
          </a:p>
          <a:p>
            <a:endParaRPr lang="en-AU" b="1"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55FB7-C4B4-4884-B3B3-E3AB2F61054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2">
            <a:extLst>
              <a:ext uri="{FF2B5EF4-FFF2-40B4-BE49-F238E27FC236}">
                <a16:creationId xmlns:a16="http://schemas.microsoft.com/office/drawing/2014/main" id="{BBDF110E-B10E-486C-B5EC-F33F72436C96}"/>
              </a:ext>
            </a:extLst>
          </p:cNvPr>
          <p:cNvSpPr txBox="1">
            <a:spLocks/>
          </p:cNvSpPr>
          <p:nvPr/>
        </p:nvSpPr>
        <p:spPr>
          <a:xfrm>
            <a:off x="151505" y="2823183"/>
            <a:ext cx="6504189" cy="6494083"/>
          </a:xfrm>
          <a:prstGeom prst="rect">
            <a:avLst/>
          </a:prstGeom>
        </p:spPr>
        <p:txBody>
          <a:bodyPr vert="horz" lIns="91440" tIns="45720" rIns="91440" bIns="45720" rtlCol="0"/>
          <a:lstStyle>
            <a:lvl1pPr marL="171450"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spcBef>
                <a:spcPts val="600"/>
              </a:spcBef>
              <a:buFont typeface="Courier New" panose="02070309020205020404" pitchFamily="49" charset="0"/>
              <a:buChar char="o"/>
              <a:defRPr sz="1200" kern="1200">
                <a:solidFill>
                  <a:schemeClr val="tx1"/>
                </a:solidFill>
                <a:latin typeface="+mn-lt"/>
                <a:ea typeface="+mn-ea"/>
                <a:cs typeface="+mn-cs"/>
              </a:defRPr>
            </a:lvl2pPr>
            <a:lvl3pPr marL="1085850" indent="-171450" algn="l" defTabSz="914400" rtl="0" eaLnBrk="1" latinLnBrk="0" hangingPunct="1">
              <a:spcBef>
                <a:spcPts val="600"/>
              </a:spcBef>
              <a:buFont typeface="Wingdings" panose="05000000000000000000" pitchFamily="2" charset="2"/>
              <a:buChar char="§"/>
              <a:defRPr sz="1200" kern="1200">
                <a:solidFill>
                  <a:schemeClr val="tx1"/>
                </a:solidFill>
                <a:latin typeface="+mn-lt"/>
                <a:ea typeface="+mn-ea"/>
                <a:cs typeface="+mn-cs"/>
              </a:defRPr>
            </a:lvl3pPr>
            <a:lvl4pPr marL="1371600" algn="l" defTabSz="914400" rtl="0" eaLnBrk="1" latinLnBrk="0" hangingPunct="1">
              <a:spcBef>
                <a:spcPts val="600"/>
              </a:spcBef>
              <a:defRPr sz="1200" kern="1200">
                <a:solidFill>
                  <a:schemeClr val="tx1"/>
                </a:solidFill>
                <a:latin typeface="+mn-lt"/>
                <a:ea typeface="+mn-ea"/>
                <a:cs typeface="+mn-cs"/>
              </a:defRPr>
            </a:lvl4pPr>
            <a:lvl5pPr marL="1828800" algn="l" defTabSz="914400" rtl="0" eaLnBrk="1" latinLnBrk="0" hangingPunct="1">
              <a:spcBef>
                <a:spcPts val="6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The MARAM Framework requires a shared understanding of family violence.</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A common language enables disparate services providers understand each other and are working towards a common goal.</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Family violence, as per the FVPA, includes physical assault and range of non-physical behaviours that occur in the context of power and control.</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What constitutes ‘family’ is also important.</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This incudes: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Intimate partners and former partners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Parents and children</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Extended family including grandparents, uncles, aunties, and cousins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Kinship relationships, particularly in Aboriginal and Torres Strait Islander communities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And other relationships that approximate family such as some carer relationships.</a:t>
            </a:r>
          </a:p>
        </p:txBody>
      </p:sp>
    </p:spTree>
    <p:extLst>
      <p:ext uri="{BB962C8B-B14F-4D97-AF65-F5344CB8AC3E}">
        <p14:creationId xmlns:p14="http://schemas.microsoft.com/office/powerpoint/2010/main" val="4023278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b="1" i="1" dirty="0"/>
              <a:t>[Create a slide setting out your proposed next steps for your organisational leaders]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55FB7-C4B4-4884-B3B3-E3AB2F61054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2">
            <a:extLst>
              <a:ext uri="{FF2B5EF4-FFF2-40B4-BE49-F238E27FC236}">
                <a16:creationId xmlns:a16="http://schemas.microsoft.com/office/drawing/2014/main" id="{BBDF110E-B10E-486C-B5EC-F33F72436C96}"/>
              </a:ext>
            </a:extLst>
          </p:cNvPr>
          <p:cNvSpPr txBox="1">
            <a:spLocks/>
          </p:cNvSpPr>
          <p:nvPr/>
        </p:nvSpPr>
        <p:spPr>
          <a:xfrm>
            <a:off x="151505" y="2823183"/>
            <a:ext cx="6504189" cy="6494083"/>
          </a:xfrm>
          <a:prstGeom prst="rect">
            <a:avLst/>
          </a:prstGeom>
        </p:spPr>
        <p:txBody>
          <a:bodyPr vert="horz" lIns="91440" tIns="45720" rIns="91440" bIns="45720" rtlCol="0"/>
          <a:lstStyle>
            <a:lvl1pPr marL="171450"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spcBef>
                <a:spcPts val="600"/>
              </a:spcBef>
              <a:buFont typeface="Courier New" panose="02070309020205020404" pitchFamily="49" charset="0"/>
              <a:buChar char="o"/>
              <a:defRPr sz="1200" kern="1200">
                <a:solidFill>
                  <a:schemeClr val="tx1"/>
                </a:solidFill>
                <a:latin typeface="+mn-lt"/>
                <a:ea typeface="+mn-ea"/>
                <a:cs typeface="+mn-cs"/>
              </a:defRPr>
            </a:lvl2pPr>
            <a:lvl3pPr marL="1085850" indent="-171450" algn="l" defTabSz="914400" rtl="0" eaLnBrk="1" latinLnBrk="0" hangingPunct="1">
              <a:spcBef>
                <a:spcPts val="600"/>
              </a:spcBef>
              <a:buFont typeface="Wingdings" panose="05000000000000000000" pitchFamily="2" charset="2"/>
              <a:buChar char="§"/>
              <a:defRPr sz="1200" kern="1200">
                <a:solidFill>
                  <a:schemeClr val="tx1"/>
                </a:solidFill>
                <a:latin typeface="+mn-lt"/>
                <a:ea typeface="+mn-ea"/>
                <a:cs typeface="+mn-cs"/>
              </a:defRPr>
            </a:lvl3pPr>
            <a:lvl4pPr marL="1371600" algn="l" defTabSz="914400" rtl="0" eaLnBrk="1" latinLnBrk="0" hangingPunct="1">
              <a:spcBef>
                <a:spcPts val="600"/>
              </a:spcBef>
              <a:defRPr sz="1200" kern="1200">
                <a:solidFill>
                  <a:schemeClr val="tx1"/>
                </a:solidFill>
                <a:latin typeface="+mn-lt"/>
                <a:ea typeface="+mn-ea"/>
                <a:cs typeface="+mn-cs"/>
              </a:defRPr>
            </a:lvl4pPr>
            <a:lvl5pPr marL="1828800" algn="l" defTabSz="914400" rtl="0" eaLnBrk="1" latinLnBrk="0" hangingPunct="1">
              <a:spcBef>
                <a:spcPts val="6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The MARAM Framework requires a shared understanding of family violence.</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A common language enables disparate services providers understand each other and are working towards a common goal.</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Family violence, as per the FVPA, includes physical assault and range of non-physical behaviours that occur in the context of power and control.</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What constitutes ‘family’ is also important.</a:t>
            </a:r>
          </a:p>
          <a:p>
            <a:pPr marL="171450" marR="0" lvl="1"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This incudes: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Intimate partners and former partners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Parents and children</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Extended family including grandparents, uncles, aunties, and cousins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Kinship relationships, particularly in Aboriginal and Torres Strait Islander communities</a:t>
            </a:r>
          </a:p>
          <a:p>
            <a:pPr marL="628650" marR="0" lvl="2" indent="-171450" algn="l" defTabSz="914400" rtl="0" eaLnBrk="1" fontAlgn="base" latinLnBrk="0" hangingPunct="1">
              <a:lnSpc>
                <a:spcPct val="80000"/>
              </a:lnSpc>
              <a:spcBef>
                <a:spcPts val="600"/>
              </a:spcBef>
              <a:spcAft>
                <a:spcPct val="0"/>
              </a:spcAft>
              <a:buClrTx/>
              <a:buSzTx/>
              <a:buFont typeface="Arial" panose="020B0604020202020204" pitchFamily="34" charset="0"/>
              <a:buChar char="•"/>
              <a:tabLst>
                <a:tab pos="1373246" algn="l"/>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And other relationships that approximate family such as some carer relationships.</a:t>
            </a:r>
          </a:p>
        </p:txBody>
      </p:sp>
    </p:spTree>
    <p:extLst>
      <p:ext uri="{BB962C8B-B14F-4D97-AF65-F5344CB8AC3E}">
        <p14:creationId xmlns:p14="http://schemas.microsoft.com/office/powerpoint/2010/main" val="46228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AU" sz="1100" b="1" dirty="0"/>
              <a:t>MARAM overview </a:t>
            </a:r>
            <a:endParaRPr lang="en-AU" sz="1100" b="1" dirty="0">
              <a:cs typeface="Arial"/>
            </a:endParaRPr>
          </a:p>
          <a:p>
            <a:endParaRPr lang="en-AU" sz="1100" dirty="0"/>
          </a:p>
          <a:p>
            <a:r>
              <a:rPr lang="en-AU" sz="1100" dirty="0"/>
              <a:t>MARAM has been redeveloped to address the issues and gaps identified by the Royal Commission into Family Violence</a:t>
            </a:r>
            <a:r>
              <a:rPr lang="en-AU" dirty="0"/>
              <a:t>, several coronial inquests and inquiries including</a:t>
            </a:r>
            <a:r>
              <a:rPr lang="en-AU" dirty="0">
                <a:solidFill>
                  <a:srgbClr val="FF0000"/>
                </a:solidFill>
              </a:rPr>
              <a:t> </a:t>
            </a:r>
            <a:r>
              <a:rPr lang="en-AU" dirty="0">
                <a:solidFill>
                  <a:srgbClr val="000000"/>
                </a:solidFill>
              </a:rPr>
              <a:t>the</a:t>
            </a:r>
            <a:r>
              <a:rPr lang="en-AU" dirty="0"/>
              <a:t> </a:t>
            </a:r>
            <a:r>
              <a:rPr lang="en-AU" sz="1100" dirty="0"/>
              <a:t>Coronial Inquest into the death of Luke Geoffrey Batty and the 2016 Monash Review of the CRAF.</a:t>
            </a:r>
            <a:r>
              <a:rPr lang="en-AU" dirty="0"/>
              <a:t> </a:t>
            </a:r>
            <a:endParaRPr lang="en-AU" sz="1100" dirty="0">
              <a:cs typeface="Arial"/>
            </a:endParaRPr>
          </a:p>
          <a:p>
            <a:endParaRPr lang="en-AU" sz="1100" dirty="0"/>
          </a:p>
          <a:p>
            <a:r>
              <a:rPr lang="en-AU" sz="1100" dirty="0"/>
              <a:t>The MARAM Framework sets requirements including determining responsibilities for screening, identification, risk assessment and management, information sharing and referral. The MARAM Framework recognises a wider range of risk indicators for children, older people and diverse communities, across identities, family and relationship types and will keep perpetrators in view and hold them accountable for their actions and behaviours.</a:t>
            </a:r>
            <a:endParaRPr lang="en-AU" sz="1100" dirty="0">
              <a:cs typeface="Arial"/>
            </a:endParaRPr>
          </a:p>
          <a:p>
            <a:endParaRPr lang="en-AU" sz="1100" dirty="0"/>
          </a:p>
          <a:p>
            <a:r>
              <a:rPr lang="en-AU" dirty="0"/>
              <a:t>The aim of</a:t>
            </a:r>
            <a:r>
              <a:rPr lang="en-AU" baseline="0" dirty="0"/>
              <a:t> the Framework is to increase the safety and wellbeing of Victorians by ensuring all relevant services are effectively identifying, assessing and managing family violence risk. </a:t>
            </a:r>
            <a:endParaRPr lang="en-AU" baseline="0" dirty="0">
              <a:cs typeface="Arial"/>
            </a:endParaRPr>
          </a:p>
          <a:p>
            <a:endParaRPr lang="en-AU" baseline="0" dirty="0"/>
          </a:p>
          <a:p>
            <a:r>
              <a:rPr lang="en-AU" sz="1100" dirty="0"/>
              <a:t>To achieve this, the Framework has been established in law under a new Part 11 of the Family Violence Protection Act 2008. This requires organisations that are prescribed through regulations, as well as organisations providing funded services relevant to family violence risk assessment and management, to align their policies, procedures, practice guidance and tools to the MARAM Framework.</a:t>
            </a:r>
            <a:br>
              <a:rPr lang="en-AU" sz="1100" dirty="0"/>
            </a:br>
            <a:endParaRPr lang="en-AU" dirty="0">
              <a:cs typeface="Arial" panose="020B0604020202020204" pitchFamily="34" charset="0"/>
            </a:endParaRPr>
          </a:p>
          <a:p>
            <a:r>
              <a:rPr lang="en-AU" b="1" dirty="0">
                <a:cs typeface="Arial"/>
              </a:rPr>
              <a:t>MARAM commenced with the </a:t>
            </a:r>
            <a:r>
              <a:rPr lang="en-AU" b="1" dirty="0">
                <a:solidFill>
                  <a:srgbClr val="000000"/>
                </a:solidFill>
                <a:cs typeface="Arial"/>
              </a:rPr>
              <a:t>first phase of prescribed workforces on 27 September 2018 on</a:t>
            </a:r>
            <a:r>
              <a:rPr lang="en-AU" b="1" dirty="0">
                <a:cs typeface="Arial"/>
              </a:rPr>
              <a:t> 27 September 2018. </a:t>
            </a:r>
            <a:endParaRPr lang="en-AU" b="1" dirty="0">
              <a:cs typeface="Arial" panose="020B0604020202020204" pitchFamily="34" charset="0"/>
            </a:endParaRPr>
          </a:p>
          <a:p>
            <a:endParaRPr lang="en-AU" b="1" i="1" dirty="0">
              <a:cs typeface="Arial" panose="020B0604020202020204" pitchFamily="34" charset="0"/>
            </a:endParaRPr>
          </a:p>
          <a:p>
            <a:pPr defTabSz="914344">
              <a:defRPr/>
            </a:pPr>
            <a:endParaRPr lang="en-AU" dirty="0"/>
          </a:p>
        </p:txBody>
      </p:sp>
    </p:spTree>
    <p:extLst>
      <p:ext uri="{BB962C8B-B14F-4D97-AF65-F5344CB8AC3E}">
        <p14:creationId xmlns:p14="http://schemas.microsoft.com/office/powerpoint/2010/main" val="120615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AU" sz="1100" b="1" dirty="0"/>
              <a:t>MARAM overview </a:t>
            </a:r>
            <a:endParaRPr lang="en-AU" sz="1100" b="1" dirty="0">
              <a:cs typeface="Arial"/>
            </a:endParaRPr>
          </a:p>
          <a:p>
            <a:endParaRPr lang="en-AU" sz="1100" dirty="0"/>
          </a:p>
          <a:p>
            <a:r>
              <a:rPr lang="en-AU" sz="1100" dirty="0"/>
              <a:t>MARAM has been redeveloped to address the issues and gaps identified by the Royal Commission into Family Violence</a:t>
            </a:r>
            <a:r>
              <a:rPr lang="en-AU" dirty="0"/>
              <a:t>, several coronial inquests and inquiries including</a:t>
            </a:r>
            <a:r>
              <a:rPr lang="en-AU" dirty="0">
                <a:solidFill>
                  <a:srgbClr val="FF0000"/>
                </a:solidFill>
              </a:rPr>
              <a:t> </a:t>
            </a:r>
            <a:r>
              <a:rPr lang="en-AU" dirty="0">
                <a:solidFill>
                  <a:srgbClr val="000000"/>
                </a:solidFill>
              </a:rPr>
              <a:t>the</a:t>
            </a:r>
            <a:r>
              <a:rPr lang="en-AU" dirty="0"/>
              <a:t> </a:t>
            </a:r>
            <a:r>
              <a:rPr lang="en-AU" sz="1100" dirty="0"/>
              <a:t>Coronial Inquest into the death of Luke Geoffrey Batty and the 2016 Monash Review of the CRAF.</a:t>
            </a:r>
            <a:r>
              <a:rPr lang="en-AU" dirty="0"/>
              <a:t> </a:t>
            </a:r>
            <a:endParaRPr lang="en-AU" sz="1100" dirty="0">
              <a:cs typeface="Arial"/>
            </a:endParaRPr>
          </a:p>
          <a:p>
            <a:endParaRPr lang="en-AU" sz="1100" dirty="0"/>
          </a:p>
          <a:p>
            <a:r>
              <a:rPr lang="en-AU" sz="1100" dirty="0"/>
              <a:t>The MARAM Framework sets requirements including determining responsibilities for screening, identification, risk assessment and management, information sharing and referral. The MARAM Framework recognises a wider range of risk indicators for children, older people and diverse communities, across identities, family and relationship types and will keep perpetrators in view and hold them accountable for their actions and behaviours.</a:t>
            </a:r>
            <a:endParaRPr lang="en-AU" sz="1100" dirty="0">
              <a:cs typeface="Arial"/>
            </a:endParaRPr>
          </a:p>
          <a:p>
            <a:endParaRPr lang="en-AU" sz="1100" dirty="0"/>
          </a:p>
          <a:p>
            <a:r>
              <a:rPr lang="en-AU" dirty="0"/>
              <a:t>The aim of</a:t>
            </a:r>
            <a:r>
              <a:rPr lang="en-AU" baseline="0" dirty="0"/>
              <a:t> the Framework is to increase the safety and wellbeing of Victorians by ensuring all relevant services are effectively identifying, assessing and managing family violence risk. </a:t>
            </a:r>
            <a:endParaRPr lang="en-AU" baseline="0" dirty="0">
              <a:cs typeface="Arial"/>
            </a:endParaRPr>
          </a:p>
          <a:p>
            <a:endParaRPr lang="en-AU" baseline="0" dirty="0"/>
          </a:p>
          <a:p>
            <a:r>
              <a:rPr lang="en-AU" sz="1100" dirty="0"/>
              <a:t>To achieve this, the Framework has been established in law under a new Part 11 of the Family Violence Protection Act 2008. This requires organisations that are prescribed through regulations, as well as organisations providing funded services relevant to family violence risk assessment and management, to align their policies, procedures, practice guidance and tools to the MARAM Framework.</a:t>
            </a:r>
            <a:br>
              <a:rPr lang="en-AU" sz="1100" dirty="0"/>
            </a:br>
            <a:endParaRPr lang="en-AU" dirty="0">
              <a:cs typeface="Arial" panose="020B0604020202020204" pitchFamily="34" charset="0"/>
            </a:endParaRPr>
          </a:p>
          <a:p>
            <a:r>
              <a:rPr lang="en-AU" b="1" dirty="0">
                <a:cs typeface="Arial"/>
              </a:rPr>
              <a:t>MARAM commenced with the </a:t>
            </a:r>
            <a:r>
              <a:rPr lang="en-AU" b="1" dirty="0">
                <a:solidFill>
                  <a:srgbClr val="000000"/>
                </a:solidFill>
                <a:cs typeface="Arial"/>
              </a:rPr>
              <a:t>first phase of prescribed workforces on 27 September 2018 on</a:t>
            </a:r>
            <a:r>
              <a:rPr lang="en-AU" b="1" dirty="0">
                <a:cs typeface="Arial"/>
              </a:rPr>
              <a:t> 27 September 2018. </a:t>
            </a:r>
            <a:endParaRPr lang="en-AU" b="1" dirty="0">
              <a:cs typeface="Arial" panose="020B0604020202020204" pitchFamily="34" charset="0"/>
            </a:endParaRPr>
          </a:p>
          <a:p>
            <a:endParaRPr lang="en-AU" b="1" i="1" dirty="0">
              <a:cs typeface="Arial" panose="020B0604020202020204" pitchFamily="34" charset="0"/>
            </a:endParaRPr>
          </a:p>
          <a:p>
            <a:pPr defTabSz="914344">
              <a:defRPr/>
            </a:pPr>
            <a:endParaRPr lang="en-AU" dirty="0"/>
          </a:p>
        </p:txBody>
      </p:sp>
    </p:spTree>
    <p:extLst>
      <p:ext uri="{BB962C8B-B14F-4D97-AF65-F5344CB8AC3E}">
        <p14:creationId xmlns:p14="http://schemas.microsoft.com/office/powerpoint/2010/main" val="2743634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[Note: this slide should be adapted to make clear the positive benefits to a prescribed organisation in aligning with MARAM. The slide contains examples that may or may not be relevant to your organisation – there may be others not included above].</a:t>
            </a:r>
          </a:p>
        </p:txBody>
      </p:sp>
    </p:spTree>
    <p:extLst>
      <p:ext uri="{BB962C8B-B14F-4D97-AF65-F5344CB8AC3E}">
        <p14:creationId xmlns:p14="http://schemas.microsoft.com/office/powerpoint/2010/main" val="235654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[Note: this slide should be adapted to make clear the positive benefits to a prescribed organisation in aligning with MARAM. The slide contains examples that may or may not be relevant to your organisation – there may be others not included above].</a:t>
            </a:r>
          </a:p>
        </p:txBody>
      </p:sp>
    </p:spTree>
    <p:extLst>
      <p:ext uri="{BB962C8B-B14F-4D97-AF65-F5344CB8AC3E}">
        <p14:creationId xmlns:p14="http://schemas.microsoft.com/office/powerpoint/2010/main" val="3155285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b="1" i="1" dirty="0">
                <a:cs typeface="Arial" panose="020B0604020202020204" pitchFamily="34" charset="0"/>
              </a:rPr>
              <a:t>[Note: the next 3 slides look into the concepts of the MARAM Framework in a little more detail. This provides useful foundational knowledge. Discretion may be used on the audience for these slides].</a:t>
            </a:r>
          </a:p>
        </p:txBody>
      </p:sp>
      <p:sp>
        <p:nvSpPr>
          <p:cNvPr id="4" name="Slide Number Placeholder 3"/>
          <p:cNvSpPr>
            <a:spLocks noGrp="1"/>
          </p:cNvSpPr>
          <p:nvPr>
            <p:ph type="sldNum" sz="quarter" idx="10"/>
          </p:nvPr>
        </p:nvSpPr>
        <p:spPr>
          <a:xfrm>
            <a:off x="3856040" y="9440863"/>
            <a:ext cx="2949575" cy="496887"/>
          </a:xfrm>
          <a:prstGeom prst="rect">
            <a:avLst/>
          </a:prstGeom>
        </p:spPr>
        <p:txBody>
          <a:bodyPr lIns="91428" tIns="45714" rIns="91428" bIns="45714"/>
          <a:lstStyle/>
          <a:p>
            <a:fld id="{697A2677-54FE-4203-98B4-8A06FB07092C}" type="slidenum">
              <a:rPr lang="en-AU" smtClean="0"/>
              <a:t>8</a:t>
            </a:fld>
            <a:endParaRPr lang="en-AU"/>
          </a:p>
        </p:txBody>
      </p:sp>
    </p:spTree>
    <p:extLst>
      <p:ext uri="{BB962C8B-B14F-4D97-AF65-F5344CB8AC3E}">
        <p14:creationId xmlns:p14="http://schemas.microsoft.com/office/powerpoint/2010/main" val="58021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10 principles of MARAM are present throughout the MARAM Framework content.  All implementation activities must take the 10 principles into account. </a:t>
            </a:r>
          </a:p>
        </p:txBody>
      </p:sp>
    </p:spTree>
    <p:extLst>
      <p:ext uri="{BB962C8B-B14F-4D97-AF65-F5344CB8AC3E}">
        <p14:creationId xmlns:p14="http://schemas.microsoft.com/office/powerpoint/2010/main" val="3270188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48093"/>
            <a:ext cx="5580000" cy="1577163"/>
          </a:xfrm>
        </p:spPr>
        <p:txBody>
          <a:bodyPr anchor="b">
            <a:noAutofit/>
          </a:bodyPr>
          <a:lstStyle>
            <a:lvl1pPr>
              <a:defRPr sz="32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40000" y="2291907"/>
            <a:ext cx="612000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206047028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dy standard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980000"/>
            <a:ext cx="6120000" cy="4230000"/>
          </a:xfrm>
        </p:spPr>
        <p:txBody>
          <a:bodyPr/>
          <a:lstStyle>
            <a:lvl1pPr marL="0" indent="0">
              <a:lnSpc>
                <a:spcPct val="110000"/>
              </a:lnSpc>
              <a:defRPr baseline="0"/>
            </a:lvl1pPr>
            <a:lvl2pPr marL="0" indent="0">
              <a:lnSpc>
                <a:spcPct val="110000"/>
              </a:lnSpc>
              <a:defRPr>
                <a:solidFill>
                  <a:schemeClr val="accent3"/>
                </a:solidFill>
              </a:defRPr>
            </a:lvl2pPr>
            <a:lvl3pPr marL="0" indent="0">
              <a:lnSpc>
                <a:spcPct val="110000"/>
              </a:lnSpc>
              <a:defRPr/>
            </a:lvl3pPr>
            <a:lvl4pPr marL="252000" indent="-252000">
              <a:lnSpc>
                <a:spcPct val="110000"/>
              </a:lnSpc>
              <a:defRPr/>
            </a:lvl4pPr>
            <a:lvl5pPr>
              <a:lnSpc>
                <a:spcPct val="11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9E9E5B35-2939-4482-BC20-DCFED7989ECF}"/>
              </a:ext>
            </a:extLst>
          </p:cNvPr>
          <p:cNvSpPr>
            <a:spLocks noGrp="1"/>
          </p:cNvSpPr>
          <p:nvPr>
            <p:ph type="title" hasCustomPrompt="1"/>
          </p:nvPr>
        </p:nvSpPr>
        <p:spPr/>
        <p:txBody>
          <a:bodyPr/>
          <a:lstStyle>
            <a:lvl1pPr>
              <a:defRPr sz="2800"/>
            </a:lvl1pPr>
          </a:lstStyle>
          <a:p>
            <a:r>
              <a:rPr lang="en-US" dirty="0"/>
              <a:t>Slide title</a:t>
            </a:r>
            <a:endParaRPr lang="en-AU" dirty="0"/>
          </a:p>
        </p:txBody>
      </p:sp>
      <p:sp>
        <p:nvSpPr>
          <p:cNvPr id="4" name="Date Placeholder 3">
            <a:extLst>
              <a:ext uri="{FF2B5EF4-FFF2-40B4-BE49-F238E27FC236}">
                <a16:creationId xmlns:a16="http://schemas.microsoft.com/office/drawing/2014/main" id="{40A02F0C-05DD-466A-8619-FDC5ABA8A945}"/>
              </a:ext>
            </a:extLst>
          </p:cNvPr>
          <p:cNvSpPr>
            <a:spLocks noGrp="1"/>
          </p:cNvSpPr>
          <p:nvPr>
            <p:ph type="dt" sz="half" idx="10"/>
          </p:nvPr>
        </p:nvSpPr>
        <p:spPr/>
        <p:txBody>
          <a:bodyPr/>
          <a:lstStyle>
            <a:lvl1pPr>
              <a:defRPr/>
            </a:lvl1pPr>
          </a:lstStyle>
          <a:p>
            <a:pPr>
              <a:defRPr/>
            </a:pPr>
            <a:endParaRPr lang="en-AU"/>
          </a:p>
        </p:txBody>
      </p:sp>
      <p:sp>
        <p:nvSpPr>
          <p:cNvPr id="5" name="Footer Placeholder 4">
            <a:extLst>
              <a:ext uri="{FF2B5EF4-FFF2-40B4-BE49-F238E27FC236}">
                <a16:creationId xmlns:a16="http://schemas.microsoft.com/office/drawing/2014/main" id="{5B6DB84A-A62F-4A0C-90B8-D70E8A4D6DF8}"/>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FC04583-B245-4DFA-9F28-6CD5B083BBE2}"/>
              </a:ext>
            </a:extLst>
          </p:cNvPr>
          <p:cNvSpPr>
            <a:spLocks noGrp="1"/>
          </p:cNvSpPr>
          <p:nvPr>
            <p:ph type="sldNum" sz="quarter" idx="12"/>
          </p:nvPr>
        </p:nvSpPr>
        <p:spPr>
          <a:xfrm>
            <a:off x="8243888" y="6480175"/>
            <a:ext cx="539750" cy="374650"/>
          </a:xfrm>
        </p:spPr>
        <p:txBody>
          <a:bodyPr/>
          <a:lstStyle>
            <a:lvl1pPr>
              <a:defRPr/>
            </a:lvl1pPr>
          </a:lstStyle>
          <a:p>
            <a:pPr marL="0" marR="0" lvl="0" indent="0" algn="r" rtl="0">
              <a:lnSpc>
                <a:spcPct val="100000"/>
              </a:lnSpc>
              <a:spcBef>
                <a:spcPts val="0"/>
              </a:spcBef>
              <a:spcAft>
                <a:spcPts val="0"/>
              </a:spcAft>
              <a:buClr>
                <a:schemeClr val="dk1"/>
              </a:buClr>
              <a:buSzPct val="25000"/>
              <a:buFont typeface="Trebuchet MS"/>
              <a:buNone/>
            </a:pPr>
            <a:fld id="{00000000-1234-1234-1234-123412341234}" type="slidenum">
              <a:rPr lang="en-US" sz="1000" b="0" i="0" u="none" strike="noStrike" cap="none" smtClean="0">
                <a:solidFill>
                  <a:schemeClr val="dk1"/>
                </a:solidFill>
                <a:latin typeface="Trebuchet MS"/>
                <a:ea typeface="Trebuchet MS"/>
                <a:cs typeface="Trebuchet MS"/>
                <a:sym typeface="Trebuchet MS"/>
              </a:rPr>
              <a:t>‹#›</a:t>
            </a:fld>
            <a:endParaRPr lang="en-US" sz="1000" b="0" i="0" u="none" strike="noStrike" cap="none">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10737521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 small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980000"/>
            <a:ext cx="6120000" cy="4230000"/>
          </a:xfrm>
        </p:spPr>
        <p:txBody>
          <a:bodyPr/>
          <a:lstStyle>
            <a:lvl1pPr marL="0" indent="0">
              <a:lnSpc>
                <a:spcPct val="110000"/>
              </a:lnSpc>
              <a:spcBef>
                <a:spcPts val="500"/>
              </a:spcBef>
              <a:spcAft>
                <a:spcPts val="500"/>
              </a:spcAft>
              <a:defRPr sz="1800" baseline="0"/>
            </a:lvl1pPr>
            <a:lvl2pPr marL="0" indent="0">
              <a:lnSpc>
                <a:spcPct val="110000"/>
              </a:lnSpc>
              <a:spcAft>
                <a:spcPts val="500"/>
              </a:spcAft>
              <a:defRPr sz="1600" b="1">
                <a:solidFill>
                  <a:schemeClr val="accent3"/>
                </a:solidFill>
              </a:defRPr>
            </a:lvl2pPr>
            <a:lvl3pPr marL="0" indent="0">
              <a:lnSpc>
                <a:spcPct val="110000"/>
              </a:lnSpc>
              <a:spcAft>
                <a:spcPts val="500"/>
              </a:spcAft>
              <a:defRPr sz="1600"/>
            </a:lvl3pPr>
            <a:lvl4pPr marL="252000" indent="-252000">
              <a:lnSpc>
                <a:spcPct val="110000"/>
              </a:lnSpc>
              <a:spcAft>
                <a:spcPts val="500"/>
              </a:spcAft>
              <a:defRPr sz="1600"/>
            </a:lvl4pPr>
            <a:lvl5pPr>
              <a:lnSpc>
                <a:spcPct val="110000"/>
              </a:lnSpc>
              <a:spcAft>
                <a:spcPts val="5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9E9E5B35-2939-4482-BC20-DCFED7989ECF}"/>
              </a:ext>
            </a:extLst>
          </p:cNvPr>
          <p:cNvSpPr>
            <a:spLocks noGrp="1"/>
          </p:cNvSpPr>
          <p:nvPr>
            <p:ph type="title" hasCustomPrompt="1"/>
          </p:nvPr>
        </p:nvSpPr>
        <p:spPr/>
        <p:txBody>
          <a:bodyPr/>
          <a:lstStyle>
            <a:lvl1pPr>
              <a:defRPr sz="2800"/>
            </a:lvl1pPr>
          </a:lstStyle>
          <a:p>
            <a:r>
              <a:rPr lang="en-US" dirty="0"/>
              <a:t>Slide title</a:t>
            </a:r>
            <a:endParaRPr lang="en-AU" dirty="0"/>
          </a:p>
        </p:txBody>
      </p:sp>
      <p:sp>
        <p:nvSpPr>
          <p:cNvPr id="4" name="Date Placeholder 3">
            <a:extLst>
              <a:ext uri="{FF2B5EF4-FFF2-40B4-BE49-F238E27FC236}">
                <a16:creationId xmlns:a16="http://schemas.microsoft.com/office/drawing/2014/main" id="{40A02F0C-05DD-466A-8619-FDC5ABA8A945}"/>
              </a:ext>
            </a:extLst>
          </p:cNvPr>
          <p:cNvSpPr>
            <a:spLocks noGrp="1"/>
          </p:cNvSpPr>
          <p:nvPr>
            <p:ph type="dt" sz="half" idx="10"/>
          </p:nvPr>
        </p:nvSpPr>
        <p:spPr/>
        <p:txBody>
          <a:bodyPr/>
          <a:lstStyle>
            <a:lvl1pPr>
              <a:defRPr/>
            </a:lvl1pPr>
          </a:lstStyle>
          <a:p>
            <a:pPr>
              <a:defRPr/>
            </a:pPr>
            <a:endParaRPr lang="en-AU"/>
          </a:p>
        </p:txBody>
      </p:sp>
      <p:sp>
        <p:nvSpPr>
          <p:cNvPr id="5" name="Footer Placeholder 4">
            <a:extLst>
              <a:ext uri="{FF2B5EF4-FFF2-40B4-BE49-F238E27FC236}">
                <a16:creationId xmlns:a16="http://schemas.microsoft.com/office/drawing/2014/main" id="{5B6DB84A-A62F-4A0C-90B8-D70E8A4D6DF8}"/>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FC04583-B245-4DFA-9F28-6CD5B083BBE2}"/>
              </a:ext>
            </a:extLst>
          </p:cNvPr>
          <p:cNvSpPr>
            <a:spLocks noGrp="1"/>
          </p:cNvSpPr>
          <p:nvPr>
            <p:ph type="sldNum" sz="quarter" idx="12"/>
          </p:nvPr>
        </p:nvSpPr>
        <p:spPr>
          <a:xfrm>
            <a:off x="8243888" y="6480175"/>
            <a:ext cx="539750" cy="374650"/>
          </a:xfrm>
        </p:spPr>
        <p:txBody>
          <a:bodyPr/>
          <a:lstStyle>
            <a:lvl1pPr>
              <a:defRPr/>
            </a:lvl1pPr>
          </a:lstStyle>
          <a:p>
            <a:pPr marL="0" marR="0" lvl="0" indent="0" algn="r" rtl="0">
              <a:lnSpc>
                <a:spcPct val="100000"/>
              </a:lnSpc>
              <a:spcBef>
                <a:spcPts val="0"/>
              </a:spcBef>
              <a:spcAft>
                <a:spcPts val="0"/>
              </a:spcAft>
              <a:buClr>
                <a:schemeClr val="dk1"/>
              </a:buClr>
              <a:buSzPct val="25000"/>
              <a:buFont typeface="Trebuchet MS"/>
              <a:buNone/>
            </a:pPr>
            <a:fld id="{00000000-1234-1234-1234-123412341234}" type="slidenum">
              <a:rPr lang="en-US" sz="1000" b="0" i="0" u="none" strike="noStrike" cap="none" smtClean="0">
                <a:solidFill>
                  <a:schemeClr val="dk1"/>
                </a:solidFill>
                <a:latin typeface="Trebuchet MS"/>
                <a:ea typeface="Trebuchet MS"/>
                <a:cs typeface="Trebuchet MS"/>
                <a:sym typeface="Trebuchet MS"/>
              </a:rPr>
              <a:t>‹#›</a:t>
            </a:fld>
            <a:endParaRPr lang="en-US" sz="1000" b="0" i="0" u="none" strike="noStrike" cap="none">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37381856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2BA00-425A-4D72-B190-7F5C93D7BBE9}" type="datetimeFigureOut">
              <a:rPr lang="en-AU" smtClean="0"/>
              <a:t>25/06/2020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BD4CACD-3D5A-42CE-B993-3FD5885E9951}" type="slidenum">
              <a:rPr lang="en-AU" smtClean="0"/>
              <a:t>‹#›</a:t>
            </a:fld>
            <a:endParaRPr lang="en-AU"/>
          </a:p>
        </p:txBody>
      </p:sp>
    </p:spTree>
    <p:extLst>
      <p:ext uri="{BB962C8B-B14F-4D97-AF65-F5344CB8AC3E}">
        <p14:creationId xmlns:p14="http://schemas.microsoft.com/office/powerpoint/2010/main" val="301660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AU" dirty="0"/>
          </a:p>
        </p:txBody>
      </p:sp>
      <p:sp>
        <p:nvSpPr>
          <p:cNvPr id="3" name="Date Placeholder 2"/>
          <p:cNvSpPr>
            <a:spLocks noGrp="1"/>
          </p:cNvSpPr>
          <p:nvPr>
            <p:ph type="dt" sz="half" idx="10"/>
          </p:nvPr>
        </p:nvSpPr>
        <p:spPr/>
        <p:txBody>
          <a:bodyPr/>
          <a:lstStyle/>
          <a:p>
            <a:fld id="{C6CDFDF1-30C1-4D76-8EC5-43CD98A4171E}" type="datetimeFigureOut">
              <a:rPr lang="en-AU">
                <a:solidFill>
                  <a:prstClr val="black">
                    <a:tint val="75000"/>
                  </a:prstClr>
                </a:solidFill>
              </a:rPr>
              <a:pPr/>
              <a:t>25/06/2020</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42B73BCA-C306-4D3C-B545-8E12CE1DE7D5}"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3992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540001" y="270000"/>
            <a:ext cx="7200000" cy="1080000"/>
          </a:xfrm>
          <a:prstGeom prst="rect">
            <a:avLst/>
          </a:prstGeom>
          <a:noFill/>
          <a:ln>
            <a:noFill/>
          </a:ln>
        </p:spPr>
        <p:txBody>
          <a:bodyPr lIns="0" tIns="0" rIns="0" bIns="0" anchor="ctr" anchorCtr="0"/>
          <a:lstStyle>
            <a:lvl1pPr marL="0" marR="0" lvl="0" indent="0" algn="l" rtl="0">
              <a:lnSpc>
                <a:spcPct val="100000"/>
              </a:lnSpc>
              <a:spcBef>
                <a:spcPts val="0"/>
              </a:spcBef>
              <a:spcAft>
                <a:spcPts val="0"/>
              </a:spcAft>
              <a:buClr>
                <a:srgbClr val="AF272F"/>
              </a:buClr>
              <a:buNone/>
              <a:defRPr sz="2800" b="1" i="1" u="none" strike="noStrike" cap="none">
                <a:solidFill>
                  <a:schemeClr val="bg1"/>
                </a:solidFill>
                <a:latin typeface="Arial Narrow" panose="020B0604020202020204" pitchFamily="34" charset="0"/>
                <a:ea typeface="Arial Narrow" panose="020B0604020202020204" pitchFamily="34" charset="0"/>
                <a:cs typeface="Arial Narrow" panose="020B0604020202020204" pitchFamily="34" charset="0"/>
                <a:sym typeface="Trebuchet MS"/>
              </a:defRPr>
            </a:lvl1pPr>
            <a:lvl2pPr marL="0" marR="0" lvl="1" indent="0" algn="l" rtl="0">
              <a:lnSpc>
                <a:spcPct val="100000"/>
              </a:lnSpc>
              <a:spcBef>
                <a:spcPts val="0"/>
              </a:spcBef>
              <a:spcAft>
                <a:spcPts val="0"/>
              </a:spcAft>
              <a:buNone/>
              <a:defRPr sz="24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None/>
              <a:defRPr sz="24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None/>
              <a:defRPr sz="24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None/>
              <a:defRPr sz="24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None/>
              <a:defRPr sz="24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None/>
              <a:defRPr sz="24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None/>
              <a:defRPr sz="24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None/>
              <a:defRPr sz="2400" b="0" i="0" u="none" strike="noStrike" cap="none">
                <a:solidFill>
                  <a:schemeClr val="lt1"/>
                </a:solidFill>
                <a:latin typeface="Trebuchet MS"/>
                <a:ea typeface="Trebuchet MS"/>
                <a:cs typeface="Trebuchet MS"/>
                <a:sym typeface="Trebuchet MS"/>
              </a:defRPr>
            </a:lvl9pPr>
          </a:lstStyle>
          <a:p>
            <a:r>
              <a:rPr lang="en-US" dirty="0"/>
              <a:t>Click to edit Master title style</a:t>
            </a:r>
            <a:endParaRPr dirty="0"/>
          </a:p>
        </p:txBody>
      </p:sp>
      <p:sp>
        <p:nvSpPr>
          <p:cNvPr id="16" name="Shape 16"/>
          <p:cNvSpPr txBox="1">
            <a:spLocks noGrp="1"/>
          </p:cNvSpPr>
          <p:nvPr>
            <p:ph type="body" idx="1"/>
          </p:nvPr>
        </p:nvSpPr>
        <p:spPr>
          <a:xfrm>
            <a:off x="540000" y="1980000"/>
            <a:ext cx="6120000" cy="4230000"/>
          </a:xfrm>
          <a:prstGeom prst="rect">
            <a:avLst/>
          </a:prstGeom>
          <a:noFill/>
          <a:ln>
            <a:noFill/>
          </a:ln>
        </p:spPr>
        <p:txBody>
          <a:bodyPr lIns="0" tIns="0" rIns="0" bIns="0" anchor="t" anchorCtr="0"/>
          <a:lstStyle>
            <a:lvl1pPr marL="342891" marR="0" lvl="0" indent="-342891" algn="l" rtl="0">
              <a:lnSpc>
                <a:spcPct val="80000"/>
              </a:lnSpc>
              <a:spcBef>
                <a:spcPts val="320"/>
              </a:spcBef>
              <a:spcAft>
                <a:spcPts val="0"/>
              </a:spcAft>
              <a:buNone/>
              <a:defRPr sz="18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Trebuchet MS"/>
              </a:defRPr>
            </a:lvl1pPr>
            <a:lvl2pPr marL="742932" marR="0" lvl="1" indent="-285744" algn="l" rtl="0">
              <a:lnSpc>
                <a:spcPct val="80000"/>
              </a:lnSpc>
              <a:spcBef>
                <a:spcPts val="320"/>
              </a:spcBef>
              <a:spcAft>
                <a:spcPts val="0"/>
              </a:spcAft>
              <a:buNone/>
              <a:defRPr sz="1600" b="0" i="0" u="none" strike="noStrike" cap="none">
                <a:solidFill>
                  <a:schemeClr val="dk1"/>
                </a:solidFill>
                <a:latin typeface="Trebuchet MS"/>
                <a:ea typeface="Trebuchet MS"/>
                <a:cs typeface="Trebuchet MS"/>
                <a:sym typeface="Trebuchet MS"/>
              </a:defRPr>
            </a:lvl2pPr>
            <a:lvl3pPr marL="1142971" marR="0" lvl="2" indent="-228594" algn="l" rtl="0">
              <a:lnSpc>
                <a:spcPct val="80000"/>
              </a:lnSpc>
              <a:spcBef>
                <a:spcPts val="320"/>
              </a:spcBef>
              <a:spcAft>
                <a:spcPts val="0"/>
              </a:spcAft>
              <a:buNone/>
              <a:defRPr sz="1600" b="0" i="0" u="none" strike="noStrike" cap="none">
                <a:solidFill>
                  <a:schemeClr val="dk1"/>
                </a:solidFill>
                <a:latin typeface="Trebuchet MS"/>
                <a:ea typeface="Trebuchet MS"/>
                <a:cs typeface="Trebuchet MS"/>
                <a:sym typeface="Trebuchet MS"/>
              </a:defRPr>
            </a:lvl3pPr>
            <a:lvl4pPr marL="1600160" marR="0" lvl="3" indent="-228594" algn="l" rtl="0">
              <a:lnSpc>
                <a:spcPct val="80000"/>
              </a:lnSpc>
              <a:spcBef>
                <a:spcPts val="320"/>
              </a:spcBef>
              <a:spcAft>
                <a:spcPts val="0"/>
              </a:spcAft>
              <a:buNone/>
              <a:defRPr sz="1600" b="0" i="0" u="none" strike="noStrike" cap="none">
                <a:solidFill>
                  <a:schemeClr val="dk1"/>
                </a:solidFill>
                <a:latin typeface="Trebuchet MS"/>
                <a:ea typeface="Trebuchet MS"/>
                <a:cs typeface="Trebuchet MS"/>
                <a:sym typeface="Trebuchet MS"/>
              </a:defRPr>
            </a:lvl4pPr>
            <a:lvl5pPr marL="2057349" marR="0" lvl="4" indent="-228594" algn="l" rtl="0">
              <a:lnSpc>
                <a:spcPct val="80000"/>
              </a:lnSpc>
              <a:spcBef>
                <a:spcPts val="320"/>
              </a:spcBef>
              <a:spcAft>
                <a:spcPts val="0"/>
              </a:spcAft>
              <a:buNone/>
              <a:defRPr sz="1600" b="0" i="0" u="none" strike="noStrike" cap="none">
                <a:solidFill>
                  <a:schemeClr val="dk1"/>
                </a:solidFill>
                <a:latin typeface="Trebuchet MS"/>
                <a:ea typeface="Trebuchet MS"/>
                <a:cs typeface="Trebuchet MS"/>
                <a:sym typeface="Trebuchet MS"/>
              </a:defRPr>
            </a:lvl5pPr>
            <a:lvl6pPr marL="2514537" marR="0" lvl="5" indent="-228594" algn="l" rtl="0">
              <a:lnSpc>
                <a:spcPct val="80000"/>
              </a:lnSpc>
              <a:spcBef>
                <a:spcPts val="320"/>
              </a:spcBef>
              <a:spcAft>
                <a:spcPts val="0"/>
              </a:spcAft>
              <a:buNone/>
              <a:defRPr sz="1600" b="0" i="0" u="none" strike="noStrike" cap="none">
                <a:solidFill>
                  <a:schemeClr val="dk1"/>
                </a:solidFill>
                <a:latin typeface="Trebuchet MS"/>
                <a:ea typeface="Trebuchet MS"/>
                <a:cs typeface="Trebuchet MS"/>
                <a:sym typeface="Trebuchet MS"/>
              </a:defRPr>
            </a:lvl6pPr>
            <a:lvl7pPr marL="3428914" marR="0" lvl="6" indent="-228594" algn="l" rtl="0">
              <a:lnSpc>
                <a:spcPct val="80000"/>
              </a:lnSpc>
              <a:spcBef>
                <a:spcPts val="320"/>
              </a:spcBef>
              <a:spcAft>
                <a:spcPts val="0"/>
              </a:spcAft>
              <a:buNone/>
              <a:defRPr sz="1600" b="0" i="0" u="none" strike="noStrike" cap="none">
                <a:solidFill>
                  <a:schemeClr val="dk1"/>
                </a:solidFill>
                <a:latin typeface="Trebuchet MS"/>
                <a:ea typeface="Trebuchet MS"/>
                <a:cs typeface="Trebuchet MS"/>
                <a:sym typeface="Trebuchet MS"/>
              </a:defRPr>
            </a:lvl7pPr>
            <a:lvl8pPr marL="4800480" marR="0" lvl="7" indent="-228594" algn="l" rtl="0">
              <a:lnSpc>
                <a:spcPct val="80000"/>
              </a:lnSpc>
              <a:spcBef>
                <a:spcPts val="320"/>
              </a:spcBef>
              <a:spcAft>
                <a:spcPts val="0"/>
              </a:spcAft>
              <a:buNone/>
              <a:defRPr sz="1600" b="0" i="0" u="none" strike="noStrike" cap="none">
                <a:solidFill>
                  <a:schemeClr val="dk1"/>
                </a:solidFill>
                <a:latin typeface="Trebuchet MS"/>
                <a:ea typeface="Trebuchet MS"/>
                <a:cs typeface="Trebuchet MS"/>
                <a:sym typeface="Trebuchet MS"/>
              </a:defRPr>
            </a:lvl8pPr>
            <a:lvl9pPr marL="6629234" marR="0" lvl="8" indent="-228594" algn="l" rtl="0">
              <a:lnSpc>
                <a:spcPct val="80000"/>
              </a:lnSpc>
              <a:spcBef>
                <a:spcPts val="320"/>
              </a:spcBef>
              <a:spcAft>
                <a:spcPts val="0"/>
              </a:spcAft>
              <a:buNone/>
              <a:defRPr sz="1600" b="0" i="0" u="none" strike="noStrike" cap="none">
                <a:solidFill>
                  <a:schemeClr val="dk1"/>
                </a:solidFill>
                <a:latin typeface="Trebuchet MS"/>
                <a:ea typeface="Trebuchet MS"/>
                <a:cs typeface="Trebuchet MS"/>
                <a:sym typeface="Trebuchet MS"/>
              </a:defRPr>
            </a:lvl9pPr>
          </a:lstStyle>
          <a:p>
            <a:pPr lvl="0"/>
            <a:r>
              <a:rPr lang="en-US" dirty="0"/>
              <a:t>Click to edit Master text styles</a:t>
            </a:r>
          </a:p>
        </p:txBody>
      </p:sp>
    </p:spTree>
    <p:extLst>
      <p:ext uri="{BB962C8B-B14F-4D97-AF65-F5344CB8AC3E}">
        <p14:creationId xmlns:p14="http://schemas.microsoft.com/office/powerpoint/2010/main" val="149948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text">
    <p:bg>
      <p:bgPr>
        <a:blipFill dpi="0" rotWithShape="0">
          <a:blip r:embed="rId3"/>
          <a:srcRect/>
          <a:stretch>
            <a:fillRect/>
          </a:stretch>
        </a:blipFill>
        <a:effectLst/>
      </p:bgPr>
    </p:bg>
    <p:spTree>
      <p:nvGrpSpPr>
        <p:cNvPr id="1" name="Shape 14"/>
        <p:cNvGrpSpPr/>
        <p:nvPr/>
      </p:nvGrpSpPr>
      <p:grpSpPr>
        <a:xfrm>
          <a:off x="0" y="0"/>
          <a:ext cx="0" cy="0"/>
          <a:chOff x="0" y="0"/>
          <a:chExt cx="0" cy="0"/>
        </a:xfrm>
      </p:grpSpPr>
      <p:sp>
        <p:nvSpPr>
          <p:cNvPr id="5" name="Title 1"/>
          <p:cNvSpPr>
            <a:spLocks noGrp="1"/>
          </p:cNvSpPr>
          <p:nvPr>
            <p:ph type="title"/>
          </p:nvPr>
        </p:nvSpPr>
        <p:spPr>
          <a:xfrm>
            <a:off x="540000" y="269876"/>
            <a:ext cx="7200000" cy="1079500"/>
          </a:xfrm>
        </p:spPr>
        <p:txBody>
          <a:bodyPr/>
          <a:lstStyle>
            <a:lvl1pPr>
              <a:defRPr sz="2800"/>
            </a:lvl1pPr>
          </a:lstStyle>
          <a:p>
            <a:r>
              <a:rPr lang="en-US" dirty="0"/>
              <a:t>Click to edit Master title style</a:t>
            </a:r>
            <a:endParaRPr lang="en-AU" dirty="0"/>
          </a:p>
        </p:txBody>
      </p:sp>
      <p:sp>
        <p:nvSpPr>
          <p:cNvPr id="6" name="Text Placeholder 3"/>
          <p:cNvSpPr>
            <a:spLocks noGrp="1"/>
          </p:cNvSpPr>
          <p:nvPr>
            <p:ph type="body" sz="quarter" idx="10"/>
          </p:nvPr>
        </p:nvSpPr>
        <p:spPr>
          <a:xfrm>
            <a:off x="540000" y="1980000"/>
            <a:ext cx="6120000" cy="4230000"/>
          </a:xfrm>
        </p:spPr>
        <p:txBody>
          <a:bodyPr/>
          <a:lstStyle>
            <a:lvl1pPr>
              <a:defRPr sz="1800" b="0" i="0">
                <a:solidFill>
                  <a:schemeClr val="tx1"/>
                </a:solidFill>
                <a:latin typeface="Arial" panose="020B0604020202020204" pitchFamily="34" charset="0"/>
                <a:cs typeface="Arial" panose="020B0604020202020204" pitchFamily="34" charset="0"/>
              </a:defRPr>
            </a:lvl1pPr>
          </a:lstStyle>
          <a:p>
            <a:pPr lvl="0"/>
            <a:endParaRPr lang="en-AU" dirty="0"/>
          </a:p>
        </p:txBody>
      </p:sp>
      <p:sp>
        <p:nvSpPr>
          <p:cNvPr id="9" name="Slide Number Placeholder 3"/>
          <p:cNvSpPr txBox="1">
            <a:spLocks/>
          </p:cNvSpPr>
          <p:nvPr userDrawn="1"/>
        </p:nvSpPr>
        <p:spPr>
          <a:xfrm>
            <a:off x="8243889" y="6486525"/>
            <a:ext cx="539751" cy="37465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A87338-4A68-4375-86C9-2138757ECE31}" type="slidenum">
              <a:rPr lang="en-AU" altLang="en-US" smtClean="0">
                <a:solidFill>
                  <a:prstClr val="black">
                    <a:lumMod val="65000"/>
                    <a:lumOff val="35000"/>
                  </a:prstClr>
                </a:solidFill>
              </a:rPr>
              <a:pPr/>
              <a:t>‹#›</a:t>
            </a:fld>
            <a:endParaRPr lang="en-AU" altLang="en-US">
              <a:solidFill>
                <a:prstClr val="black">
                  <a:lumMod val="65000"/>
                  <a:lumOff val="35000"/>
                </a:prstClr>
              </a:solidFill>
            </a:endParaRPr>
          </a:p>
        </p:txBody>
      </p:sp>
    </p:spTree>
    <p:extLst>
      <p:ext uri="{BB962C8B-B14F-4D97-AF65-F5344CB8AC3E}">
        <p14:creationId xmlns:p14="http://schemas.microsoft.com/office/powerpoint/2010/main" val="395036702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9C32450-642E-44BF-AC4F-C722A0B62A75}"/>
              </a:ext>
            </a:extLst>
          </p:cNvPr>
          <p:cNvSpPr>
            <a:spLocks noGrp="1"/>
          </p:cNvSpPr>
          <p:nvPr>
            <p:ph type="title"/>
          </p:nvPr>
        </p:nvSpPr>
        <p:spPr bwMode="auto">
          <a:xfrm>
            <a:off x="539750" y="269875"/>
            <a:ext cx="71993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EB75488-6001-4C7B-B3A4-91E5991E0AF1}"/>
              </a:ext>
            </a:extLst>
          </p:cNvPr>
          <p:cNvSpPr>
            <a:spLocks noGrp="1"/>
          </p:cNvSpPr>
          <p:nvPr>
            <p:ph type="body" idx="1"/>
          </p:nvPr>
        </p:nvSpPr>
        <p:spPr bwMode="auto">
          <a:xfrm>
            <a:off x="539750" y="1980000"/>
            <a:ext cx="8243999" cy="42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Date Placeholder 1">
            <a:extLst>
              <a:ext uri="{FF2B5EF4-FFF2-40B4-BE49-F238E27FC236}">
                <a16:creationId xmlns:a16="http://schemas.microsoft.com/office/drawing/2014/main" id="{B642C131-9020-4C71-816A-6E3F6C5C382C}"/>
              </a:ext>
            </a:extLst>
          </p:cNvPr>
          <p:cNvSpPr>
            <a:spLocks noGrp="1"/>
          </p:cNvSpPr>
          <p:nvPr>
            <p:ph type="dt" sz="half" idx="2"/>
          </p:nvPr>
        </p:nvSpPr>
        <p:spPr>
          <a:xfrm>
            <a:off x="6119813" y="6480175"/>
            <a:ext cx="1800225" cy="374650"/>
          </a:xfrm>
          <a:prstGeom prst="rect">
            <a:avLst/>
          </a:prstGeom>
        </p:spPr>
        <p:txBody>
          <a:bodyPr vert="horz" lIns="0" tIns="0" rIns="0" bIns="0" rtlCol="0" anchor="t" anchorCtr="0"/>
          <a:lstStyle>
            <a:lvl1pPr algn="r">
              <a:defRPr sz="1200">
                <a:solidFill>
                  <a:schemeClr val="tx1">
                    <a:lumMod val="65000"/>
                    <a:lumOff val="35000"/>
                  </a:schemeClr>
                </a:solidFill>
              </a:defRPr>
            </a:lvl1pPr>
          </a:lstStyle>
          <a:p>
            <a:pPr>
              <a:defRPr/>
            </a:pPr>
            <a:endParaRPr lang="en-AU"/>
          </a:p>
        </p:txBody>
      </p:sp>
      <p:sp>
        <p:nvSpPr>
          <p:cNvPr id="3" name="Footer Placeholder 2">
            <a:extLst>
              <a:ext uri="{FF2B5EF4-FFF2-40B4-BE49-F238E27FC236}">
                <a16:creationId xmlns:a16="http://schemas.microsoft.com/office/drawing/2014/main" id="{B43386B4-5104-4E33-BC8D-F21FC37F0372}"/>
              </a:ext>
            </a:extLst>
          </p:cNvPr>
          <p:cNvSpPr>
            <a:spLocks noGrp="1"/>
          </p:cNvSpPr>
          <p:nvPr>
            <p:ph type="ftr" sz="quarter" idx="3"/>
          </p:nvPr>
        </p:nvSpPr>
        <p:spPr>
          <a:xfrm>
            <a:off x="539750" y="6480175"/>
            <a:ext cx="5400675" cy="374650"/>
          </a:xfrm>
          <a:prstGeom prst="rect">
            <a:avLst/>
          </a:prstGeom>
        </p:spPr>
        <p:txBody>
          <a:bodyPr vert="horz" lIns="0" tIns="0" rIns="0" bIns="0" rtlCol="0" anchor="t" anchorCtr="0"/>
          <a:lstStyle>
            <a:lvl1pPr algn="l">
              <a:defRPr sz="1200">
                <a:solidFill>
                  <a:schemeClr val="tx1">
                    <a:lumMod val="65000"/>
                    <a:lumOff val="35000"/>
                  </a:schemeClr>
                </a:solidFill>
              </a:defRPr>
            </a:lvl1pPr>
          </a:lstStyle>
          <a:p>
            <a:pPr>
              <a:defRPr/>
            </a:pPr>
            <a:endParaRPr lang="en-AU"/>
          </a:p>
        </p:txBody>
      </p:sp>
      <p:sp>
        <p:nvSpPr>
          <p:cNvPr id="4" name="Slide Number Placeholder 3">
            <a:extLst>
              <a:ext uri="{FF2B5EF4-FFF2-40B4-BE49-F238E27FC236}">
                <a16:creationId xmlns:a16="http://schemas.microsoft.com/office/drawing/2014/main" id="{7E2437FE-4BC7-44F0-AD9A-38265DAB9EA4}"/>
              </a:ext>
            </a:extLst>
          </p:cNvPr>
          <p:cNvSpPr>
            <a:spLocks noGrp="1"/>
          </p:cNvSpPr>
          <p:nvPr>
            <p:ph type="sldNum" sz="quarter" idx="4"/>
          </p:nvPr>
        </p:nvSpPr>
        <p:spPr>
          <a:xfrm>
            <a:off x="8243888" y="6486525"/>
            <a:ext cx="539750" cy="374650"/>
          </a:xfrm>
          <a:prstGeom prst="rect">
            <a:avLst/>
          </a:prstGeom>
        </p:spPr>
        <p:txBody>
          <a:bodyPr vert="horz" lIns="0" tIns="0" rIns="0" bIns="0" rtlCol="0" anchor="t" anchorCtr="0"/>
          <a:lstStyle>
            <a:lvl1pPr algn="r">
              <a:defRPr sz="1200">
                <a:solidFill>
                  <a:schemeClr val="tx1">
                    <a:lumMod val="65000"/>
                    <a:lumOff val="35000"/>
                  </a:schemeClr>
                </a:solidFill>
              </a:defRPr>
            </a:lvl1pPr>
          </a:lstStyle>
          <a:p>
            <a:pPr marL="0" marR="0" lvl="0" indent="0" algn="r" rtl="0">
              <a:lnSpc>
                <a:spcPct val="100000"/>
              </a:lnSpc>
              <a:spcBef>
                <a:spcPts val="0"/>
              </a:spcBef>
              <a:spcAft>
                <a:spcPts val="0"/>
              </a:spcAft>
              <a:buClr>
                <a:schemeClr val="dk1"/>
              </a:buClr>
              <a:buSzPct val="25000"/>
              <a:buFont typeface="Trebuchet MS"/>
              <a:buNone/>
            </a:pPr>
            <a:fld id="{00000000-1234-1234-1234-123412341234}" type="slidenum">
              <a:rPr lang="en-US" sz="1000" b="0" i="0" u="none" strike="noStrike" cap="none" smtClean="0">
                <a:solidFill>
                  <a:schemeClr val="dk1"/>
                </a:solidFill>
                <a:latin typeface="Trebuchet MS"/>
                <a:ea typeface="Trebuchet MS"/>
                <a:cs typeface="Trebuchet MS"/>
                <a:sym typeface="Trebuchet MS"/>
              </a:rPr>
              <a:t>‹#›</a:t>
            </a:fld>
            <a:endParaRPr lang="en-US" sz="1000" b="0" i="0" u="none" strike="noStrike" cap="none">
              <a:solidFill>
                <a:schemeClr val="dk1"/>
              </a:solidFill>
              <a:latin typeface="Trebuchet MS"/>
              <a:ea typeface="Trebuchet MS"/>
              <a:cs typeface="Trebuchet MS"/>
              <a:sym typeface="Trebuchet MS"/>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8" r:id="rId4"/>
    <p:sldLayoutId id="2147483659" r:id="rId5"/>
    <p:sldLayoutId id="2147483660" r:id="rId6"/>
    <p:sldLayoutId id="2147483661" r:id="rId7"/>
  </p:sldLayoutIdLst>
  <p:hf sldNum="0" hdr="0" ftr="0" dt="0"/>
  <p:txStyles>
    <p:titleStyle>
      <a:lvl1pPr algn="l" defTabSz="457200" rtl="0" eaLnBrk="1" fontAlgn="base" hangingPunct="1">
        <a:spcBef>
          <a:spcPct val="0"/>
        </a:spcBef>
        <a:spcAft>
          <a:spcPct val="0"/>
        </a:spcAft>
        <a:defRPr sz="2400" b="1" i="1" kern="1200">
          <a:solidFill>
            <a:srgbClr val="FFFFFF"/>
          </a:solidFill>
          <a:latin typeface="Arial Narrow" panose="020B0604020202020204" pitchFamily="34" charset="0"/>
          <a:ea typeface="ＭＳ Ｐゴシック" charset="0"/>
          <a:cs typeface="Arial Narrow" panose="020B0604020202020204" pitchFamily="34" charset="0"/>
        </a:defRPr>
      </a:lvl1pPr>
      <a:lvl2pPr algn="l" defTabSz="457200" rtl="0" eaLnBrk="1" fontAlgn="base" hangingPunct="1">
        <a:spcBef>
          <a:spcPct val="0"/>
        </a:spcBef>
        <a:spcAft>
          <a:spcPct val="0"/>
        </a:spcAft>
        <a:defRPr sz="2400">
          <a:solidFill>
            <a:srgbClr val="FFFFFF"/>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rgbClr val="FFFFFF"/>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rgbClr val="FFFFFF"/>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rgbClr val="FFFFFF"/>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chemeClr val="accent2"/>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b="1" kern="1200">
          <a:solidFill>
            <a:schemeClr val="accent1"/>
          </a:solidFill>
          <a:latin typeface="+mn-lt"/>
          <a:ea typeface="ＭＳ Ｐゴシック" charset="0"/>
          <a:cs typeface="+mn-cs"/>
        </a:defRPr>
      </a:lvl2pPr>
      <a:lvl3pPr marL="0" indent="0" algn="l" defTabSz="457200" rtl="0" eaLnBrk="1" fontAlgn="base" hangingPunct="1">
        <a:lnSpc>
          <a:spcPct val="110000"/>
        </a:lnSpc>
        <a:spcBef>
          <a:spcPct val="0"/>
        </a:spcBef>
        <a:spcAft>
          <a:spcPts val="800"/>
        </a:spcAft>
        <a:buFontTx/>
        <a:buNone/>
        <a:defRPr sz="2000" kern="1200">
          <a:solidFill>
            <a:schemeClr val="tx1"/>
          </a:solidFill>
          <a:latin typeface="+mn-lt"/>
          <a:ea typeface="ＭＳ Ｐゴシック" charset="0"/>
          <a:cs typeface="+mn-cs"/>
        </a:defRPr>
      </a:lvl3pPr>
      <a:lvl4pPr marL="252000"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4pPr>
      <a:lvl5pPr marL="504000"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FC142DA-83AB-4FB7-AC10-59BA1FD99B99}"/>
              </a:ext>
            </a:extLst>
          </p:cNvPr>
          <p:cNvSpPr>
            <a:spLocks noGrp="1"/>
          </p:cNvSpPr>
          <p:nvPr>
            <p:ph type="ctrTitle"/>
          </p:nvPr>
        </p:nvSpPr>
        <p:spPr>
          <a:xfrm>
            <a:off x="990000" y="1127191"/>
            <a:ext cx="3567806" cy="2648743"/>
          </a:xfrm>
        </p:spPr>
        <p:txBody>
          <a:bodyPr anchor="t"/>
          <a:lstStyle/>
          <a:p>
            <a:pPr>
              <a:lnSpc>
                <a:spcPct val="100000"/>
              </a:lnSpc>
            </a:pPr>
            <a:r>
              <a:rPr lang="en-US" altLang="en-US" sz="2800" i="0" dirty="0">
                <a:latin typeface="Arial" panose="020B0604020202020204" pitchFamily="34" charset="0"/>
                <a:ea typeface="ＭＳ Ｐゴシック" panose="020B0600070205080204" pitchFamily="34" charset="-128"/>
                <a:cs typeface="Arial" panose="020B0604020202020204" pitchFamily="34" charset="0"/>
              </a:rPr>
              <a:t>Family Violence Multi Agency Risk Assessment and Risk Management Framework (MARAM)</a:t>
            </a:r>
            <a:endParaRPr lang="en-US" altLang="en-US" sz="2800" i="0" dirty="0">
              <a:solidFill>
                <a:schemeClr val="accent3">
                  <a:lumMod val="60000"/>
                  <a:lumOff val="40000"/>
                </a:schemeClr>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5123" name="Subtitle 2">
            <a:extLst>
              <a:ext uri="{FF2B5EF4-FFF2-40B4-BE49-F238E27FC236}">
                <a16:creationId xmlns:a16="http://schemas.microsoft.com/office/drawing/2014/main" id="{63E7C520-8322-4B84-8517-165B250A5C64}"/>
              </a:ext>
            </a:extLst>
          </p:cNvPr>
          <p:cNvSpPr>
            <a:spLocks noGrp="1"/>
          </p:cNvSpPr>
          <p:nvPr>
            <p:ph type="subTitle" idx="1"/>
          </p:nvPr>
        </p:nvSpPr>
        <p:spPr>
          <a:xfrm>
            <a:off x="990000" y="5591107"/>
            <a:ext cx="3567806" cy="648328"/>
          </a:xfrm>
        </p:spPr>
        <p:txBody>
          <a:bodyPr/>
          <a:lstStyle/>
          <a:p>
            <a:r>
              <a:rPr lang="en-US" altLang="en-US" sz="1800" b="1" i="1" dirty="0">
                <a:latin typeface="Arial Narrow" panose="020B0604020202020204" pitchFamily="34" charset="0"/>
                <a:ea typeface="ＭＳ Ｐゴシック" panose="020B0600070205080204" pitchFamily="34" charset="-128"/>
                <a:cs typeface="Arial Narrow" panose="020B0604020202020204" pitchFamily="34" charset="0"/>
              </a:rPr>
              <a:t>Alignment briefing for executives of Framework </a:t>
            </a:r>
            <a:r>
              <a:rPr lang="en-US" altLang="en-US" sz="1800" b="1" i="1" dirty="0" err="1">
                <a:latin typeface="Arial Narrow" panose="020B0604020202020204" pitchFamily="34" charset="0"/>
                <a:ea typeface="ＭＳ Ｐゴシック" panose="020B0600070205080204" pitchFamily="34" charset="-128"/>
                <a:cs typeface="Arial Narrow" panose="020B0604020202020204" pitchFamily="34" charset="0"/>
              </a:rPr>
              <a:t>organisations</a:t>
            </a:r>
            <a:endParaRPr lang="en-US" altLang="en-US" sz="1800" b="1" i="1" dirty="0">
              <a:latin typeface="Arial Narrow" panose="020B0604020202020204" pitchFamily="34" charset="0"/>
              <a:ea typeface="ＭＳ Ｐゴシック" panose="020B0600070205080204" pitchFamily="34" charset="-128"/>
              <a:cs typeface="Arial Narrow" panose="020B0604020202020204" pitchFamily="34" charset="0"/>
            </a:endParaRPr>
          </a:p>
        </p:txBody>
      </p:sp>
    </p:spTree>
    <p:extLst>
      <p:ext uri="{BB962C8B-B14F-4D97-AF65-F5344CB8AC3E}">
        <p14:creationId xmlns:p14="http://schemas.microsoft.com/office/powerpoint/2010/main" val="3088889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EAFD55E-C637-4C5E-BE22-2B3365C850D8}"/>
              </a:ext>
            </a:extLst>
          </p:cNvPr>
          <p:cNvSpPr txBox="1">
            <a:spLocks/>
          </p:cNvSpPr>
          <p:nvPr/>
        </p:nvSpPr>
        <p:spPr>
          <a:xfrm>
            <a:off x="506016" y="253008"/>
            <a:ext cx="6749356" cy="1012031"/>
          </a:xfrm>
          <a:prstGeom prst="rect">
            <a:avLst/>
          </a:prstGeom>
        </p:spPr>
        <p:txBody>
          <a:bodyPr vert="horz" lIns="85725" tIns="42863" rIns="85725" bIns="42863" rtlCol="0" anchor="t">
            <a:normAutofit/>
          </a:bodyPr>
          <a:lstStyle>
            <a:lvl1pPr algn="ctr" defTabSz="731520" rtl="0" eaLnBrk="1" latinLnBrk="0" hangingPunct="1">
              <a:lnSpc>
                <a:spcPct val="90000"/>
              </a:lnSpc>
              <a:spcBef>
                <a:spcPct val="0"/>
              </a:spcBef>
              <a:buNone/>
              <a:defRPr sz="4800" kern="1200">
                <a:solidFill>
                  <a:schemeClr val="tx1"/>
                </a:solidFill>
                <a:latin typeface="+mj-lt"/>
                <a:ea typeface="+mj-ea"/>
                <a:cs typeface="+mj-cs"/>
              </a:defRPr>
            </a:lvl1pPr>
          </a:lstStyle>
          <a:p>
            <a:pPr marL="0" marR="0" lvl="0" indent="0" algn="l" defTabSz="731520" rtl="0" eaLnBrk="1" fontAlgn="auto" latinLnBrk="0" hangingPunct="1">
              <a:lnSpc>
                <a:spcPct val="90000"/>
              </a:lnSpc>
              <a:spcBef>
                <a:spcPct val="0"/>
              </a:spcBef>
              <a:spcAft>
                <a:spcPts val="0"/>
              </a:spcAft>
              <a:buClrTx/>
              <a:buSzTx/>
              <a:buFontTx/>
              <a:buNone/>
              <a:tabLst/>
              <a:defRPr/>
            </a:pPr>
            <a:r>
              <a:rPr kumimoji="0" lang="en-AU" altLang="en-US" sz="3000" b="0" i="0" u="none" strike="noStrike" kern="1200" cap="none" spc="0" normalizeH="0" baseline="0" noProof="0">
                <a:ln>
                  <a:noFill/>
                </a:ln>
                <a:solidFill>
                  <a:srgbClr val="333741"/>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a:rPr>
              <a:t>Pillars of the MARAM Framework</a:t>
            </a:r>
          </a:p>
        </p:txBody>
      </p:sp>
      <p:sp>
        <p:nvSpPr>
          <p:cNvPr id="4" name="Title 3">
            <a:extLst>
              <a:ext uri="{FF2B5EF4-FFF2-40B4-BE49-F238E27FC236}">
                <a16:creationId xmlns:a16="http://schemas.microsoft.com/office/drawing/2014/main" id="{75248C9B-C40D-CB4A-837C-9BB4E754637C}"/>
              </a:ext>
            </a:extLst>
          </p:cNvPr>
          <p:cNvSpPr>
            <a:spLocks noGrp="1"/>
          </p:cNvSpPr>
          <p:nvPr>
            <p:ph type="title"/>
          </p:nvPr>
        </p:nvSpPr>
        <p:spPr/>
        <p:txBody>
          <a:bodyPr/>
          <a:lstStyle/>
          <a:p>
            <a:r>
              <a:rPr lang="en-AU" altLang="en-US" sz="2800" dirty="0">
                <a:solidFill>
                  <a:schemeClr val="bg1"/>
                </a:solidFill>
                <a:ea typeface="ＭＳ Ｐゴシック" panose="020B0600070205080204" pitchFamily="34" charset="-128"/>
                <a:sym typeface="Arial"/>
              </a:rPr>
              <a:t>Pillars of the MARAM Framework</a:t>
            </a:r>
            <a:endParaRPr lang="en-GB" sz="2800" dirty="0"/>
          </a:p>
        </p:txBody>
      </p:sp>
      <p:pic>
        <p:nvPicPr>
          <p:cNvPr id="5" name="Picture 4" descr="Graphic displaying MARAM Framework's 4 Pillars">
            <a:extLst>
              <a:ext uri="{FF2B5EF4-FFF2-40B4-BE49-F238E27FC236}">
                <a16:creationId xmlns:a16="http://schemas.microsoft.com/office/drawing/2014/main" id="{AC9F7CEF-5EAF-924D-9066-811ACEF67B02}"/>
              </a:ext>
            </a:extLst>
          </p:cNvPr>
          <p:cNvPicPr>
            <a:picLocks noChangeAspect="1"/>
          </p:cNvPicPr>
          <p:nvPr/>
        </p:nvPicPr>
        <p:blipFill>
          <a:blip r:embed="rId3"/>
          <a:stretch>
            <a:fillRect/>
          </a:stretch>
        </p:blipFill>
        <p:spPr>
          <a:xfrm>
            <a:off x="190500" y="1167204"/>
            <a:ext cx="8763000" cy="5821680"/>
          </a:xfrm>
          <a:prstGeom prst="rect">
            <a:avLst/>
          </a:prstGeom>
        </p:spPr>
      </p:pic>
    </p:spTree>
    <p:extLst>
      <p:ext uri="{BB962C8B-B14F-4D97-AF65-F5344CB8AC3E}">
        <p14:creationId xmlns:p14="http://schemas.microsoft.com/office/powerpoint/2010/main" val="121194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8DBC7-64F2-3D4F-BAA3-AB0AA84B57FC}"/>
              </a:ext>
            </a:extLst>
          </p:cNvPr>
          <p:cNvSpPr>
            <a:spLocks noGrp="1"/>
          </p:cNvSpPr>
          <p:nvPr>
            <p:ph type="title"/>
          </p:nvPr>
        </p:nvSpPr>
        <p:spPr/>
        <p:txBody>
          <a:bodyPr/>
          <a:lstStyle/>
          <a:p>
            <a:r>
              <a:rPr lang="en-AU" sz="2800" dirty="0"/>
              <a:t>10 responsibilities </a:t>
            </a:r>
            <a:br>
              <a:rPr lang="en-AU" sz="2800" dirty="0"/>
            </a:br>
            <a:r>
              <a:rPr lang="en-AU" sz="2800" dirty="0"/>
              <a:t>– within Pillar 3 of MARAM</a:t>
            </a:r>
            <a:endParaRPr lang="en-GB" sz="2800" dirty="0"/>
          </a:p>
        </p:txBody>
      </p:sp>
      <p:pic>
        <p:nvPicPr>
          <p:cNvPr id="5" name="Picture 4" descr="Graphic displaying the 10 responsibilities within MARAM Pillar 3">
            <a:extLst>
              <a:ext uri="{FF2B5EF4-FFF2-40B4-BE49-F238E27FC236}">
                <a16:creationId xmlns:a16="http://schemas.microsoft.com/office/drawing/2014/main" id="{EB248DCC-246E-3F48-A559-C17E91FCFC55}"/>
              </a:ext>
            </a:extLst>
          </p:cNvPr>
          <p:cNvPicPr>
            <a:picLocks noChangeAspect="1"/>
          </p:cNvPicPr>
          <p:nvPr/>
        </p:nvPicPr>
        <p:blipFill>
          <a:blip r:embed="rId3"/>
          <a:srcRect/>
          <a:stretch/>
        </p:blipFill>
        <p:spPr>
          <a:xfrm>
            <a:off x="341958" y="1449977"/>
            <a:ext cx="8513939" cy="5656217"/>
          </a:xfrm>
          <a:prstGeom prst="rect">
            <a:avLst/>
          </a:prstGeom>
        </p:spPr>
      </p:pic>
    </p:spTree>
    <p:extLst>
      <p:ext uri="{BB962C8B-B14F-4D97-AF65-F5344CB8AC3E}">
        <p14:creationId xmlns:p14="http://schemas.microsoft.com/office/powerpoint/2010/main" val="369464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FC142DA-83AB-4FB7-AC10-59BA1FD99B99}"/>
              </a:ext>
            </a:extLst>
          </p:cNvPr>
          <p:cNvSpPr>
            <a:spLocks noGrp="1"/>
          </p:cNvSpPr>
          <p:nvPr>
            <p:ph type="ctrTitle"/>
          </p:nvPr>
        </p:nvSpPr>
        <p:spPr>
          <a:xfrm>
            <a:off x="990000" y="3285893"/>
            <a:ext cx="5429250" cy="771757"/>
          </a:xfrm>
        </p:spPr>
        <p:txBody>
          <a:bodyPr anchor="t"/>
          <a:lstStyle/>
          <a:p>
            <a:pPr>
              <a:lnSpc>
                <a:spcPct val="100000"/>
              </a:lnSpc>
            </a:pPr>
            <a:r>
              <a:rPr lang="en-US" altLang="en-US" sz="2800" dirty="0">
                <a:ea typeface="ＭＳ Ｐゴシック"/>
              </a:rPr>
              <a:t>WHAT ARE THE INFORMATION SHARING SCHEMES?</a:t>
            </a:r>
            <a:endParaRPr lang="en-US" altLang="en-US" sz="2800" dirty="0">
              <a:solidFill>
                <a:schemeClr val="accent3">
                  <a:lumMod val="60000"/>
                  <a:lumOff val="40000"/>
                </a:schemeClr>
              </a:solidFill>
              <a:ea typeface="ＭＳ Ｐゴシック"/>
            </a:endParaRPr>
          </a:p>
        </p:txBody>
      </p:sp>
    </p:spTree>
    <p:extLst>
      <p:ext uri="{BB962C8B-B14F-4D97-AF65-F5344CB8AC3E}">
        <p14:creationId xmlns:p14="http://schemas.microsoft.com/office/powerpoint/2010/main" val="175400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16793-1993-4C4F-B897-B57FBE905643}"/>
              </a:ext>
            </a:extLst>
          </p:cNvPr>
          <p:cNvSpPr>
            <a:spLocks noGrp="1"/>
          </p:cNvSpPr>
          <p:nvPr>
            <p:ph idx="1"/>
          </p:nvPr>
        </p:nvSpPr>
        <p:spPr>
          <a:xfrm>
            <a:off x="539750" y="1980000"/>
            <a:ext cx="6398932" cy="423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285750" indent="-285750">
              <a:buBlip>
                <a:blip r:embed="rId3"/>
              </a:buBlip>
            </a:pPr>
            <a:r>
              <a:rPr lang="en-AU" sz="1800" dirty="0">
                <a:ea typeface="ＭＳ Ｐゴシック"/>
              </a:rPr>
              <a:t>Information sharing </a:t>
            </a:r>
            <a:r>
              <a:rPr lang="en-AU" sz="1800" b="0" dirty="0">
                <a:solidFill>
                  <a:schemeClr val="tx1"/>
                </a:solidFill>
                <a:ea typeface="ＭＳ Ｐゴシック"/>
              </a:rPr>
              <a:t>authorises Information Sharing Entities (ISEs) to share risk relevant information with other services and individuals.</a:t>
            </a:r>
          </a:p>
          <a:p>
            <a:pPr marL="285750" indent="-285750">
              <a:buBlip>
                <a:blip r:embed="rId3"/>
              </a:buBlip>
            </a:pPr>
            <a:r>
              <a:rPr lang="en-AU" sz="1800" b="0" dirty="0">
                <a:solidFill>
                  <a:schemeClr val="tx1"/>
                </a:solidFill>
                <a:ea typeface="ＭＳ Ｐゴシック"/>
              </a:rPr>
              <a:t>The Family Violence Information Sharing Scheme (FVIS Scheme) prescribes organisations as ISEs. This scheme is built on existing legislation for sharing of information (such as Data Protection Act 2014 and Child Youth and Families Act 2005). The Child Information Sharing Scheme (CIS Scheme) enables prescribed entities to share information to promote the wellbeing of safety of a child.</a:t>
            </a:r>
          </a:p>
          <a:p>
            <a:pPr marL="285750" indent="-285750">
              <a:buBlip>
                <a:blip r:embed="rId3"/>
              </a:buBlip>
            </a:pPr>
            <a:r>
              <a:rPr lang="en-AU" sz="1800" b="0" dirty="0">
                <a:solidFill>
                  <a:schemeClr val="tx1"/>
                </a:solidFill>
                <a:ea typeface="ＭＳ Ｐゴシック"/>
              </a:rPr>
              <a:t>As an ISE we need to have processes in place to meet the legislative requirements for information sharing under the FVIS Scheme.</a:t>
            </a:r>
          </a:p>
        </p:txBody>
      </p:sp>
      <p:sp>
        <p:nvSpPr>
          <p:cNvPr id="2" name="Title 1">
            <a:extLst>
              <a:ext uri="{FF2B5EF4-FFF2-40B4-BE49-F238E27FC236}">
                <a16:creationId xmlns:a16="http://schemas.microsoft.com/office/drawing/2014/main" id="{109D4349-1281-8A49-BC65-8761E8CE12B7}"/>
              </a:ext>
            </a:extLst>
          </p:cNvPr>
          <p:cNvSpPr>
            <a:spLocks noGrp="1"/>
          </p:cNvSpPr>
          <p:nvPr>
            <p:ph type="title"/>
          </p:nvPr>
        </p:nvSpPr>
        <p:spPr/>
        <p:txBody>
          <a:bodyPr/>
          <a:lstStyle/>
          <a:p>
            <a:r>
              <a:rPr lang="en-AU" dirty="0">
                <a:solidFill>
                  <a:schemeClr val="bg1"/>
                </a:solidFill>
                <a:ea typeface="ＭＳ Ｐゴシック" panose="020B0600070205080204" pitchFamily="34" charset="-128"/>
              </a:rPr>
              <a:t>Information sharing is a key enabler of MARAM</a:t>
            </a:r>
            <a:endParaRPr lang="en-GB" dirty="0"/>
          </a:p>
        </p:txBody>
      </p:sp>
    </p:spTree>
    <p:extLst>
      <p:ext uri="{BB962C8B-B14F-4D97-AF65-F5344CB8AC3E}">
        <p14:creationId xmlns:p14="http://schemas.microsoft.com/office/powerpoint/2010/main" val="3327331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16793-1993-4C4F-B897-B57FBE905643}"/>
              </a:ext>
            </a:extLst>
          </p:cNvPr>
          <p:cNvSpPr>
            <a:spLocks noGrp="1"/>
          </p:cNvSpPr>
          <p:nvPr>
            <p:ph idx="1"/>
          </p:nvPr>
        </p:nvSpPr>
        <p:spPr>
          <a:xfrm>
            <a:off x="539750" y="1980000"/>
            <a:ext cx="6398932" cy="423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285750" indent="-285750">
              <a:buBlip>
                <a:blip r:embed="rId3"/>
              </a:buBlip>
            </a:pPr>
            <a:r>
              <a:rPr lang="en-AU" sz="1800" b="0" dirty="0">
                <a:solidFill>
                  <a:schemeClr val="tx1"/>
                </a:solidFill>
                <a:ea typeface="ＭＳ Ｐゴシック"/>
              </a:rPr>
              <a:t>Implementation of information sharing under the FVIS Scheme is different to MARAM, as it is not subject to a maturity model process. Once prescribed, we have to be in a position to make and respond to information sharing requests, and to maintain records and privacy.</a:t>
            </a:r>
          </a:p>
          <a:p>
            <a:pPr marL="285750" indent="-285750">
              <a:buBlip>
                <a:blip r:embed="rId3"/>
              </a:buBlip>
            </a:pPr>
            <a:r>
              <a:rPr lang="en-AU" sz="1800" b="0" dirty="0">
                <a:solidFill>
                  <a:schemeClr val="tx1"/>
                </a:solidFill>
                <a:ea typeface="ＭＳ Ｐゴシック"/>
              </a:rPr>
              <a:t>Information sharing under any scheme (i.e. not just the FVIS Scheme but Child Information sharing scheme and other legislative permissions should be used applying the MARAM Framework.</a:t>
            </a:r>
          </a:p>
        </p:txBody>
      </p:sp>
      <p:sp>
        <p:nvSpPr>
          <p:cNvPr id="2" name="Title 1">
            <a:extLst>
              <a:ext uri="{FF2B5EF4-FFF2-40B4-BE49-F238E27FC236}">
                <a16:creationId xmlns:a16="http://schemas.microsoft.com/office/drawing/2014/main" id="{109D4349-1281-8A49-BC65-8761E8CE12B7}"/>
              </a:ext>
            </a:extLst>
          </p:cNvPr>
          <p:cNvSpPr>
            <a:spLocks noGrp="1"/>
          </p:cNvSpPr>
          <p:nvPr>
            <p:ph type="title"/>
          </p:nvPr>
        </p:nvSpPr>
        <p:spPr/>
        <p:txBody>
          <a:bodyPr/>
          <a:lstStyle/>
          <a:p>
            <a:r>
              <a:rPr lang="en-AU" dirty="0">
                <a:solidFill>
                  <a:schemeClr val="bg1"/>
                </a:solidFill>
                <a:ea typeface="ＭＳ Ｐゴシック" panose="020B0600070205080204" pitchFamily="34" charset="-128"/>
              </a:rPr>
              <a:t>Information sharing is a key enabler of MARAM</a:t>
            </a:r>
            <a:endParaRPr lang="en-GB" dirty="0"/>
          </a:p>
        </p:txBody>
      </p:sp>
    </p:spTree>
    <p:extLst>
      <p:ext uri="{BB962C8B-B14F-4D97-AF65-F5344CB8AC3E}">
        <p14:creationId xmlns:p14="http://schemas.microsoft.com/office/powerpoint/2010/main" val="480165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0000" y="269875"/>
            <a:ext cx="7559748" cy="1079500"/>
          </a:xfrm>
        </p:spPr>
        <p:txBody>
          <a:bodyPr/>
          <a:lstStyle/>
          <a:p>
            <a:r>
              <a:rPr lang="en-AU" sz="2600" dirty="0"/>
              <a:t>Family Violence Information Sharing Scheme – Overview</a:t>
            </a:r>
          </a:p>
        </p:txBody>
      </p:sp>
      <p:pic>
        <p:nvPicPr>
          <p:cNvPr id="4" name="Picture 2" descr="FVIS Scheme overview, described in detail in slide not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0242" y="1477926"/>
            <a:ext cx="7508712" cy="5380074"/>
          </a:xfrm>
          <a:prstGeom prst="rect">
            <a:avLst/>
          </a:prstGeom>
          <a:noFill/>
          <a:ln w="9525">
            <a:solidFill>
              <a:schemeClr val="bg1">
                <a:lumMod val="75000"/>
              </a:schemeClr>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857658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Child Information Sharing Scheme – Overview</a:t>
            </a:r>
          </a:p>
        </p:txBody>
      </p:sp>
      <p:pic>
        <p:nvPicPr>
          <p:cNvPr id="4" name="Content Placeholder 3" descr="Overview graphic summary of Child Information Sharing Scheme, see slide notes for descrip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750" y="1562986"/>
            <a:ext cx="8152235" cy="51234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37101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Intersection of Family Violence and Child </a:t>
            </a:r>
            <a:br>
              <a:rPr lang="en-AU" dirty="0"/>
            </a:br>
            <a:r>
              <a:rPr lang="en-AU" dirty="0"/>
              <a:t>Information Sharing Scheme</a:t>
            </a:r>
          </a:p>
        </p:txBody>
      </p:sp>
      <p:pic>
        <p:nvPicPr>
          <p:cNvPr id="6" name="Picture 5" descr="Graphic displaying how the FVIS and CISS intersect">
            <a:extLst>
              <a:ext uri="{FF2B5EF4-FFF2-40B4-BE49-F238E27FC236}">
                <a16:creationId xmlns:a16="http://schemas.microsoft.com/office/drawing/2014/main" id="{3CA763A4-904D-1747-A049-88D19041B76F}"/>
              </a:ext>
            </a:extLst>
          </p:cNvPr>
          <p:cNvPicPr>
            <a:picLocks noChangeAspect="1"/>
          </p:cNvPicPr>
          <p:nvPr/>
        </p:nvPicPr>
        <p:blipFill>
          <a:blip r:embed="rId3"/>
          <a:stretch>
            <a:fillRect/>
          </a:stretch>
        </p:blipFill>
        <p:spPr>
          <a:xfrm>
            <a:off x="190500" y="1036320"/>
            <a:ext cx="8763000" cy="5821680"/>
          </a:xfrm>
          <a:prstGeom prst="rect">
            <a:avLst/>
          </a:prstGeom>
        </p:spPr>
      </p:pic>
    </p:spTree>
    <p:extLst>
      <p:ext uri="{BB962C8B-B14F-4D97-AF65-F5344CB8AC3E}">
        <p14:creationId xmlns:p14="http://schemas.microsoft.com/office/powerpoint/2010/main" val="839169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E1754-B734-485E-B349-B7670D905689}"/>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285750" indent="-285750">
              <a:buBlip>
                <a:blip r:embed="rId3"/>
              </a:buBlip>
            </a:pPr>
            <a:r>
              <a:rPr lang="en-AU" sz="1800" b="0" dirty="0">
                <a:solidFill>
                  <a:schemeClr val="tx1"/>
                </a:solidFill>
                <a:ea typeface="ＭＳ Ｐゴシック"/>
              </a:rPr>
              <a:t>Under FVIS and CIS information sharing schemes, the safety and wellbeing of children and the safety of adult victim survivors take precedence over privacy concerns.</a:t>
            </a:r>
          </a:p>
          <a:p>
            <a:pPr marL="285750" indent="-285750">
              <a:buBlip>
                <a:blip r:embed="rId3"/>
              </a:buBlip>
            </a:pPr>
            <a:r>
              <a:rPr lang="en-AU" sz="1800" b="0" dirty="0">
                <a:solidFill>
                  <a:schemeClr val="tx1"/>
                </a:solidFill>
                <a:ea typeface="ＭＳ Ｐゴシック"/>
              </a:rPr>
              <a:t>Consent is not required to share information about a perpetrator or an alleged perpetrator of family violence.</a:t>
            </a:r>
          </a:p>
          <a:p>
            <a:pPr marL="285750" indent="-285750">
              <a:buBlip>
                <a:blip r:embed="rId3"/>
              </a:buBlip>
            </a:pPr>
            <a:r>
              <a:rPr lang="en-AU" sz="1800" b="0" dirty="0">
                <a:solidFill>
                  <a:schemeClr val="tx1"/>
                </a:solidFill>
                <a:ea typeface="ＭＳ Ｐゴシック"/>
              </a:rPr>
              <a:t>Consent is not required under either scheme to share any person’s information to keep a child safe.</a:t>
            </a:r>
          </a:p>
          <a:p>
            <a:pPr marL="285750" indent="-285750">
              <a:buBlip>
                <a:blip r:embed="rId3"/>
              </a:buBlip>
            </a:pPr>
            <a:r>
              <a:rPr lang="en-AU" sz="1800" b="0" dirty="0">
                <a:solidFill>
                  <a:schemeClr val="tx1"/>
                </a:solidFill>
                <a:ea typeface="ＭＳ Ｐゴシック"/>
              </a:rPr>
              <a:t>People’s autonomy can be supported, and ethical concerns may be avoided, when clients/patients are given as much information as possible about foreseeable information disclosures.</a:t>
            </a:r>
          </a:p>
        </p:txBody>
      </p:sp>
      <p:sp>
        <p:nvSpPr>
          <p:cNvPr id="2" name="Title 1">
            <a:extLst>
              <a:ext uri="{FF2B5EF4-FFF2-40B4-BE49-F238E27FC236}">
                <a16:creationId xmlns:a16="http://schemas.microsoft.com/office/drawing/2014/main" id="{DF926EF7-DAB1-4D1D-BE01-7F7B80B98916}"/>
              </a:ext>
            </a:extLst>
          </p:cNvPr>
          <p:cNvSpPr>
            <a:spLocks noGrp="1"/>
          </p:cNvSpPr>
          <p:nvPr>
            <p:ph type="title"/>
          </p:nvPr>
        </p:nvSpPr>
        <p:spPr/>
        <p:txBody>
          <a:bodyPr/>
          <a:lstStyle/>
          <a:p>
            <a:r>
              <a:rPr lang="en-AU" sz="2800" dirty="0"/>
              <a:t>Privacy and consent</a:t>
            </a:r>
          </a:p>
        </p:txBody>
      </p:sp>
    </p:spTree>
    <p:extLst>
      <p:ext uri="{BB962C8B-B14F-4D97-AF65-F5344CB8AC3E}">
        <p14:creationId xmlns:p14="http://schemas.microsoft.com/office/powerpoint/2010/main" val="3471099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E1754-B734-485E-B349-B7670D905689}"/>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285750" indent="-285750">
              <a:buBlip>
                <a:blip r:embed="rId3"/>
              </a:buBlip>
            </a:pPr>
            <a:r>
              <a:rPr lang="en-AU" sz="1800" b="0" dirty="0">
                <a:solidFill>
                  <a:schemeClr val="tx1"/>
                </a:solidFill>
                <a:ea typeface="ＭＳ Ｐゴシック"/>
              </a:rPr>
              <a:t>Information sharing under FVIS  and CIS is limited to information that is relevant to the purposes of assessing and managing the risk of family violence or promoting the wellbeing and safety of a child. </a:t>
            </a:r>
          </a:p>
          <a:p>
            <a:pPr marL="285750" indent="-285750">
              <a:buBlip>
                <a:blip r:embed="rId3"/>
              </a:buBlip>
            </a:pPr>
            <a:r>
              <a:rPr lang="en-AU" sz="1800" b="0" dirty="0">
                <a:solidFill>
                  <a:schemeClr val="tx1"/>
                </a:solidFill>
                <a:ea typeface="ＭＳ Ｐゴシック"/>
              </a:rPr>
              <a:t>Both information sharing schemes recognise the importance of seeking the views and promoting the agency of children and adults (who are not perpetrators of family violence) wherever appropriate, safe and reasonable to do so. </a:t>
            </a:r>
          </a:p>
        </p:txBody>
      </p:sp>
      <p:sp>
        <p:nvSpPr>
          <p:cNvPr id="2" name="Title 1">
            <a:extLst>
              <a:ext uri="{FF2B5EF4-FFF2-40B4-BE49-F238E27FC236}">
                <a16:creationId xmlns:a16="http://schemas.microsoft.com/office/drawing/2014/main" id="{DF926EF7-DAB1-4D1D-BE01-7F7B80B98916}"/>
              </a:ext>
            </a:extLst>
          </p:cNvPr>
          <p:cNvSpPr>
            <a:spLocks noGrp="1"/>
          </p:cNvSpPr>
          <p:nvPr>
            <p:ph type="title"/>
          </p:nvPr>
        </p:nvSpPr>
        <p:spPr/>
        <p:txBody>
          <a:bodyPr/>
          <a:lstStyle/>
          <a:p>
            <a:r>
              <a:rPr lang="en-AU" sz="2800" dirty="0"/>
              <a:t>Privacy and consent</a:t>
            </a:r>
          </a:p>
        </p:txBody>
      </p:sp>
    </p:spTree>
    <p:extLst>
      <p:ext uri="{BB962C8B-B14F-4D97-AF65-F5344CB8AC3E}">
        <p14:creationId xmlns:p14="http://schemas.microsoft.com/office/powerpoint/2010/main" val="87421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A1E10-C64A-4830-B4ED-C8B6BA3F4D14}"/>
              </a:ext>
            </a:extLst>
          </p:cNvPr>
          <p:cNvSpPr>
            <a:spLocks noGrp="1"/>
          </p:cNvSpPr>
          <p:nvPr>
            <p:ph idx="1"/>
          </p:nvPr>
        </p:nvSpPr>
        <p:spPr/>
        <p:txBody>
          <a:bodyPr/>
          <a:lstStyle/>
          <a:p>
            <a:pPr marL="342900" indent="-342900">
              <a:buBlip>
                <a:blip r:embed="rId3"/>
              </a:buBlip>
            </a:pPr>
            <a:r>
              <a:rPr lang="en-AU" sz="1800" b="0" dirty="0">
                <a:solidFill>
                  <a:schemeClr val="tx1"/>
                </a:solidFill>
                <a:ea typeface="ＭＳ Ｐゴシック"/>
              </a:rPr>
              <a:t>This slide pack contains pre-prepared slides on MARAM, with speaking notes, for your use.</a:t>
            </a:r>
          </a:p>
          <a:p>
            <a:pPr marL="342900" indent="-342900">
              <a:buBlip>
                <a:blip r:embed="rId3"/>
              </a:buBlip>
            </a:pPr>
            <a:r>
              <a:rPr lang="en-AU" sz="1800" b="0" dirty="0">
                <a:solidFill>
                  <a:schemeClr val="tx1"/>
                </a:solidFill>
                <a:ea typeface="ＭＳ Ｐゴシック"/>
              </a:rPr>
              <a:t>The slides are intended to assist in explaining the impact of the MARAM reform on your organisation. They’re mainly for executives and managers who will oversee the necessary changes, but they can also be adapted for wider staff messaging. </a:t>
            </a:r>
          </a:p>
          <a:p>
            <a:pPr marL="342900" indent="-342900">
              <a:buBlip>
                <a:blip r:embed="rId3"/>
              </a:buBlip>
            </a:pPr>
            <a:r>
              <a:rPr lang="en-AU" sz="1800" b="0" dirty="0">
                <a:solidFill>
                  <a:schemeClr val="tx1"/>
                </a:solidFill>
                <a:ea typeface="ＭＳ Ｐゴシック"/>
              </a:rPr>
              <a:t>Feel free to tailor the slides as best meets the needs of your organisation, while retaining the core MARAM content.</a:t>
            </a:r>
          </a:p>
        </p:txBody>
      </p:sp>
      <p:sp>
        <p:nvSpPr>
          <p:cNvPr id="2" name="Title 1"/>
          <p:cNvSpPr>
            <a:spLocks noGrp="1"/>
          </p:cNvSpPr>
          <p:nvPr>
            <p:ph type="title"/>
          </p:nvPr>
        </p:nvSpPr>
        <p:spPr/>
        <p:txBody>
          <a:bodyPr/>
          <a:lstStyle/>
          <a:p>
            <a:r>
              <a:rPr lang="en-AU" sz="2800" dirty="0">
                <a:solidFill>
                  <a:schemeClr val="bg1"/>
                </a:solidFill>
              </a:rPr>
              <a:t>How to use this slide pack</a:t>
            </a:r>
          </a:p>
        </p:txBody>
      </p:sp>
    </p:spTree>
    <p:extLst>
      <p:ext uri="{BB962C8B-B14F-4D97-AF65-F5344CB8AC3E}">
        <p14:creationId xmlns:p14="http://schemas.microsoft.com/office/powerpoint/2010/main" val="259922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C687981-9A96-404A-BFAD-23C73484F0ED}"/>
              </a:ext>
            </a:extLst>
          </p:cNvPr>
          <p:cNvSpPr>
            <a:spLocks noGrp="1"/>
          </p:cNvSpPr>
          <p:nvPr>
            <p:ph idx="1"/>
          </p:nvPr>
        </p:nvSpPr>
        <p:spPr/>
        <p:txBody>
          <a:bodyPr/>
          <a:lstStyle/>
          <a:p>
            <a:pPr lvl="0" defTabSz="914400" fontAlgn="auto">
              <a:lnSpc>
                <a:spcPts val="2800"/>
              </a:lnSpc>
              <a:spcBef>
                <a:spcPts val="0"/>
              </a:spcBef>
              <a:spcAft>
                <a:spcPts val="2000"/>
              </a:spcAft>
            </a:pPr>
            <a:r>
              <a:rPr lang="en-AU" sz="2400" kern="0" dirty="0">
                <a:solidFill>
                  <a:srgbClr val="E57200"/>
                </a:solidFill>
                <a:latin typeface="Arial" panose="020B0604020202020204" pitchFamily="34" charset="0"/>
                <a:cs typeface="Arial" panose="020B0604020202020204" pitchFamily="34" charset="0"/>
                <a:sym typeface="Arial"/>
              </a:rPr>
              <a:t>Under MARAM</a:t>
            </a:r>
            <a:endParaRPr lang="en-AU" sz="2400" b="0" kern="0" dirty="0">
              <a:solidFill>
                <a:srgbClr val="E57200"/>
              </a:solidFill>
              <a:latin typeface="Arial" panose="020B0604020202020204" pitchFamily="34" charset="0"/>
              <a:cs typeface="Arial" panose="020B0604020202020204" pitchFamily="34" charset="0"/>
              <a:sym typeface="Arial"/>
            </a:endParaRPr>
          </a:p>
          <a:p>
            <a:pPr marL="285750" lvl="0" indent="-285750" defTabSz="914400" fontAlgn="auto">
              <a:lnSpc>
                <a:spcPct val="100000"/>
              </a:lnSpc>
              <a:spcBef>
                <a:spcPts val="0"/>
              </a:spcBef>
              <a:buBlip>
                <a:blip r:embed="rId3"/>
              </a:buBlip>
            </a:pPr>
            <a:r>
              <a:rPr lang="en-AU" sz="1800" b="0" kern="0" dirty="0">
                <a:solidFill>
                  <a:srgbClr val="000000"/>
                </a:solidFill>
                <a:latin typeface="Arial" panose="020B0604020202020204" pitchFamily="34" charset="0"/>
                <a:cs typeface="Arial" panose="020B0604020202020204" pitchFamily="34" charset="0"/>
                <a:sym typeface="Arial"/>
              </a:rPr>
              <a:t>MARAM alignment is progressive – organisations are not expected to fully align with MARAM from day one.</a:t>
            </a:r>
          </a:p>
          <a:p>
            <a:pPr marL="285750" lvl="0" indent="-285750" defTabSz="914400" fontAlgn="auto">
              <a:lnSpc>
                <a:spcPct val="100000"/>
              </a:lnSpc>
              <a:spcBef>
                <a:spcPts val="0"/>
              </a:spcBef>
              <a:buBlip>
                <a:blip r:embed="rId3"/>
              </a:buBlip>
            </a:pPr>
            <a:r>
              <a:rPr lang="en-AU" sz="1800" b="0" kern="0" dirty="0">
                <a:solidFill>
                  <a:srgbClr val="000000"/>
                </a:solidFill>
                <a:latin typeface="Arial" panose="020B0604020202020204" pitchFamily="34" charset="0"/>
                <a:cs typeface="Arial" panose="020B0604020202020204" pitchFamily="34" charset="0"/>
                <a:sym typeface="Arial"/>
              </a:rPr>
              <a:t>Organisations will be at different starting points in terms of family violence literacy and practice. </a:t>
            </a:r>
          </a:p>
        </p:txBody>
      </p:sp>
      <p:sp>
        <p:nvSpPr>
          <p:cNvPr id="2" name="Title 1"/>
          <p:cNvSpPr>
            <a:spLocks noGrp="1"/>
          </p:cNvSpPr>
          <p:nvPr>
            <p:ph type="title"/>
          </p:nvPr>
        </p:nvSpPr>
        <p:spPr/>
        <p:txBody>
          <a:bodyPr/>
          <a:lstStyle/>
          <a:p>
            <a:pPr lvl="0"/>
            <a:r>
              <a:rPr lang="en-US" sz="2800" dirty="0">
                <a:solidFill>
                  <a:schemeClr val="bg1"/>
                </a:solidFill>
              </a:rPr>
              <a:t>Expectations under MARAM and FVIS/CIS Schemes</a:t>
            </a:r>
            <a:endParaRPr lang="en-AU" sz="2800" dirty="0">
              <a:solidFill>
                <a:schemeClr val="bg1"/>
              </a:solidFill>
            </a:endParaRPr>
          </a:p>
        </p:txBody>
      </p:sp>
    </p:spTree>
    <p:extLst>
      <p:ext uri="{BB962C8B-B14F-4D97-AF65-F5344CB8AC3E}">
        <p14:creationId xmlns:p14="http://schemas.microsoft.com/office/powerpoint/2010/main" val="1095546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C687981-9A96-404A-BFAD-23C73484F0ED}"/>
              </a:ext>
            </a:extLst>
          </p:cNvPr>
          <p:cNvSpPr>
            <a:spLocks noGrp="1"/>
          </p:cNvSpPr>
          <p:nvPr>
            <p:ph idx="1"/>
          </p:nvPr>
        </p:nvSpPr>
        <p:spPr/>
        <p:txBody>
          <a:bodyPr/>
          <a:lstStyle/>
          <a:p>
            <a:pPr lvl="0" defTabSz="914400">
              <a:lnSpc>
                <a:spcPts val="2800"/>
              </a:lnSpc>
              <a:spcBef>
                <a:spcPts val="0"/>
              </a:spcBef>
              <a:spcAft>
                <a:spcPts val="2000"/>
              </a:spcAft>
            </a:pPr>
            <a:r>
              <a:rPr lang="en-AU" sz="2400" kern="0" dirty="0">
                <a:solidFill>
                  <a:srgbClr val="E57200"/>
                </a:solidFill>
                <a:latin typeface="Arial" panose="020B0604020202020204" pitchFamily="34" charset="0"/>
                <a:cs typeface="Arial" panose="020B0604020202020204" pitchFamily="34" charset="0"/>
                <a:sym typeface="Arial"/>
              </a:rPr>
              <a:t>Under the FVIS/CIS Schemes</a:t>
            </a:r>
            <a:endParaRPr lang="en-AU" sz="2400" dirty="0">
              <a:solidFill>
                <a:srgbClr val="E57200"/>
              </a:solidFill>
              <a:latin typeface="Arial" panose="020B0604020202020204" pitchFamily="34" charset="0"/>
              <a:cs typeface="Arial" panose="020B0604020202020204" pitchFamily="34" charset="0"/>
              <a:sym typeface="Arial"/>
            </a:endParaRPr>
          </a:p>
          <a:p>
            <a:pPr lvl="0" defTabSz="914400">
              <a:lnSpc>
                <a:spcPct val="100000"/>
              </a:lnSpc>
              <a:spcBef>
                <a:spcPts val="0"/>
              </a:spcBef>
            </a:pPr>
            <a:r>
              <a:rPr lang="en-AU" sz="1800" b="0" u="sng" dirty="0">
                <a:latin typeface="Arial" panose="020B0604020202020204" pitchFamily="34" charset="0"/>
                <a:cs typeface="Arial" panose="020B0604020202020204" pitchFamily="34" charset="0"/>
                <a:sym typeface="Arial"/>
              </a:rPr>
              <a:t>Permitted</a:t>
            </a:r>
            <a:r>
              <a:rPr lang="en-AU" sz="1800" b="0" dirty="0">
                <a:solidFill>
                  <a:srgbClr val="000000"/>
                </a:solidFill>
                <a:latin typeface="Arial" panose="020B0604020202020204" pitchFamily="34" charset="0"/>
                <a:cs typeface="Arial" panose="020B0604020202020204" pitchFamily="34" charset="0"/>
                <a:sym typeface="Arial"/>
              </a:rPr>
              <a:t> to share information to assess and manage family violence risk (FVIS Scheme) and to promote the safety and wellbeing of children (CIS Scheme) as follows:</a:t>
            </a:r>
          </a:p>
          <a:p>
            <a:pPr marL="285750" lvl="2" indent="-285750" defTabSz="914400">
              <a:lnSpc>
                <a:spcPct val="100000"/>
              </a:lnSpc>
              <a:spcBef>
                <a:spcPts val="0"/>
              </a:spcBef>
              <a:buBlip>
                <a:blip r:embed="rId3"/>
              </a:buBlip>
            </a:pPr>
            <a:r>
              <a:rPr lang="en-AU" sz="1800" u="sng" dirty="0">
                <a:solidFill>
                  <a:schemeClr val="accent2"/>
                </a:solidFill>
                <a:latin typeface="Arial" panose="020B0604020202020204" pitchFamily="34" charset="0"/>
                <a:cs typeface="Arial" panose="020B0604020202020204" pitchFamily="34" charset="0"/>
                <a:sym typeface="Arial"/>
              </a:rPr>
              <a:t>Required</a:t>
            </a:r>
            <a:r>
              <a:rPr lang="en-AU" sz="1800" dirty="0">
                <a:solidFill>
                  <a:srgbClr val="000000"/>
                </a:solidFill>
                <a:latin typeface="Arial" panose="020B0604020202020204" pitchFamily="34" charset="0"/>
                <a:cs typeface="Arial" panose="020B0604020202020204" pitchFamily="34" charset="0"/>
                <a:sym typeface="Arial"/>
              </a:rPr>
              <a:t> to respond to requests made by other prescribed services and organisations if the request meets the requirements of the FVIS and CIS Schemes</a:t>
            </a:r>
          </a:p>
          <a:p>
            <a:pPr marL="285750" lvl="2" indent="-285750" defTabSz="914400">
              <a:lnSpc>
                <a:spcPct val="100000"/>
              </a:lnSpc>
              <a:spcBef>
                <a:spcPts val="0"/>
              </a:spcBef>
              <a:buBlip>
                <a:blip r:embed="rId3"/>
              </a:buBlip>
            </a:pPr>
            <a:r>
              <a:rPr lang="en-AU" sz="1800" dirty="0">
                <a:solidFill>
                  <a:srgbClr val="000000"/>
                </a:solidFill>
                <a:latin typeface="Arial" panose="020B0604020202020204" pitchFamily="34" charset="0"/>
                <a:cs typeface="Arial" panose="020B0604020202020204" pitchFamily="34" charset="0"/>
                <a:sym typeface="Arial"/>
              </a:rPr>
              <a:t>Can </a:t>
            </a:r>
            <a:r>
              <a:rPr lang="en-AU" sz="1800" u="sng" dirty="0">
                <a:solidFill>
                  <a:schemeClr val="accent2"/>
                </a:solidFill>
                <a:latin typeface="Arial" panose="020B0604020202020204" pitchFamily="34" charset="0"/>
                <a:cs typeface="Arial" panose="020B0604020202020204" pitchFamily="34" charset="0"/>
                <a:sym typeface="Arial"/>
              </a:rPr>
              <a:t>voluntarily</a:t>
            </a:r>
            <a:r>
              <a:rPr lang="en-AU" sz="1800" dirty="0">
                <a:solidFill>
                  <a:srgbClr val="000000"/>
                </a:solidFill>
                <a:latin typeface="Arial" panose="020B0604020202020204" pitchFamily="34" charset="0"/>
                <a:cs typeface="Arial" panose="020B0604020202020204" pitchFamily="34" charset="0"/>
                <a:sym typeface="Arial"/>
              </a:rPr>
              <a:t> share information to asses and mange family violence risk (FVIS) and to manage children’s safety and wellbeing (CIS Scheme)</a:t>
            </a:r>
          </a:p>
        </p:txBody>
      </p:sp>
      <p:sp>
        <p:nvSpPr>
          <p:cNvPr id="2" name="Title 1"/>
          <p:cNvSpPr>
            <a:spLocks noGrp="1"/>
          </p:cNvSpPr>
          <p:nvPr>
            <p:ph type="title"/>
          </p:nvPr>
        </p:nvSpPr>
        <p:spPr/>
        <p:txBody>
          <a:bodyPr/>
          <a:lstStyle/>
          <a:p>
            <a:pPr lvl="0"/>
            <a:r>
              <a:rPr lang="en-US" sz="2800" dirty="0">
                <a:solidFill>
                  <a:schemeClr val="bg1"/>
                </a:solidFill>
              </a:rPr>
              <a:t>Expectations under MARAM and FVIS/CIS Schemes</a:t>
            </a:r>
            <a:endParaRPr lang="en-AU" sz="2800" dirty="0">
              <a:solidFill>
                <a:schemeClr val="bg1"/>
              </a:solidFill>
            </a:endParaRPr>
          </a:p>
        </p:txBody>
      </p:sp>
    </p:spTree>
    <p:extLst>
      <p:ext uri="{BB962C8B-B14F-4D97-AF65-F5344CB8AC3E}">
        <p14:creationId xmlns:p14="http://schemas.microsoft.com/office/powerpoint/2010/main" val="2912598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FC142DA-83AB-4FB7-AC10-59BA1FD99B99}"/>
              </a:ext>
            </a:extLst>
          </p:cNvPr>
          <p:cNvSpPr>
            <a:spLocks noGrp="1"/>
          </p:cNvSpPr>
          <p:nvPr>
            <p:ph type="ctrTitle"/>
          </p:nvPr>
        </p:nvSpPr>
        <p:spPr>
          <a:xfrm>
            <a:off x="990000" y="3285893"/>
            <a:ext cx="5429250" cy="771757"/>
          </a:xfrm>
        </p:spPr>
        <p:txBody>
          <a:bodyPr anchor="t"/>
          <a:lstStyle/>
          <a:p>
            <a:pPr>
              <a:lnSpc>
                <a:spcPct val="100000"/>
              </a:lnSpc>
            </a:pPr>
            <a:r>
              <a:rPr lang="en-US" altLang="en-US" sz="2800" dirty="0">
                <a:ea typeface="ＭＳ Ｐゴシック" panose="020B0600070205080204" pitchFamily="34" charset="-128"/>
              </a:rPr>
              <a:t>WHAT DOES ALIGNMENT WITH MARAM MEAN?</a:t>
            </a:r>
            <a:endParaRPr lang="en-US" altLang="en-US" sz="2800" dirty="0">
              <a:solidFill>
                <a:schemeClr val="accent3">
                  <a:lumMod val="60000"/>
                  <a:lumOff val="40000"/>
                </a:schemeClr>
              </a:solidFill>
              <a:ea typeface="ＭＳ Ｐゴシック" panose="020B0600070205080204" pitchFamily="34" charset="-128"/>
            </a:endParaRPr>
          </a:p>
        </p:txBody>
      </p:sp>
    </p:spTree>
    <p:extLst>
      <p:ext uri="{BB962C8B-B14F-4D97-AF65-F5344CB8AC3E}">
        <p14:creationId xmlns:p14="http://schemas.microsoft.com/office/powerpoint/2010/main" val="660953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D15EB2-4525-9C44-9369-B132DD2860AD}"/>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285750" indent="-285750">
              <a:buBlip>
                <a:blip r:embed="rId3"/>
              </a:buBlip>
            </a:pPr>
            <a:r>
              <a:rPr lang="en-AU" sz="1800" b="0" dirty="0">
                <a:solidFill>
                  <a:schemeClr val="tx1"/>
                </a:solidFill>
                <a:ea typeface="ＭＳ Ｐゴシック"/>
              </a:rPr>
              <a:t>Section 190 of the Family Violence Protection Act : ‘A Framework organisation that provides services relevant to family violence risk assessment and family violence risk management </a:t>
            </a:r>
            <a:r>
              <a:rPr lang="en-AU" sz="1800" dirty="0">
                <a:ea typeface="ＭＳ Ｐゴシック"/>
              </a:rPr>
              <a:t>must</a:t>
            </a:r>
            <a:r>
              <a:rPr lang="en-AU" sz="1800" b="0" dirty="0">
                <a:solidFill>
                  <a:schemeClr val="tx1"/>
                </a:solidFill>
                <a:ea typeface="ＭＳ Ｐゴシック"/>
              </a:rPr>
              <a:t> ensure that its relevant policies, procedures, practice guidance and tools align with the Framework.’</a:t>
            </a:r>
          </a:p>
          <a:p>
            <a:pPr marL="285750" indent="-285750">
              <a:buBlip>
                <a:blip r:embed="rId3"/>
              </a:buBlip>
            </a:pPr>
            <a:r>
              <a:rPr lang="en-AU" sz="1800" b="0" dirty="0">
                <a:solidFill>
                  <a:schemeClr val="tx1"/>
                </a:solidFill>
                <a:ea typeface="ＭＳ Ｐゴシック"/>
              </a:rPr>
              <a:t>The legislative instrument sets out four pillars, each with a </a:t>
            </a:r>
            <a:r>
              <a:rPr lang="en-AU" sz="1800" dirty="0">
                <a:ea typeface="ＭＳ Ｐゴシック"/>
              </a:rPr>
              <a:t>framework requirement</a:t>
            </a:r>
            <a:r>
              <a:rPr lang="en-AU" sz="1800" b="0" dirty="0">
                <a:solidFill>
                  <a:schemeClr val="tx1"/>
                </a:solidFill>
                <a:ea typeface="ＭＳ Ｐゴシック"/>
              </a:rPr>
              <a:t> which framework organisations </a:t>
            </a:r>
            <a:r>
              <a:rPr lang="en-AU" sz="1800" dirty="0">
                <a:ea typeface="ＭＳ Ｐゴシック"/>
              </a:rPr>
              <a:t>must</a:t>
            </a:r>
            <a:r>
              <a:rPr lang="en-AU" sz="1800" b="0" dirty="0">
                <a:solidFill>
                  <a:schemeClr val="tx1"/>
                </a:solidFill>
                <a:ea typeface="ＭＳ Ｐゴシック"/>
              </a:rPr>
              <a:t> align with.</a:t>
            </a:r>
          </a:p>
          <a:p>
            <a:pPr marL="285750" indent="-285750">
              <a:buBlip>
                <a:blip r:embed="rId3"/>
              </a:buBlip>
            </a:pPr>
            <a:r>
              <a:rPr lang="en-AU" sz="1800" b="0" dirty="0">
                <a:solidFill>
                  <a:schemeClr val="tx1"/>
                </a:solidFill>
                <a:ea typeface="ＭＳ Ｐゴシック"/>
              </a:rPr>
              <a:t>Framework requirements should be implemented with regards to </a:t>
            </a:r>
            <a:r>
              <a:rPr lang="en-AU" sz="1800" dirty="0">
                <a:ea typeface="ＭＳ Ｐゴシック"/>
              </a:rPr>
              <a:t>10 key MARAM principles</a:t>
            </a:r>
            <a:r>
              <a:rPr lang="en-AU" sz="1800" b="0" dirty="0">
                <a:solidFill>
                  <a:schemeClr val="tx1"/>
                </a:solidFill>
                <a:ea typeface="ＭＳ Ｐゴシック"/>
              </a:rPr>
              <a:t>.</a:t>
            </a:r>
          </a:p>
        </p:txBody>
      </p:sp>
      <p:sp>
        <p:nvSpPr>
          <p:cNvPr id="2" name="Title 1">
            <a:extLst>
              <a:ext uri="{FF2B5EF4-FFF2-40B4-BE49-F238E27FC236}">
                <a16:creationId xmlns:a16="http://schemas.microsoft.com/office/drawing/2014/main" id="{D194D1CA-D296-5049-8E91-20EB52E3C82E}"/>
              </a:ext>
            </a:extLst>
          </p:cNvPr>
          <p:cNvSpPr>
            <a:spLocks noGrp="1"/>
          </p:cNvSpPr>
          <p:nvPr>
            <p:ph type="title"/>
          </p:nvPr>
        </p:nvSpPr>
        <p:spPr/>
        <p:txBody>
          <a:bodyPr/>
          <a:lstStyle/>
          <a:p>
            <a:r>
              <a:rPr lang="en-AU" dirty="0">
                <a:solidFill>
                  <a:schemeClr val="bg1"/>
                </a:solidFill>
                <a:sym typeface="Trebuchet MS"/>
              </a:rPr>
              <a:t>MARAM alignment </a:t>
            </a:r>
            <a:endParaRPr lang="en-GB" dirty="0"/>
          </a:p>
        </p:txBody>
      </p:sp>
    </p:spTree>
    <p:extLst>
      <p:ext uri="{BB962C8B-B14F-4D97-AF65-F5344CB8AC3E}">
        <p14:creationId xmlns:p14="http://schemas.microsoft.com/office/powerpoint/2010/main" val="3365044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503D58-FE79-114F-B4FD-1236D5DF70E0}"/>
              </a:ext>
            </a:extLst>
          </p:cNvPr>
          <p:cNvSpPr>
            <a:spLocks noGrp="1"/>
          </p:cNvSpPr>
          <p:nvPr>
            <p:ph idx="1"/>
          </p:nvPr>
        </p:nvSpPr>
        <p:spPr/>
        <p:txBody>
          <a:bodyPr/>
          <a:lstStyle/>
          <a:p>
            <a:endParaRPr lang="en-GB"/>
          </a:p>
        </p:txBody>
      </p:sp>
      <p:sp>
        <p:nvSpPr>
          <p:cNvPr id="9" name="Title 8"/>
          <p:cNvSpPr>
            <a:spLocks noGrp="1"/>
          </p:cNvSpPr>
          <p:nvPr>
            <p:ph type="title"/>
          </p:nvPr>
        </p:nvSpPr>
        <p:spPr/>
        <p:txBody>
          <a:bodyPr/>
          <a:lstStyle/>
          <a:p>
            <a:r>
              <a:rPr lang="en-AU" dirty="0">
                <a:solidFill>
                  <a:schemeClr val="accent3">
                    <a:lumMod val="60000"/>
                    <a:lumOff val="40000"/>
                  </a:schemeClr>
                </a:solidFill>
              </a:rPr>
              <a:t>Pillar 1:</a:t>
            </a:r>
            <a:br>
              <a:rPr lang="en-AU" dirty="0"/>
            </a:br>
            <a:r>
              <a:rPr lang="en-AU" dirty="0"/>
              <a:t>A shared understanding of family violence</a:t>
            </a:r>
            <a:endParaRPr lang="en-AU" dirty="0">
              <a:solidFill>
                <a:schemeClr val="accent3">
                  <a:lumMod val="60000"/>
                  <a:lumOff val="40000"/>
                </a:schemeClr>
              </a:solidFill>
            </a:endParaRPr>
          </a:p>
        </p:txBody>
      </p:sp>
      <p:sp>
        <p:nvSpPr>
          <p:cNvPr id="2" name="Rectangle 1">
            <a:extLst>
              <a:ext uri="{FF2B5EF4-FFF2-40B4-BE49-F238E27FC236}">
                <a16:creationId xmlns:a16="http://schemas.microsoft.com/office/drawing/2014/main" id="{C9A49434-6410-464A-B108-77FFD195E28A}"/>
              </a:ext>
            </a:extLst>
          </p:cNvPr>
          <p:cNvSpPr/>
          <p:nvPr/>
        </p:nvSpPr>
        <p:spPr>
          <a:xfrm>
            <a:off x="438150" y="1562101"/>
            <a:ext cx="8286750" cy="5078144"/>
          </a:xfrm>
          <a:prstGeom prst="rect">
            <a:avLst/>
          </a:prstGeom>
          <a:gradFill>
            <a:gsLst>
              <a:gs pos="0">
                <a:schemeClr val="accent5">
                  <a:lumMod val="40000"/>
                  <a:lumOff val="60000"/>
                </a:schemeClr>
              </a:gs>
              <a:gs pos="100000">
                <a:schemeClr val="accent5">
                  <a:lumMod val="75000"/>
                </a:schemeClr>
              </a:gs>
            </a:gsLst>
          </a:gradFill>
          <a:ln>
            <a:solidFill>
              <a:schemeClr val="accent2">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2000" b="1" dirty="0">
                <a:solidFill>
                  <a:schemeClr val="tx1"/>
                </a:solidFill>
              </a:rPr>
              <a:t>FRAMEWORK REQUIREMENT</a:t>
            </a:r>
            <a:r>
              <a:rPr lang="en-AU" sz="2000" dirty="0">
                <a:solidFill>
                  <a:schemeClr val="tx1"/>
                </a:solidFill>
              </a:rPr>
              <a:t>:</a:t>
            </a:r>
          </a:p>
          <a:p>
            <a:pPr algn="ctr"/>
            <a:endParaRPr lang="en-AU" sz="2000" dirty="0">
              <a:solidFill>
                <a:schemeClr val="tx1"/>
              </a:solidFill>
            </a:endParaRPr>
          </a:p>
          <a:p>
            <a:pPr algn="ctr"/>
            <a:r>
              <a:rPr lang="en-AU" sz="2000" dirty="0">
                <a:solidFill>
                  <a:schemeClr val="tx1"/>
                </a:solidFill>
              </a:rPr>
              <a:t> Framework organisations demonstrate an evidence-based, shared understanding of family violence risk and impact. A shared understanding promotes an effective, integrated service response to family violence, and comprises:</a:t>
            </a:r>
          </a:p>
          <a:p>
            <a:pPr algn="ctr"/>
            <a:endParaRPr lang="en-AU" sz="2000" dirty="0">
              <a:solidFill>
                <a:schemeClr val="tx1"/>
              </a:solidFill>
            </a:endParaRPr>
          </a:p>
          <a:p>
            <a:pPr marL="285750" indent="-285750" algn="ctr">
              <a:buFont typeface="Arial" panose="020B0604020202020204" pitchFamily="34" charset="0"/>
              <a:buChar char="•"/>
            </a:pPr>
            <a:r>
              <a:rPr lang="en-AU" sz="2000" dirty="0">
                <a:solidFill>
                  <a:schemeClr val="tx1"/>
                </a:solidFill>
              </a:rPr>
              <a:t>a spectrum of family violence types</a:t>
            </a:r>
          </a:p>
          <a:p>
            <a:pPr marL="285750" indent="-285750" algn="ctr">
              <a:buFont typeface="Arial" panose="020B0604020202020204" pitchFamily="34" charset="0"/>
              <a:buChar char="•"/>
            </a:pPr>
            <a:endParaRPr lang="en-AU" sz="2000" dirty="0">
              <a:solidFill>
                <a:schemeClr val="tx1"/>
              </a:solidFill>
            </a:endParaRPr>
          </a:p>
          <a:p>
            <a:pPr marL="285750" indent="-285750" algn="ctr">
              <a:buFont typeface="Arial" panose="020B0604020202020204" pitchFamily="34" charset="0"/>
              <a:buChar char="•"/>
            </a:pPr>
            <a:r>
              <a:rPr lang="en-AU" sz="2000" dirty="0">
                <a:solidFill>
                  <a:schemeClr val="tx1"/>
                </a:solidFill>
              </a:rPr>
              <a:t>evidence-based risk factors used to support determination of seriousness of risk</a:t>
            </a:r>
          </a:p>
          <a:p>
            <a:pPr marL="285750" indent="-285750" algn="ctr">
              <a:buFont typeface="Arial" panose="020B0604020202020204" pitchFamily="34" charset="0"/>
              <a:buChar char="•"/>
            </a:pPr>
            <a:endParaRPr lang="en-AU" sz="2000" dirty="0">
              <a:solidFill>
                <a:schemeClr val="tx1"/>
              </a:solidFill>
            </a:endParaRPr>
          </a:p>
          <a:p>
            <a:pPr marL="285750" indent="-285750" algn="ctr">
              <a:buFont typeface="Arial" panose="020B0604020202020204" pitchFamily="34" charset="0"/>
              <a:buChar char="•"/>
            </a:pPr>
            <a:r>
              <a:rPr lang="en-AU" sz="2000" dirty="0">
                <a:solidFill>
                  <a:schemeClr val="tx1"/>
                </a:solidFill>
              </a:rPr>
              <a:t>complexity of experiences across the community </a:t>
            </a:r>
          </a:p>
        </p:txBody>
      </p:sp>
    </p:spTree>
    <p:extLst>
      <p:ext uri="{BB962C8B-B14F-4D97-AF65-F5344CB8AC3E}">
        <p14:creationId xmlns:p14="http://schemas.microsoft.com/office/powerpoint/2010/main" val="2782614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EB60DF-AA6C-E440-9083-D043ECE74022}"/>
              </a:ext>
            </a:extLst>
          </p:cNvPr>
          <p:cNvSpPr>
            <a:spLocks noGrp="1"/>
          </p:cNvSpPr>
          <p:nvPr>
            <p:ph idx="1"/>
          </p:nvPr>
        </p:nvSpPr>
        <p:spPr>
          <a:xfrm>
            <a:off x="539750" y="1980000"/>
            <a:ext cx="6120000" cy="4230000"/>
          </a:xfrm>
        </p:spPr>
        <p:txBody>
          <a:bodyPr/>
          <a:lstStyle/>
          <a:p>
            <a:pPr>
              <a:lnSpc>
                <a:spcPts val="2800"/>
              </a:lnSpc>
              <a:spcBef>
                <a:spcPts val="0"/>
              </a:spcBef>
              <a:spcAft>
                <a:spcPts val="2000"/>
              </a:spcAft>
            </a:pPr>
            <a:r>
              <a:rPr lang="en-AU" sz="2400" dirty="0">
                <a:solidFill>
                  <a:srgbClr val="E57200"/>
                </a:solidFill>
                <a:latin typeface="Arial" panose="020B0604020202020204" pitchFamily="34" charset="0"/>
                <a:cs typeface="Arial" panose="020B0604020202020204" pitchFamily="34" charset="0"/>
              </a:rPr>
              <a:t>Update policies, procedures, practice guidance and tools to:</a:t>
            </a:r>
          </a:p>
          <a:p>
            <a:pPr lvl="3">
              <a:buBlip>
                <a:blip r:embed="rId3"/>
              </a:buBlip>
            </a:pPr>
            <a:r>
              <a:rPr lang="en-AU" sz="1800" dirty="0">
                <a:ea typeface="ＭＳ Ｐゴシック"/>
              </a:rPr>
              <a:t>reflect the understanding of family violence as contained in the MARAM Framework.</a:t>
            </a:r>
          </a:p>
          <a:p>
            <a:pPr lvl="3">
              <a:buBlip>
                <a:blip r:embed="rId3"/>
              </a:buBlip>
            </a:pPr>
            <a:r>
              <a:rPr lang="en-AU" sz="1800" dirty="0">
                <a:ea typeface="ＭＳ Ｐゴシック"/>
              </a:rPr>
              <a:t>make known the evidence-based risk factors to determine seriousness of risk.</a:t>
            </a:r>
          </a:p>
          <a:p>
            <a:pPr lvl="3">
              <a:buBlip>
                <a:blip r:embed="rId3"/>
              </a:buBlip>
            </a:pPr>
            <a:r>
              <a:rPr lang="en-AU" sz="1800" dirty="0">
                <a:ea typeface="ＭＳ Ｐゴシック"/>
              </a:rPr>
              <a:t>take into account the different experiences and impacts of family violence across communities</a:t>
            </a:r>
            <a:r>
              <a:rPr lang="en-AU" sz="1800" dirty="0">
                <a:latin typeface="Arial" panose="020B0604020202020204" pitchFamily="34" charset="0"/>
                <a:ea typeface="ＭＳ Ｐゴシック"/>
                <a:cs typeface="Arial" panose="020B0604020202020204" pitchFamily="34" charset="0"/>
              </a:rPr>
              <a:t>.</a:t>
            </a:r>
            <a:endParaRPr lang="en-AU" sz="1800" dirty="0">
              <a:ea typeface="ＭＳ Ｐゴシック"/>
            </a:endParaRPr>
          </a:p>
        </p:txBody>
      </p:sp>
      <p:sp>
        <p:nvSpPr>
          <p:cNvPr id="2" name="Title 1">
            <a:extLst>
              <a:ext uri="{FF2B5EF4-FFF2-40B4-BE49-F238E27FC236}">
                <a16:creationId xmlns:a16="http://schemas.microsoft.com/office/drawing/2014/main" id="{47A6302B-BFFD-5C4D-BABB-AB824961212A}"/>
              </a:ext>
            </a:extLst>
          </p:cNvPr>
          <p:cNvSpPr>
            <a:spLocks noGrp="1"/>
          </p:cNvSpPr>
          <p:nvPr>
            <p:ph type="title"/>
          </p:nvPr>
        </p:nvSpPr>
        <p:spPr/>
        <p:txBody>
          <a:bodyPr/>
          <a:lstStyle/>
          <a:p>
            <a:r>
              <a:rPr lang="en-AU" altLang="en-US" dirty="0">
                <a:solidFill>
                  <a:schemeClr val="accent3">
                    <a:lumMod val="60000"/>
                    <a:lumOff val="40000"/>
                  </a:schemeClr>
                </a:solidFill>
                <a:ea typeface="ＭＳ Ｐゴシック" panose="020B0600070205080204" pitchFamily="34" charset="-128"/>
              </a:rPr>
              <a:t>Pillar 1:</a:t>
            </a:r>
            <a:br>
              <a:rPr lang="en-AU" altLang="en-US" dirty="0">
                <a:solidFill>
                  <a:schemeClr val="bg1"/>
                </a:solidFill>
                <a:ea typeface="ＭＳ Ｐゴシック" panose="020B0600070205080204" pitchFamily="34" charset="-128"/>
              </a:rPr>
            </a:br>
            <a:r>
              <a:rPr lang="en-AU" altLang="en-US" dirty="0">
                <a:solidFill>
                  <a:schemeClr val="bg1"/>
                </a:solidFill>
                <a:ea typeface="ＭＳ Ｐゴシック" panose="020B0600070205080204" pitchFamily="34" charset="-128"/>
              </a:rPr>
              <a:t>What does this mean for our organisation? </a:t>
            </a:r>
            <a:endParaRPr lang="en-GB" dirty="0"/>
          </a:p>
        </p:txBody>
      </p:sp>
    </p:spTree>
    <p:extLst>
      <p:ext uri="{BB962C8B-B14F-4D97-AF65-F5344CB8AC3E}">
        <p14:creationId xmlns:p14="http://schemas.microsoft.com/office/powerpoint/2010/main" val="3013351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EB60DF-AA6C-E440-9083-D043ECE74022}"/>
              </a:ext>
            </a:extLst>
          </p:cNvPr>
          <p:cNvSpPr>
            <a:spLocks noGrp="1"/>
          </p:cNvSpPr>
          <p:nvPr>
            <p:ph idx="1"/>
          </p:nvPr>
        </p:nvSpPr>
        <p:spPr>
          <a:xfrm>
            <a:off x="539750" y="1980000"/>
            <a:ext cx="6120000" cy="4230000"/>
          </a:xfrm>
        </p:spPr>
        <p:txBody>
          <a:bodyPr/>
          <a:lstStyle/>
          <a:p>
            <a:pPr marL="0" lvl="5" indent="0">
              <a:lnSpc>
                <a:spcPts val="2800"/>
              </a:lnSpc>
              <a:spcBef>
                <a:spcPts val="0"/>
              </a:spcBef>
              <a:spcAft>
                <a:spcPts val="2000"/>
              </a:spcAft>
              <a:buNone/>
            </a:pPr>
            <a:r>
              <a:rPr lang="en-AU" sz="2400" b="1" dirty="0">
                <a:solidFill>
                  <a:srgbClr val="E57200"/>
                </a:solidFill>
                <a:latin typeface="Arial" panose="020B0604020202020204" pitchFamily="34" charset="0"/>
                <a:cs typeface="Arial" panose="020B0604020202020204" pitchFamily="34" charset="0"/>
              </a:rPr>
              <a:t>Create a shared understanding of family violence within the workforce:</a:t>
            </a:r>
          </a:p>
          <a:p>
            <a:pPr lvl="3">
              <a:buBlip>
                <a:blip r:embed="rId3"/>
              </a:buBlip>
            </a:pPr>
            <a:r>
              <a:rPr lang="en-AU" sz="1800" dirty="0">
                <a:latin typeface="Arial" panose="020B0604020202020204" pitchFamily="34" charset="0"/>
                <a:ea typeface="ＭＳ Ｐゴシック" charset="0"/>
                <a:cs typeface="Arial" panose="020B0604020202020204" pitchFamily="34" charset="0"/>
              </a:rPr>
              <a:t>update staff training and induction processes</a:t>
            </a:r>
          </a:p>
          <a:p>
            <a:pPr lvl="3">
              <a:buBlip>
                <a:blip r:embed="rId3"/>
              </a:buBlip>
            </a:pPr>
            <a:r>
              <a:rPr lang="en-AU" sz="1800" dirty="0">
                <a:latin typeface="Arial" panose="020B0604020202020204" pitchFamily="34" charset="0"/>
                <a:cs typeface="Arial" panose="020B0604020202020204" pitchFamily="34" charset="0"/>
              </a:rPr>
              <a:t>create a welcoming and safe environment for staff members and service users</a:t>
            </a:r>
          </a:p>
          <a:p>
            <a:pPr lvl="3">
              <a:buBlip>
                <a:blip r:embed="rId3"/>
              </a:buBlip>
            </a:pPr>
            <a:r>
              <a:rPr lang="en-AU" sz="1800" dirty="0">
                <a:latin typeface="Arial" panose="020B0604020202020204" pitchFamily="34" charset="0"/>
                <a:cs typeface="Arial" panose="020B0604020202020204" pitchFamily="34" charset="0"/>
              </a:rPr>
              <a:t>ensure foundational family violence knowledge is available to staff members in their practice environment</a:t>
            </a:r>
          </a:p>
        </p:txBody>
      </p:sp>
      <p:sp>
        <p:nvSpPr>
          <p:cNvPr id="2" name="Title 1">
            <a:extLst>
              <a:ext uri="{FF2B5EF4-FFF2-40B4-BE49-F238E27FC236}">
                <a16:creationId xmlns:a16="http://schemas.microsoft.com/office/drawing/2014/main" id="{47A6302B-BFFD-5C4D-BABB-AB824961212A}"/>
              </a:ext>
            </a:extLst>
          </p:cNvPr>
          <p:cNvSpPr>
            <a:spLocks noGrp="1"/>
          </p:cNvSpPr>
          <p:nvPr>
            <p:ph type="title"/>
          </p:nvPr>
        </p:nvSpPr>
        <p:spPr/>
        <p:txBody>
          <a:bodyPr/>
          <a:lstStyle/>
          <a:p>
            <a:r>
              <a:rPr lang="en-AU" altLang="en-US" dirty="0">
                <a:solidFill>
                  <a:schemeClr val="accent3">
                    <a:lumMod val="60000"/>
                    <a:lumOff val="40000"/>
                  </a:schemeClr>
                </a:solidFill>
                <a:ea typeface="ＭＳ Ｐゴシック" panose="020B0600070205080204" pitchFamily="34" charset="-128"/>
              </a:rPr>
              <a:t>Pillar 1:</a:t>
            </a:r>
            <a:br>
              <a:rPr lang="en-AU" altLang="en-US" dirty="0">
                <a:solidFill>
                  <a:schemeClr val="bg1"/>
                </a:solidFill>
                <a:ea typeface="ＭＳ Ｐゴシック" panose="020B0600070205080204" pitchFamily="34" charset="-128"/>
              </a:rPr>
            </a:br>
            <a:r>
              <a:rPr lang="en-AU" altLang="en-US" dirty="0">
                <a:solidFill>
                  <a:schemeClr val="bg1"/>
                </a:solidFill>
                <a:ea typeface="ＭＳ Ｐゴシック" panose="020B0600070205080204" pitchFamily="34" charset="-128"/>
              </a:rPr>
              <a:t>What does this mean for our organisation? </a:t>
            </a:r>
            <a:endParaRPr lang="en-GB" dirty="0"/>
          </a:p>
        </p:txBody>
      </p:sp>
    </p:spTree>
    <p:extLst>
      <p:ext uri="{BB962C8B-B14F-4D97-AF65-F5344CB8AC3E}">
        <p14:creationId xmlns:p14="http://schemas.microsoft.com/office/powerpoint/2010/main" val="2236357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6EAA7E-6B80-4A20-8E46-08F5E50F9D15}"/>
              </a:ext>
            </a:extLst>
          </p:cNvPr>
          <p:cNvSpPr/>
          <p:nvPr/>
        </p:nvSpPr>
        <p:spPr>
          <a:xfrm>
            <a:off x="91721" y="6373030"/>
            <a:ext cx="6319837" cy="459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5725" tIns="42863" rIns="85725" bIns="42863"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rgbClr val="53565A"/>
                </a:solidFill>
                <a:effectLst/>
                <a:uLnTx/>
                <a:uFillTx/>
                <a:latin typeface="Arial" panose="020B0604020202020204" pitchFamily="34" charset="0"/>
                <a:cs typeface="Arial" panose="020B0604020202020204" pitchFamily="34" charset="0"/>
              </a:rPr>
              <a:t>Note: bold text </a:t>
            </a:r>
            <a:r>
              <a:rPr kumimoji="0" lang="en-AU" sz="900" b="0" i="0" u="none" strike="noStrike" kern="1200" cap="none" spc="0" normalizeH="0" baseline="0" noProof="0" dirty="0">
                <a:ln>
                  <a:noFill/>
                </a:ln>
                <a:solidFill>
                  <a:srgbClr val="53565A"/>
                </a:solidFill>
                <a:effectLst/>
                <a:uLnTx/>
                <a:uFillTx/>
                <a:latin typeface="Arial" panose="020B0604020202020204" pitchFamily="34" charset="0"/>
                <a:cs typeface="Arial" panose="020B0604020202020204" pitchFamily="34" charset="0"/>
              </a:rPr>
              <a:t>denotes increased risk of the victim being killed or almost killed. Risk assessment tools are designed from these evidence-based factors, using structured professional judgement to determine seriousness of presenting risk.</a:t>
            </a:r>
          </a:p>
        </p:txBody>
      </p:sp>
      <p:pic>
        <p:nvPicPr>
          <p:cNvPr id="6" name="Picture 5">
            <a:extLst>
              <a:ext uri="{FF2B5EF4-FFF2-40B4-BE49-F238E27FC236}">
                <a16:creationId xmlns:a16="http://schemas.microsoft.com/office/drawing/2014/main" id="{96640C3F-51F9-48CA-9730-53483E1E8C9A}"/>
              </a:ext>
              <a:ext uri="{C183D7F6-B498-43B3-948B-1728B52AA6E4}">
                <adec:decorative xmlns:adec="http://schemas.microsoft.com/office/drawing/2017/decorative" val="1"/>
              </a:ext>
            </a:extLst>
          </p:cNvPr>
          <p:cNvPicPr>
            <a:picLocks noChangeAspect="1"/>
          </p:cNvPicPr>
          <p:nvPr/>
        </p:nvPicPr>
        <p:blipFill rotWithShape="1">
          <a:blip r:embed="rId3"/>
          <a:srcRect t="7025" r="-784" b="17729"/>
          <a:stretch/>
        </p:blipFill>
        <p:spPr>
          <a:xfrm>
            <a:off x="312196" y="1605898"/>
            <a:ext cx="260698" cy="271180"/>
          </a:xfrm>
          <a:prstGeom prst="rect">
            <a:avLst/>
          </a:prstGeom>
        </p:spPr>
      </p:pic>
      <p:pic>
        <p:nvPicPr>
          <p:cNvPr id="7" name="Picture 6">
            <a:extLst>
              <a:ext uri="{FF2B5EF4-FFF2-40B4-BE49-F238E27FC236}">
                <a16:creationId xmlns:a16="http://schemas.microsoft.com/office/drawing/2014/main" id="{969DAD79-1B22-44AA-8E30-5335ECDDE217}"/>
              </a:ext>
              <a:ext uri="{C183D7F6-B498-43B3-948B-1728B52AA6E4}">
                <adec:decorative xmlns:adec="http://schemas.microsoft.com/office/drawing/2017/decorative" val="1"/>
              </a:ext>
            </a:extLst>
          </p:cNvPr>
          <p:cNvPicPr>
            <a:picLocks noChangeAspect="1"/>
          </p:cNvPicPr>
          <p:nvPr/>
        </p:nvPicPr>
        <p:blipFill rotWithShape="1">
          <a:blip r:embed="rId3"/>
          <a:srcRect t="7025" r="-784" b="17729"/>
          <a:stretch/>
        </p:blipFill>
        <p:spPr>
          <a:xfrm>
            <a:off x="345931" y="5156987"/>
            <a:ext cx="260698" cy="271180"/>
          </a:xfrm>
          <a:prstGeom prst="rect">
            <a:avLst/>
          </a:prstGeom>
        </p:spPr>
      </p:pic>
      <p:pic>
        <p:nvPicPr>
          <p:cNvPr id="8" name="Picture 7">
            <a:extLst>
              <a:ext uri="{FF2B5EF4-FFF2-40B4-BE49-F238E27FC236}">
                <a16:creationId xmlns:a16="http://schemas.microsoft.com/office/drawing/2014/main" id="{3E8B3551-5086-476E-BFD8-340D3AC83B5B}"/>
              </a:ext>
              <a:ext uri="{C183D7F6-B498-43B3-948B-1728B52AA6E4}">
                <adec:decorative xmlns:adec="http://schemas.microsoft.com/office/drawing/2017/decorative" val="1"/>
              </a:ext>
            </a:extLst>
          </p:cNvPr>
          <p:cNvPicPr>
            <a:picLocks noChangeAspect="1"/>
          </p:cNvPicPr>
          <p:nvPr/>
        </p:nvPicPr>
        <p:blipFill rotWithShape="1">
          <a:blip r:embed="rId3"/>
          <a:srcRect t="7025" r="-784" b="17729"/>
          <a:stretch/>
        </p:blipFill>
        <p:spPr>
          <a:xfrm>
            <a:off x="312196" y="3370121"/>
            <a:ext cx="260698" cy="271180"/>
          </a:xfrm>
          <a:prstGeom prst="rect">
            <a:avLst/>
          </a:prstGeom>
        </p:spPr>
      </p:pic>
      <p:pic>
        <p:nvPicPr>
          <p:cNvPr id="9" name="Picture 8">
            <a:extLst>
              <a:ext uri="{FF2B5EF4-FFF2-40B4-BE49-F238E27FC236}">
                <a16:creationId xmlns:a16="http://schemas.microsoft.com/office/drawing/2014/main" id="{3A09AE6C-5813-40EB-B4B3-ADE28B0C3143}"/>
              </a:ext>
              <a:ext uri="{C183D7F6-B498-43B3-948B-1728B52AA6E4}">
                <adec:decorative xmlns:adec="http://schemas.microsoft.com/office/drawing/2017/decorative" val="1"/>
              </a:ext>
            </a:extLst>
          </p:cNvPr>
          <p:cNvPicPr>
            <a:picLocks noChangeAspect="1"/>
          </p:cNvPicPr>
          <p:nvPr/>
        </p:nvPicPr>
        <p:blipFill rotWithShape="1">
          <a:blip r:embed="rId3"/>
          <a:srcRect t="7025" r="-784" b="17729"/>
          <a:stretch/>
        </p:blipFill>
        <p:spPr>
          <a:xfrm>
            <a:off x="4154597" y="1605898"/>
            <a:ext cx="260698" cy="271180"/>
          </a:xfrm>
          <a:prstGeom prst="rect">
            <a:avLst/>
          </a:prstGeom>
        </p:spPr>
      </p:pic>
      <p:sp>
        <p:nvSpPr>
          <p:cNvPr id="10" name="Rectangle 9">
            <a:extLst>
              <a:ext uri="{FF2B5EF4-FFF2-40B4-BE49-F238E27FC236}">
                <a16:creationId xmlns:a16="http://schemas.microsoft.com/office/drawing/2014/main" id="{E929689D-C297-4A26-91FA-9070ABD942C5}"/>
              </a:ext>
            </a:extLst>
          </p:cNvPr>
          <p:cNvSpPr/>
          <p:nvPr/>
        </p:nvSpPr>
        <p:spPr>
          <a:xfrm>
            <a:off x="556326" y="1579054"/>
            <a:ext cx="3598271" cy="1712393"/>
          </a:xfrm>
          <a:prstGeom prst="rect">
            <a:avLst/>
          </a:prstGeom>
        </p:spPr>
        <p:txBody>
          <a:bodyPr wrap="square" lIns="85725" tIns="42863" rIns="85725" bIns="42863">
            <a:spAutoFit/>
          </a:bodyPr>
          <a:lstStyle/>
          <a:p>
            <a:pPr marL="0" marR="0" lvl="0" indent="0" algn="l" defTabSz="914400" rtl="0" eaLnBrk="1" fontAlgn="auto" latinLnBrk="0" hangingPunct="1">
              <a:lnSpc>
                <a:spcPct val="115000"/>
              </a:lnSpc>
              <a:spcBef>
                <a:spcPts val="0"/>
              </a:spcBef>
              <a:spcAft>
                <a:spcPts val="563"/>
              </a:spcAft>
              <a:buClrTx/>
              <a:buSzTx/>
              <a:buFontTx/>
              <a:buNone/>
              <a:tabLst/>
              <a:defRPr/>
            </a:pPr>
            <a:r>
              <a:rPr kumimoji="0" lang="en-AU" sz="1100" b="1" i="0" u="none" strike="noStrike" kern="1200" cap="none" spc="0" normalizeH="0" baseline="0" noProof="0" dirty="0">
                <a:ln>
                  <a:noFill/>
                </a:ln>
                <a:solidFill>
                  <a:srgbClr val="17B7BD"/>
                </a:solidFill>
                <a:effectLst/>
                <a:uLnTx/>
                <a:uFillTx/>
                <a:latin typeface="Arial" panose="020B0604020202020204" pitchFamily="34" charset="0"/>
                <a:ea typeface="Calibri"/>
                <a:cs typeface="Arial" panose="020B0604020202020204" pitchFamily="34" charset="0"/>
              </a:rPr>
              <a:t>Risk factors relevant to adult victim circumstances</a:t>
            </a:r>
          </a:p>
          <a:p>
            <a:pPr marL="171450" lvl="0" indent="-171450" fontAlgn="t">
              <a:buClr>
                <a:schemeClr val="bg1">
                  <a:lumMod val="65000"/>
                </a:schemeClr>
              </a:buClr>
              <a:buFontTx/>
              <a:buChar char="-"/>
              <a:defRPr/>
            </a:pP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Physical assault while pregnant/following new birth </a:t>
            </a:r>
            <a:r>
              <a:rPr lang="en-AU" sz="1100" b="1" dirty="0">
                <a:solidFill>
                  <a:srgbClr val="FF0000"/>
                </a:solidFill>
                <a:latin typeface="Arial" panose="020B0604020202020204" pitchFamily="34" charset="0"/>
                <a:cs typeface="Arial" panose="020B0604020202020204" pitchFamily="34" charset="0"/>
              </a:rPr>
              <a:t>*</a:t>
            </a:r>
            <a:endPar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indent="-171450" defTabSz="914400" eaLnBrk="1" fontAlgn="t" latinLnBrk="0" hangingPunct="1">
              <a:buClr>
                <a:schemeClr val="bg1">
                  <a:lumMod val="65000"/>
                </a:schemeClr>
              </a:buClr>
              <a:buSzTx/>
              <a:buFontTx/>
              <a:buChar char="-"/>
              <a:tabLst/>
              <a:defRPr/>
            </a:pPr>
            <a:r>
              <a:rPr lang="en-AU" sz="1100" kern="1200" dirty="0">
                <a:solidFill>
                  <a:prstClr val="black"/>
                </a:solidFill>
                <a:latin typeface="Arial" panose="020B0604020202020204" pitchFamily="34" charset="0"/>
                <a:ea typeface="+mn-ea"/>
                <a:cs typeface="Arial" panose="020B0604020202020204" pitchFamily="34" charset="0"/>
              </a:rPr>
              <a:t>Self-assessed level of risk</a:t>
            </a:r>
          </a:p>
          <a:p>
            <a:pPr marL="171450" indent="-171450" defTabSz="914400" eaLnBrk="1" fontAlgn="t" latinLnBrk="0" hangingPunct="1">
              <a:buClr>
                <a:schemeClr val="bg1">
                  <a:lumMod val="65000"/>
                </a:schemeClr>
              </a:buClr>
              <a:buSzTx/>
              <a:buFontTx/>
              <a:buChar char="-"/>
              <a:tabLst/>
              <a:defRPr/>
            </a:pPr>
            <a:r>
              <a:rPr lang="en-AU" sz="1100" b="1" kern="1200" dirty="0">
                <a:solidFill>
                  <a:prstClr val="black"/>
                </a:solidFill>
                <a:latin typeface="Arial" panose="020B0604020202020204" pitchFamily="34" charset="0"/>
                <a:ea typeface="+mn-ea"/>
                <a:cs typeface="Arial" panose="020B0604020202020204" pitchFamily="34" charset="0"/>
              </a:rPr>
              <a:t>Planning to leave or recent separation</a:t>
            </a:r>
            <a:r>
              <a:rPr lang="en-AU" sz="1100" b="1" kern="1200" dirty="0">
                <a:solidFill>
                  <a:srgbClr val="FF0000"/>
                </a:solidFill>
                <a:latin typeface="Arial" panose="020B0604020202020204" pitchFamily="34" charset="0"/>
                <a:ea typeface="+mn-ea"/>
                <a:cs typeface="Arial" panose="020B0604020202020204" pitchFamily="34" charset="0"/>
              </a:rPr>
              <a:t>*</a:t>
            </a:r>
          </a:p>
          <a:p>
            <a:pPr marL="171450" indent="-171450" defTabSz="914400" eaLnBrk="1" fontAlgn="t" latinLnBrk="0" hangingPunct="1">
              <a:buClr>
                <a:schemeClr val="bg1">
                  <a:lumMod val="65000"/>
                </a:schemeClr>
              </a:buClr>
              <a:buSzTx/>
              <a:buFontTx/>
              <a:buChar char="-"/>
              <a:tabLst/>
              <a:defRPr/>
            </a:pPr>
            <a:r>
              <a:rPr lang="en-AU" sz="1100" b="1" kern="1200" dirty="0">
                <a:solidFill>
                  <a:prstClr val="black"/>
                </a:solidFill>
                <a:latin typeface="Arial" panose="020B0604020202020204" pitchFamily="34" charset="0"/>
                <a:ea typeface="+mn-ea"/>
                <a:cs typeface="Arial" panose="020B0604020202020204" pitchFamily="34" charset="0"/>
              </a:rPr>
              <a:t>Escalation – increase in severity and/or frequency of violence </a:t>
            </a:r>
            <a:r>
              <a:rPr lang="en-AU" sz="1100" b="1" kern="1200" dirty="0">
                <a:solidFill>
                  <a:srgbClr val="FF0000"/>
                </a:solidFill>
                <a:latin typeface="Arial" panose="020B0604020202020204" pitchFamily="34" charset="0"/>
                <a:ea typeface="+mn-ea"/>
                <a:cs typeface="Arial" panose="020B0604020202020204" pitchFamily="34" charset="0"/>
              </a:rPr>
              <a:t>*</a:t>
            </a:r>
          </a:p>
          <a:p>
            <a:pPr marL="171450" indent="-171450" defTabSz="914400" eaLnBrk="1" fontAlgn="t" latinLnBrk="0" hangingPunct="1">
              <a:buClr>
                <a:schemeClr val="bg1">
                  <a:lumMod val="65000"/>
                </a:schemeClr>
              </a:buClr>
              <a:buSzTx/>
              <a:buFontTx/>
              <a:buChar char="-"/>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abuse/difficulties</a:t>
            </a:r>
          </a:p>
          <a:p>
            <a:pPr marL="171450" indent="-171450" defTabSz="914400" eaLnBrk="1" fontAlgn="t" latinLnBrk="0" hangingPunct="1">
              <a:buClr>
                <a:schemeClr val="bg1">
                  <a:lumMod val="65000"/>
                </a:schemeClr>
              </a:buClr>
              <a:buSzTx/>
              <a:buFontTx/>
              <a:buChar char="-"/>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Imminence.</a:t>
            </a:r>
          </a:p>
        </p:txBody>
      </p:sp>
      <p:sp>
        <p:nvSpPr>
          <p:cNvPr id="11" name="Rectangle 10">
            <a:extLst>
              <a:ext uri="{FF2B5EF4-FFF2-40B4-BE49-F238E27FC236}">
                <a16:creationId xmlns:a16="http://schemas.microsoft.com/office/drawing/2014/main" id="{93D759BE-CA9C-4D13-9B83-8CB64B3E67F9}"/>
              </a:ext>
            </a:extLst>
          </p:cNvPr>
          <p:cNvSpPr/>
          <p:nvPr/>
        </p:nvSpPr>
        <p:spPr>
          <a:xfrm>
            <a:off x="539758" y="3345782"/>
            <a:ext cx="3598271" cy="1737784"/>
          </a:xfrm>
          <a:prstGeom prst="rect">
            <a:avLst/>
          </a:prstGeom>
        </p:spPr>
        <p:txBody>
          <a:bodyPr wrap="square" lIns="85725" tIns="42863" rIns="85725" bIns="42863">
            <a:spAutoFit/>
          </a:bodyPr>
          <a:lstStyle/>
          <a:p>
            <a:pPr marL="0" marR="0" lvl="0" indent="0" algn="l" defTabSz="914400" rtl="0" eaLnBrk="1" fontAlgn="auto" latinLnBrk="0" hangingPunct="1">
              <a:lnSpc>
                <a:spcPct val="115000"/>
              </a:lnSpc>
              <a:spcBef>
                <a:spcPts val="0"/>
              </a:spcBef>
              <a:spcAft>
                <a:spcPts val="563"/>
              </a:spcAft>
              <a:buClrTx/>
              <a:buSzTx/>
              <a:buFontTx/>
              <a:buNone/>
              <a:tabLst/>
              <a:defRPr/>
            </a:pPr>
            <a:r>
              <a:rPr kumimoji="0" lang="en-AU" sz="1100" b="1" i="0" u="none" strike="noStrike" kern="1200" cap="none" spc="0" normalizeH="0" baseline="0" noProof="0" dirty="0">
                <a:ln>
                  <a:noFill/>
                </a:ln>
                <a:solidFill>
                  <a:srgbClr val="17B7BD"/>
                </a:solidFill>
                <a:effectLst/>
                <a:uLnTx/>
                <a:uFillTx/>
                <a:latin typeface="Arial" panose="020B0604020202020204" pitchFamily="34" charset="0"/>
                <a:ea typeface="Calibri"/>
                <a:cs typeface="Arial" panose="020B0604020202020204" pitchFamily="34" charset="0"/>
              </a:rPr>
              <a:t>Risk factors specific to children caused by perpetrator behaviours</a:t>
            </a:r>
          </a:p>
          <a:p>
            <a:pPr marL="171450" indent="-171450" fontAlgn="t">
              <a:buClr>
                <a:schemeClr val="bg1">
                  <a:lumMod val="65000"/>
                </a:schemeClr>
              </a:buClr>
              <a:buFontTx/>
              <a:buChar char="-"/>
              <a:defRPr/>
            </a:pPr>
            <a:r>
              <a:rPr lang="en-AU" sz="1100" kern="1200" dirty="0">
                <a:solidFill>
                  <a:prstClr val="black"/>
                </a:solidFill>
                <a:latin typeface="Arial" panose="020B0604020202020204" pitchFamily="34" charset="0"/>
                <a:ea typeface="+mn-ea"/>
                <a:cs typeface="Arial" panose="020B0604020202020204" pitchFamily="34" charset="0"/>
              </a:rPr>
              <a:t>Exposure to family violence</a:t>
            </a:r>
          </a:p>
          <a:p>
            <a:pPr marL="171450" indent="-171450" fontAlgn="t">
              <a:buClr>
                <a:schemeClr val="bg1">
                  <a:lumMod val="65000"/>
                </a:schemeClr>
              </a:buClr>
              <a:buFontTx/>
              <a:buChar char="-"/>
              <a:defRPr/>
            </a:pPr>
            <a:r>
              <a:rPr lang="en-AU" sz="1100" kern="1200" dirty="0">
                <a:solidFill>
                  <a:prstClr val="black"/>
                </a:solidFill>
                <a:latin typeface="Arial" panose="020B0604020202020204" pitchFamily="34" charset="0"/>
                <a:ea typeface="+mn-ea"/>
                <a:cs typeface="Arial" panose="020B0604020202020204" pitchFamily="34" charset="0"/>
              </a:rPr>
              <a:t>Sexualised behaviours towards a child by the perpetrator</a:t>
            </a:r>
          </a:p>
          <a:p>
            <a:pPr marL="171450" indent="-171450" fontAlgn="t">
              <a:buClr>
                <a:schemeClr val="bg1">
                  <a:lumMod val="65000"/>
                </a:schemeClr>
              </a:buClr>
              <a:buFontTx/>
              <a:buChar char="-"/>
              <a:defRPr/>
            </a:pPr>
            <a:r>
              <a:rPr lang="en-AU" sz="1100" kern="1200" dirty="0">
                <a:solidFill>
                  <a:prstClr val="black"/>
                </a:solidFill>
                <a:latin typeface="Arial" panose="020B0604020202020204" pitchFamily="34" charset="0"/>
                <a:ea typeface="+mn-ea"/>
                <a:cs typeface="Arial" panose="020B0604020202020204" pitchFamily="34" charset="0"/>
              </a:rPr>
              <a:t>Child intervention in violence</a:t>
            </a:r>
          </a:p>
          <a:p>
            <a:pPr marL="171450" indent="-171450" fontAlgn="t">
              <a:buClr>
                <a:schemeClr val="bg1">
                  <a:lumMod val="65000"/>
                </a:schemeClr>
              </a:buClr>
              <a:buFontTx/>
              <a:buChar char="-"/>
              <a:defRPr/>
            </a:pPr>
            <a:r>
              <a:rPr lang="en-AU" sz="1100" kern="1200" dirty="0">
                <a:solidFill>
                  <a:prstClr val="black"/>
                </a:solidFill>
                <a:latin typeface="Arial" panose="020B0604020202020204" pitchFamily="34" charset="0"/>
                <a:ea typeface="+mn-ea"/>
                <a:cs typeface="Arial" panose="020B0604020202020204" pitchFamily="34" charset="0"/>
              </a:rPr>
              <a:t>Behaviour indicating non-return of child</a:t>
            </a:r>
          </a:p>
          <a:p>
            <a:pPr marL="171450" indent="-171450" fontAlgn="t">
              <a:buClr>
                <a:schemeClr val="bg1">
                  <a:lumMod val="65000"/>
                </a:schemeClr>
              </a:buClr>
              <a:buFontTx/>
              <a:buChar char="-"/>
              <a:defRPr/>
            </a:pPr>
            <a:r>
              <a:rPr lang="en-AU" sz="1100" kern="1200" dirty="0">
                <a:solidFill>
                  <a:prstClr val="black"/>
                </a:solidFill>
                <a:latin typeface="Arial" panose="020B0604020202020204" pitchFamily="34" charset="0"/>
                <a:ea typeface="+mn-ea"/>
                <a:cs typeface="Arial" panose="020B0604020202020204" pitchFamily="34" charset="0"/>
              </a:rPr>
              <a:t>Undermining the child–parent relationship</a:t>
            </a:r>
          </a:p>
          <a:p>
            <a:pPr marL="171450" indent="-171450" fontAlgn="t">
              <a:buClr>
                <a:schemeClr val="bg1">
                  <a:lumMod val="65000"/>
                </a:schemeClr>
              </a:buClr>
              <a:buFontTx/>
              <a:buChar char="-"/>
              <a:defRPr/>
            </a:pPr>
            <a:r>
              <a:rPr lang="en-AU" sz="1100" kern="1200" dirty="0">
                <a:solidFill>
                  <a:prstClr val="black"/>
                </a:solidFill>
                <a:latin typeface="Arial" panose="020B0604020202020204" pitchFamily="34" charset="0"/>
                <a:ea typeface="+mn-ea"/>
                <a:cs typeface="Arial" panose="020B0604020202020204" pitchFamily="34" charset="0"/>
              </a:rPr>
              <a:t>Professional and statutory intervention.</a:t>
            </a:r>
          </a:p>
        </p:txBody>
      </p:sp>
      <p:sp>
        <p:nvSpPr>
          <p:cNvPr id="12" name="Rectangle 11">
            <a:extLst>
              <a:ext uri="{FF2B5EF4-FFF2-40B4-BE49-F238E27FC236}">
                <a16:creationId xmlns:a16="http://schemas.microsoft.com/office/drawing/2014/main" id="{E3C923C9-0556-4A01-96D6-5A28A979001F}"/>
              </a:ext>
            </a:extLst>
          </p:cNvPr>
          <p:cNvSpPr/>
          <p:nvPr/>
        </p:nvSpPr>
        <p:spPr>
          <a:xfrm>
            <a:off x="556326" y="5156987"/>
            <a:ext cx="3415941" cy="1204562"/>
          </a:xfrm>
          <a:prstGeom prst="rect">
            <a:avLst/>
          </a:prstGeom>
        </p:spPr>
        <p:txBody>
          <a:bodyPr wrap="square" lIns="85725" tIns="42863" rIns="85725" bIns="42863">
            <a:spAutoFit/>
          </a:bodyPr>
          <a:lstStyle/>
          <a:p>
            <a:pPr marL="0" marR="0" lvl="0" indent="0" algn="l" defTabSz="914400" rtl="0" eaLnBrk="1" fontAlgn="auto" latinLnBrk="0" hangingPunct="1">
              <a:lnSpc>
                <a:spcPct val="115000"/>
              </a:lnSpc>
              <a:spcBef>
                <a:spcPts val="0"/>
              </a:spcBef>
              <a:spcAft>
                <a:spcPts val="563"/>
              </a:spcAft>
              <a:buClrTx/>
              <a:buSzTx/>
              <a:buFontTx/>
              <a:buNone/>
              <a:tabLst/>
              <a:defRPr/>
            </a:pPr>
            <a:r>
              <a:rPr kumimoji="0" lang="en-AU" sz="1100" b="1" i="0" u="none" strike="noStrike" kern="1200" cap="none" spc="0" normalizeH="0" baseline="0" noProof="0" dirty="0">
                <a:ln>
                  <a:noFill/>
                </a:ln>
                <a:solidFill>
                  <a:srgbClr val="17B7BD"/>
                </a:solidFill>
                <a:effectLst/>
                <a:uLnTx/>
                <a:uFillTx/>
                <a:latin typeface="Arial" panose="020B0604020202020204" pitchFamily="34" charset="0"/>
                <a:ea typeface="Calibri"/>
                <a:cs typeface="Arial" panose="020B0604020202020204" pitchFamily="34" charset="0"/>
              </a:rPr>
              <a:t>Risk factors specific to children’s circumstances</a:t>
            </a:r>
          </a:p>
          <a:p>
            <a:pPr marL="171450" lvl="0" indent="-171450" defTabSz="914400" eaLnBrk="1" fontAlgn="t" latinLnBrk="0" hangingPunct="1">
              <a:buClr>
                <a:schemeClr val="bg1">
                  <a:lumMod val="65000"/>
                </a:schemeClr>
              </a:buClr>
              <a:buSzTx/>
              <a:buFontTx/>
              <a:buChar char="-"/>
              <a:tabLst/>
              <a:defRPr/>
            </a:pPr>
            <a:r>
              <a:rPr lang="en-AU" sz="1100" kern="1200" dirty="0">
                <a:solidFill>
                  <a:prstClr val="black"/>
                </a:solidFill>
                <a:latin typeface="Arial" panose="020B0604020202020204" pitchFamily="34" charset="0"/>
                <a:ea typeface="+mn-ea"/>
                <a:cs typeface="Arial" panose="020B0604020202020204" pitchFamily="34" charset="0"/>
              </a:rPr>
              <a:t>History of professional involvement and/or statutory intervention</a:t>
            </a:r>
          </a:p>
          <a:p>
            <a:pPr marL="171450" lvl="0" indent="-171450" defTabSz="914400" eaLnBrk="1" fontAlgn="t" latinLnBrk="0" hangingPunct="1">
              <a:buClr>
                <a:schemeClr val="bg1">
                  <a:lumMod val="65000"/>
                </a:schemeClr>
              </a:buClr>
              <a:buSzTx/>
              <a:buFontTx/>
              <a:buChar char="-"/>
              <a:tabLst/>
              <a:defRPr/>
            </a:pPr>
            <a:r>
              <a:rPr lang="en-AU" sz="1100" kern="1200" dirty="0">
                <a:solidFill>
                  <a:prstClr val="black"/>
                </a:solidFill>
                <a:latin typeface="Arial" panose="020B0604020202020204" pitchFamily="34" charset="0"/>
                <a:ea typeface="+mn-ea"/>
                <a:cs typeface="Arial" panose="020B0604020202020204" pitchFamily="34" charset="0"/>
              </a:rPr>
              <a:t>Change in behaviour not explained by other causes</a:t>
            </a:r>
          </a:p>
          <a:p>
            <a:pPr marL="171450" lvl="0" indent="-171450" defTabSz="914400" eaLnBrk="1" fontAlgn="t" latinLnBrk="0" hangingPunct="1">
              <a:buClr>
                <a:schemeClr val="bg1">
                  <a:lumMod val="65000"/>
                </a:schemeClr>
              </a:buClr>
              <a:buSzTx/>
              <a:buFontTx/>
              <a:buChar char="-"/>
              <a:tabLst/>
              <a:defRPr/>
            </a:pPr>
            <a:r>
              <a:rPr lang="en-AU" sz="1100" kern="1200" dirty="0">
                <a:solidFill>
                  <a:prstClr val="black"/>
                </a:solidFill>
                <a:latin typeface="Arial" panose="020B0604020202020204" pitchFamily="34" charset="0"/>
                <a:ea typeface="+mn-ea"/>
                <a:cs typeface="Arial" panose="020B0604020202020204" pitchFamily="34" charset="0"/>
              </a:rPr>
              <a:t>Child as victim in other forms of harm.</a:t>
            </a:r>
          </a:p>
        </p:txBody>
      </p:sp>
      <p:sp>
        <p:nvSpPr>
          <p:cNvPr id="13" name="Rectangle 12">
            <a:extLst>
              <a:ext uri="{FF2B5EF4-FFF2-40B4-BE49-F238E27FC236}">
                <a16:creationId xmlns:a16="http://schemas.microsoft.com/office/drawing/2014/main" id="{4E30B58F-DF49-40DF-AE2F-03D29F546F1C}"/>
              </a:ext>
            </a:extLst>
          </p:cNvPr>
          <p:cNvSpPr/>
          <p:nvPr/>
        </p:nvSpPr>
        <p:spPr>
          <a:xfrm>
            <a:off x="4382158" y="1570745"/>
            <a:ext cx="3992936" cy="4784772"/>
          </a:xfrm>
          <a:prstGeom prst="rect">
            <a:avLst/>
          </a:prstGeom>
        </p:spPr>
        <p:txBody>
          <a:bodyPr wrap="square" lIns="85725" tIns="42863" rIns="85725" bIns="42863">
            <a:spAutoFit/>
          </a:bodyPr>
          <a:lstStyle/>
          <a:p>
            <a:pPr marL="0" marR="0" lvl="0" indent="0" algn="l" defTabSz="914400" rtl="0" eaLnBrk="1" fontAlgn="auto" latinLnBrk="0" hangingPunct="1">
              <a:lnSpc>
                <a:spcPct val="115000"/>
              </a:lnSpc>
              <a:spcBef>
                <a:spcPts val="0"/>
              </a:spcBef>
              <a:spcAft>
                <a:spcPts val="563"/>
              </a:spcAft>
              <a:buClrTx/>
              <a:buSzTx/>
              <a:buFontTx/>
              <a:buNone/>
              <a:tabLst/>
              <a:defRPr/>
            </a:pPr>
            <a:r>
              <a:rPr kumimoji="0" lang="en-AU" sz="1100" b="1" i="0" u="none" strike="noStrike" kern="1200" cap="none" spc="0" normalizeH="0" baseline="0" noProof="0" dirty="0">
                <a:ln>
                  <a:noFill/>
                </a:ln>
                <a:solidFill>
                  <a:srgbClr val="17B7BD"/>
                </a:solidFill>
                <a:effectLst/>
                <a:uLnTx/>
                <a:uFillTx/>
                <a:latin typeface="Arial" panose="020B0604020202020204" pitchFamily="34" charset="0"/>
                <a:ea typeface="Calibri"/>
                <a:cs typeface="Arial" panose="020B0604020202020204" pitchFamily="34" charset="0"/>
              </a:rPr>
              <a:t>Risk factors for adult or child victims caused </a:t>
            </a:r>
            <a:br>
              <a:rPr kumimoji="0" lang="en-AU" sz="1100" b="1" i="0" u="none" strike="noStrike" kern="1200" cap="none" spc="0" normalizeH="0" baseline="0" noProof="0" dirty="0">
                <a:ln>
                  <a:noFill/>
                </a:ln>
                <a:solidFill>
                  <a:srgbClr val="17B7BD"/>
                </a:solidFill>
                <a:effectLst/>
                <a:uLnTx/>
                <a:uFillTx/>
                <a:latin typeface="Arial" panose="020B0604020202020204" pitchFamily="34" charset="0"/>
                <a:ea typeface="Calibri"/>
                <a:cs typeface="Arial" panose="020B0604020202020204" pitchFamily="34" charset="0"/>
              </a:rPr>
            </a:br>
            <a:r>
              <a:rPr kumimoji="0" lang="en-AU" sz="1100" b="1" i="0" u="none" strike="noStrike" kern="1200" cap="none" spc="0" normalizeH="0" baseline="0" noProof="0" dirty="0">
                <a:ln>
                  <a:noFill/>
                </a:ln>
                <a:solidFill>
                  <a:srgbClr val="17B7BD"/>
                </a:solidFill>
                <a:effectLst/>
                <a:uLnTx/>
                <a:uFillTx/>
                <a:latin typeface="Arial" panose="020B0604020202020204" pitchFamily="34" charset="0"/>
                <a:ea typeface="Calibri"/>
                <a:cs typeface="Arial" panose="020B0604020202020204" pitchFamily="34" charset="0"/>
              </a:rPr>
              <a:t>by perpetrator behaviours</a:t>
            </a:r>
          </a:p>
          <a:p>
            <a:pPr marL="171450" lvl="0" indent="-171450" fontAlgn="t">
              <a:buClr>
                <a:schemeClr val="bg1">
                  <a:lumMod val="65000"/>
                </a:schemeClr>
              </a:buClr>
              <a:buFontTx/>
              <a:buChar char="-"/>
              <a:defRPr/>
            </a:pP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Controlling behaviours</a:t>
            </a:r>
            <a:r>
              <a:rPr lang="en-AU" sz="1100" b="1" dirty="0">
                <a:solidFill>
                  <a:srgbClr val="FF0000"/>
                </a:solidFill>
                <a:latin typeface="Arial" panose="020B0604020202020204" pitchFamily="34" charset="0"/>
                <a:cs typeface="Arial" panose="020B0604020202020204" pitchFamily="34" charset="0"/>
              </a:rPr>
              <a:t> *</a:t>
            </a:r>
            <a:endParaRPr lang="en-AU" sz="1100" b="1" kern="1200" dirty="0">
              <a:solidFill>
                <a:prstClr val="black"/>
              </a:solidFill>
              <a:latin typeface="Arial" panose="020B0604020202020204" pitchFamily="34" charset="0"/>
              <a:ea typeface="+mn-ea"/>
              <a:cs typeface="Arial" panose="020B0604020202020204" pitchFamily="34" charset="0"/>
            </a:endParaRPr>
          </a:p>
          <a:p>
            <a:pPr marL="171450" lvl="0" indent="-171450" fontAlgn="t">
              <a:buClr>
                <a:schemeClr val="bg1">
                  <a:lumMod val="65000"/>
                </a:schemeClr>
              </a:buClr>
              <a:buFontTx/>
              <a:buChar char="-"/>
              <a:defRPr/>
            </a:pP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to weapons</a:t>
            </a:r>
            <a:r>
              <a:rPr lang="en-AU" sz="1100" b="1" dirty="0">
                <a:solidFill>
                  <a:srgbClr val="FF0000"/>
                </a:solidFill>
                <a:latin typeface="Arial" panose="020B0604020202020204" pitchFamily="34" charset="0"/>
                <a:cs typeface="Arial" panose="020B0604020202020204" pitchFamily="34" charset="0"/>
              </a:rPr>
              <a:t> *</a:t>
            </a:r>
            <a:endParaRPr lang="en-AU" sz="1100" b="1" kern="1200" dirty="0">
              <a:solidFill>
                <a:prstClr val="black"/>
              </a:solidFill>
              <a:latin typeface="Arial" panose="020B0604020202020204" pitchFamily="34" charset="0"/>
              <a:ea typeface="+mn-ea"/>
              <a:cs typeface="Arial" panose="020B0604020202020204" pitchFamily="34" charset="0"/>
            </a:endParaRPr>
          </a:p>
          <a:p>
            <a:pPr marL="171450" lvl="0" indent="-171450" fontAlgn="t">
              <a:buClr>
                <a:schemeClr val="bg1">
                  <a:lumMod val="65000"/>
                </a:schemeClr>
              </a:buClr>
              <a:buFontTx/>
              <a:buChar char="-"/>
              <a:defRPr/>
            </a:pP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of weapon in most recent event</a:t>
            </a:r>
            <a:r>
              <a:rPr lang="en-AU" sz="1100" b="1" dirty="0">
                <a:solidFill>
                  <a:srgbClr val="FF0000"/>
                </a:solidFill>
                <a:latin typeface="Arial" panose="020B0604020202020204" pitchFamily="34" charset="0"/>
                <a:cs typeface="Arial" panose="020B0604020202020204" pitchFamily="34" charset="0"/>
              </a:rPr>
              <a:t> *</a:t>
            </a:r>
            <a:endParaRPr lang="en-AU" sz="1100" b="1" kern="1200" dirty="0">
              <a:solidFill>
                <a:prstClr val="black"/>
              </a:solidFill>
              <a:latin typeface="Arial" panose="020B0604020202020204" pitchFamily="34" charset="0"/>
              <a:ea typeface="+mn-ea"/>
              <a:cs typeface="Arial" panose="020B0604020202020204" pitchFamily="34" charset="0"/>
            </a:endParaRPr>
          </a:p>
          <a:p>
            <a:pPr marL="171450" lvl="0" indent="-171450" fontAlgn="t">
              <a:buClr>
                <a:schemeClr val="bg1">
                  <a:lumMod val="65000"/>
                </a:schemeClr>
              </a:buClr>
              <a:buFontTx/>
              <a:buChar char="-"/>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ever harmed or threatened to harm victim or family members</a:t>
            </a:r>
          </a:p>
          <a:p>
            <a:pPr marL="171450" lvl="0" indent="-171450" fontAlgn="t">
              <a:buClr>
                <a:schemeClr val="bg1">
                  <a:lumMod val="65000"/>
                </a:schemeClr>
              </a:buClr>
              <a:buFontTx/>
              <a:buChar char="-"/>
              <a:defRPr/>
            </a:pP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ever tried to strangle or choke the victim</a:t>
            </a:r>
            <a:r>
              <a:rPr lang="en-AU" sz="1100" b="1" dirty="0">
                <a:solidFill>
                  <a:srgbClr val="FF0000"/>
                </a:solidFill>
                <a:latin typeface="Arial" panose="020B0604020202020204" pitchFamily="34" charset="0"/>
                <a:cs typeface="Arial" panose="020B0604020202020204" pitchFamily="34" charset="0"/>
              </a:rPr>
              <a:t> *</a:t>
            </a:r>
            <a:endParaRPr lang="en-AU" sz="1100" b="1" kern="1200" dirty="0">
              <a:solidFill>
                <a:prstClr val="black"/>
              </a:solidFill>
              <a:latin typeface="Arial" panose="020B0604020202020204" pitchFamily="34" charset="0"/>
              <a:ea typeface="+mn-ea"/>
              <a:cs typeface="Arial" panose="020B0604020202020204" pitchFamily="34" charset="0"/>
            </a:endParaRPr>
          </a:p>
          <a:p>
            <a:pPr marL="171450" lvl="0" indent="-171450" fontAlgn="t">
              <a:buClr>
                <a:schemeClr val="bg1">
                  <a:lumMod val="65000"/>
                </a:schemeClr>
              </a:buClr>
              <a:buFontTx/>
              <a:buChar char="-"/>
              <a:defRPr/>
            </a:pP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ever threatened to kill victim</a:t>
            </a:r>
            <a:r>
              <a:rPr lang="en-AU" sz="1100" b="1" dirty="0">
                <a:solidFill>
                  <a:srgbClr val="FF0000"/>
                </a:solidFill>
                <a:latin typeface="Arial" panose="020B0604020202020204" pitchFamily="34" charset="0"/>
                <a:cs typeface="Arial" panose="020B0604020202020204" pitchFamily="34" charset="0"/>
              </a:rPr>
              <a:t> *</a:t>
            </a:r>
            <a:endParaRPr lang="en-AU" sz="1100" b="1" kern="1200" dirty="0">
              <a:solidFill>
                <a:prstClr val="black"/>
              </a:solidFill>
              <a:latin typeface="Arial" panose="020B0604020202020204" pitchFamily="34" charset="0"/>
              <a:ea typeface="+mn-ea"/>
              <a:cs typeface="Arial" panose="020B0604020202020204" pitchFamily="34" charset="0"/>
            </a:endParaRPr>
          </a:p>
          <a:p>
            <a:pPr marL="171450" lvl="0" indent="-171450" fontAlgn="t">
              <a:buClr>
                <a:schemeClr val="bg1">
                  <a:lumMod val="65000"/>
                </a:schemeClr>
              </a:buClr>
              <a:buFontTx/>
              <a:buChar char="-"/>
              <a:defRPr/>
            </a:pP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ever harmed or threatened to harm or kill pets or other animals</a:t>
            </a:r>
            <a:r>
              <a:rPr lang="en-AU" sz="1100" b="1" dirty="0">
                <a:solidFill>
                  <a:srgbClr val="FF0000"/>
                </a:solidFill>
                <a:latin typeface="Arial" panose="020B0604020202020204" pitchFamily="34" charset="0"/>
                <a:cs typeface="Arial" panose="020B0604020202020204" pitchFamily="34" charset="0"/>
              </a:rPr>
              <a:t> *</a:t>
            </a:r>
            <a:endParaRPr lang="en-AU" sz="1100" b="1" kern="1200" dirty="0">
              <a:solidFill>
                <a:prstClr val="black"/>
              </a:solidFill>
              <a:latin typeface="Arial" panose="020B0604020202020204" pitchFamily="34" charset="0"/>
              <a:ea typeface="+mn-ea"/>
              <a:cs typeface="Arial" panose="020B0604020202020204" pitchFamily="34" charset="0"/>
            </a:endParaRPr>
          </a:p>
          <a:p>
            <a:pPr marL="171450" lvl="0" indent="-171450" fontAlgn="t">
              <a:buClr>
                <a:schemeClr val="bg1">
                  <a:lumMod val="65000"/>
                </a:schemeClr>
              </a:buClr>
              <a:buFontTx/>
              <a:buChar char="-"/>
              <a:defRPr/>
            </a:pP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ever threatened or tried to self harm or commit suicide</a:t>
            </a:r>
            <a:r>
              <a:rPr lang="en-AU" sz="1100" b="1" dirty="0">
                <a:solidFill>
                  <a:srgbClr val="FF0000"/>
                </a:solidFill>
                <a:latin typeface="Arial" panose="020B0604020202020204" pitchFamily="34" charset="0"/>
                <a:cs typeface="Arial" panose="020B0604020202020204" pitchFamily="34" charset="0"/>
              </a:rPr>
              <a:t> *</a:t>
            </a:r>
            <a:endParaRPr lang="en-AU" sz="1100" b="1" kern="1200" dirty="0">
              <a:solidFill>
                <a:prstClr val="black"/>
              </a:solidFill>
              <a:latin typeface="Arial" panose="020B0604020202020204" pitchFamily="34" charset="0"/>
              <a:ea typeface="+mn-ea"/>
              <a:cs typeface="Arial" panose="020B0604020202020204" pitchFamily="34" charset="0"/>
            </a:endParaRPr>
          </a:p>
          <a:p>
            <a:pPr marL="171450" lvl="0" indent="-171450" fontAlgn="t">
              <a:buClr>
                <a:schemeClr val="bg1">
                  <a:lumMod val="65000"/>
                </a:schemeClr>
              </a:buClr>
              <a:buFontTx/>
              <a:buChar char="-"/>
              <a:defRPr/>
            </a:pP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Stalking of victim</a:t>
            </a:r>
            <a:r>
              <a:rPr lang="en-AU" sz="1100" b="1" dirty="0">
                <a:solidFill>
                  <a:srgbClr val="FF0000"/>
                </a:solidFill>
                <a:latin typeface="Arial" panose="020B0604020202020204" pitchFamily="34" charset="0"/>
                <a:cs typeface="Arial" panose="020B0604020202020204" pitchFamily="34" charset="0"/>
              </a:rPr>
              <a:t> *</a:t>
            </a:r>
            <a:endParaRPr lang="en-AU" sz="1100" b="1" kern="1200" dirty="0">
              <a:solidFill>
                <a:prstClr val="black"/>
              </a:solidFill>
              <a:latin typeface="Arial" panose="020B0604020202020204" pitchFamily="34" charset="0"/>
              <a:ea typeface="+mn-ea"/>
              <a:cs typeface="Arial" panose="020B0604020202020204" pitchFamily="34" charset="0"/>
            </a:endParaRPr>
          </a:p>
          <a:p>
            <a:pPr marL="171450" lvl="0" indent="-171450" fontAlgn="t">
              <a:buClr>
                <a:schemeClr val="bg1">
                  <a:lumMod val="65000"/>
                </a:schemeClr>
              </a:buClr>
              <a:buFontTx/>
              <a:buChar char="-"/>
              <a:defRPr/>
            </a:pP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assault of victim </a:t>
            </a:r>
            <a:r>
              <a:rPr lang="en-AU" sz="1100" b="1" dirty="0">
                <a:solidFill>
                  <a:srgbClr val="FF0000"/>
                </a:solidFill>
                <a:latin typeface="Arial" panose="020B0604020202020204" pitchFamily="34" charset="0"/>
                <a:cs typeface="Arial" panose="020B0604020202020204" pitchFamily="34" charset="0"/>
              </a:rPr>
              <a:t>*</a:t>
            </a:r>
            <a:endParaRPr lang="en-AU" sz="1100" b="1" kern="1200" dirty="0">
              <a:solidFill>
                <a:prstClr val="black"/>
              </a:solidFill>
              <a:latin typeface="Arial" panose="020B0604020202020204" pitchFamily="34" charset="0"/>
              <a:ea typeface="+mn-ea"/>
              <a:cs typeface="Arial" panose="020B0604020202020204" pitchFamily="34" charset="0"/>
            </a:endParaRPr>
          </a:p>
          <a:p>
            <a:pPr marL="171450" lvl="0" indent="-171450" fontAlgn="t">
              <a:buClr>
                <a:schemeClr val="bg1">
                  <a:lumMod val="65000"/>
                </a:schemeClr>
              </a:buClr>
              <a:buFontTx/>
              <a:buChar char="-"/>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Previous or current breach of court orders/Intervention Order</a:t>
            </a:r>
          </a:p>
          <a:p>
            <a:pPr marL="171450" lvl="0" indent="-171450" fontAlgn="t">
              <a:buClr>
                <a:schemeClr val="bg1">
                  <a:lumMod val="65000"/>
                </a:schemeClr>
              </a:buClr>
              <a:buFontTx/>
              <a:buChar char="-"/>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History of family violence</a:t>
            </a:r>
          </a:p>
          <a:p>
            <a:pPr marL="171450" lvl="0" indent="-171450" fontAlgn="t">
              <a:buClr>
                <a:schemeClr val="bg1">
                  <a:lumMod val="65000"/>
                </a:schemeClr>
              </a:buClr>
              <a:buFontTx/>
              <a:buChar char="-"/>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History of violent behaviour (not family violence)</a:t>
            </a:r>
          </a:p>
          <a:p>
            <a:pPr marL="171450" lvl="0" indent="-171450" fontAlgn="t">
              <a:buClr>
                <a:schemeClr val="bg1">
                  <a:lumMod val="65000"/>
                </a:schemeClr>
              </a:buClr>
              <a:buFontTx/>
              <a:buChar char="-"/>
              <a:defRPr/>
            </a:pP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Obsession/jealous behaviour towards victim</a:t>
            </a:r>
            <a:r>
              <a:rPr lang="en-AU" sz="1100" b="1" dirty="0">
                <a:solidFill>
                  <a:srgbClr val="FF0000"/>
                </a:solidFill>
                <a:latin typeface="Arial" panose="020B0604020202020204" pitchFamily="34" charset="0"/>
                <a:cs typeface="Arial" panose="020B0604020202020204" pitchFamily="34" charset="0"/>
              </a:rPr>
              <a:t> *</a:t>
            </a:r>
            <a:endParaRPr lang="en-AU" sz="1100" b="1" kern="1200" dirty="0">
              <a:solidFill>
                <a:prstClr val="black"/>
              </a:solidFill>
              <a:latin typeface="Arial" panose="020B0604020202020204" pitchFamily="34" charset="0"/>
              <a:ea typeface="+mn-ea"/>
              <a:cs typeface="Arial" panose="020B0604020202020204" pitchFamily="34" charset="0"/>
            </a:endParaRPr>
          </a:p>
          <a:p>
            <a:pPr marL="171450" lvl="0" indent="-171450" fontAlgn="t">
              <a:buClr>
                <a:schemeClr val="bg1">
                  <a:lumMod val="65000"/>
                </a:schemeClr>
              </a:buClr>
              <a:buFontTx/>
              <a:buChar char="-"/>
              <a:defRPr/>
            </a:pP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Unemployed</a:t>
            </a:r>
            <a:r>
              <a:rPr lang="en-AU" sz="1100" b="1" kern="1200" dirty="0">
                <a:solidFill>
                  <a:prstClr val="black"/>
                </a:solidFill>
                <a:latin typeface="Arial" panose="020B0604020202020204" pitchFamily="34" charset="0"/>
                <a:ea typeface="+mn-ea"/>
                <a:cs typeface="Arial" panose="020B0604020202020204" pitchFamily="34" charset="0"/>
              </a:rPr>
              <a:t> / d</a:t>
            </a:r>
            <a:r>
              <a:rPr kumimoji="0" lang="en-AU" sz="11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isengaged</a:t>
            </a: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from education</a:t>
            </a:r>
            <a:r>
              <a:rPr lang="en-AU" sz="1100" b="1" dirty="0">
                <a:solidFill>
                  <a:srgbClr val="FF0000"/>
                </a:solidFill>
                <a:latin typeface="Arial" panose="020B0604020202020204" pitchFamily="34" charset="0"/>
                <a:cs typeface="Arial" panose="020B0604020202020204" pitchFamily="34" charset="0"/>
              </a:rPr>
              <a:t> *</a:t>
            </a:r>
            <a:endParaRPr lang="en-AU" sz="1100" b="1" kern="1200" dirty="0">
              <a:solidFill>
                <a:prstClr val="black"/>
              </a:solidFill>
              <a:latin typeface="Arial" panose="020B0604020202020204" pitchFamily="34" charset="0"/>
              <a:ea typeface="+mn-ea"/>
              <a:cs typeface="Arial" panose="020B0604020202020204" pitchFamily="34" charset="0"/>
            </a:endParaRPr>
          </a:p>
          <a:p>
            <a:pPr marL="171450" lvl="0" indent="-171450" fontAlgn="t">
              <a:buClr>
                <a:schemeClr val="bg1">
                  <a:lumMod val="65000"/>
                </a:schemeClr>
              </a:buClr>
              <a:buFontTx/>
              <a:buChar char="-"/>
              <a:defRPr/>
            </a:pP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Drug and/or alcohol misuse/abuse</a:t>
            </a:r>
            <a:r>
              <a:rPr lang="en-AU" sz="1100" b="1" dirty="0">
                <a:solidFill>
                  <a:srgbClr val="FF0000"/>
                </a:solidFill>
                <a:latin typeface="Arial" panose="020B0604020202020204" pitchFamily="34" charset="0"/>
                <a:cs typeface="Arial" panose="020B0604020202020204" pitchFamily="34" charset="0"/>
              </a:rPr>
              <a:t> *</a:t>
            </a:r>
            <a:endParaRPr lang="en-AU" sz="1100" b="1" kern="1200" dirty="0">
              <a:solidFill>
                <a:prstClr val="black"/>
              </a:solidFill>
              <a:latin typeface="Arial" panose="020B0604020202020204" pitchFamily="34" charset="0"/>
              <a:ea typeface="+mn-ea"/>
              <a:cs typeface="Arial" panose="020B0604020202020204" pitchFamily="34" charset="0"/>
            </a:endParaRPr>
          </a:p>
          <a:p>
            <a:pPr marL="171450" lvl="0" indent="-171450" fontAlgn="t">
              <a:buClr>
                <a:schemeClr val="bg1">
                  <a:lumMod val="65000"/>
                </a:schemeClr>
              </a:buClr>
              <a:buFontTx/>
              <a:buChar char="-"/>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Mental illness/depression</a:t>
            </a:r>
          </a:p>
          <a:p>
            <a:pPr marL="171450" lvl="0" indent="-171450" fontAlgn="t">
              <a:buClr>
                <a:schemeClr val="bg1">
                  <a:lumMod val="65000"/>
                </a:schemeClr>
              </a:buClr>
              <a:buFontTx/>
              <a:buChar char="-"/>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Isolation</a:t>
            </a:r>
            <a:endParaRPr lang="en-AU" sz="1100" kern="1200" dirty="0">
              <a:solidFill>
                <a:prstClr val="black"/>
              </a:solidFill>
              <a:latin typeface="Arial" panose="020B0604020202020204" pitchFamily="34" charset="0"/>
              <a:ea typeface="+mn-ea"/>
              <a:cs typeface="Arial" panose="020B0604020202020204" pitchFamily="34" charset="0"/>
            </a:endParaRPr>
          </a:p>
          <a:p>
            <a:pPr marL="171450" lvl="0" indent="-171450" fontAlgn="t">
              <a:buClr>
                <a:schemeClr val="bg1">
                  <a:lumMod val="65000"/>
                </a:schemeClr>
              </a:buClr>
              <a:buFontTx/>
              <a:buChar char="-"/>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Physical harm</a:t>
            </a:r>
          </a:p>
          <a:p>
            <a:pPr marL="171450" lvl="0" indent="-171450" fontAlgn="t">
              <a:buClr>
                <a:schemeClr val="bg1">
                  <a:lumMod val="65000"/>
                </a:schemeClr>
              </a:buClr>
              <a:buFontTx/>
              <a:buChar char="-"/>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Emotional abuse </a:t>
            </a:r>
          </a:p>
          <a:p>
            <a:pPr marL="171450" lvl="0" indent="-171450" fontAlgn="t">
              <a:buClr>
                <a:schemeClr val="bg1">
                  <a:lumMod val="65000"/>
                </a:schemeClr>
              </a:buClr>
              <a:buFontTx/>
              <a:buChar char="-"/>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Property damage. </a:t>
            </a:r>
          </a:p>
        </p:txBody>
      </p:sp>
      <p:sp>
        <p:nvSpPr>
          <p:cNvPr id="16" name="Title 14">
            <a:extLst>
              <a:ext uri="{FF2B5EF4-FFF2-40B4-BE49-F238E27FC236}">
                <a16:creationId xmlns:a16="http://schemas.microsoft.com/office/drawing/2014/main" id="{C6DF8EE6-74DB-4A53-8EB1-1E6D981E1CB0}"/>
              </a:ext>
            </a:extLst>
          </p:cNvPr>
          <p:cNvSpPr>
            <a:spLocks noGrp="1"/>
          </p:cNvSpPr>
          <p:nvPr>
            <p:ph type="title"/>
          </p:nvPr>
        </p:nvSpPr>
        <p:spPr/>
        <p:txBody>
          <a:bodyPr/>
          <a:lstStyle/>
          <a:p>
            <a:r>
              <a:rPr lang="en-AU" dirty="0"/>
              <a:t>Family Violence </a:t>
            </a:r>
            <a:br>
              <a:rPr lang="en-AU" dirty="0"/>
            </a:br>
            <a:r>
              <a:rPr lang="en-AU" dirty="0">
                <a:solidFill>
                  <a:schemeClr val="accent3">
                    <a:lumMod val="60000"/>
                    <a:lumOff val="40000"/>
                  </a:schemeClr>
                </a:solidFill>
              </a:rPr>
              <a:t>Evidence-based risk factors</a:t>
            </a:r>
          </a:p>
        </p:txBody>
      </p:sp>
    </p:spTree>
    <p:extLst>
      <p:ext uri="{BB962C8B-B14F-4D97-AF65-F5344CB8AC3E}">
        <p14:creationId xmlns:p14="http://schemas.microsoft.com/office/powerpoint/2010/main" val="423356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EEA30E-F5B6-1C45-8CD1-AF663EAA248E}"/>
              </a:ext>
            </a:extLst>
          </p:cNvPr>
          <p:cNvSpPr>
            <a:spLocks noGrp="1"/>
          </p:cNvSpPr>
          <p:nvPr>
            <p:ph idx="1"/>
          </p:nvPr>
        </p:nvSpPr>
        <p:spPr/>
        <p:txBody>
          <a:bodyPr/>
          <a:lstStyle/>
          <a:p>
            <a:endParaRPr lang="en-GB"/>
          </a:p>
        </p:txBody>
      </p:sp>
      <p:sp>
        <p:nvSpPr>
          <p:cNvPr id="9" name="Title 8"/>
          <p:cNvSpPr>
            <a:spLocks noGrp="1"/>
          </p:cNvSpPr>
          <p:nvPr>
            <p:ph type="title"/>
          </p:nvPr>
        </p:nvSpPr>
        <p:spPr/>
        <p:txBody>
          <a:bodyPr/>
          <a:lstStyle/>
          <a:p>
            <a:r>
              <a:rPr lang="en-AU" dirty="0">
                <a:solidFill>
                  <a:schemeClr val="accent3">
                    <a:lumMod val="60000"/>
                    <a:lumOff val="40000"/>
                  </a:schemeClr>
                </a:solidFill>
              </a:rPr>
              <a:t>Pillar 2:</a:t>
            </a:r>
            <a:br>
              <a:rPr lang="en-AU" dirty="0"/>
            </a:br>
            <a:r>
              <a:rPr lang="en-AU" dirty="0"/>
              <a:t>Consistent and collaborative practice </a:t>
            </a:r>
          </a:p>
        </p:txBody>
      </p:sp>
      <p:sp>
        <p:nvSpPr>
          <p:cNvPr id="2" name="Rectangle 1">
            <a:extLst>
              <a:ext uri="{FF2B5EF4-FFF2-40B4-BE49-F238E27FC236}">
                <a16:creationId xmlns:a16="http://schemas.microsoft.com/office/drawing/2014/main" id="{C9A49434-6410-464A-B108-77FFD195E28A}"/>
              </a:ext>
            </a:extLst>
          </p:cNvPr>
          <p:cNvSpPr/>
          <p:nvPr/>
        </p:nvSpPr>
        <p:spPr>
          <a:xfrm>
            <a:off x="438150" y="1562101"/>
            <a:ext cx="8286750" cy="5078144"/>
          </a:xfrm>
          <a:prstGeom prst="rect">
            <a:avLst/>
          </a:prstGeom>
          <a:gradFill>
            <a:gsLst>
              <a:gs pos="0">
                <a:schemeClr val="accent5">
                  <a:lumMod val="40000"/>
                  <a:lumOff val="60000"/>
                </a:schemeClr>
              </a:gs>
              <a:gs pos="100000">
                <a:schemeClr val="accent5">
                  <a:lumMod val="75000"/>
                </a:schemeClr>
              </a:gs>
            </a:gsLst>
          </a:gradFill>
          <a:ln>
            <a:solidFill>
              <a:schemeClr val="accent2">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2000" b="1" dirty="0">
                <a:solidFill>
                  <a:schemeClr val="tx1"/>
                </a:solidFill>
              </a:rPr>
              <a:t>FRAMEWORK REQUIREMENT</a:t>
            </a:r>
            <a:r>
              <a:rPr lang="en-AU" sz="2000" dirty="0">
                <a:solidFill>
                  <a:schemeClr val="tx1"/>
                </a:solidFill>
              </a:rPr>
              <a:t>:</a:t>
            </a:r>
          </a:p>
          <a:p>
            <a:pPr algn="ctr"/>
            <a:endParaRPr lang="en-AU" sz="2000" dirty="0">
              <a:solidFill>
                <a:schemeClr val="tx1"/>
              </a:solidFill>
            </a:endParaRPr>
          </a:p>
          <a:p>
            <a:pPr algn="ctr"/>
            <a:r>
              <a:rPr lang="en-AU" sz="2000" dirty="0">
                <a:solidFill>
                  <a:schemeClr val="tx1"/>
                </a:solidFill>
              </a:rPr>
              <a:t> Framework organisations use a shared approach to identification, screening, assessment and management of family violence risk.</a:t>
            </a:r>
          </a:p>
          <a:p>
            <a:pPr algn="ctr"/>
            <a:endParaRPr lang="en-AU" sz="2000" dirty="0">
              <a:solidFill>
                <a:schemeClr val="tx1"/>
              </a:solidFill>
            </a:endParaRPr>
          </a:p>
          <a:p>
            <a:pPr algn="ctr"/>
            <a:r>
              <a:rPr lang="en-AU" sz="2000" dirty="0">
                <a:solidFill>
                  <a:schemeClr val="tx1"/>
                </a:solidFill>
              </a:rPr>
              <a:t> Framework organisations use tools that are consistent with the evidence-based risk factors, and share information relevant to family violence risk assessment and management with other services in accordance with relevant laws.</a:t>
            </a:r>
          </a:p>
          <a:p>
            <a:pPr algn="ctr"/>
            <a:endParaRPr lang="en-AU" sz="2000" dirty="0">
              <a:solidFill>
                <a:schemeClr val="tx1"/>
              </a:solidFill>
            </a:endParaRPr>
          </a:p>
          <a:p>
            <a:pPr algn="ctr"/>
            <a:r>
              <a:rPr lang="en-AU" sz="2000" dirty="0">
                <a:solidFill>
                  <a:schemeClr val="tx1"/>
                </a:solidFill>
              </a:rPr>
              <a:t>Seriousness of risk is to be assessed through structured professional judgement, which comprises a victim’s self-assessed level of risk, fear and safety, assessment against evidence-based risk factors, information sharing to inform assessment and professional judgement.</a:t>
            </a:r>
          </a:p>
        </p:txBody>
      </p:sp>
    </p:spTree>
    <p:extLst>
      <p:ext uri="{BB962C8B-B14F-4D97-AF65-F5344CB8AC3E}">
        <p14:creationId xmlns:p14="http://schemas.microsoft.com/office/powerpoint/2010/main" val="1866348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24045-ABF3-EB48-8D9D-77B766FAAE3F}"/>
              </a:ext>
            </a:extLst>
          </p:cNvPr>
          <p:cNvSpPr>
            <a:spLocks noGrp="1"/>
          </p:cNvSpPr>
          <p:nvPr>
            <p:ph idx="1"/>
          </p:nvPr>
        </p:nvSpPr>
        <p:spPr>
          <a:xfrm>
            <a:off x="539749" y="1980000"/>
            <a:ext cx="6420449" cy="4230000"/>
          </a:xfrm>
        </p:spPr>
        <p:txBody>
          <a:bodyPr/>
          <a:lstStyle/>
          <a:p>
            <a:pPr marL="285750" lvl="5" indent="-285750" fontAlgn="base">
              <a:lnSpc>
                <a:spcPct val="110000"/>
              </a:lnSpc>
              <a:spcBef>
                <a:spcPts val="800"/>
              </a:spcBef>
              <a:spcAft>
                <a:spcPts val="800"/>
              </a:spcAft>
              <a:buBlip>
                <a:blip r:embed="rId3"/>
              </a:buBlip>
            </a:pPr>
            <a:r>
              <a:rPr lang="en-AU" sz="1800" b="1" dirty="0">
                <a:solidFill>
                  <a:schemeClr val="accent2"/>
                </a:solidFill>
                <a:ea typeface="ＭＳ Ｐゴシック"/>
              </a:rPr>
              <a:t>Establish procedures</a:t>
            </a:r>
            <a:r>
              <a:rPr lang="en-AU" sz="1800" dirty="0">
                <a:ea typeface="ＭＳ Ｐゴシック"/>
              </a:rPr>
              <a:t> for the identification, screening, assessment and management of family violence risk that utilises the evidence-based risk factors.</a:t>
            </a:r>
          </a:p>
          <a:p>
            <a:pPr marL="285750" lvl="5" indent="-285750" fontAlgn="base">
              <a:lnSpc>
                <a:spcPct val="110000"/>
              </a:lnSpc>
              <a:spcBef>
                <a:spcPts val="800"/>
              </a:spcBef>
              <a:spcAft>
                <a:spcPts val="800"/>
              </a:spcAft>
              <a:buBlip>
                <a:blip r:embed="rId3"/>
              </a:buBlip>
            </a:pPr>
            <a:r>
              <a:rPr lang="en-AU" sz="1800" b="1" dirty="0">
                <a:solidFill>
                  <a:schemeClr val="accent2"/>
                </a:solidFill>
                <a:ea typeface="ＭＳ Ｐゴシック"/>
              </a:rPr>
              <a:t>Use MARAM-aligned tools </a:t>
            </a:r>
            <a:r>
              <a:rPr lang="en-AU" sz="1800" dirty="0">
                <a:ea typeface="ＭＳ Ｐゴシック"/>
              </a:rPr>
              <a:t>to create a consistent and collaborative practice.</a:t>
            </a:r>
          </a:p>
          <a:p>
            <a:pPr marL="285750" lvl="5" indent="-285750" fontAlgn="base">
              <a:lnSpc>
                <a:spcPct val="110000"/>
              </a:lnSpc>
              <a:spcBef>
                <a:spcPts val="800"/>
              </a:spcBef>
              <a:spcAft>
                <a:spcPts val="800"/>
              </a:spcAft>
              <a:buBlip>
                <a:blip r:embed="rId3"/>
              </a:buBlip>
            </a:pPr>
            <a:r>
              <a:rPr lang="en-AU" sz="1800" b="1" dirty="0">
                <a:solidFill>
                  <a:schemeClr val="accent2"/>
                </a:solidFill>
                <a:ea typeface="ＭＳ Ｐゴシック"/>
              </a:rPr>
              <a:t>Share risk-relevant information</a:t>
            </a:r>
            <a:r>
              <a:rPr lang="en-AU" sz="1800" dirty="0">
                <a:ea typeface="ＭＳ Ｐゴシック"/>
              </a:rPr>
              <a:t> including making requests, responding to requests and proactively sharing information, noting new schemes for sharing of family violence information (FVIS Scheme).</a:t>
            </a:r>
          </a:p>
        </p:txBody>
      </p:sp>
      <p:sp>
        <p:nvSpPr>
          <p:cNvPr id="2" name="Title 1">
            <a:extLst>
              <a:ext uri="{FF2B5EF4-FFF2-40B4-BE49-F238E27FC236}">
                <a16:creationId xmlns:a16="http://schemas.microsoft.com/office/drawing/2014/main" id="{C34F7459-6F6A-424E-97EC-22277CE59D83}"/>
              </a:ext>
            </a:extLst>
          </p:cNvPr>
          <p:cNvSpPr>
            <a:spLocks noGrp="1"/>
          </p:cNvSpPr>
          <p:nvPr>
            <p:ph type="title"/>
          </p:nvPr>
        </p:nvSpPr>
        <p:spPr/>
        <p:txBody>
          <a:bodyPr/>
          <a:lstStyle/>
          <a:p>
            <a:r>
              <a:rPr lang="en-AU" altLang="en-US" dirty="0">
                <a:solidFill>
                  <a:schemeClr val="accent3">
                    <a:lumMod val="60000"/>
                    <a:lumOff val="40000"/>
                  </a:schemeClr>
                </a:solidFill>
                <a:ea typeface="ＭＳ Ｐゴシック" panose="020B0600070205080204" pitchFamily="34" charset="-128"/>
              </a:rPr>
              <a:t>Pillar 2:</a:t>
            </a:r>
            <a:br>
              <a:rPr lang="en-AU" altLang="en-US" dirty="0">
                <a:solidFill>
                  <a:schemeClr val="bg1"/>
                </a:solidFill>
                <a:ea typeface="ＭＳ Ｐゴシック" panose="020B0600070205080204" pitchFamily="34" charset="-128"/>
              </a:rPr>
            </a:br>
            <a:r>
              <a:rPr lang="en-AU" altLang="en-US" dirty="0">
                <a:solidFill>
                  <a:schemeClr val="bg1"/>
                </a:solidFill>
                <a:ea typeface="ＭＳ Ｐゴシック" panose="020B0600070205080204" pitchFamily="34" charset="-128"/>
              </a:rPr>
              <a:t>What does this mean for our organisation? </a:t>
            </a:r>
            <a:endParaRPr lang="en-GB" dirty="0"/>
          </a:p>
        </p:txBody>
      </p:sp>
    </p:spTree>
    <p:extLst>
      <p:ext uri="{BB962C8B-B14F-4D97-AF65-F5344CB8AC3E}">
        <p14:creationId xmlns:p14="http://schemas.microsoft.com/office/powerpoint/2010/main" val="174969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FC142DA-83AB-4FB7-AC10-59BA1FD99B99}"/>
              </a:ext>
            </a:extLst>
          </p:cNvPr>
          <p:cNvSpPr>
            <a:spLocks noGrp="1"/>
          </p:cNvSpPr>
          <p:nvPr>
            <p:ph type="ctrTitle"/>
          </p:nvPr>
        </p:nvSpPr>
        <p:spPr>
          <a:xfrm>
            <a:off x="990000" y="3285893"/>
            <a:ext cx="3605234" cy="752707"/>
          </a:xfrm>
        </p:spPr>
        <p:txBody>
          <a:bodyPr anchor="t"/>
          <a:lstStyle/>
          <a:p>
            <a:pPr>
              <a:lnSpc>
                <a:spcPct val="100000"/>
              </a:lnSpc>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WHAT IS MARAM?</a:t>
            </a:r>
            <a:endParaRPr lang="en-US" altLang="en-US" sz="2800" dirty="0">
              <a:solidFill>
                <a:schemeClr val="accent3">
                  <a:lumMod val="60000"/>
                  <a:lumOff val="40000"/>
                </a:schemeClr>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40795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24045-ABF3-EB48-8D9D-77B766FAAE3F}"/>
              </a:ext>
            </a:extLst>
          </p:cNvPr>
          <p:cNvSpPr>
            <a:spLocks noGrp="1"/>
          </p:cNvSpPr>
          <p:nvPr>
            <p:ph idx="1"/>
          </p:nvPr>
        </p:nvSpPr>
        <p:spPr>
          <a:xfrm>
            <a:off x="539749" y="1980000"/>
            <a:ext cx="6420449" cy="4230000"/>
          </a:xfrm>
        </p:spPr>
        <p:txBody>
          <a:bodyPr/>
          <a:lstStyle/>
          <a:p>
            <a:pPr marL="285750" lvl="5" indent="-285750" fontAlgn="base">
              <a:lnSpc>
                <a:spcPct val="110000"/>
              </a:lnSpc>
              <a:spcBef>
                <a:spcPts val="800"/>
              </a:spcBef>
              <a:spcAft>
                <a:spcPts val="800"/>
              </a:spcAft>
              <a:buBlip>
                <a:blip r:embed="rId3"/>
              </a:buBlip>
            </a:pPr>
            <a:r>
              <a:rPr lang="en-AU" sz="1800" b="1" dirty="0">
                <a:solidFill>
                  <a:schemeClr val="accent2"/>
                </a:solidFill>
                <a:ea typeface="ＭＳ Ｐゴシック"/>
              </a:rPr>
              <a:t>Seek and provide secondary consultations and referrals</a:t>
            </a:r>
            <a:r>
              <a:rPr lang="en-AU" sz="1800" dirty="0">
                <a:ea typeface="ＭＳ Ｐゴシック"/>
              </a:rPr>
              <a:t> for the purpose of assessing and managing risk.</a:t>
            </a:r>
          </a:p>
          <a:p>
            <a:pPr marL="285750" lvl="5" indent="-285750" fontAlgn="base">
              <a:lnSpc>
                <a:spcPct val="110000"/>
              </a:lnSpc>
              <a:spcBef>
                <a:spcPts val="800"/>
              </a:spcBef>
              <a:spcAft>
                <a:spcPts val="800"/>
              </a:spcAft>
              <a:buBlip>
                <a:blip r:embed="rId3"/>
              </a:buBlip>
            </a:pPr>
            <a:r>
              <a:rPr lang="en-AU" sz="1800" b="1" dirty="0">
                <a:solidFill>
                  <a:schemeClr val="accent2"/>
                </a:solidFill>
                <a:ea typeface="ＭＳ Ｐゴシック"/>
              </a:rPr>
              <a:t>Build strong partnerships</a:t>
            </a:r>
            <a:r>
              <a:rPr lang="en-AU" sz="1800" dirty="0">
                <a:ea typeface="ＭＳ Ｐゴシック"/>
              </a:rPr>
              <a:t> with relevant external organisations to promote a coordinated and collaborative response to family violence risk. </a:t>
            </a:r>
          </a:p>
          <a:p>
            <a:pPr marL="285750" lvl="5" indent="-285750" fontAlgn="base">
              <a:lnSpc>
                <a:spcPct val="110000"/>
              </a:lnSpc>
              <a:spcBef>
                <a:spcPts val="800"/>
              </a:spcBef>
              <a:spcAft>
                <a:spcPts val="800"/>
              </a:spcAft>
              <a:buBlip>
                <a:blip r:embed="rId3"/>
              </a:buBlip>
            </a:pPr>
            <a:r>
              <a:rPr lang="en-AU" sz="1800" dirty="0">
                <a:ea typeface="ＭＳ Ｐゴシック"/>
              </a:rPr>
              <a:t>Embed </a:t>
            </a:r>
            <a:r>
              <a:rPr lang="en-AU" sz="1800" b="1" dirty="0">
                <a:solidFill>
                  <a:schemeClr val="accent2"/>
                </a:solidFill>
                <a:ea typeface="ＭＳ Ｐゴシック"/>
              </a:rPr>
              <a:t>structured professional judgement</a:t>
            </a:r>
            <a:r>
              <a:rPr lang="en-AU" sz="1800" dirty="0">
                <a:ea typeface="ＭＳ Ｐゴシック"/>
              </a:rPr>
              <a:t> as the method to assess family violence risk.</a:t>
            </a:r>
          </a:p>
        </p:txBody>
      </p:sp>
      <p:sp>
        <p:nvSpPr>
          <p:cNvPr id="2" name="Title 1">
            <a:extLst>
              <a:ext uri="{FF2B5EF4-FFF2-40B4-BE49-F238E27FC236}">
                <a16:creationId xmlns:a16="http://schemas.microsoft.com/office/drawing/2014/main" id="{C34F7459-6F6A-424E-97EC-22277CE59D83}"/>
              </a:ext>
            </a:extLst>
          </p:cNvPr>
          <p:cNvSpPr>
            <a:spLocks noGrp="1"/>
          </p:cNvSpPr>
          <p:nvPr>
            <p:ph type="title"/>
          </p:nvPr>
        </p:nvSpPr>
        <p:spPr/>
        <p:txBody>
          <a:bodyPr/>
          <a:lstStyle/>
          <a:p>
            <a:r>
              <a:rPr lang="en-AU" altLang="en-US" dirty="0">
                <a:solidFill>
                  <a:schemeClr val="accent3">
                    <a:lumMod val="60000"/>
                    <a:lumOff val="40000"/>
                  </a:schemeClr>
                </a:solidFill>
                <a:ea typeface="ＭＳ Ｐゴシック" panose="020B0600070205080204" pitchFamily="34" charset="-128"/>
              </a:rPr>
              <a:t>Pillar 2:</a:t>
            </a:r>
            <a:br>
              <a:rPr lang="en-AU" altLang="en-US" dirty="0">
                <a:solidFill>
                  <a:schemeClr val="bg1"/>
                </a:solidFill>
                <a:ea typeface="ＭＳ Ｐゴシック" panose="020B0600070205080204" pitchFamily="34" charset="-128"/>
              </a:rPr>
            </a:br>
            <a:r>
              <a:rPr lang="en-AU" altLang="en-US" dirty="0">
                <a:solidFill>
                  <a:schemeClr val="bg1"/>
                </a:solidFill>
                <a:ea typeface="ＭＳ Ｐゴシック" panose="020B0600070205080204" pitchFamily="34" charset="-128"/>
              </a:rPr>
              <a:t>What does this mean for our organisation? </a:t>
            </a:r>
            <a:endParaRPr lang="en-GB" dirty="0"/>
          </a:p>
        </p:txBody>
      </p:sp>
    </p:spTree>
    <p:extLst>
      <p:ext uri="{BB962C8B-B14F-4D97-AF65-F5344CB8AC3E}">
        <p14:creationId xmlns:p14="http://schemas.microsoft.com/office/powerpoint/2010/main" val="1777380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18C5C9F-1D03-7841-A50A-59CDCC6AAE23}"/>
              </a:ext>
            </a:extLst>
          </p:cNvPr>
          <p:cNvSpPr>
            <a:spLocks noGrp="1"/>
          </p:cNvSpPr>
          <p:nvPr>
            <p:ph idx="1"/>
          </p:nvPr>
        </p:nvSpPr>
        <p:spPr/>
        <p:txBody>
          <a:bodyPr/>
          <a:lstStyle/>
          <a:p>
            <a:endParaRPr lang="en-GB"/>
          </a:p>
        </p:txBody>
      </p:sp>
      <p:sp>
        <p:nvSpPr>
          <p:cNvPr id="9" name="Title 8"/>
          <p:cNvSpPr>
            <a:spLocks noGrp="1"/>
          </p:cNvSpPr>
          <p:nvPr>
            <p:ph type="title"/>
          </p:nvPr>
        </p:nvSpPr>
        <p:spPr>
          <a:xfrm>
            <a:off x="539750" y="269875"/>
            <a:ext cx="7550001" cy="1079500"/>
          </a:xfrm>
        </p:spPr>
        <p:txBody>
          <a:bodyPr/>
          <a:lstStyle/>
          <a:p>
            <a:r>
              <a:rPr lang="en-AU" dirty="0">
                <a:solidFill>
                  <a:schemeClr val="accent3">
                    <a:lumMod val="40000"/>
                    <a:lumOff val="60000"/>
                  </a:schemeClr>
                </a:solidFill>
              </a:rPr>
              <a:t>Pillar 3:</a:t>
            </a:r>
            <a:br>
              <a:rPr lang="en-AU" dirty="0"/>
            </a:br>
            <a:r>
              <a:rPr lang="en-AU" dirty="0"/>
              <a:t>Responsibilities for risk assessment and management </a:t>
            </a:r>
          </a:p>
        </p:txBody>
      </p:sp>
      <p:sp>
        <p:nvSpPr>
          <p:cNvPr id="2" name="Rectangle 1">
            <a:extLst>
              <a:ext uri="{FF2B5EF4-FFF2-40B4-BE49-F238E27FC236}">
                <a16:creationId xmlns:a16="http://schemas.microsoft.com/office/drawing/2014/main" id="{C9A49434-6410-464A-B108-77FFD195E28A}"/>
              </a:ext>
            </a:extLst>
          </p:cNvPr>
          <p:cNvSpPr/>
          <p:nvPr/>
        </p:nvSpPr>
        <p:spPr>
          <a:xfrm>
            <a:off x="428625" y="1562101"/>
            <a:ext cx="8286750" cy="5078144"/>
          </a:xfrm>
          <a:prstGeom prst="rect">
            <a:avLst/>
          </a:prstGeom>
          <a:gradFill>
            <a:gsLst>
              <a:gs pos="0">
                <a:schemeClr val="accent5">
                  <a:lumMod val="40000"/>
                  <a:lumOff val="60000"/>
                </a:schemeClr>
              </a:gs>
              <a:gs pos="100000">
                <a:schemeClr val="accent5">
                  <a:lumMod val="75000"/>
                </a:schemeClr>
              </a:gs>
            </a:gsLst>
          </a:gradFill>
          <a:ln>
            <a:solidFill>
              <a:schemeClr val="accent2">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2000" b="1" dirty="0">
                <a:solidFill>
                  <a:schemeClr val="tx1"/>
                </a:solidFill>
              </a:rPr>
              <a:t>FRAMEWORK REQUIREMENT</a:t>
            </a:r>
            <a:r>
              <a:rPr lang="en-AU" sz="2000" dirty="0">
                <a:solidFill>
                  <a:schemeClr val="tx1"/>
                </a:solidFill>
              </a:rPr>
              <a:t>:</a:t>
            </a:r>
          </a:p>
          <a:p>
            <a:pPr algn="ctr"/>
            <a:endParaRPr lang="en-AU" sz="2000" dirty="0">
              <a:solidFill>
                <a:schemeClr val="tx1"/>
              </a:solidFill>
            </a:endParaRPr>
          </a:p>
          <a:p>
            <a:pPr algn="ctr"/>
            <a:r>
              <a:rPr lang="en-AU" sz="2000" dirty="0">
                <a:solidFill>
                  <a:schemeClr val="tx1"/>
                </a:solidFill>
              </a:rPr>
              <a:t> Framework organisations understand their responsibilities in risk assessment and management practice and those these relate to the operation of Part 5A of the </a:t>
            </a:r>
            <a:r>
              <a:rPr lang="en-AU" sz="2000" i="1" dirty="0">
                <a:solidFill>
                  <a:schemeClr val="tx1"/>
                </a:solidFill>
              </a:rPr>
              <a:t>Family Violence Protection Act 2008</a:t>
            </a:r>
            <a:r>
              <a:rPr lang="en-AU" sz="2000" dirty="0">
                <a:solidFill>
                  <a:schemeClr val="tx1"/>
                </a:solidFill>
              </a:rPr>
              <a:t>, as applicable.</a:t>
            </a:r>
          </a:p>
          <a:p>
            <a:pPr algn="ctr"/>
            <a:endParaRPr lang="en-AU" sz="2000" dirty="0">
              <a:solidFill>
                <a:schemeClr val="tx1"/>
              </a:solidFill>
            </a:endParaRPr>
          </a:p>
          <a:p>
            <a:pPr algn="ctr"/>
            <a:r>
              <a:rPr lang="en-AU" sz="2000" dirty="0">
                <a:solidFill>
                  <a:schemeClr val="tx1"/>
                </a:solidFill>
              </a:rPr>
              <a:t>Framework organisations assign responsibilities of services and service providers within them in accordance with the 10 MARAM responsibilities.</a:t>
            </a:r>
          </a:p>
          <a:p>
            <a:pPr algn="ctr"/>
            <a:endParaRPr lang="en-AU" sz="2000" dirty="0">
              <a:solidFill>
                <a:schemeClr val="tx1"/>
              </a:solidFill>
            </a:endParaRPr>
          </a:p>
          <a:p>
            <a:pPr algn="ctr"/>
            <a:endParaRPr lang="en-AU" sz="2000" dirty="0">
              <a:solidFill>
                <a:schemeClr val="tx1"/>
              </a:solidFill>
            </a:endParaRPr>
          </a:p>
        </p:txBody>
      </p:sp>
    </p:spTree>
    <p:extLst>
      <p:ext uri="{BB962C8B-B14F-4D97-AF65-F5344CB8AC3E}">
        <p14:creationId xmlns:p14="http://schemas.microsoft.com/office/powerpoint/2010/main" val="1429423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CAF7-BAA3-3549-B1C6-A55FBB440A2A}"/>
              </a:ext>
            </a:extLst>
          </p:cNvPr>
          <p:cNvSpPr>
            <a:spLocks noGrp="1"/>
          </p:cNvSpPr>
          <p:nvPr>
            <p:ph type="title"/>
          </p:nvPr>
        </p:nvSpPr>
        <p:spPr/>
        <p:txBody>
          <a:bodyPr/>
          <a:lstStyle/>
          <a:p>
            <a:r>
              <a:rPr lang="en-AU" dirty="0"/>
              <a:t>10 responsibilities </a:t>
            </a:r>
            <a:br>
              <a:rPr lang="en-AU" dirty="0"/>
            </a:br>
            <a:r>
              <a:rPr lang="en-AU" dirty="0"/>
              <a:t>– within Pillar 3 of MARAM</a:t>
            </a:r>
            <a:endParaRPr lang="en-GB" dirty="0"/>
          </a:p>
        </p:txBody>
      </p:sp>
      <p:pic>
        <p:nvPicPr>
          <p:cNvPr id="5" name="Picture 4" descr="Graphic displaying the 10 responsibilities within MARAM Pillar 3">
            <a:extLst>
              <a:ext uri="{FF2B5EF4-FFF2-40B4-BE49-F238E27FC236}">
                <a16:creationId xmlns:a16="http://schemas.microsoft.com/office/drawing/2014/main" id="{ACD65EB5-31F6-3444-B1E0-C402FFEAADC9}"/>
              </a:ext>
            </a:extLst>
          </p:cNvPr>
          <p:cNvPicPr>
            <a:picLocks noChangeAspect="1"/>
          </p:cNvPicPr>
          <p:nvPr/>
        </p:nvPicPr>
        <p:blipFill>
          <a:blip r:embed="rId3"/>
          <a:srcRect/>
          <a:stretch/>
        </p:blipFill>
        <p:spPr>
          <a:xfrm>
            <a:off x="341958" y="1449977"/>
            <a:ext cx="8513939" cy="5656217"/>
          </a:xfrm>
          <a:prstGeom prst="rect">
            <a:avLst/>
          </a:prstGeom>
        </p:spPr>
      </p:pic>
    </p:spTree>
    <p:extLst>
      <p:ext uri="{BB962C8B-B14F-4D97-AF65-F5344CB8AC3E}">
        <p14:creationId xmlns:p14="http://schemas.microsoft.com/office/powerpoint/2010/main" val="3913627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61707C-E066-7446-9A7D-A709099E220C}"/>
              </a:ext>
            </a:extLst>
          </p:cNvPr>
          <p:cNvSpPr>
            <a:spLocks noGrp="1"/>
          </p:cNvSpPr>
          <p:nvPr>
            <p:ph idx="1"/>
          </p:nvPr>
        </p:nvSpPr>
        <p:spPr/>
        <p:txBody>
          <a:bodyPr/>
          <a:lstStyle/>
          <a:p>
            <a:pPr>
              <a:spcBef>
                <a:spcPts val="0"/>
              </a:spcBef>
              <a:spcAft>
                <a:spcPts val="200"/>
              </a:spcAft>
            </a:pPr>
            <a:r>
              <a:rPr lang="en-AU" sz="1800" dirty="0">
                <a:solidFill>
                  <a:srgbClr val="E57200"/>
                </a:solidFill>
                <a:latin typeface="Arial" panose="020B0604020202020204" pitchFamily="34" charset="0"/>
                <a:ea typeface="+mn-ea"/>
                <a:cs typeface="Arial" panose="020B0604020202020204" pitchFamily="34" charset="0"/>
              </a:rPr>
              <a:t>Responsibilities: </a:t>
            </a:r>
          </a:p>
          <a:p>
            <a:pPr marL="285750" lvl="2" indent="-285750">
              <a:spcBef>
                <a:spcPts val="800"/>
              </a:spcBef>
              <a:buBlip>
                <a:blip r:embed="rId3"/>
              </a:buBlip>
            </a:pPr>
            <a:r>
              <a:rPr lang="en-AU" sz="1800" dirty="0">
                <a:ea typeface="ＭＳ Ｐゴシック"/>
              </a:rPr>
              <a:t>Identify and map the MARAM responsibilities specific to the organisation.</a:t>
            </a:r>
          </a:p>
          <a:p>
            <a:pPr marL="285750" lvl="2" indent="-285750">
              <a:spcBef>
                <a:spcPts val="800"/>
              </a:spcBef>
              <a:buBlip>
                <a:blip r:embed="rId3"/>
              </a:buBlip>
            </a:pPr>
            <a:r>
              <a:rPr lang="en-AU" sz="1800" dirty="0">
                <a:ea typeface="ＭＳ Ｐゴシック"/>
              </a:rPr>
              <a:t>What procedures need to be in place to enable the responsibilities to be met during usual course of practice.</a:t>
            </a:r>
          </a:p>
          <a:p>
            <a:pPr lvl="2">
              <a:spcBef>
                <a:spcPts val="1200"/>
              </a:spcBef>
              <a:spcAft>
                <a:spcPts val="200"/>
              </a:spcAft>
            </a:pPr>
            <a:r>
              <a:rPr lang="en-AU" sz="1800" b="1" dirty="0">
                <a:solidFill>
                  <a:srgbClr val="E57200"/>
                </a:solidFill>
                <a:latin typeface="Arial" panose="020B0604020202020204" pitchFamily="34" charset="0"/>
                <a:ea typeface="+mn-ea"/>
                <a:cs typeface="Arial" panose="020B0604020202020204" pitchFamily="34" charset="0"/>
              </a:rPr>
              <a:t>Staff awareness:</a:t>
            </a:r>
          </a:p>
          <a:p>
            <a:pPr marL="285750" lvl="2" indent="-285750">
              <a:spcBef>
                <a:spcPts val="800"/>
              </a:spcBef>
              <a:buBlip>
                <a:blip r:embed="rId3"/>
              </a:buBlip>
            </a:pPr>
            <a:r>
              <a:rPr lang="en-AU" sz="1800" dirty="0">
                <a:ea typeface="ＭＳ Ｐゴシック"/>
              </a:rPr>
              <a:t>Ensure staff are informed about the MARAM responsibilities and updating on their roles and functions.</a:t>
            </a:r>
          </a:p>
          <a:p>
            <a:pPr lvl="2">
              <a:spcBef>
                <a:spcPts val="1200"/>
              </a:spcBef>
              <a:spcAft>
                <a:spcPts val="200"/>
              </a:spcAft>
            </a:pPr>
            <a:r>
              <a:rPr lang="en-AU" sz="1800" b="1" dirty="0">
                <a:solidFill>
                  <a:srgbClr val="E57200"/>
                </a:solidFill>
                <a:latin typeface="Arial" panose="020B0604020202020204" pitchFamily="34" charset="0"/>
                <a:ea typeface="+mn-ea"/>
                <a:cs typeface="Arial" panose="020B0604020202020204" pitchFamily="34" charset="0"/>
              </a:rPr>
              <a:t>Staff training:</a:t>
            </a:r>
          </a:p>
          <a:p>
            <a:pPr marL="285750" lvl="2" indent="-285750">
              <a:spcBef>
                <a:spcPts val="800"/>
              </a:spcBef>
              <a:buBlip>
                <a:blip r:embed="rId3"/>
              </a:buBlip>
            </a:pPr>
            <a:r>
              <a:rPr lang="en-AU" sz="1800" dirty="0">
                <a:ea typeface="ＭＳ Ｐゴシック"/>
              </a:rPr>
              <a:t>Identify and execute an appropriate training plan and tailor any training to the workforce to help raise capability.</a:t>
            </a:r>
          </a:p>
        </p:txBody>
      </p:sp>
      <p:sp>
        <p:nvSpPr>
          <p:cNvPr id="2" name="Title 1">
            <a:extLst>
              <a:ext uri="{FF2B5EF4-FFF2-40B4-BE49-F238E27FC236}">
                <a16:creationId xmlns:a16="http://schemas.microsoft.com/office/drawing/2014/main" id="{727A5EE1-5CCC-7446-A137-369DE581182B}"/>
              </a:ext>
            </a:extLst>
          </p:cNvPr>
          <p:cNvSpPr>
            <a:spLocks noGrp="1"/>
          </p:cNvSpPr>
          <p:nvPr>
            <p:ph type="title"/>
          </p:nvPr>
        </p:nvSpPr>
        <p:spPr/>
        <p:txBody>
          <a:bodyPr/>
          <a:lstStyle/>
          <a:p>
            <a:r>
              <a:rPr lang="en-AU" altLang="en-US" dirty="0">
                <a:solidFill>
                  <a:schemeClr val="accent3">
                    <a:lumMod val="40000"/>
                    <a:lumOff val="60000"/>
                  </a:schemeClr>
                </a:solidFill>
                <a:ea typeface="ＭＳ Ｐゴシック" panose="020B0600070205080204" pitchFamily="34" charset="-128"/>
              </a:rPr>
              <a:t>Pillar 3:</a:t>
            </a:r>
            <a:br>
              <a:rPr lang="en-AU" altLang="en-US" dirty="0">
                <a:solidFill>
                  <a:schemeClr val="bg1"/>
                </a:solidFill>
                <a:ea typeface="ＭＳ Ｐゴシック" panose="020B0600070205080204" pitchFamily="34" charset="-128"/>
              </a:rPr>
            </a:br>
            <a:r>
              <a:rPr lang="en-AU" altLang="en-US" dirty="0">
                <a:solidFill>
                  <a:schemeClr val="bg1"/>
                </a:solidFill>
                <a:ea typeface="ＭＳ Ｐゴシック" panose="020B0600070205080204" pitchFamily="34" charset="-128"/>
              </a:rPr>
              <a:t>What does this mean for our organisation? </a:t>
            </a:r>
            <a:endParaRPr lang="en-GB" dirty="0"/>
          </a:p>
        </p:txBody>
      </p:sp>
    </p:spTree>
    <p:extLst>
      <p:ext uri="{BB962C8B-B14F-4D97-AF65-F5344CB8AC3E}">
        <p14:creationId xmlns:p14="http://schemas.microsoft.com/office/powerpoint/2010/main" val="2846554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D6E5249-03EA-FC45-BEC4-40B859168C4D}"/>
              </a:ext>
            </a:extLst>
          </p:cNvPr>
          <p:cNvSpPr>
            <a:spLocks noGrp="1"/>
          </p:cNvSpPr>
          <p:nvPr>
            <p:ph idx="1"/>
          </p:nvPr>
        </p:nvSpPr>
        <p:spPr/>
        <p:txBody>
          <a:bodyPr/>
          <a:lstStyle/>
          <a:p>
            <a:endParaRPr lang="en-GB"/>
          </a:p>
        </p:txBody>
      </p:sp>
      <p:sp>
        <p:nvSpPr>
          <p:cNvPr id="9" name="Title 8"/>
          <p:cNvSpPr>
            <a:spLocks noGrp="1"/>
          </p:cNvSpPr>
          <p:nvPr>
            <p:ph type="title"/>
          </p:nvPr>
        </p:nvSpPr>
        <p:spPr>
          <a:xfrm>
            <a:off x="539750" y="269875"/>
            <a:ext cx="7657577" cy="1079500"/>
          </a:xfrm>
        </p:spPr>
        <p:txBody>
          <a:bodyPr/>
          <a:lstStyle/>
          <a:p>
            <a:r>
              <a:rPr lang="en-AU" dirty="0">
                <a:solidFill>
                  <a:schemeClr val="accent3">
                    <a:lumMod val="40000"/>
                    <a:lumOff val="60000"/>
                  </a:schemeClr>
                </a:solidFill>
              </a:rPr>
              <a:t>Pillar 4:</a:t>
            </a:r>
            <a:br>
              <a:rPr lang="en-AU" dirty="0"/>
            </a:br>
            <a:r>
              <a:rPr lang="en-AU" dirty="0"/>
              <a:t>Responsibilities for risk assessment and management </a:t>
            </a:r>
          </a:p>
        </p:txBody>
      </p:sp>
      <p:sp>
        <p:nvSpPr>
          <p:cNvPr id="2" name="Rectangle 1">
            <a:extLst>
              <a:ext uri="{FF2B5EF4-FFF2-40B4-BE49-F238E27FC236}">
                <a16:creationId xmlns:a16="http://schemas.microsoft.com/office/drawing/2014/main" id="{C9A49434-6410-464A-B108-77FFD195E28A}"/>
              </a:ext>
            </a:extLst>
          </p:cNvPr>
          <p:cNvSpPr/>
          <p:nvPr/>
        </p:nvSpPr>
        <p:spPr>
          <a:xfrm>
            <a:off x="438150" y="1562101"/>
            <a:ext cx="8286750" cy="5078144"/>
          </a:xfrm>
          <a:prstGeom prst="rect">
            <a:avLst/>
          </a:prstGeom>
          <a:gradFill>
            <a:gsLst>
              <a:gs pos="0">
                <a:schemeClr val="accent5">
                  <a:lumMod val="40000"/>
                  <a:lumOff val="60000"/>
                </a:schemeClr>
              </a:gs>
              <a:gs pos="100000">
                <a:schemeClr val="accent5">
                  <a:lumMod val="75000"/>
                </a:schemeClr>
              </a:gs>
            </a:gsLst>
          </a:gradFill>
          <a:ln>
            <a:solidFill>
              <a:schemeClr val="accent2">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AU" sz="2000" b="1" dirty="0">
              <a:solidFill>
                <a:schemeClr val="tx1"/>
              </a:solidFill>
            </a:endParaRPr>
          </a:p>
          <a:p>
            <a:pPr algn="ctr"/>
            <a:endParaRPr lang="en-AU" sz="2000" b="1" dirty="0">
              <a:solidFill>
                <a:schemeClr val="tx1"/>
              </a:solidFill>
            </a:endParaRPr>
          </a:p>
          <a:p>
            <a:pPr algn="ctr"/>
            <a:endParaRPr lang="en-AU" sz="2000" b="1" dirty="0">
              <a:solidFill>
                <a:schemeClr val="tx1"/>
              </a:solidFill>
            </a:endParaRPr>
          </a:p>
          <a:p>
            <a:pPr algn="ctr"/>
            <a:r>
              <a:rPr lang="en-AU" sz="2000" b="1" dirty="0">
                <a:solidFill>
                  <a:schemeClr val="tx1"/>
                </a:solidFill>
              </a:rPr>
              <a:t>FRAMEWORK REQUIREMENT</a:t>
            </a:r>
            <a:r>
              <a:rPr lang="en-AU" sz="2000" dirty="0">
                <a:solidFill>
                  <a:schemeClr val="tx1"/>
                </a:solidFill>
              </a:rPr>
              <a:t>:</a:t>
            </a:r>
          </a:p>
          <a:p>
            <a:pPr algn="ctr"/>
            <a:endParaRPr lang="en-AU" sz="2000" dirty="0">
              <a:solidFill>
                <a:schemeClr val="tx1"/>
              </a:solidFill>
            </a:endParaRPr>
          </a:p>
          <a:p>
            <a:r>
              <a:rPr lang="en-AU" sz="2000" dirty="0">
                <a:solidFill>
                  <a:schemeClr val="tx1"/>
                </a:solidFill>
              </a:rPr>
              <a:t> Framework organisations:</a:t>
            </a:r>
          </a:p>
          <a:p>
            <a:pPr algn="ctr"/>
            <a:endParaRPr lang="en-AU" sz="2000" dirty="0">
              <a:solidFill>
                <a:schemeClr val="tx1"/>
              </a:solidFill>
            </a:endParaRPr>
          </a:p>
          <a:p>
            <a:pPr marL="342900" indent="-342900" algn="ctr">
              <a:buFont typeface="Arial" panose="020B0604020202020204" pitchFamily="34" charset="0"/>
              <a:buChar char="•"/>
            </a:pPr>
            <a:r>
              <a:rPr lang="en-AU" sz="2000" dirty="0">
                <a:solidFill>
                  <a:schemeClr val="tx1"/>
                </a:solidFill>
              </a:rPr>
              <a:t>Establish or utilise existing relevant governance and advisory structures to implement the Framework</a:t>
            </a:r>
          </a:p>
          <a:p>
            <a:pPr algn="ctr"/>
            <a:endParaRPr lang="en-AU" sz="2000" dirty="0">
              <a:solidFill>
                <a:schemeClr val="tx1"/>
              </a:solidFill>
            </a:endParaRPr>
          </a:p>
          <a:p>
            <a:pPr marL="342900" indent="-342900" algn="ctr">
              <a:buFont typeface="Arial" panose="020B0604020202020204" pitchFamily="34" charset="0"/>
              <a:buChar char="•"/>
            </a:pPr>
            <a:r>
              <a:rPr lang="en-AU" sz="2000" dirty="0">
                <a:solidFill>
                  <a:schemeClr val="tx1"/>
                </a:solidFill>
              </a:rPr>
              <a:t>Collect consistent information about (a) the evidence-based risk factors, through MARAM aligned tools (b) service users’ individual experience of the forms of family violence</a:t>
            </a:r>
          </a:p>
          <a:p>
            <a:pPr marL="342900" indent="-342900" algn="ctr">
              <a:buFont typeface="Arial" panose="020B0604020202020204" pitchFamily="34" charset="0"/>
              <a:buChar char="•"/>
            </a:pPr>
            <a:endParaRPr lang="en-AU" sz="2000" dirty="0">
              <a:solidFill>
                <a:schemeClr val="tx1"/>
              </a:solidFill>
            </a:endParaRPr>
          </a:p>
          <a:p>
            <a:pPr marL="342900" indent="-342900" algn="ctr">
              <a:buFont typeface="Arial" panose="020B0604020202020204" pitchFamily="34" charset="0"/>
              <a:buChar char="•"/>
            </a:pPr>
            <a:r>
              <a:rPr lang="en-AU" sz="2000" dirty="0">
                <a:solidFill>
                  <a:schemeClr val="tx1"/>
                </a:solidFill>
              </a:rPr>
              <a:t>Undertake activities to change organisational culture and practice to promote continuous improvement in risk assessment and management practice, information sharing and enhanced collaboration with other services </a:t>
            </a:r>
          </a:p>
          <a:p>
            <a:pPr marL="342900" indent="-342900" algn="ctr">
              <a:buFont typeface="Arial" panose="020B0604020202020204" pitchFamily="34" charset="0"/>
              <a:buChar char="•"/>
            </a:pPr>
            <a:endParaRPr lang="en-AU" sz="2000" dirty="0">
              <a:solidFill>
                <a:schemeClr val="tx1"/>
              </a:solidFill>
            </a:endParaRPr>
          </a:p>
          <a:p>
            <a:pPr algn="ctr"/>
            <a:endParaRPr lang="en-AU" sz="2000" dirty="0">
              <a:solidFill>
                <a:schemeClr val="tx1"/>
              </a:solidFill>
            </a:endParaRPr>
          </a:p>
          <a:p>
            <a:pPr algn="ctr"/>
            <a:endParaRPr lang="en-AU" sz="2000" dirty="0">
              <a:solidFill>
                <a:schemeClr val="tx1"/>
              </a:solidFill>
            </a:endParaRPr>
          </a:p>
        </p:txBody>
      </p:sp>
    </p:spTree>
    <p:extLst>
      <p:ext uri="{BB962C8B-B14F-4D97-AF65-F5344CB8AC3E}">
        <p14:creationId xmlns:p14="http://schemas.microsoft.com/office/powerpoint/2010/main" val="4049934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86BFD2-9ECD-AA4C-B146-6315FD0C023C}"/>
              </a:ext>
            </a:extLst>
          </p:cNvPr>
          <p:cNvSpPr>
            <a:spLocks noGrp="1"/>
          </p:cNvSpPr>
          <p:nvPr>
            <p:ph idx="1"/>
          </p:nvPr>
        </p:nvSpPr>
        <p:spPr>
          <a:xfrm>
            <a:off x="539749" y="1980000"/>
            <a:ext cx="7044392" cy="423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285750" indent="-285750">
              <a:buBlip>
                <a:blip r:embed="rId3"/>
              </a:buBlip>
            </a:pPr>
            <a:r>
              <a:rPr lang="en-AU" sz="1800" dirty="0">
                <a:ea typeface="ＭＳ Ｐゴシック"/>
              </a:rPr>
              <a:t>Implement the MARAM Framework:</a:t>
            </a:r>
            <a:r>
              <a:rPr lang="en-AU" sz="1800" b="0" dirty="0">
                <a:solidFill>
                  <a:schemeClr val="tx1"/>
                </a:solidFill>
                <a:ea typeface="ＭＳ Ｐゴシック"/>
              </a:rPr>
              <a:t> using governance or other structures; ensure there is a clear process for alignment.</a:t>
            </a:r>
          </a:p>
          <a:p>
            <a:pPr marL="285750" indent="-285750">
              <a:buBlip>
                <a:blip r:embed="rId3"/>
              </a:buBlip>
            </a:pPr>
            <a:r>
              <a:rPr lang="en-AU" sz="1800" dirty="0">
                <a:ea typeface="ＭＳ Ｐゴシック"/>
              </a:rPr>
              <a:t>Collect data:</a:t>
            </a:r>
            <a:r>
              <a:rPr lang="en-AU" sz="1800" b="0" dirty="0">
                <a:solidFill>
                  <a:schemeClr val="tx1"/>
                </a:solidFill>
                <a:ea typeface="ＭＳ Ｐゴシック"/>
              </a:rPr>
              <a:t> on the identity of those experiencing family violence, the forms of violence, recording information sharing practices </a:t>
            </a:r>
          </a:p>
          <a:p>
            <a:pPr marL="285750" indent="-285750">
              <a:buBlip>
                <a:blip r:embed="rId3"/>
              </a:buBlip>
            </a:pPr>
            <a:r>
              <a:rPr lang="en-AU" sz="1800" dirty="0">
                <a:ea typeface="ＭＳ Ｐゴシック"/>
              </a:rPr>
              <a:t>Change organisational culture and practice:</a:t>
            </a:r>
            <a:r>
              <a:rPr lang="en-AU" sz="1800" b="0" dirty="0">
                <a:solidFill>
                  <a:schemeClr val="tx1"/>
                </a:solidFill>
                <a:ea typeface="ＭＳ Ｐゴシック"/>
              </a:rPr>
              <a:t> embed into the organisational culture the understanding that family violence is unacceptable in any form, and respond and manage family violence risk as a collective responsibility   </a:t>
            </a:r>
          </a:p>
          <a:p>
            <a:pPr marL="285750" indent="-285750">
              <a:buBlip>
                <a:blip r:embed="rId3"/>
              </a:buBlip>
            </a:pPr>
            <a:r>
              <a:rPr lang="en-AU" sz="1800" dirty="0">
                <a:ea typeface="ＭＳ Ｐゴシック"/>
              </a:rPr>
              <a:t>Continually improve:</a:t>
            </a:r>
            <a:r>
              <a:rPr lang="en-AU" sz="1800" b="0" dirty="0">
                <a:solidFill>
                  <a:schemeClr val="tx1"/>
                </a:solidFill>
                <a:ea typeface="ＭＳ Ｐゴシック"/>
              </a:rPr>
              <a:t> regularly review alignment progress and identify opportunities to update and improve policies, procedures, practice guidance and tools (particularly as the evidence base for family violence develops).</a:t>
            </a:r>
          </a:p>
        </p:txBody>
      </p:sp>
      <p:sp>
        <p:nvSpPr>
          <p:cNvPr id="2" name="Title 1">
            <a:extLst>
              <a:ext uri="{FF2B5EF4-FFF2-40B4-BE49-F238E27FC236}">
                <a16:creationId xmlns:a16="http://schemas.microsoft.com/office/drawing/2014/main" id="{5870D6A9-8F81-F64B-8840-5ADF32FCDC0C}"/>
              </a:ext>
            </a:extLst>
          </p:cNvPr>
          <p:cNvSpPr>
            <a:spLocks noGrp="1"/>
          </p:cNvSpPr>
          <p:nvPr>
            <p:ph type="title"/>
          </p:nvPr>
        </p:nvSpPr>
        <p:spPr/>
        <p:txBody>
          <a:bodyPr/>
          <a:lstStyle/>
          <a:p>
            <a:r>
              <a:rPr lang="en-AU" altLang="en-US" dirty="0">
                <a:solidFill>
                  <a:schemeClr val="accent3">
                    <a:lumMod val="40000"/>
                    <a:lumOff val="60000"/>
                  </a:schemeClr>
                </a:solidFill>
                <a:ea typeface="ＭＳ Ｐゴシック" panose="020B0600070205080204" pitchFamily="34" charset="-128"/>
              </a:rPr>
              <a:t>Pillar 4:</a:t>
            </a:r>
            <a:br>
              <a:rPr lang="en-AU" altLang="en-US" dirty="0">
                <a:solidFill>
                  <a:schemeClr val="bg1"/>
                </a:solidFill>
                <a:ea typeface="ＭＳ Ｐゴシック" panose="020B0600070205080204" pitchFamily="34" charset="-128"/>
              </a:rPr>
            </a:br>
            <a:r>
              <a:rPr lang="en-AU" altLang="en-US" dirty="0">
                <a:solidFill>
                  <a:schemeClr val="bg1"/>
                </a:solidFill>
                <a:ea typeface="ＭＳ Ｐゴシック" panose="020B0600070205080204" pitchFamily="34" charset="-128"/>
              </a:rPr>
              <a:t>What does this mean for our organisation? </a:t>
            </a:r>
            <a:endParaRPr lang="en-GB" dirty="0"/>
          </a:p>
        </p:txBody>
      </p:sp>
    </p:spTree>
    <p:extLst>
      <p:ext uri="{BB962C8B-B14F-4D97-AF65-F5344CB8AC3E}">
        <p14:creationId xmlns:p14="http://schemas.microsoft.com/office/powerpoint/2010/main" val="1340918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FC142DA-83AB-4FB7-AC10-59BA1FD99B99}"/>
              </a:ext>
            </a:extLst>
          </p:cNvPr>
          <p:cNvSpPr>
            <a:spLocks noGrp="1"/>
          </p:cNvSpPr>
          <p:nvPr>
            <p:ph type="ctrTitle"/>
          </p:nvPr>
        </p:nvSpPr>
        <p:spPr>
          <a:xfrm>
            <a:off x="990000" y="3286800"/>
            <a:ext cx="5429250" cy="771757"/>
          </a:xfrm>
        </p:spPr>
        <p:txBody>
          <a:bodyPr anchor="t"/>
          <a:lstStyle/>
          <a:p>
            <a:pPr>
              <a:lnSpc>
                <a:spcPct val="100000"/>
              </a:lnSpc>
            </a:pPr>
            <a:r>
              <a:rPr lang="en-US" altLang="en-US" sz="2800" dirty="0">
                <a:ea typeface="ＭＳ Ｐゴシック" panose="020B0600070205080204" pitchFamily="34" charset="-128"/>
              </a:rPr>
              <a:t>WHAT NEXT?</a:t>
            </a:r>
            <a:endParaRPr lang="en-US" altLang="en-US" sz="2800" dirty="0">
              <a:solidFill>
                <a:schemeClr val="accent3">
                  <a:lumMod val="60000"/>
                  <a:lumOff val="40000"/>
                </a:schemeClr>
              </a:solidFill>
              <a:ea typeface="ＭＳ Ｐゴシック" panose="020B0600070205080204" pitchFamily="34" charset="-128"/>
            </a:endParaRPr>
          </a:p>
        </p:txBody>
      </p:sp>
    </p:spTree>
    <p:extLst>
      <p:ext uri="{BB962C8B-B14F-4D97-AF65-F5344CB8AC3E}">
        <p14:creationId xmlns:p14="http://schemas.microsoft.com/office/powerpoint/2010/main" val="4166162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F6CB860-1436-4C87-8BBE-915EC788BCDE}"/>
              </a:ext>
            </a:extLst>
          </p:cNvPr>
          <p:cNvSpPr>
            <a:spLocks noGrp="1"/>
          </p:cNvSpPr>
          <p:nvPr>
            <p:ph type="title"/>
          </p:nvPr>
        </p:nvSpPr>
        <p:spPr/>
        <p:txBody>
          <a:bodyPr/>
          <a:lstStyle/>
          <a:p>
            <a:r>
              <a:rPr lang="en-US" dirty="0"/>
              <a:t>Priorities for Managers </a:t>
            </a:r>
            <a:endParaRPr lang="en-AU" dirty="0"/>
          </a:p>
        </p:txBody>
      </p:sp>
      <p:graphicFrame>
        <p:nvGraphicFramePr>
          <p:cNvPr id="5" name="Diagram 5">
            <a:extLst>
              <a:ext uri="{FF2B5EF4-FFF2-40B4-BE49-F238E27FC236}">
                <a16:creationId xmlns:a16="http://schemas.microsoft.com/office/drawing/2014/main" id="{61EE6C92-AE10-4B61-8844-EBF51330340C}"/>
              </a:ext>
            </a:extLst>
          </p:cNvPr>
          <p:cNvGraphicFramePr/>
          <p:nvPr>
            <p:extLst>
              <p:ext uri="{D42A27DB-BD31-4B8C-83A1-F6EECF244321}">
                <p14:modId xmlns:p14="http://schemas.microsoft.com/office/powerpoint/2010/main" val="1013213652"/>
              </p:ext>
            </p:extLst>
          </p:nvPr>
        </p:nvGraphicFramePr>
        <p:xfrm>
          <a:off x="540000" y="1850908"/>
          <a:ext cx="7463689" cy="4854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7801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Where do we begin with MARAM alignment? </a:t>
            </a:r>
          </a:p>
        </p:txBody>
      </p:sp>
      <p:pic>
        <p:nvPicPr>
          <p:cNvPr id="4" name="Picture 3" descr="Graphic displaying the embedding journey and additional MARAM support materials">
            <a:extLst>
              <a:ext uri="{FF2B5EF4-FFF2-40B4-BE49-F238E27FC236}">
                <a16:creationId xmlns:a16="http://schemas.microsoft.com/office/drawing/2014/main" id="{504E3D25-CDB8-ED45-8A6D-E56D7F826C00}"/>
              </a:ext>
            </a:extLst>
          </p:cNvPr>
          <p:cNvPicPr>
            <a:picLocks noChangeAspect="1"/>
          </p:cNvPicPr>
          <p:nvPr/>
        </p:nvPicPr>
        <p:blipFill>
          <a:blip r:embed="rId3"/>
          <a:stretch>
            <a:fillRect/>
          </a:stretch>
        </p:blipFill>
        <p:spPr>
          <a:xfrm>
            <a:off x="555625" y="1511300"/>
            <a:ext cx="8032750" cy="5336540"/>
          </a:xfrm>
          <a:prstGeom prst="rect">
            <a:avLst/>
          </a:prstGeom>
        </p:spPr>
      </p:pic>
    </p:spTree>
    <p:extLst>
      <p:ext uri="{BB962C8B-B14F-4D97-AF65-F5344CB8AC3E}">
        <p14:creationId xmlns:p14="http://schemas.microsoft.com/office/powerpoint/2010/main" val="2169633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Proposed Next Steps </a:t>
            </a:r>
          </a:p>
        </p:txBody>
      </p:sp>
      <p:sp>
        <p:nvSpPr>
          <p:cNvPr id="5" name="Content Placeholder 4">
            <a:extLst>
              <a:ext uri="{FF2B5EF4-FFF2-40B4-BE49-F238E27FC236}">
                <a16:creationId xmlns:a16="http://schemas.microsoft.com/office/drawing/2014/main" id="{45EBC2DB-3BE1-2648-8AFA-E436529E56A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70480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A1E10-C64A-4830-B4ED-C8B6BA3F4D14}"/>
              </a:ext>
            </a:extLst>
          </p:cNvPr>
          <p:cNvSpPr>
            <a:spLocks noGrp="1"/>
          </p:cNvSpPr>
          <p:nvPr>
            <p:ph idx="1"/>
          </p:nvPr>
        </p:nvSpPr>
        <p:spPr/>
        <p:txBody>
          <a:bodyPr/>
          <a:lstStyle/>
          <a:p>
            <a:pPr marL="342900" indent="-342900">
              <a:buBlip>
                <a:blip r:embed="rId3"/>
              </a:buBlip>
            </a:pPr>
            <a:r>
              <a:rPr lang="en-AU" sz="1800" b="0" dirty="0">
                <a:solidFill>
                  <a:schemeClr val="tx1"/>
                </a:solidFill>
                <a:ea typeface="ＭＳ Ｐゴシック"/>
              </a:rPr>
              <a:t>Recommendation 1 of the Royal Commission into Family Violence was for a renewed and updated comprehensive family violence framework that </a:t>
            </a:r>
            <a:r>
              <a:rPr lang="en-AU" sz="1800" dirty="0">
                <a:ea typeface="ＭＳ Ｐゴシック"/>
              </a:rPr>
              <a:t>sets minimum standards and roles and responsibilities for screening, risk assessment, risk management, information sharing and referral throughout Victorian agencies</a:t>
            </a:r>
            <a:r>
              <a:rPr lang="en-AU" sz="1800" b="0" dirty="0">
                <a:solidFill>
                  <a:schemeClr val="tx1"/>
                </a:solidFill>
                <a:ea typeface="ＭＳ Ｐゴシック"/>
              </a:rPr>
              <a:t>.  </a:t>
            </a:r>
            <a:endParaRPr lang="en-AU" sz="1800" b="0" dirty="0">
              <a:solidFill>
                <a:schemeClr val="tx1"/>
              </a:solidFill>
            </a:endParaRPr>
          </a:p>
          <a:p>
            <a:pPr marL="342900" indent="-342900">
              <a:buBlip>
                <a:blip r:embed="rId3"/>
              </a:buBlip>
            </a:pPr>
            <a:r>
              <a:rPr lang="en-AU" sz="1800" b="0" dirty="0">
                <a:solidFill>
                  <a:schemeClr val="tx1"/>
                </a:solidFill>
                <a:ea typeface="ＭＳ Ｐゴシック"/>
              </a:rPr>
              <a:t>Recommendation 2 was for the new framework to be prescribed in legislation so that framework organisations </a:t>
            </a:r>
            <a:r>
              <a:rPr lang="en-AU" sz="1800" dirty="0">
                <a:ea typeface="ＭＳ Ｐゴシック"/>
              </a:rPr>
              <a:t>are required to align their risk assessment policies, procedures, practices and tools</a:t>
            </a:r>
            <a:r>
              <a:rPr lang="en-AU" sz="1800" b="0" dirty="0">
                <a:solidFill>
                  <a:schemeClr val="tx1"/>
                </a:solidFill>
                <a:ea typeface="ＭＳ Ｐゴシック"/>
              </a:rPr>
              <a:t>.</a:t>
            </a:r>
            <a:endParaRPr lang="en-AU" sz="1800" b="0" dirty="0">
              <a:solidFill>
                <a:schemeClr val="tx1"/>
              </a:solidFill>
            </a:endParaRPr>
          </a:p>
        </p:txBody>
      </p:sp>
      <p:sp>
        <p:nvSpPr>
          <p:cNvPr id="2" name="Title 1"/>
          <p:cNvSpPr>
            <a:spLocks noGrp="1"/>
          </p:cNvSpPr>
          <p:nvPr>
            <p:ph type="title"/>
          </p:nvPr>
        </p:nvSpPr>
        <p:spPr/>
        <p:txBody>
          <a:bodyPr/>
          <a:lstStyle/>
          <a:p>
            <a:r>
              <a:rPr lang="en-AU" sz="2800" dirty="0">
                <a:solidFill>
                  <a:schemeClr val="bg1"/>
                </a:solidFill>
              </a:rPr>
              <a:t>What is MARAM?</a:t>
            </a:r>
          </a:p>
        </p:txBody>
      </p:sp>
    </p:spTree>
    <p:extLst>
      <p:ext uri="{BB962C8B-B14F-4D97-AF65-F5344CB8AC3E}">
        <p14:creationId xmlns:p14="http://schemas.microsoft.com/office/powerpoint/2010/main" val="387070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A1E10-C64A-4830-B4ED-C8B6BA3F4D14}"/>
              </a:ext>
            </a:extLst>
          </p:cNvPr>
          <p:cNvSpPr>
            <a:spLocks noGrp="1"/>
          </p:cNvSpPr>
          <p:nvPr>
            <p:ph idx="1"/>
          </p:nvPr>
        </p:nvSpPr>
        <p:spPr/>
        <p:txBody>
          <a:bodyPr/>
          <a:lstStyle/>
          <a:p>
            <a:pPr marL="342900" indent="-342900">
              <a:buBlip>
                <a:blip r:embed="rId3"/>
              </a:buBlip>
            </a:pPr>
            <a:r>
              <a:rPr lang="en-AU" sz="1800" b="0" dirty="0">
                <a:solidFill>
                  <a:schemeClr val="tx1"/>
                </a:solidFill>
                <a:ea typeface="ＭＳ Ｐゴシック"/>
              </a:rPr>
              <a:t>The Multi-Agency Risk Assessment Management Framework – MARAM – is the response to these two recommendations. It is embedded in law and policy and establishes the system architecture and accountability mechanisms required for a system-wide approach to, and shared responsibility for, assessing and managing family violence risk.</a:t>
            </a:r>
            <a:endParaRPr lang="en-AU" sz="1800" b="0" dirty="0">
              <a:solidFill>
                <a:schemeClr val="tx1"/>
              </a:solidFill>
            </a:endParaRPr>
          </a:p>
        </p:txBody>
      </p:sp>
      <p:sp>
        <p:nvSpPr>
          <p:cNvPr id="2" name="Title 1"/>
          <p:cNvSpPr>
            <a:spLocks noGrp="1"/>
          </p:cNvSpPr>
          <p:nvPr>
            <p:ph type="title"/>
          </p:nvPr>
        </p:nvSpPr>
        <p:spPr/>
        <p:txBody>
          <a:bodyPr/>
          <a:lstStyle/>
          <a:p>
            <a:r>
              <a:rPr lang="en-AU" sz="2800" dirty="0">
                <a:solidFill>
                  <a:schemeClr val="bg1"/>
                </a:solidFill>
              </a:rPr>
              <a:t>What is MARAM?</a:t>
            </a:r>
          </a:p>
        </p:txBody>
      </p:sp>
    </p:spTree>
    <p:extLst>
      <p:ext uri="{BB962C8B-B14F-4D97-AF65-F5344CB8AC3E}">
        <p14:creationId xmlns:p14="http://schemas.microsoft.com/office/powerpoint/2010/main" val="97938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DA427-3AA2-0743-ADAA-EBC987A94EB3}"/>
              </a:ext>
            </a:extLst>
          </p:cNvPr>
          <p:cNvSpPr>
            <a:spLocks noGrp="1"/>
          </p:cNvSpPr>
          <p:nvPr>
            <p:ph idx="1"/>
          </p:nvPr>
        </p:nvSpPr>
        <p:spPr/>
        <p:txBody>
          <a:bodyPr/>
          <a:lstStyle/>
          <a:p>
            <a:pPr marL="285750" indent="-285750">
              <a:buBlip>
                <a:blip r:embed="rId3"/>
              </a:buBlip>
            </a:pPr>
            <a:r>
              <a:rPr lang="en-AU" sz="1800" b="0" dirty="0">
                <a:solidFill>
                  <a:schemeClr val="tx1"/>
                </a:solidFill>
                <a:ea typeface="ＭＳ Ｐゴシック"/>
              </a:rPr>
              <a:t>Victim survivors, children and families already use our services – aligning with MARAM will help us keep them safe and support them to recover and thrive.</a:t>
            </a:r>
          </a:p>
          <a:p>
            <a:pPr marL="285750" indent="-285750">
              <a:buBlip>
                <a:blip r:embed="rId3"/>
              </a:buBlip>
            </a:pPr>
            <a:r>
              <a:rPr lang="en-AU" sz="1800" b="0" dirty="0">
                <a:solidFill>
                  <a:schemeClr val="tx1"/>
                </a:solidFill>
                <a:ea typeface="ＭＳ Ｐゴシック"/>
              </a:rPr>
              <a:t>Our workforce already deals with family violence in our interactions – aligning with MARAM will provide staff with increased capability and confidence to identify, assess and respond.</a:t>
            </a:r>
          </a:p>
          <a:p>
            <a:pPr marL="285750" indent="-285750">
              <a:buBlip>
                <a:blip r:embed="rId3"/>
              </a:buBlip>
            </a:pPr>
            <a:r>
              <a:rPr lang="en-AU" sz="1800" b="0" dirty="0">
                <a:solidFill>
                  <a:schemeClr val="tx1"/>
                </a:solidFill>
                <a:ea typeface="ＭＳ Ｐゴシック"/>
              </a:rPr>
              <a:t>Consistent and collaborative practice in our workforce, and across other framework organisations, will help ensure a more seamless response (a benefit to the workforce and service users).</a:t>
            </a:r>
          </a:p>
        </p:txBody>
      </p:sp>
      <p:sp>
        <p:nvSpPr>
          <p:cNvPr id="2" name="Title 1">
            <a:extLst>
              <a:ext uri="{FF2B5EF4-FFF2-40B4-BE49-F238E27FC236}">
                <a16:creationId xmlns:a16="http://schemas.microsoft.com/office/drawing/2014/main" id="{5751C63C-D090-EA49-8EEA-7DAD1D1F201D}"/>
              </a:ext>
            </a:extLst>
          </p:cNvPr>
          <p:cNvSpPr>
            <a:spLocks noGrp="1"/>
          </p:cNvSpPr>
          <p:nvPr>
            <p:ph type="title"/>
          </p:nvPr>
        </p:nvSpPr>
        <p:spPr/>
        <p:txBody>
          <a:bodyPr/>
          <a:lstStyle/>
          <a:p>
            <a:r>
              <a:rPr lang="en-AU" altLang="en-US" sz="2800" dirty="0">
                <a:solidFill>
                  <a:schemeClr val="bg1"/>
                </a:solidFill>
                <a:ea typeface="ＭＳ Ｐゴシック" panose="020B0600070205080204" pitchFamily="34" charset="-128"/>
              </a:rPr>
              <a:t>Benefits of aligning with MARAM </a:t>
            </a:r>
            <a:br>
              <a:rPr lang="en-AU" altLang="en-US" sz="2800" dirty="0">
                <a:solidFill>
                  <a:schemeClr val="bg1"/>
                </a:solidFill>
                <a:ea typeface="ＭＳ Ｐゴシック" panose="020B0600070205080204" pitchFamily="34" charset="-128"/>
              </a:rPr>
            </a:br>
            <a:r>
              <a:rPr lang="en-AU" altLang="en-US" sz="2800" dirty="0">
                <a:solidFill>
                  <a:schemeClr val="bg1"/>
                </a:solidFill>
                <a:ea typeface="ＭＳ Ｐゴシック" panose="020B0600070205080204" pitchFamily="34" charset="-128"/>
              </a:rPr>
              <a:t>for our organisation </a:t>
            </a:r>
            <a:endParaRPr lang="en-GB" sz="2800" dirty="0"/>
          </a:p>
        </p:txBody>
      </p:sp>
    </p:spTree>
    <p:extLst>
      <p:ext uri="{BB962C8B-B14F-4D97-AF65-F5344CB8AC3E}">
        <p14:creationId xmlns:p14="http://schemas.microsoft.com/office/powerpoint/2010/main" val="160299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DA427-3AA2-0743-ADAA-EBC987A94EB3}"/>
              </a:ext>
            </a:extLst>
          </p:cNvPr>
          <p:cNvSpPr>
            <a:spLocks noGrp="1"/>
          </p:cNvSpPr>
          <p:nvPr>
            <p:ph idx="1"/>
          </p:nvPr>
        </p:nvSpPr>
        <p:spPr/>
        <p:txBody>
          <a:bodyPr/>
          <a:lstStyle/>
          <a:p>
            <a:pPr marL="285750" indent="-285750">
              <a:buBlip>
                <a:blip r:embed="rId3"/>
              </a:buBlip>
            </a:pPr>
            <a:r>
              <a:rPr lang="en-AU" sz="1800" b="0" dirty="0">
                <a:solidFill>
                  <a:schemeClr val="tx1"/>
                </a:solidFill>
                <a:ea typeface="ＭＳ Ｐゴシック"/>
              </a:rPr>
              <a:t>Identifiable paths for secondary consultations and referrals will increase access to support for the workforce and service users.</a:t>
            </a:r>
          </a:p>
          <a:p>
            <a:pPr marL="285750" indent="-285750">
              <a:buBlip>
                <a:blip r:embed="rId3"/>
              </a:buBlip>
            </a:pPr>
            <a:r>
              <a:rPr lang="en-AU" sz="1800" b="0" dirty="0">
                <a:solidFill>
                  <a:schemeClr val="tx1"/>
                </a:solidFill>
                <a:ea typeface="ＭＳ Ｐゴシック"/>
              </a:rPr>
              <a:t>Early identification can prevent escalation of violence. </a:t>
            </a:r>
          </a:p>
          <a:p>
            <a:pPr marL="285750" indent="-285750">
              <a:buBlip>
                <a:blip r:embed="rId3"/>
              </a:buBlip>
            </a:pPr>
            <a:r>
              <a:rPr lang="en-AU" sz="1800" b="0" dirty="0">
                <a:solidFill>
                  <a:schemeClr val="tx1"/>
                </a:solidFill>
                <a:ea typeface="ＭＳ Ｐゴシック"/>
              </a:rPr>
              <a:t>Our workforce can feel supported for their own wellbeing (family violence affects our employees too).</a:t>
            </a:r>
          </a:p>
        </p:txBody>
      </p:sp>
      <p:sp>
        <p:nvSpPr>
          <p:cNvPr id="2" name="Title 1">
            <a:extLst>
              <a:ext uri="{FF2B5EF4-FFF2-40B4-BE49-F238E27FC236}">
                <a16:creationId xmlns:a16="http://schemas.microsoft.com/office/drawing/2014/main" id="{5751C63C-D090-EA49-8EEA-7DAD1D1F201D}"/>
              </a:ext>
            </a:extLst>
          </p:cNvPr>
          <p:cNvSpPr>
            <a:spLocks noGrp="1"/>
          </p:cNvSpPr>
          <p:nvPr>
            <p:ph type="title"/>
          </p:nvPr>
        </p:nvSpPr>
        <p:spPr/>
        <p:txBody>
          <a:bodyPr/>
          <a:lstStyle/>
          <a:p>
            <a:r>
              <a:rPr lang="en-AU" altLang="en-US" sz="2800" dirty="0">
                <a:solidFill>
                  <a:schemeClr val="bg1"/>
                </a:solidFill>
                <a:ea typeface="ＭＳ Ｐゴシック" panose="020B0600070205080204" pitchFamily="34" charset="-128"/>
              </a:rPr>
              <a:t>Benefits of aligning with MARAM </a:t>
            </a:r>
            <a:br>
              <a:rPr lang="en-AU" altLang="en-US" sz="2800" dirty="0">
                <a:solidFill>
                  <a:schemeClr val="bg1"/>
                </a:solidFill>
                <a:ea typeface="ＭＳ Ｐゴシック" panose="020B0600070205080204" pitchFamily="34" charset="-128"/>
              </a:rPr>
            </a:br>
            <a:r>
              <a:rPr lang="en-AU" altLang="en-US" sz="2800" dirty="0">
                <a:solidFill>
                  <a:schemeClr val="bg1"/>
                </a:solidFill>
                <a:ea typeface="ＭＳ Ｐゴシック" panose="020B0600070205080204" pitchFamily="34" charset="-128"/>
              </a:rPr>
              <a:t>for our organisation </a:t>
            </a:r>
            <a:endParaRPr lang="en-GB" sz="2800" dirty="0"/>
          </a:p>
        </p:txBody>
      </p:sp>
    </p:spTree>
    <p:extLst>
      <p:ext uri="{BB962C8B-B14F-4D97-AF65-F5344CB8AC3E}">
        <p14:creationId xmlns:p14="http://schemas.microsoft.com/office/powerpoint/2010/main" val="2539468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31690" y="1980001"/>
            <a:ext cx="4658062" cy="42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285750" indent="-285750" defTabSz="457200" fontAlgn="base">
              <a:lnSpc>
                <a:spcPct val="110000"/>
              </a:lnSpc>
              <a:spcBef>
                <a:spcPts val="800"/>
              </a:spcBef>
              <a:spcAft>
                <a:spcPts val="800"/>
              </a:spcAft>
              <a:buBlip>
                <a:blip r:embed="rId3"/>
              </a:buBlip>
            </a:pPr>
            <a:r>
              <a:rPr lang="en-AU" sz="1800" kern="1200" dirty="0">
                <a:solidFill>
                  <a:schemeClr val="tx1"/>
                </a:solidFill>
                <a:latin typeface="+mn-lt"/>
                <a:ea typeface="ＭＳ Ｐゴシック"/>
              </a:rPr>
              <a:t>The MARAM Framework contains 10 principles that guide and inform the ethical engagement of professionals and organisations with service users.</a:t>
            </a:r>
          </a:p>
          <a:p>
            <a:pPr marL="285750" indent="-285750" defTabSz="457200" fontAlgn="base">
              <a:lnSpc>
                <a:spcPct val="110000"/>
              </a:lnSpc>
              <a:spcBef>
                <a:spcPts val="800"/>
              </a:spcBef>
              <a:spcAft>
                <a:spcPts val="800"/>
              </a:spcAft>
              <a:buBlip>
                <a:blip r:embed="rId3"/>
              </a:buBlip>
            </a:pPr>
            <a:r>
              <a:rPr lang="en-AU" sz="1800" kern="1200" dirty="0">
                <a:solidFill>
                  <a:schemeClr val="tx1"/>
                </a:solidFill>
                <a:latin typeface="+mn-lt"/>
                <a:ea typeface="ＭＳ Ｐゴシック"/>
              </a:rPr>
              <a:t>The principles support four pillars of practice that are set at organisational level, and which contain framework requirements for organisations to align with.</a:t>
            </a:r>
          </a:p>
          <a:p>
            <a:pPr marL="285750" indent="-285750" defTabSz="457200" fontAlgn="base">
              <a:lnSpc>
                <a:spcPct val="110000"/>
              </a:lnSpc>
              <a:spcBef>
                <a:spcPts val="800"/>
              </a:spcBef>
              <a:spcAft>
                <a:spcPts val="800"/>
              </a:spcAft>
              <a:buBlip>
                <a:blip r:embed="rId3"/>
              </a:buBlip>
            </a:pPr>
            <a:r>
              <a:rPr lang="en-AU" sz="1800" kern="1200" dirty="0">
                <a:solidFill>
                  <a:schemeClr val="tx1"/>
                </a:solidFill>
                <a:latin typeface="+mn-lt"/>
                <a:ea typeface="ＭＳ Ｐゴシック"/>
              </a:rPr>
              <a:t>Alignment can be demonstrated by organisations incorporating relevant information from the four pillars into policies, procedures, practice guidance and tools.  </a:t>
            </a:r>
          </a:p>
          <a:p>
            <a:pPr marL="285750" indent="-285750" defTabSz="457200" fontAlgn="base">
              <a:lnSpc>
                <a:spcPct val="110000"/>
              </a:lnSpc>
              <a:spcBef>
                <a:spcPts val="800"/>
              </a:spcBef>
              <a:spcAft>
                <a:spcPts val="800"/>
              </a:spcAft>
              <a:buBlip>
                <a:blip r:embed="rId3"/>
              </a:buBlip>
            </a:pPr>
            <a:endParaRPr lang="en-AU" sz="1800" kern="1200" dirty="0">
              <a:solidFill>
                <a:schemeClr val="tx1"/>
              </a:solidFill>
              <a:latin typeface="+mn-lt"/>
              <a:ea typeface="ＭＳ Ｐゴシック"/>
            </a:endParaRPr>
          </a:p>
          <a:p>
            <a:pPr marL="285750" indent="-285750" defTabSz="457200" fontAlgn="base">
              <a:lnSpc>
                <a:spcPct val="110000"/>
              </a:lnSpc>
              <a:spcBef>
                <a:spcPts val="800"/>
              </a:spcBef>
              <a:spcAft>
                <a:spcPts val="800"/>
              </a:spcAft>
              <a:buBlip>
                <a:blip r:embed="rId3"/>
              </a:buBlip>
            </a:pPr>
            <a:endParaRPr lang="en-AU" sz="1800" kern="1200" dirty="0">
              <a:solidFill>
                <a:schemeClr val="tx1"/>
              </a:solidFill>
              <a:latin typeface="+mn-lt"/>
              <a:ea typeface="ＭＳ Ｐゴシック"/>
            </a:endParaRPr>
          </a:p>
          <a:p>
            <a:pPr marL="3886200" lvl="8" indent="-228600" defTabSz="457200">
              <a:spcBef>
                <a:spcPct val="20000"/>
              </a:spcBef>
              <a:buFont typeface="Arial"/>
              <a:buChar char="•"/>
            </a:pPr>
            <a:endParaRPr lang="en-AU" sz="2000" kern="1200" dirty="0">
              <a:solidFill>
                <a:schemeClr val="tx1"/>
              </a:solidFill>
              <a:latin typeface="+mn-lt"/>
              <a:ea typeface="+mn-ea"/>
              <a:cs typeface="+mn-cs"/>
            </a:endParaRPr>
          </a:p>
          <a:p>
            <a:pPr marL="3886200" lvl="8" indent="-228600" defTabSz="457200">
              <a:spcBef>
                <a:spcPct val="20000"/>
              </a:spcBef>
              <a:buFont typeface="Arial"/>
              <a:buChar char="•"/>
            </a:pPr>
            <a:endParaRPr lang="en-AU" sz="2000" kern="1200" dirty="0">
              <a:solidFill>
                <a:schemeClr val="tx1"/>
              </a:solidFill>
              <a:latin typeface="+mn-lt"/>
              <a:ea typeface="+mn-ea"/>
              <a:cs typeface="+mn-cs"/>
            </a:endParaRPr>
          </a:p>
        </p:txBody>
      </p:sp>
      <p:pic>
        <p:nvPicPr>
          <p:cNvPr id="11" name="Picture 10" descr="Royal Commission report logo">
            <a:extLst>
              <a:ext uri="{FF2B5EF4-FFF2-40B4-BE49-F238E27FC236}">
                <a16:creationId xmlns:a16="http://schemas.microsoft.com/office/drawing/2014/main" id="{0E4BEFDA-B492-4925-9F09-C1E40C071879}"/>
              </a:ext>
            </a:extLst>
          </p:cNvPr>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238826" y="1860750"/>
            <a:ext cx="1308838" cy="411770"/>
          </a:xfrm>
          <a:prstGeom prst="rect">
            <a:avLst/>
          </a:prstGeom>
        </p:spPr>
      </p:pic>
      <p:sp>
        <p:nvSpPr>
          <p:cNvPr id="12" name="Rounded Rectangle 25">
            <a:extLst>
              <a:ext uri="{FF2B5EF4-FFF2-40B4-BE49-F238E27FC236}">
                <a16:creationId xmlns:a16="http://schemas.microsoft.com/office/drawing/2014/main" id="{D63BFC01-A830-44B0-A5A3-9EA9F76CB903}"/>
              </a:ext>
              <a:ext uri="{C183D7F6-B498-43B3-948B-1728B52AA6E4}">
                <adec:decorative xmlns:adec="http://schemas.microsoft.com/office/drawing/2017/decorative" val="1"/>
              </a:ext>
            </a:extLst>
          </p:cNvPr>
          <p:cNvSpPr/>
          <p:nvPr/>
        </p:nvSpPr>
        <p:spPr>
          <a:xfrm>
            <a:off x="-10758" y="1609172"/>
            <a:ext cx="1763644" cy="2138889"/>
          </a:xfrm>
          <a:prstGeom prst="roundRect">
            <a:avLst>
              <a:gd name="adj" fmla="val 1373"/>
            </a:avLst>
          </a:prstGeom>
          <a:solidFill>
            <a:srgbClr val="00858E">
              <a:alpha val="20000"/>
            </a:srgbClr>
          </a:solidFill>
          <a:ln w="114300">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a:solidFill>
                <a:prstClr val="black"/>
              </a:solidFill>
              <a:latin typeface="Calibri" panose="020F0502020204030204" pitchFamily="34" charset="0"/>
            </a:endParaRPr>
          </a:p>
        </p:txBody>
      </p:sp>
      <p:pic>
        <p:nvPicPr>
          <p:cNvPr id="10" name="Picture 2" descr="MARAM Framework report cover">
            <a:extLst>
              <a:ext uri="{FF2B5EF4-FFF2-40B4-BE49-F238E27FC236}">
                <a16:creationId xmlns:a16="http://schemas.microsoft.com/office/drawing/2014/main" id="{5E492FF3-9B9A-421F-9774-85C1928CD5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77" y="3084712"/>
            <a:ext cx="2351893" cy="33288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a:extLst>
              <a:ext uri="{FF2B5EF4-FFF2-40B4-BE49-F238E27FC236}">
                <a16:creationId xmlns:a16="http://schemas.microsoft.com/office/drawing/2014/main" id="{A0AD9C7A-9802-FA46-ADF9-D385AAF68521}"/>
              </a:ext>
            </a:extLst>
          </p:cNvPr>
          <p:cNvSpPr>
            <a:spLocks noGrp="1"/>
          </p:cNvSpPr>
          <p:nvPr>
            <p:ph type="title"/>
          </p:nvPr>
        </p:nvSpPr>
        <p:spPr/>
        <p:txBody>
          <a:bodyPr/>
          <a:lstStyle/>
          <a:p>
            <a:r>
              <a:rPr lang="en-AU" sz="2800" dirty="0">
                <a:solidFill>
                  <a:schemeClr val="bg1"/>
                </a:solidFill>
                <a:sym typeface="Trebuchet MS"/>
              </a:rPr>
              <a:t>The Family Violence Multi-Agency Risk Assessment and Management Framework (MARAM) </a:t>
            </a:r>
            <a:endParaRPr lang="en-GB" sz="2800" dirty="0"/>
          </a:p>
        </p:txBody>
      </p:sp>
    </p:spTree>
    <p:extLst>
      <p:ext uri="{BB962C8B-B14F-4D97-AF65-F5344CB8AC3E}">
        <p14:creationId xmlns:p14="http://schemas.microsoft.com/office/powerpoint/2010/main" val="426691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D0A87-7666-0A48-BAE2-FE40B06250CF}"/>
              </a:ext>
            </a:extLst>
          </p:cNvPr>
          <p:cNvSpPr>
            <a:spLocks noGrp="1"/>
          </p:cNvSpPr>
          <p:nvPr>
            <p:ph type="title"/>
          </p:nvPr>
        </p:nvSpPr>
        <p:spPr/>
        <p:txBody>
          <a:bodyPr/>
          <a:lstStyle/>
          <a:p>
            <a:r>
              <a:rPr lang="en-AU" sz="2800" dirty="0"/>
              <a:t>10 Principles of MARAM  </a:t>
            </a:r>
            <a:endParaRPr lang="en-GB" sz="2800" dirty="0"/>
          </a:p>
        </p:txBody>
      </p:sp>
      <p:pic>
        <p:nvPicPr>
          <p:cNvPr id="11" name="Picture 10" descr="10 circles representing the 10 principles of MARAM">
            <a:extLst>
              <a:ext uri="{FF2B5EF4-FFF2-40B4-BE49-F238E27FC236}">
                <a16:creationId xmlns:a16="http://schemas.microsoft.com/office/drawing/2014/main" id="{D3A33345-51E9-5948-AB1A-0C8C6C17533B}"/>
              </a:ext>
            </a:extLst>
          </p:cNvPr>
          <p:cNvPicPr>
            <a:picLocks noChangeAspect="1"/>
          </p:cNvPicPr>
          <p:nvPr/>
        </p:nvPicPr>
        <p:blipFill>
          <a:blip r:embed="rId3"/>
          <a:srcRect/>
          <a:stretch/>
        </p:blipFill>
        <p:spPr>
          <a:xfrm>
            <a:off x="920750" y="1659516"/>
            <a:ext cx="7302500" cy="4851400"/>
          </a:xfrm>
          <a:prstGeom prst="rect">
            <a:avLst/>
          </a:prstGeom>
        </p:spPr>
      </p:pic>
    </p:spTree>
    <p:extLst>
      <p:ext uri="{BB962C8B-B14F-4D97-AF65-F5344CB8AC3E}">
        <p14:creationId xmlns:p14="http://schemas.microsoft.com/office/powerpoint/2010/main" val="2735664476"/>
      </p:ext>
    </p:extLst>
  </p:cSld>
  <p:clrMapOvr>
    <a:masterClrMapping/>
  </p:clrMapOvr>
</p:sld>
</file>

<file path=ppt/theme/theme1.xml><?xml version="1.0" encoding="utf-8"?>
<a:theme xmlns:a="http://schemas.openxmlformats.org/drawingml/2006/main" name="WOVG info sharing presentation template - grey v3 060818">
  <a:themeElements>
    <a:clrScheme name="WOVG">
      <a:dk1>
        <a:sysClr val="windowText" lastClr="000000"/>
      </a:dk1>
      <a:lt1>
        <a:sysClr val="window" lastClr="FFFFFF"/>
      </a:lt1>
      <a:dk2>
        <a:srgbClr val="000000"/>
      </a:dk2>
      <a:lt2>
        <a:srgbClr val="FFFFFF"/>
      </a:lt2>
      <a:accent1>
        <a:srgbClr val="53565A"/>
      </a:accent1>
      <a:accent2>
        <a:srgbClr val="00848F"/>
      </a:accent2>
      <a:accent3>
        <a:srgbClr val="C5511A"/>
      </a:accent3>
      <a:accent4>
        <a:srgbClr val="CBCCCB"/>
      </a:accent4>
      <a:accent5>
        <a:srgbClr val="ADD7DB"/>
      </a:accent5>
      <a:accent6>
        <a:srgbClr val="E9BCA7"/>
      </a:accent6>
      <a:hlink>
        <a:srgbClr val="0072CE"/>
      </a:hlink>
      <a:folHlink>
        <a:srgbClr val="87189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OVG info sharing presentation template - grey v3 060818.potx" id="{1A5AD5F3-0B1D-4129-B0C0-8504D638F095}" vid="{48EF1127-6012-4053-BA40-B3AC247DF0B0}"/>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OVG">
    <a:dk1>
      <a:sysClr val="windowText" lastClr="000000"/>
    </a:dk1>
    <a:lt1>
      <a:sysClr val="window" lastClr="FFFFFF"/>
    </a:lt1>
    <a:dk2>
      <a:srgbClr val="000000"/>
    </a:dk2>
    <a:lt2>
      <a:srgbClr val="FFFFFF"/>
    </a:lt2>
    <a:accent1>
      <a:srgbClr val="53565A"/>
    </a:accent1>
    <a:accent2>
      <a:srgbClr val="00848F"/>
    </a:accent2>
    <a:accent3>
      <a:srgbClr val="C5511A"/>
    </a:accent3>
    <a:accent4>
      <a:srgbClr val="CBCCCB"/>
    </a:accent4>
    <a:accent5>
      <a:srgbClr val="ADD7DB"/>
    </a:accent5>
    <a:accent6>
      <a:srgbClr val="E9BCA7"/>
    </a:accent6>
    <a:hlink>
      <a:srgbClr val="0072CE"/>
    </a:hlink>
    <a:folHlink>
      <a:srgbClr val="87189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D93CC960831D43BCE240AB9FD170A2" ma:contentTypeVersion="11" ma:contentTypeDescription="Create a new document." ma:contentTypeScope="" ma:versionID="45260a8324c7768f54872bc062778f22">
  <xsd:schema xmlns:xsd="http://www.w3.org/2001/XMLSchema" xmlns:xs="http://www.w3.org/2001/XMLSchema" xmlns:p="http://schemas.microsoft.com/office/2006/metadata/properties" xmlns:ns2="f6005034-34e4-44ed-9116-8e8166eeccdd" xmlns:ns3="fa2310a6-bbba-42df-97d4-fdd9085cfb05" targetNamespace="http://schemas.microsoft.com/office/2006/metadata/properties" ma:root="true" ma:fieldsID="2c7da8a7b8980b4669dcfaeec0163459" ns2:_="" ns3:_="">
    <xsd:import namespace="f6005034-34e4-44ed-9116-8e8166eeccdd"/>
    <xsd:import namespace="fa2310a6-bbba-42df-97d4-fdd9085cfb0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05034-34e4-44ed-9116-8e8166eecc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2310a6-bbba-42df-97d4-fdd9085cfb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A6BC17-6CA5-495A-8247-AC1EA42A94A0}">
  <ds:schemaRefs>
    <ds:schemaRef ds:uri="http://schemas.microsoft.com/sharepoint/v3/contenttype/forms"/>
  </ds:schemaRefs>
</ds:datastoreItem>
</file>

<file path=customXml/itemProps2.xml><?xml version="1.0" encoding="utf-8"?>
<ds:datastoreItem xmlns:ds="http://schemas.openxmlformats.org/officeDocument/2006/customXml" ds:itemID="{D556585B-A8EC-4E85-B0DD-3A6FA63941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05034-34e4-44ed-9116-8e8166eeccdd"/>
    <ds:schemaRef ds:uri="fa2310a6-bbba-42df-97d4-fdd9085cfb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B7961E-798F-4C3A-B441-87AC0A3340D3}">
  <ds:schemaRefs>
    <ds:schemaRef ds:uri="http://purl.org/dc/terms/"/>
    <ds:schemaRef ds:uri="http://schemas.openxmlformats.org/package/2006/metadata/core-properties"/>
    <ds:schemaRef ds:uri="fa2310a6-bbba-42df-97d4-fdd9085cfb05"/>
    <ds:schemaRef ds:uri="http://purl.org/dc/dcmitype/"/>
    <ds:schemaRef ds:uri="f6005034-34e4-44ed-9116-8e8166eeccdd"/>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WOVG info sharing presentation template - grey v3 060818</Template>
  <TotalTime>745</TotalTime>
  <Words>6199</Words>
  <Application>Microsoft Office PowerPoint</Application>
  <PresentationFormat>On-screen Show (4:3)</PresentationFormat>
  <Paragraphs>513</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 Narrow</vt:lpstr>
      <vt:lpstr>Trebuchet MS</vt:lpstr>
      <vt:lpstr>Calibri</vt:lpstr>
      <vt:lpstr>Arial</vt:lpstr>
      <vt:lpstr>Courier New</vt:lpstr>
      <vt:lpstr>WOVG info sharing presentation template - grey v3 060818</vt:lpstr>
      <vt:lpstr>Family Violence Multi Agency Risk Assessment and Risk Management Framework (MARAM)</vt:lpstr>
      <vt:lpstr>How to use this slide pack</vt:lpstr>
      <vt:lpstr>WHAT IS MARAM?</vt:lpstr>
      <vt:lpstr>What is MARAM?</vt:lpstr>
      <vt:lpstr>What is MARAM?</vt:lpstr>
      <vt:lpstr>Benefits of aligning with MARAM  for our organisation </vt:lpstr>
      <vt:lpstr>Benefits of aligning with MARAM  for our organisation </vt:lpstr>
      <vt:lpstr>The Family Violence Multi-Agency Risk Assessment and Management Framework (MARAM) </vt:lpstr>
      <vt:lpstr>10 Principles of MARAM  </vt:lpstr>
      <vt:lpstr>Pillars of the MARAM Framework</vt:lpstr>
      <vt:lpstr>10 responsibilities  – within Pillar 3 of MARAM</vt:lpstr>
      <vt:lpstr>WHAT ARE THE INFORMATION SHARING SCHEMES?</vt:lpstr>
      <vt:lpstr>Information sharing is a key enabler of MARAM</vt:lpstr>
      <vt:lpstr>Information sharing is a key enabler of MARAM</vt:lpstr>
      <vt:lpstr>Family Violence Information Sharing Scheme – Overview</vt:lpstr>
      <vt:lpstr>Child Information Sharing Scheme – Overview</vt:lpstr>
      <vt:lpstr>Intersection of Family Violence and Child  Information Sharing Scheme</vt:lpstr>
      <vt:lpstr>Privacy and consent</vt:lpstr>
      <vt:lpstr>Privacy and consent</vt:lpstr>
      <vt:lpstr>Expectations under MARAM and FVIS/CIS Schemes</vt:lpstr>
      <vt:lpstr>Expectations under MARAM and FVIS/CIS Schemes</vt:lpstr>
      <vt:lpstr>WHAT DOES ALIGNMENT WITH MARAM MEAN?</vt:lpstr>
      <vt:lpstr>MARAM alignment </vt:lpstr>
      <vt:lpstr>Pillar 1: A shared understanding of family violence</vt:lpstr>
      <vt:lpstr>Pillar 1: What does this mean for our organisation? </vt:lpstr>
      <vt:lpstr>Pillar 1: What does this mean for our organisation? </vt:lpstr>
      <vt:lpstr>Family Violence  Evidence-based risk factors</vt:lpstr>
      <vt:lpstr>Pillar 2: Consistent and collaborative practice </vt:lpstr>
      <vt:lpstr>Pillar 2: What does this mean for our organisation? </vt:lpstr>
      <vt:lpstr>Pillar 2: What does this mean for our organisation? </vt:lpstr>
      <vt:lpstr>Pillar 3: Responsibilities for risk assessment and management </vt:lpstr>
      <vt:lpstr>10 responsibilities  – within Pillar 3 of MARAM</vt:lpstr>
      <vt:lpstr>Pillar 3: What does this mean for our organisation? </vt:lpstr>
      <vt:lpstr>Pillar 4: Responsibilities for risk assessment and management </vt:lpstr>
      <vt:lpstr>Pillar 4: What does this mean for our organisation? </vt:lpstr>
      <vt:lpstr>WHAT NEXT?</vt:lpstr>
      <vt:lpstr>Priorities for Managers </vt:lpstr>
      <vt:lpstr>Where do we begin with MARAM alignment? </vt:lpstr>
      <vt:lpstr>Proposed Next Steps </vt:lpstr>
    </vt:vector>
  </TitlesOfParts>
  <Company>Victorian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Incident Management Process</dc:title>
  <dc:creator>Megan C Rocke (DHHS)</dc:creator>
  <cp:lastModifiedBy>Donna x Thompson (DHHS)</cp:lastModifiedBy>
  <cp:revision>215</cp:revision>
  <cp:lastPrinted>2019-10-28T01:16:29Z</cp:lastPrinted>
  <dcterms:created xsi:type="dcterms:W3CDTF">2018-06-18T03:31:52Z</dcterms:created>
  <dcterms:modified xsi:type="dcterms:W3CDTF">2020-06-25T11:34:42Z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0x01010075D93CC960831D43BCE240AB9FD170A2</vt:lpwstr>
  </property>
  <property fmtid="{D5CDD505-2E9C-101B-9397-08002B2CF9AE}" pid="3" name="MSIP_Label_67971477-9db2-4fc1-9b59-2f2555fd3f85_Enabled">
    <vt:lpwstr>True</vt:lpwstr>
  </property>
  <property fmtid="{D5CDD505-2E9C-101B-9397-08002B2CF9AE}" pid="4" name="MSIP_Label_67971477-9db2-4fc1-9b59-2f2555fd3f85_SiteId">
    <vt:lpwstr>c0e0601f-0fac-449c-9c88-a104c4eb9f28</vt:lpwstr>
  </property>
  <property fmtid="{D5CDD505-2E9C-101B-9397-08002B2CF9AE}" pid="5" name="MSIP_Label_67971477-9db2-4fc1-9b59-2f2555fd3f85_Owner">
    <vt:lpwstr>Donna.x.Thompson@familysafety.vic.gov.au</vt:lpwstr>
  </property>
  <property fmtid="{D5CDD505-2E9C-101B-9397-08002B2CF9AE}" pid="6" name="MSIP_Label_67971477-9db2-4fc1-9b59-2f2555fd3f85_SetDate">
    <vt:lpwstr>2020-04-29T01:28:27.2181154Z</vt:lpwstr>
  </property>
  <property fmtid="{D5CDD505-2E9C-101B-9397-08002B2CF9AE}" pid="7" name="MSIP_Label_67971477-9db2-4fc1-9b59-2f2555fd3f85_Name">
    <vt:lpwstr>DO NOT MARK (FSV)</vt:lpwstr>
  </property>
  <property fmtid="{D5CDD505-2E9C-101B-9397-08002B2CF9AE}" pid="8" name="MSIP_Label_67971477-9db2-4fc1-9b59-2f2555fd3f85_Application">
    <vt:lpwstr>Microsoft Azure Information Protection</vt:lpwstr>
  </property>
  <property fmtid="{D5CDD505-2E9C-101B-9397-08002B2CF9AE}" pid="9" name="MSIP_Label_67971477-9db2-4fc1-9b59-2f2555fd3f85_ActionId">
    <vt:lpwstr>022e90b3-f15b-4159-8b18-15438bcba63f</vt:lpwstr>
  </property>
  <property fmtid="{D5CDD505-2E9C-101B-9397-08002B2CF9AE}" pid="10" name="MSIP_Label_67971477-9db2-4fc1-9b59-2f2555fd3f85_Extended_MSFT_Method">
    <vt:lpwstr>Manual</vt:lpwstr>
  </property>
  <property fmtid="{D5CDD505-2E9C-101B-9397-08002B2CF9AE}" pid="11" name="Sensitivity">
    <vt:lpwstr>DO NOT MARK (FSV)</vt:lpwstr>
  </property>
</Properties>
</file>