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sldIdLst>
    <p:sldId id="256" r:id="rId5"/>
    <p:sldId id="373" r:id="rId6"/>
    <p:sldId id="372" r:id="rId7"/>
    <p:sldId id="354" r:id="rId8"/>
    <p:sldId id="369" r:id="rId9"/>
    <p:sldId id="287" r:id="rId10"/>
    <p:sldId id="261" r:id="rId11"/>
    <p:sldId id="366" r:id="rId12"/>
    <p:sldId id="365" r:id="rId13"/>
    <p:sldId id="289" r:id="rId14"/>
    <p:sldId id="374" r:id="rId15"/>
    <p:sldId id="297" r:id="rId16"/>
    <p:sldId id="290" r:id="rId17"/>
    <p:sldId id="368" r:id="rId18"/>
    <p:sldId id="342" r:id="rId19"/>
    <p:sldId id="319" r:id="rId20"/>
    <p:sldId id="346" r:id="rId21"/>
    <p:sldId id="285" r:id="rId22"/>
    <p:sldId id="344" r:id="rId23"/>
    <p:sldId id="348" r:id="rId24"/>
    <p:sldId id="311" r:id="rId25"/>
    <p:sldId id="375" r:id="rId26"/>
    <p:sldId id="333" r:id="rId27"/>
    <p:sldId id="371" r:id="rId28"/>
    <p:sldId id="339" r:id="rId29"/>
    <p:sldId id="341" r:id="rId30"/>
    <p:sldId id="303" r:id="rId31"/>
    <p:sldId id="357" r:id="rId32"/>
    <p:sldId id="376" r:id="rId33"/>
    <p:sldId id="380" r:id="rId34"/>
    <p:sldId id="382" r:id="rId35"/>
    <p:sldId id="350" r:id="rId36"/>
    <p:sldId id="358" r:id="rId37"/>
    <p:sldId id="379" r:id="rId38"/>
    <p:sldId id="307" r:id="rId39"/>
    <p:sldId id="360" r:id="rId40"/>
    <p:sldId id="377" r:id="rId41"/>
    <p:sldId id="352"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e, Effie E" initials="KEE" lastIdx="3" clrIdx="0">
    <p:extLst>
      <p:ext uri="{19B8F6BF-5375-455C-9EA6-DF929625EA0E}">
        <p15:presenceInfo xmlns:p15="http://schemas.microsoft.com/office/powerpoint/2012/main" userId="S::08607247@education.vic.gov.au::70f53a6d-f80f-444c-8a6d-1fab67167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CCFF"/>
    <a:srgbClr val="005EA4"/>
    <a:srgbClr val="0094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5118" autoAdjust="0"/>
  </p:normalViewPr>
  <p:slideViewPr>
    <p:cSldViewPr snapToGrid="0" snapToObjects="1" showGuides="1">
      <p:cViewPr varScale="1">
        <p:scale>
          <a:sx n="86" d="100"/>
          <a:sy n="86" d="100"/>
        </p:scale>
        <p:origin x="1050" y="72"/>
      </p:cViewPr>
      <p:guideLst>
        <p:guide orient="horz" pos="2160"/>
        <p:guide pos="2880"/>
      </p:guideLst>
    </p:cSldViewPr>
  </p:slideViewPr>
  <p:outlineViewPr>
    <p:cViewPr>
      <p:scale>
        <a:sx n="33" d="100"/>
        <a:sy n="33" d="100"/>
      </p:scale>
      <p:origin x="0" y="-214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62758-A40F-4BB7-9EC4-96FC2274F86A}" type="doc">
      <dgm:prSet loTypeId="urn:microsoft.com/office/officeart/2008/layout/PictureStrips" loCatId="list" qsTypeId="urn:microsoft.com/office/officeart/2005/8/quickstyle/simple1" qsCatId="simple" csTypeId="urn:microsoft.com/office/officeart/2005/8/colors/accent1_1" csCatId="accent1" phldr="1"/>
      <dgm:spPr/>
      <dgm:t>
        <a:bodyPr/>
        <a:lstStyle/>
        <a:p>
          <a:endParaRPr lang="en-AU"/>
        </a:p>
      </dgm:t>
    </dgm:pt>
    <dgm:pt modelId="{32B99FAF-4560-4701-88E7-7B54374C4B46}">
      <dgm:prSet phldrT="[Text]" custT="1"/>
      <dgm:spPr/>
      <dgm:t>
        <a:bodyPr/>
        <a:lstStyle/>
        <a:p>
          <a:r>
            <a:rPr lang="en-AU" sz="1800" dirty="0">
              <a:latin typeface="Calibri Light" panose="020F0302020204030204" pitchFamily="34" charset="0"/>
              <a:cs typeface="Calibri Light" panose="020F0302020204030204" pitchFamily="34" charset="0"/>
            </a:rPr>
            <a:t>ACFEB </a:t>
          </a:r>
          <a:r>
            <a:rPr lang="en-AU" sz="1800" b="1" dirty="0">
              <a:latin typeface="Calibri Light" panose="020F0302020204030204" pitchFamily="34" charset="0"/>
              <a:cs typeface="Calibri Light" panose="020F0302020204030204" pitchFamily="34" charset="0"/>
            </a:rPr>
            <a:t>Registration</a:t>
          </a:r>
          <a:r>
            <a:rPr lang="en-AU" sz="1800" dirty="0">
              <a:latin typeface="Calibri Light" panose="020F0302020204030204" pitchFamily="34" charset="0"/>
              <a:cs typeface="Calibri Light" panose="020F0302020204030204" pitchFamily="34" charset="0"/>
            </a:rPr>
            <a:t> </a:t>
          </a:r>
        </a:p>
        <a:p>
          <a:r>
            <a:rPr lang="en-US" sz="1400" dirty="0">
              <a:latin typeface="Calibri Light" panose="020F0302020204030204" pitchFamily="34" charset="0"/>
              <a:cs typeface="Calibri Light" panose="020F0302020204030204" pitchFamily="34" charset="0"/>
            </a:rPr>
            <a:t>AMES Australia and CAE are </a:t>
          </a:r>
          <a:r>
            <a:rPr lang="en-US" sz="1400" baseline="0" dirty="0">
              <a:latin typeface="Calibri Light" panose="020F0302020204030204" pitchFamily="34" charset="0"/>
              <a:cs typeface="Calibri Light" panose="020F0302020204030204" pitchFamily="34" charset="0"/>
            </a:rPr>
            <a:t>covered under the </a:t>
          </a:r>
          <a:r>
            <a:rPr lang="en-US" sz="1400" i="1" baseline="0" dirty="0">
              <a:latin typeface="Calibri Light" panose="020F0302020204030204" pitchFamily="34" charset="0"/>
              <a:cs typeface="Calibri Light" panose="020F0302020204030204" pitchFamily="34" charset="0"/>
            </a:rPr>
            <a:t>Education and Training Reform Act 2006</a:t>
          </a:r>
          <a:r>
            <a:rPr lang="en-US" sz="1800" dirty="0">
              <a:latin typeface="Calibri Light" panose="020F0302020204030204" pitchFamily="34" charset="0"/>
              <a:cs typeface="Calibri Light" panose="020F0302020204030204" pitchFamily="34" charset="0"/>
            </a:rPr>
            <a:t>. </a:t>
          </a:r>
          <a:endParaRPr lang="en-AU" sz="1800" dirty="0">
            <a:latin typeface="Calibri Light" panose="020F0302020204030204" pitchFamily="34" charset="0"/>
            <a:cs typeface="Calibri Light" panose="020F0302020204030204" pitchFamily="34" charset="0"/>
          </a:endParaRPr>
        </a:p>
      </dgm:t>
    </dgm:pt>
    <dgm:pt modelId="{EFCE1A14-1A6E-47E7-A072-9FCA0437DD2A}" type="parTrans" cxnId="{F81DFD1B-4C62-48DC-B07C-111EA4B7FD1B}">
      <dgm:prSet/>
      <dgm:spPr/>
      <dgm:t>
        <a:bodyPr/>
        <a:lstStyle/>
        <a:p>
          <a:endParaRPr lang="en-AU"/>
        </a:p>
      </dgm:t>
    </dgm:pt>
    <dgm:pt modelId="{4E69B33B-90F7-430F-9784-8225E0B9BF63}" type="sibTrans" cxnId="{F81DFD1B-4C62-48DC-B07C-111EA4B7FD1B}">
      <dgm:prSet/>
      <dgm:spPr/>
      <dgm:t>
        <a:bodyPr/>
        <a:lstStyle/>
        <a:p>
          <a:endParaRPr lang="en-AU"/>
        </a:p>
      </dgm:t>
    </dgm:pt>
    <dgm:pt modelId="{011E4864-2BF1-48EA-A947-2B7447DE9E40}">
      <dgm:prSet phldrT="[Text]" custT="1"/>
      <dgm:spPr/>
      <dgm:t>
        <a:bodyPr/>
        <a:lstStyle/>
        <a:p>
          <a:r>
            <a:rPr lang="en-AU" sz="1800" b="1" dirty="0">
              <a:latin typeface="Calibri Light" panose="020F0302020204030204" pitchFamily="34" charset="0"/>
              <a:cs typeface="Calibri Light" panose="020F0302020204030204" pitchFamily="34" charset="0"/>
            </a:rPr>
            <a:t>Trained Staff </a:t>
          </a:r>
          <a:r>
            <a:rPr lang="en-AU" sz="1800" dirty="0">
              <a:latin typeface="Calibri Light" panose="020F0302020204030204" pitchFamily="34" charset="0"/>
              <a:cs typeface="Calibri Light" panose="020F0302020204030204" pitchFamily="34" charset="0"/>
            </a:rPr>
            <a:t>to use your SMS and SVTS</a:t>
          </a:r>
        </a:p>
      </dgm:t>
    </dgm:pt>
    <dgm:pt modelId="{7907EAC6-32A6-46DE-ACB4-EBBB1CF99394}" type="parTrans" cxnId="{AA0EACDE-3B10-4518-B4C8-565186298F4D}">
      <dgm:prSet/>
      <dgm:spPr/>
      <dgm:t>
        <a:bodyPr/>
        <a:lstStyle/>
        <a:p>
          <a:endParaRPr lang="en-AU"/>
        </a:p>
      </dgm:t>
    </dgm:pt>
    <dgm:pt modelId="{34C7406F-6762-4DA0-A1D7-B63240CCBB56}" type="sibTrans" cxnId="{AA0EACDE-3B10-4518-B4C8-565186298F4D}">
      <dgm:prSet/>
      <dgm:spPr/>
      <dgm:t>
        <a:bodyPr/>
        <a:lstStyle/>
        <a:p>
          <a:endParaRPr lang="en-AU"/>
        </a:p>
      </dgm:t>
    </dgm:pt>
    <dgm:pt modelId="{B026651A-269D-40EF-9FE5-D3994E86D770}">
      <dgm:prSet phldrT="[Text]" custT="1"/>
      <dgm:spPr/>
      <dgm:t>
        <a:bodyPr/>
        <a:lstStyle/>
        <a:p>
          <a:r>
            <a:rPr lang="en-AU" sz="1800" b="1" dirty="0">
              <a:latin typeface="Calibri Light" panose="020F0302020204030204" pitchFamily="34" charset="0"/>
              <a:cs typeface="Calibri Light" panose="020F0302020204030204" pitchFamily="34" charset="0"/>
            </a:rPr>
            <a:t>Current Business and Governance Status (BGS) </a:t>
          </a:r>
          <a:r>
            <a:rPr lang="en-US" sz="1800" dirty="0">
              <a:latin typeface="Calibri Light" panose="020F0302020204030204" pitchFamily="34" charset="0"/>
              <a:cs typeface="Calibri Light" panose="020F0302020204030204" pitchFamily="34" charset="0"/>
            </a:rPr>
            <a:t>or </a:t>
          </a:r>
        </a:p>
        <a:p>
          <a:r>
            <a:rPr lang="en-US" sz="1800" dirty="0">
              <a:latin typeface="Calibri Light" panose="020F0302020204030204" pitchFamily="34" charset="0"/>
              <a:cs typeface="Calibri Light" panose="020F0302020204030204" pitchFamily="34" charset="0"/>
            </a:rPr>
            <a:t>Have a current Skills First contract to deliver government subsidised accredited training.</a:t>
          </a:r>
          <a:endParaRPr lang="en-AU" sz="1800" dirty="0">
            <a:latin typeface="Calibri Light" panose="020F0302020204030204" pitchFamily="34" charset="0"/>
            <a:cs typeface="Calibri Light" panose="020F0302020204030204" pitchFamily="34" charset="0"/>
          </a:endParaRPr>
        </a:p>
      </dgm:t>
    </dgm:pt>
    <dgm:pt modelId="{9A13EC5F-D2C5-4E7C-831B-BFBEDFE6429A}" type="parTrans" cxnId="{56E61AC3-BFA5-4C84-89AA-AA892EA777EE}">
      <dgm:prSet/>
      <dgm:spPr/>
      <dgm:t>
        <a:bodyPr/>
        <a:lstStyle/>
        <a:p>
          <a:endParaRPr lang="en-AU"/>
        </a:p>
      </dgm:t>
    </dgm:pt>
    <dgm:pt modelId="{E7C130C8-C697-4A89-A216-0F9BEA3B9BAD}" type="sibTrans" cxnId="{56E61AC3-BFA5-4C84-89AA-AA892EA777EE}">
      <dgm:prSet/>
      <dgm:spPr/>
      <dgm:t>
        <a:bodyPr/>
        <a:lstStyle/>
        <a:p>
          <a:endParaRPr lang="en-AU"/>
        </a:p>
      </dgm:t>
    </dgm:pt>
    <dgm:pt modelId="{B947CD89-713A-4A3B-A2C2-A4C5A3B4156E}">
      <dgm:prSet phldrT="[Text]" custT="1"/>
      <dgm:spPr/>
      <dgm:t>
        <a:bodyPr/>
        <a:lstStyle/>
        <a:p>
          <a:r>
            <a:rPr lang="en-AU" sz="1800" dirty="0">
              <a:latin typeface="Calibri Light" panose="020F0302020204030204" pitchFamily="34" charset="0"/>
              <a:cs typeface="Calibri Light" panose="020F0302020204030204" pitchFamily="34" charset="0"/>
            </a:rPr>
            <a:t>An </a:t>
          </a:r>
          <a:r>
            <a:rPr lang="en-AU" sz="1800" b="1" dirty="0">
              <a:latin typeface="Calibri Light" panose="020F0302020204030204" pitchFamily="34" charset="0"/>
              <a:cs typeface="Calibri Light" panose="020F0302020204030204" pitchFamily="34" charset="0"/>
            </a:rPr>
            <a:t>AVETMISS-compliant Student Management System</a:t>
          </a:r>
        </a:p>
      </dgm:t>
    </dgm:pt>
    <dgm:pt modelId="{7C2F731F-6611-4D5B-B13E-A71794EFEF4A}" type="parTrans" cxnId="{69D18171-D310-4D1C-A2A2-38A0FF445B6B}">
      <dgm:prSet/>
      <dgm:spPr/>
      <dgm:t>
        <a:bodyPr/>
        <a:lstStyle/>
        <a:p>
          <a:endParaRPr lang="en-AU"/>
        </a:p>
      </dgm:t>
    </dgm:pt>
    <dgm:pt modelId="{B07125C2-8F23-4853-ABB8-EBDC4C936530}" type="sibTrans" cxnId="{69D18171-D310-4D1C-A2A2-38A0FF445B6B}">
      <dgm:prSet/>
      <dgm:spPr/>
      <dgm:t>
        <a:bodyPr/>
        <a:lstStyle/>
        <a:p>
          <a:endParaRPr lang="en-AU"/>
        </a:p>
      </dgm:t>
    </dgm:pt>
    <dgm:pt modelId="{1ECE7201-3838-4993-B183-70A9BF9C569E}">
      <dgm:prSet phldrT="[Text]" custT="1"/>
      <dgm:spPr/>
      <dgm:t>
        <a:bodyPr/>
        <a:lstStyle/>
        <a:p>
          <a:r>
            <a:rPr lang="en-AU" sz="1800" b="1" dirty="0">
              <a:latin typeface="Calibri Light" panose="020F0302020204030204" pitchFamily="34" charset="0"/>
              <a:cs typeface="Calibri Light" panose="020F0302020204030204" pitchFamily="34" charset="0"/>
            </a:rPr>
            <a:t>Delivery Plan and A-frames </a:t>
          </a:r>
          <a:r>
            <a:rPr lang="en-AU" sz="1800" dirty="0">
              <a:latin typeface="Calibri Light" panose="020F0302020204030204" pitchFamily="34" charset="0"/>
              <a:cs typeface="Calibri Light" panose="020F0302020204030204" pitchFamily="34" charset="0"/>
            </a:rPr>
            <a:t>aligned with the ACFEB Strategy 2020-25 </a:t>
          </a:r>
        </a:p>
      </dgm:t>
    </dgm:pt>
    <dgm:pt modelId="{C953AB66-4011-4D68-BA5D-D51A36277651}" type="parTrans" cxnId="{8D295BBD-618D-45BD-88B1-0D6F3BEBDB8B}">
      <dgm:prSet/>
      <dgm:spPr/>
      <dgm:t>
        <a:bodyPr/>
        <a:lstStyle/>
        <a:p>
          <a:endParaRPr lang="en-AU"/>
        </a:p>
      </dgm:t>
    </dgm:pt>
    <dgm:pt modelId="{8B56DF01-9CA5-4605-9162-C340294E3273}" type="sibTrans" cxnId="{8D295BBD-618D-45BD-88B1-0D6F3BEBDB8B}">
      <dgm:prSet/>
      <dgm:spPr/>
      <dgm:t>
        <a:bodyPr/>
        <a:lstStyle/>
        <a:p>
          <a:endParaRPr lang="en-AU"/>
        </a:p>
      </dgm:t>
    </dgm:pt>
    <dgm:pt modelId="{45E80AEA-C5E7-42E8-A878-1633A1C82E64}">
      <dgm:prSet phldrT="[Text]" custT="1"/>
      <dgm:spPr/>
      <dgm:t>
        <a:bodyPr/>
        <a:lstStyle/>
        <a:p>
          <a:r>
            <a:rPr lang="en-AU" sz="1800" b="1" dirty="0">
              <a:latin typeface="Calibri Light" panose="020F0302020204030204" pitchFamily="34" charset="0"/>
              <a:cs typeface="Calibri Light" panose="020F0302020204030204" pitchFamily="34" charset="0"/>
            </a:rPr>
            <a:t>SAMS2 Registration</a:t>
          </a:r>
        </a:p>
      </dgm:t>
    </dgm:pt>
    <dgm:pt modelId="{A59F8DB3-2424-43AF-A433-469D38DCFEB3}" type="sibTrans" cxnId="{944ECD7E-5865-40A5-96C9-06A1479DE045}">
      <dgm:prSet/>
      <dgm:spPr/>
      <dgm:t>
        <a:bodyPr/>
        <a:lstStyle/>
        <a:p>
          <a:endParaRPr lang="en-AU"/>
        </a:p>
      </dgm:t>
    </dgm:pt>
    <dgm:pt modelId="{C8957D32-9C8A-44DD-9A3E-B88CC4B6CE34}" type="parTrans" cxnId="{944ECD7E-5865-40A5-96C9-06A1479DE045}">
      <dgm:prSet/>
      <dgm:spPr/>
      <dgm:t>
        <a:bodyPr/>
        <a:lstStyle/>
        <a:p>
          <a:endParaRPr lang="en-AU"/>
        </a:p>
      </dgm:t>
    </dgm:pt>
    <dgm:pt modelId="{8468C6D1-C466-498D-B27D-A81C2FF1E6EC}" type="pres">
      <dgm:prSet presAssocID="{4E162758-A40F-4BB7-9EC4-96FC2274F86A}" presName="Name0" presStyleCnt="0">
        <dgm:presLayoutVars>
          <dgm:dir/>
          <dgm:resizeHandles val="exact"/>
        </dgm:presLayoutVars>
      </dgm:prSet>
      <dgm:spPr/>
    </dgm:pt>
    <dgm:pt modelId="{6BE76F4F-A0AC-4F4F-B363-35D46DC043CB}" type="pres">
      <dgm:prSet presAssocID="{32B99FAF-4560-4701-88E7-7B54374C4B46}" presName="composite" presStyleCnt="0"/>
      <dgm:spPr/>
    </dgm:pt>
    <dgm:pt modelId="{F999E8CB-12E6-493A-A520-D9B4231A0AA5}" type="pres">
      <dgm:prSet presAssocID="{32B99FAF-4560-4701-88E7-7B54374C4B46}" presName="rect1" presStyleLbl="trAlignAcc1" presStyleIdx="0" presStyleCnt="6" custScaleY="171463" custLinFactNeighborX="856" custLinFactNeighborY="70538">
        <dgm:presLayoutVars>
          <dgm:bulletEnabled val="1"/>
        </dgm:presLayoutVars>
      </dgm:prSet>
      <dgm:spPr/>
    </dgm:pt>
    <dgm:pt modelId="{352D0AB7-5B7B-4140-964C-85F6577C518C}" type="pres">
      <dgm:prSet presAssocID="{32B99FAF-4560-4701-88E7-7B54374C4B46}" presName="rect2" presStyleLbl="fgImgPlace1" presStyleIdx="0" presStyleCnt="6" custScaleX="37821" custScaleY="23748" custLinFactNeighborX="3807" custLinFactNeighborY="149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Checkmark"/>
        </a:ext>
      </dgm:extLst>
    </dgm:pt>
    <dgm:pt modelId="{9F8E9941-A558-40C6-A359-3E738B54E5CF}" type="pres">
      <dgm:prSet presAssocID="{4E69B33B-90F7-430F-9784-8225E0B9BF63}" presName="sibTrans" presStyleCnt="0"/>
      <dgm:spPr/>
    </dgm:pt>
    <dgm:pt modelId="{5994EF17-9D60-4785-AE21-4FA5D8955F4A}" type="pres">
      <dgm:prSet presAssocID="{011E4864-2BF1-48EA-A947-2B7447DE9E40}" presName="composite" presStyleCnt="0"/>
      <dgm:spPr/>
    </dgm:pt>
    <dgm:pt modelId="{C0B6FF80-0F39-496F-9AEB-3701AD98C404}" type="pres">
      <dgm:prSet presAssocID="{011E4864-2BF1-48EA-A947-2B7447DE9E40}" presName="rect1" presStyleLbl="trAlignAcc1" presStyleIdx="1" presStyleCnt="6" custScaleY="60758" custLinFactY="74371" custLinFactNeighborX="136" custLinFactNeighborY="100000">
        <dgm:presLayoutVars>
          <dgm:bulletEnabled val="1"/>
        </dgm:presLayoutVars>
      </dgm:prSet>
      <dgm:spPr/>
    </dgm:pt>
    <dgm:pt modelId="{D7A7E4CB-91CD-42ED-ABD9-E3F0F376A4B8}" type="pres">
      <dgm:prSet presAssocID="{011E4864-2BF1-48EA-A947-2B7447DE9E40}" presName="rect2" presStyleLbl="fgImgPlace1" presStyleIdx="1" presStyleCnt="6" custScaleX="39200" custScaleY="24645" custLinFactNeighborX="-5078" custLinFactNeighborY="7669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dgm:spPr>
      <dgm:extLst>
        <a:ext uri="{E40237B7-FDA0-4F09-8148-C483321AD2D9}">
          <dgm14:cNvPr xmlns:dgm14="http://schemas.microsoft.com/office/drawing/2010/diagram" id="0" name="" descr="Checkmark"/>
        </a:ext>
      </dgm:extLst>
    </dgm:pt>
    <dgm:pt modelId="{421AEE24-33CB-4767-A5AB-F6C5133F8C3C}" type="pres">
      <dgm:prSet presAssocID="{34C7406F-6762-4DA0-A1D7-B63240CCBB56}" presName="sibTrans" presStyleCnt="0"/>
      <dgm:spPr/>
    </dgm:pt>
    <dgm:pt modelId="{D23B8D55-EBE6-4F06-AD3B-7465AA3101B9}" type="pres">
      <dgm:prSet presAssocID="{B026651A-269D-40EF-9FE5-D3994E86D770}" presName="composite" presStyleCnt="0"/>
      <dgm:spPr/>
    </dgm:pt>
    <dgm:pt modelId="{691E2B0B-98BE-4777-B6E0-C02B500D5B7A}" type="pres">
      <dgm:prSet presAssocID="{B026651A-269D-40EF-9FE5-D3994E86D770}" presName="rect1" presStyleLbl="trAlignAcc1" presStyleIdx="2" presStyleCnt="6" custScaleY="146628" custLinFactNeighborX="856" custLinFactNeighborY="77922">
        <dgm:presLayoutVars>
          <dgm:bulletEnabled val="1"/>
        </dgm:presLayoutVars>
      </dgm:prSet>
      <dgm:spPr/>
    </dgm:pt>
    <dgm:pt modelId="{63E0B4FE-1C20-4933-8747-363FF37A158D}" type="pres">
      <dgm:prSet presAssocID="{B026651A-269D-40EF-9FE5-D3994E86D770}" presName="rect2" presStyleLbl="fgImgPlace1" presStyleIdx="2" presStyleCnt="6" custScaleX="40340" custScaleY="29014" custLinFactNeighborX="3032" custLinFactNeighborY="3190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Checkmark"/>
        </a:ext>
      </dgm:extLst>
    </dgm:pt>
    <dgm:pt modelId="{9CD39C72-4D6E-4B4A-B449-6EC7CC807A30}" type="pres">
      <dgm:prSet presAssocID="{E7C130C8-C697-4A89-A216-0F9BEA3B9BAD}" presName="sibTrans" presStyleCnt="0"/>
      <dgm:spPr/>
    </dgm:pt>
    <dgm:pt modelId="{6D0DD66D-BA1E-4DE6-B273-75FE41A30ABB}" type="pres">
      <dgm:prSet presAssocID="{B947CD89-713A-4A3B-A2C2-A4C5A3B4156E}" presName="composite" presStyleCnt="0"/>
      <dgm:spPr/>
    </dgm:pt>
    <dgm:pt modelId="{C88D48D7-DA8D-48C2-83EE-BD635592CC6A}" type="pres">
      <dgm:prSet presAssocID="{B947CD89-713A-4A3B-A2C2-A4C5A3B4156E}" presName="rect1" presStyleLbl="trAlignAcc1" presStyleIdx="3" presStyleCnt="6" custScaleY="64002" custLinFactNeighborX="136" custLinFactNeighborY="-82471">
        <dgm:presLayoutVars>
          <dgm:bulletEnabled val="1"/>
        </dgm:presLayoutVars>
      </dgm:prSet>
      <dgm:spPr/>
    </dgm:pt>
    <dgm:pt modelId="{FEAAE58D-4ECD-4A09-ACF5-01E1DFE0A02C}" type="pres">
      <dgm:prSet presAssocID="{B947CD89-713A-4A3B-A2C2-A4C5A3B4156E}" presName="rect2" presStyleLbl="fgImgPlace1" presStyleIdx="3" presStyleCnt="6" custScaleX="40004" custScaleY="22684" custLinFactNeighborX="-2179" custLinFactNeighborY="-23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Checkmark"/>
        </a:ext>
      </dgm:extLst>
    </dgm:pt>
    <dgm:pt modelId="{AB0D72BE-B8B8-45ED-A6B4-C60F5BB445CF}" type="pres">
      <dgm:prSet presAssocID="{B07125C2-8F23-4853-ABB8-EBDC4C936530}" presName="sibTrans" presStyleCnt="0"/>
      <dgm:spPr/>
    </dgm:pt>
    <dgm:pt modelId="{BD2E3959-56D8-4AF7-B93C-380C7530EA08}" type="pres">
      <dgm:prSet presAssocID="{45E80AEA-C5E7-42E8-A878-1633A1C82E64}" presName="composite" presStyleCnt="0"/>
      <dgm:spPr/>
    </dgm:pt>
    <dgm:pt modelId="{8DE03406-4497-4AD2-9D74-F390F3323A41}" type="pres">
      <dgm:prSet presAssocID="{45E80AEA-C5E7-42E8-A878-1633A1C82E64}" presName="rect1" presStyleLbl="trAlignAcc1" presStyleIdx="4" presStyleCnt="6" custScaleY="54374" custLinFactX="6465" custLinFactY="-100000" custLinFactNeighborX="100000" custLinFactNeighborY="-187616">
        <dgm:presLayoutVars>
          <dgm:bulletEnabled val="1"/>
        </dgm:presLayoutVars>
      </dgm:prSet>
      <dgm:spPr/>
    </dgm:pt>
    <dgm:pt modelId="{C0C049DE-7C35-491E-B994-AF628BDC3DEA}" type="pres">
      <dgm:prSet presAssocID="{45E80AEA-C5E7-42E8-A878-1633A1C82E64}" presName="rect2" presStyleLbl="fgImgPlace1" presStyleIdx="4" presStyleCnt="6" custScaleX="37625" custScaleY="27122" custLinFactX="200000" custLinFactY="-100000" custLinFactNeighborX="275350" custLinFactNeighborY="-1682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a:ext>
      </dgm:extLst>
    </dgm:pt>
    <dgm:pt modelId="{273D037A-69C3-4431-90D4-43FF1C1BAE62}" type="pres">
      <dgm:prSet presAssocID="{A59F8DB3-2424-43AF-A433-469D38DCFEB3}" presName="sibTrans" presStyleCnt="0"/>
      <dgm:spPr/>
    </dgm:pt>
    <dgm:pt modelId="{D3C5EB4D-620F-4B6F-87A2-520C642354E2}" type="pres">
      <dgm:prSet presAssocID="{1ECE7201-3838-4993-B183-70A9BF9C569E}" presName="composite" presStyleCnt="0"/>
      <dgm:spPr/>
    </dgm:pt>
    <dgm:pt modelId="{E7EDFBC1-9B2F-40A7-9F02-0467303B6825}" type="pres">
      <dgm:prSet presAssocID="{1ECE7201-3838-4993-B183-70A9BF9C569E}" presName="rect1" presStyleLbl="trAlignAcc1" presStyleIdx="5" presStyleCnt="6" custScaleY="87789" custLinFactNeighborX="136" custLinFactNeighborY="-19500">
        <dgm:presLayoutVars>
          <dgm:bulletEnabled val="1"/>
        </dgm:presLayoutVars>
      </dgm:prSet>
      <dgm:spPr/>
    </dgm:pt>
    <dgm:pt modelId="{5A9EB228-DEEE-48D0-87E9-A6BFE5E42728}" type="pres">
      <dgm:prSet presAssocID="{1ECE7201-3838-4993-B183-70A9BF9C569E}" presName="rect2" presStyleLbl="fgImgPlace1" presStyleIdx="5" presStyleCnt="6" custScaleX="36709" custScaleY="23975" custLinFactNeighborX="-4239" custLinFactNeighborY="-376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000" b="-16000"/>
          </a:stretch>
        </a:blipFill>
      </dgm:spPr>
      <dgm:extLst>
        <a:ext uri="{E40237B7-FDA0-4F09-8148-C483321AD2D9}">
          <dgm14:cNvPr xmlns:dgm14="http://schemas.microsoft.com/office/drawing/2010/diagram" id="0" name="" descr="Checkmark"/>
        </a:ext>
      </dgm:extLst>
    </dgm:pt>
  </dgm:ptLst>
  <dgm:cxnLst>
    <dgm:cxn modelId="{732C9F04-28EF-43A4-82B2-C132FF7C3B39}" type="presOf" srcId="{32B99FAF-4560-4701-88E7-7B54374C4B46}" destId="{F999E8CB-12E6-493A-A520-D9B4231A0AA5}" srcOrd="0" destOrd="0" presId="urn:microsoft.com/office/officeart/2008/layout/PictureStrips"/>
    <dgm:cxn modelId="{F81DFD1B-4C62-48DC-B07C-111EA4B7FD1B}" srcId="{4E162758-A40F-4BB7-9EC4-96FC2274F86A}" destId="{32B99FAF-4560-4701-88E7-7B54374C4B46}" srcOrd="0" destOrd="0" parTransId="{EFCE1A14-1A6E-47E7-A072-9FCA0437DD2A}" sibTransId="{4E69B33B-90F7-430F-9784-8225E0B9BF63}"/>
    <dgm:cxn modelId="{E277002A-1BF8-4DB9-8E1B-CF657F019ADC}" type="presOf" srcId="{4E162758-A40F-4BB7-9EC4-96FC2274F86A}" destId="{8468C6D1-C466-498D-B27D-A81C2FF1E6EC}" srcOrd="0" destOrd="0" presId="urn:microsoft.com/office/officeart/2008/layout/PictureStrips"/>
    <dgm:cxn modelId="{38D3C760-EDC2-4CE2-8084-270ED5DE2630}" type="presOf" srcId="{011E4864-2BF1-48EA-A947-2B7447DE9E40}" destId="{C0B6FF80-0F39-496F-9AEB-3701AD98C404}" srcOrd="0" destOrd="0" presId="urn:microsoft.com/office/officeart/2008/layout/PictureStrips"/>
    <dgm:cxn modelId="{42B00361-648C-4E04-B36F-E4BDB0CD2BF5}" type="presOf" srcId="{45E80AEA-C5E7-42E8-A878-1633A1C82E64}" destId="{8DE03406-4497-4AD2-9D74-F390F3323A41}" srcOrd="0" destOrd="0" presId="urn:microsoft.com/office/officeart/2008/layout/PictureStrips"/>
    <dgm:cxn modelId="{69D18171-D310-4D1C-A2A2-38A0FF445B6B}" srcId="{4E162758-A40F-4BB7-9EC4-96FC2274F86A}" destId="{B947CD89-713A-4A3B-A2C2-A4C5A3B4156E}" srcOrd="3" destOrd="0" parTransId="{7C2F731F-6611-4D5B-B13E-A71794EFEF4A}" sibTransId="{B07125C2-8F23-4853-ABB8-EBDC4C936530}"/>
    <dgm:cxn modelId="{9937C67B-F282-4964-AAC0-2250D67D18D9}" type="presOf" srcId="{B947CD89-713A-4A3B-A2C2-A4C5A3B4156E}" destId="{C88D48D7-DA8D-48C2-83EE-BD635592CC6A}" srcOrd="0" destOrd="0" presId="urn:microsoft.com/office/officeart/2008/layout/PictureStrips"/>
    <dgm:cxn modelId="{944ECD7E-5865-40A5-96C9-06A1479DE045}" srcId="{4E162758-A40F-4BB7-9EC4-96FC2274F86A}" destId="{45E80AEA-C5E7-42E8-A878-1633A1C82E64}" srcOrd="4" destOrd="0" parTransId="{C8957D32-9C8A-44DD-9A3E-B88CC4B6CE34}" sibTransId="{A59F8DB3-2424-43AF-A433-469D38DCFEB3}"/>
    <dgm:cxn modelId="{8D295BBD-618D-45BD-88B1-0D6F3BEBDB8B}" srcId="{4E162758-A40F-4BB7-9EC4-96FC2274F86A}" destId="{1ECE7201-3838-4993-B183-70A9BF9C569E}" srcOrd="5" destOrd="0" parTransId="{C953AB66-4011-4D68-BA5D-D51A36277651}" sibTransId="{8B56DF01-9CA5-4605-9162-C340294E3273}"/>
    <dgm:cxn modelId="{56E61AC3-BFA5-4C84-89AA-AA892EA777EE}" srcId="{4E162758-A40F-4BB7-9EC4-96FC2274F86A}" destId="{B026651A-269D-40EF-9FE5-D3994E86D770}" srcOrd="2" destOrd="0" parTransId="{9A13EC5F-D2C5-4E7C-831B-BFBEDFE6429A}" sibTransId="{E7C130C8-C697-4A89-A216-0F9BEA3B9BAD}"/>
    <dgm:cxn modelId="{D1122FE7-5E56-4E22-9A38-A8A57C7612E9}" type="presOf" srcId="{B026651A-269D-40EF-9FE5-D3994E86D770}" destId="{691E2B0B-98BE-4777-B6E0-C02B500D5B7A}" srcOrd="0" destOrd="0" presId="urn:microsoft.com/office/officeart/2008/layout/PictureStrips"/>
    <dgm:cxn modelId="{199237C8-15CD-4A92-8034-8F977EB09820}" type="presOf" srcId="{1ECE7201-3838-4993-B183-70A9BF9C569E}" destId="{E7EDFBC1-9B2F-40A7-9F02-0467303B6825}" srcOrd="0" destOrd="0" presId="urn:microsoft.com/office/officeart/2008/layout/PictureStrips"/>
    <dgm:cxn modelId="{AA0EACDE-3B10-4518-B4C8-565186298F4D}" srcId="{4E162758-A40F-4BB7-9EC4-96FC2274F86A}" destId="{011E4864-2BF1-48EA-A947-2B7447DE9E40}" srcOrd="1" destOrd="0" parTransId="{7907EAC6-32A6-46DE-ACB4-EBBB1CF99394}" sibTransId="{34C7406F-6762-4DA0-A1D7-B63240CCBB56}"/>
    <dgm:cxn modelId="{B0CA4BD1-3668-4C6F-86DC-C6ADB0D0EDB6}" type="presParOf" srcId="{8468C6D1-C466-498D-B27D-A81C2FF1E6EC}" destId="{6BE76F4F-A0AC-4F4F-B363-35D46DC043CB}" srcOrd="0" destOrd="0" presId="urn:microsoft.com/office/officeart/2008/layout/PictureStrips"/>
    <dgm:cxn modelId="{259D4540-AE4D-43F0-9291-F7804EA0AF7D}" type="presParOf" srcId="{6BE76F4F-A0AC-4F4F-B363-35D46DC043CB}" destId="{F999E8CB-12E6-493A-A520-D9B4231A0AA5}" srcOrd="0" destOrd="0" presId="urn:microsoft.com/office/officeart/2008/layout/PictureStrips"/>
    <dgm:cxn modelId="{8D3BC943-6A34-4C4C-952D-DA74D5962717}" type="presParOf" srcId="{6BE76F4F-A0AC-4F4F-B363-35D46DC043CB}" destId="{352D0AB7-5B7B-4140-964C-85F6577C518C}" srcOrd="1" destOrd="0" presId="urn:microsoft.com/office/officeart/2008/layout/PictureStrips"/>
    <dgm:cxn modelId="{7C29B357-99CB-4DB6-BD55-FF2EBA5ECA79}" type="presParOf" srcId="{8468C6D1-C466-498D-B27D-A81C2FF1E6EC}" destId="{9F8E9941-A558-40C6-A359-3E738B54E5CF}" srcOrd="1" destOrd="0" presId="urn:microsoft.com/office/officeart/2008/layout/PictureStrips"/>
    <dgm:cxn modelId="{667F399C-7ADD-40D4-91EA-F67E2C9391C4}" type="presParOf" srcId="{8468C6D1-C466-498D-B27D-A81C2FF1E6EC}" destId="{5994EF17-9D60-4785-AE21-4FA5D8955F4A}" srcOrd="2" destOrd="0" presId="urn:microsoft.com/office/officeart/2008/layout/PictureStrips"/>
    <dgm:cxn modelId="{CFD63188-583E-4B08-BFA4-94C8316CCD49}" type="presParOf" srcId="{5994EF17-9D60-4785-AE21-4FA5D8955F4A}" destId="{C0B6FF80-0F39-496F-9AEB-3701AD98C404}" srcOrd="0" destOrd="0" presId="urn:microsoft.com/office/officeart/2008/layout/PictureStrips"/>
    <dgm:cxn modelId="{8E4B84F9-EE92-4CAA-90A3-6573FDEEC463}" type="presParOf" srcId="{5994EF17-9D60-4785-AE21-4FA5D8955F4A}" destId="{D7A7E4CB-91CD-42ED-ABD9-E3F0F376A4B8}" srcOrd="1" destOrd="0" presId="urn:microsoft.com/office/officeart/2008/layout/PictureStrips"/>
    <dgm:cxn modelId="{6B5484AC-145C-4614-B4BA-412715D6E8CA}" type="presParOf" srcId="{8468C6D1-C466-498D-B27D-A81C2FF1E6EC}" destId="{421AEE24-33CB-4767-A5AB-F6C5133F8C3C}" srcOrd="3" destOrd="0" presId="urn:microsoft.com/office/officeart/2008/layout/PictureStrips"/>
    <dgm:cxn modelId="{D54F5D99-8369-4E12-BDF0-2937AC0CB576}" type="presParOf" srcId="{8468C6D1-C466-498D-B27D-A81C2FF1E6EC}" destId="{D23B8D55-EBE6-4F06-AD3B-7465AA3101B9}" srcOrd="4" destOrd="0" presId="urn:microsoft.com/office/officeart/2008/layout/PictureStrips"/>
    <dgm:cxn modelId="{1D16B8DA-F3A0-4977-96AC-77B87066D6B7}" type="presParOf" srcId="{D23B8D55-EBE6-4F06-AD3B-7465AA3101B9}" destId="{691E2B0B-98BE-4777-B6E0-C02B500D5B7A}" srcOrd="0" destOrd="0" presId="urn:microsoft.com/office/officeart/2008/layout/PictureStrips"/>
    <dgm:cxn modelId="{6395E1D8-6516-4D3F-8897-9989811DFC64}" type="presParOf" srcId="{D23B8D55-EBE6-4F06-AD3B-7465AA3101B9}" destId="{63E0B4FE-1C20-4933-8747-363FF37A158D}" srcOrd="1" destOrd="0" presId="urn:microsoft.com/office/officeart/2008/layout/PictureStrips"/>
    <dgm:cxn modelId="{202DF657-B8DE-4515-8D92-C3F63DD38BDA}" type="presParOf" srcId="{8468C6D1-C466-498D-B27D-A81C2FF1E6EC}" destId="{9CD39C72-4D6E-4B4A-B449-6EC7CC807A30}" srcOrd="5" destOrd="0" presId="urn:microsoft.com/office/officeart/2008/layout/PictureStrips"/>
    <dgm:cxn modelId="{C01C73E7-D902-47F5-B7B4-F60F2248495A}" type="presParOf" srcId="{8468C6D1-C466-498D-B27D-A81C2FF1E6EC}" destId="{6D0DD66D-BA1E-4DE6-B273-75FE41A30ABB}" srcOrd="6" destOrd="0" presId="urn:microsoft.com/office/officeart/2008/layout/PictureStrips"/>
    <dgm:cxn modelId="{5CF7540A-667B-4833-A780-42933A8525D5}" type="presParOf" srcId="{6D0DD66D-BA1E-4DE6-B273-75FE41A30ABB}" destId="{C88D48D7-DA8D-48C2-83EE-BD635592CC6A}" srcOrd="0" destOrd="0" presId="urn:microsoft.com/office/officeart/2008/layout/PictureStrips"/>
    <dgm:cxn modelId="{B3A55E50-D1DF-452A-9E05-9276D2181958}" type="presParOf" srcId="{6D0DD66D-BA1E-4DE6-B273-75FE41A30ABB}" destId="{FEAAE58D-4ECD-4A09-ACF5-01E1DFE0A02C}" srcOrd="1" destOrd="0" presId="urn:microsoft.com/office/officeart/2008/layout/PictureStrips"/>
    <dgm:cxn modelId="{FB908C6B-FDB2-467C-9431-26D496F46E31}" type="presParOf" srcId="{8468C6D1-C466-498D-B27D-A81C2FF1E6EC}" destId="{AB0D72BE-B8B8-45ED-A6B4-C60F5BB445CF}" srcOrd="7" destOrd="0" presId="urn:microsoft.com/office/officeart/2008/layout/PictureStrips"/>
    <dgm:cxn modelId="{45DF0EB1-AC20-4DC1-B5F4-183CB18E83AC}" type="presParOf" srcId="{8468C6D1-C466-498D-B27D-A81C2FF1E6EC}" destId="{BD2E3959-56D8-4AF7-B93C-380C7530EA08}" srcOrd="8" destOrd="0" presId="urn:microsoft.com/office/officeart/2008/layout/PictureStrips"/>
    <dgm:cxn modelId="{7CEC70D8-318C-4C8F-ADA3-990F469DF1FD}" type="presParOf" srcId="{BD2E3959-56D8-4AF7-B93C-380C7530EA08}" destId="{8DE03406-4497-4AD2-9D74-F390F3323A41}" srcOrd="0" destOrd="0" presId="urn:microsoft.com/office/officeart/2008/layout/PictureStrips"/>
    <dgm:cxn modelId="{BBF0438D-F1DC-4960-8424-77DB59ADF881}" type="presParOf" srcId="{BD2E3959-56D8-4AF7-B93C-380C7530EA08}" destId="{C0C049DE-7C35-491E-B994-AF628BDC3DEA}" srcOrd="1" destOrd="0" presId="urn:microsoft.com/office/officeart/2008/layout/PictureStrips"/>
    <dgm:cxn modelId="{BD28356B-E63D-437A-893E-C4AE609EBFDC}" type="presParOf" srcId="{8468C6D1-C466-498D-B27D-A81C2FF1E6EC}" destId="{273D037A-69C3-4431-90D4-43FF1C1BAE62}" srcOrd="9" destOrd="0" presId="urn:microsoft.com/office/officeart/2008/layout/PictureStrips"/>
    <dgm:cxn modelId="{7C3D236A-4755-4D83-92AC-753D71B7C70E}" type="presParOf" srcId="{8468C6D1-C466-498D-B27D-A81C2FF1E6EC}" destId="{D3C5EB4D-620F-4B6F-87A2-520C642354E2}" srcOrd="10" destOrd="0" presId="urn:microsoft.com/office/officeart/2008/layout/PictureStrips"/>
    <dgm:cxn modelId="{F1BEDF11-8DBC-4CA2-8924-C8A8B23A604E}" type="presParOf" srcId="{D3C5EB4D-620F-4B6F-87A2-520C642354E2}" destId="{E7EDFBC1-9B2F-40A7-9F02-0467303B6825}" srcOrd="0" destOrd="0" presId="urn:microsoft.com/office/officeart/2008/layout/PictureStrips"/>
    <dgm:cxn modelId="{F9815D4C-4A2D-439D-B46F-C2D1A59AC391}" type="presParOf" srcId="{D3C5EB4D-620F-4B6F-87A2-520C642354E2}" destId="{5A9EB228-DEEE-48D0-87E9-A6BFE5E42728}" srcOrd="1" destOrd="0" presId="urn:microsoft.com/office/officeart/2008/layout/PictureStrip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290C31-4851-4167-9D35-E9EAE7C9AB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B5E87B87-3907-44C9-93CC-830A42A36D5C}">
      <dgm:prSet phldrT="[Text]" custT="1"/>
      <dgm:spPr/>
      <dgm:t>
        <a:bodyPr/>
        <a:lstStyle/>
        <a:p>
          <a:r>
            <a:rPr lang="en-AU" sz="2000" dirty="0">
              <a:latin typeface="Calibri Light" panose="020F0302020204030204" pitchFamily="34" charset="0"/>
              <a:cs typeface="Calibri Light" panose="020F0302020204030204" pitchFamily="34" charset="0"/>
            </a:rPr>
            <a:t>A-frame</a:t>
          </a:r>
        </a:p>
      </dgm:t>
    </dgm:pt>
    <dgm:pt modelId="{BE35F355-F218-4523-A486-5FEB30478030}" type="parTrans" cxnId="{68B63207-B94A-4B5E-A69F-C9A37BF83574}">
      <dgm:prSet/>
      <dgm:spPr/>
      <dgm:t>
        <a:bodyPr/>
        <a:lstStyle/>
        <a:p>
          <a:endParaRPr lang="en-AU"/>
        </a:p>
      </dgm:t>
    </dgm:pt>
    <dgm:pt modelId="{D85B1B7D-AECC-4513-A5F1-5ADBA109CCDE}" type="sibTrans" cxnId="{68B63207-B94A-4B5E-A69F-C9A37BF83574}">
      <dgm:prSet/>
      <dgm:spPr/>
      <dgm:t>
        <a:bodyPr/>
        <a:lstStyle/>
        <a:p>
          <a:endParaRPr lang="en-AU"/>
        </a:p>
      </dgm:t>
    </dgm:pt>
    <dgm:pt modelId="{E9A5B9FA-A332-4DA6-ABD3-975CF366F354}">
      <dgm:prSet phldrT="[Text]"/>
      <dgm:spPr/>
      <dgm:t>
        <a:bodyPr/>
        <a:lstStyle/>
        <a:p>
          <a:pPr algn="l">
            <a:buFont typeface="Arial" panose="020B0604020202020204" pitchFamily="34" charset="0"/>
            <a:buNone/>
          </a:pPr>
          <a:r>
            <a:rPr lang="en-AU" dirty="0">
              <a:latin typeface="Calibri Light" panose="020F0302020204030204" pitchFamily="34" charset="0"/>
              <a:cs typeface="Calibri Light" panose="020F0302020204030204" pitchFamily="34" charset="0"/>
            </a:rPr>
            <a:t>   Pre-accredited </a:t>
          </a:r>
          <a:r>
            <a:rPr lang="en-AU" b="1" dirty="0">
              <a:latin typeface="Calibri Light" panose="020F0302020204030204" pitchFamily="34" charset="0"/>
              <a:cs typeface="Calibri Light" panose="020F0302020204030204" pitchFamily="34" charset="0"/>
            </a:rPr>
            <a:t>course planning</a:t>
          </a:r>
          <a:r>
            <a:rPr lang="en-AU" dirty="0">
              <a:latin typeface="Calibri Light" panose="020F0302020204030204" pitchFamily="34" charset="0"/>
              <a:cs typeface="Calibri Light" panose="020F0302020204030204" pitchFamily="34" charset="0"/>
            </a:rPr>
            <a:t> resource</a:t>
          </a:r>
        </a:p>
      </dgm:t>
    </dgm:pt>
    <dgm:pt modelId="{EB0C304A-7BC3-4671-B9E4-008176D89B0F}" type="parTrans" cxnId="{9584A602-F915-4319-A1F9-220B87CBAE2F}">
      <dgm:prSet/>
      <dgm:spPr/>
      <dgm:t>
        <a:bodyPr/>
        <a:lstStyle/>
        <a:p>
          <a:endParaRPr lang="en-AU"/>
        </a:p>
      </dgm:t>
    </dgm:pt>
    <dgm:pt modelId="{F41C4184-B694-4672-BEA2-A4DAAD5F2567}" type="sibTrans" cxnId="{9584A602-F915-4319-A1F9-220B87CBAE2F}">
      <dgm:prSet/>
      <dgm:spPr/>
      <dgm:t>
        <a:bodyPr/>
        <a:lstStyle/>
        <a:p>
          <a:endParaRPr lang="en-AU"/>
        </a:p>
      </dgm:t>
    </dgm:pt>
    <dgm:pt modelId="{D5B5F45D-B645-4836-B847-A563D9566120}">
      <dgm:prSet phldrT="[Text]" custT="1"/>
      <dgm:spPr/>
      <dgm:t>
        <a:bodyPr/>
        <a:lstStyle/>
        <a:p>
          <a:r>
            <a:rPr lang="en-AU" sz="2000" dirty="0">
              <a:latin typeface="Calibri Light" panose="020F0302020204030204" pitchFamily="34" charset="0"/>
              <a:cs typeface="Calibri Light" panose="020F0302020204030204" pitchFamily="34" charset="0"/>
            </a:rPr>
            <a:t>Evaluation</a:t>
          </a:r>
        </a:p>
      </dgm:t>
    </dgm:pt>
    <dgm:pt modelId="{74C004B5-85D8-4A3F-B167-A17DA4C89FD2}" type="parTrans" cxnId="{27060044-6388-4B44-8C0F-CFE17C2385C4}">
      <dgm:prSet/>
      <dgm:spPr/>
      <dgm:t>
        <a:bodyPr/>
        <a:lstStyle/>
        <a:p>
          <a:endParaRPr lang="en-AU"/>
        </a:p>
      </dgm:t>
    </dgm:pt>
    <dgm:pt modelId="{1D6F57B0-DCAD-44B2-8C71-5D0A4D15FF93}" type="sibTrans" cxnId="{27060044-6388-4B44-8C0F-CFE17C2385C4}">
      <dgm:prSet/>
      <dgm:spPr/>
      <dgm:t>
        <a:bodyPr/>
        <a:lstStyle/>
        <a:p>
          <a:endParaRPr lang="en-AU"/>
        </a:p>
      </dgm:t>
    </dgm:pt>
    <dgm:pt modelId="{9A5C9FAC-D1DA-49CD-BD9E-0377CE1A1662}">
      <dgm:prSet phldrT="[Text]"/>
      <dgm:spPr/>
      <dgm:t>
        <a:bodyPr/>
        <a:lstStyle/>
        <a:p>
          <a:pPr>
            <a:buNone/>
          </a:pPr>
          <a:r>
            <a:rPr lang="en-AU" dirty="0">
              <a:latin typeface="Calibri Light" panose="020F0302020204030204" pitchFamily="34" charset="0"/>
              <a:cs typeface="Calibri Light" panose="020F0302020204030204" pitchFamily="34" charset="0"/>
            </a:rPr>
            <a:t>    Includes the processes and documentation for </a:t>
          </a:r>
          <a:r>
            <a:rPr lang="en-AU" b="1" dirty="0">
              <a:latin typeface="Calibri Light" panose="020F0302020204030204" pitchFamily="34" charset="0"/>
              <a:cs typeface="Calibri Light" panose="020F0302020204030204" pitchFamily="34" charset="0"/>
            </a:rPr>
            <a:t>moderation and verification</a:t>
          </a:r>
        </a:p>
      </dgm:t>
    </dgm:pt>
    <dgm:pt modelId="{1E14D4DE-59F1-4E22-BF90-6A98CC43FA39}" type="parTrans" cxnId="{068F9023-0710-477F-9B53-E4FD048A58A4}">
      <dgm:prSet/>
      <dgm:spPr/>
      <dgm:t>
        <a:bodyPr/>
        <a:lstStyle/>
        <a:p>
          <a:endParaRPr lang="en-AU"/>
        </a:p>
      </dgm:t>
    </dgm:pt>
    <dgm:pt modelId="{71516789-F473-43EC-8683-5BA95198C092}" type="sibTrans" cxnId="{068F9023-0710-477F-9B53-E4FD048A58A4}">
      <dgm:prSet/>
      <dgm:spPr/>
      <dgm:t>
        <a:bodyPr/>
        <a:lstStyle/>
        <a:p>
          <a:endParaRPr lang="en-AU"/>
        </a:p>
      </dgm:t>
    </dgm:pt>
    <dgm:pt modelId="{2146814F-8C74-4E9B-9C12-A62FBA14B85B}" type="pres">
      <dgm:prSet presAssocID="{8B290C31-4851-4167-9D35-E9EAE7C9AB4D}" presName="Name0" presStyleCnt="0">
        <dgm:presLayoutVars>
          <dgm:dir/>
          <dgm:animLvl val="lvl"/>
          <dgm:resizeHandles val="exact"/>
        </dgm:presLayoutVars>
      </dgm:prSet>
      <dgm:spPr/>
    </dgm:pt>
    <dgm:pt modelId="{9633810B-A7E9-458E-854C-8B3CDCCC74F6}" type="pres">
      <dgm:prSet presAssocID="{B5E87B87-3907-44C9-93CC-830A42A36D5C}" presName="linNode" presStyleCnt="0"/>
      <dgm:spPr/>
    </dgm:pt>
    <dgm:pt modelId="{AECC6592-2E04-4076-A962-4A41CB795810}" type="pres">
      <dgm:prSet presAssocID="{B5E87B87-3907-44C9-93CC-830A42A36D5C}" presName="parentText" presStyleLbl="node1" presStyleIdx="0" presStyleCnt="2" custScaleY="38575">
        <dgm:presLayoutVars>
          <dgm:chMax val="1"/>
          <dgm:bulletEnabled val="1"/>
        </dgm:presLayoutVars>
      </dgm:prSet>
      <dgm:spPr/>
    </dgm:pt>
    <dgm:pt modelId="{A3A2D4F4-ECC1-4DCB-B9B3-79BDF56BD509}" type="pres">
      <dgm:prSet presAssocID="{B5E87B87-3907-44C9-93CC-830A42A36D5C}" presName="descendantText" presStyleLbl="alignAccFollowNode1" presStyleIdx="0" presStyleCnt="2" custScaleX="85651" custScaleY="44282" custLinFactNeighborX="-2128" custLinFactNeighborY="-1417">
        <dgm:presLayoutVars>
          <dgm:bulletEnabled val="1"/>
        </dgm:presLayoutVars>
      </dgm:prSet>
      <dgm:spPr/>
    </dgm:pt>
    <dgm:pt modelId="{1833BA14-E18C-4D88-8B19-389D5691A3B0}" type="pres">
      <dgm:prSet presAssocID="{D85B1B7D-AECC-4513-A5F1-5ADBA109CCDE}" presName="sp" presStyleCnt="0"/>
      <dgm:spPr/>
    </dgm:pt>
    <dgm:pt modelId="{7896AE6D-FB6E-429A-A3A5-B3CE3333EC42}" type="pres">
      <dgm:prSet presAssocID="{D5B5F45D-B645-4836-B847-A563D9566120}" presName="linNode" presStyleCnt="0"/>
      <dgm:spPr/>
    </dgm:pt>
    <dgm:pt modelId="{529727E4-DB5B-41A6-BCC7-26534A6A305F}" type="pres">
      <dgm:prSet presAssocID="{D5B5F45D-B645-4836-B847-A563D9566120}" presName="parentText" presStyleLbl="node1" presStyleIdx="1" presStyleCnt="2" custScaleY="28221">
        <dgm:presLayoutVars>
          <dgm:chMax val="1"/>
          <dgm:bulletEnabled val="1"/>
        </dgm:presLayoutVars>
      </dgm:prSet>
      <dgm:spPr/>
    </dgm:pt>
    <dgm:pt modelId="{C9A56C3D-0E45-42B5-8E59-3C2738ECE2BD}" type="pres">
      <dgm:prSet presAssocID="{D5B5F45D-B645-4836-B847-A563D9566120}" presName="descendantText" presStyleLbl="alignAccFollowNode1" presStyleIdx="1" presStyleCnt="2" custScaleX="81310" custScaleY="32143" custLinFactNeighborX="0" custLinFactNeighborY="1576">
        <dgm:presLayoutVars>
          <dgm:bulletEnabled val="1"/>
        </dgm:presLayoutVars>
      </dgm:prSet>
      <dgm:spPr/>
    </dgm:pt>
  </dgm:ptLst>
  <dgm:cxnLst>
    <dgm:cxn modelId="{F5D77E01-F297-49DE-A217-520004F1C788}" type="presOf" srcId="{9A5C9FAC-D1DA-49CD-BD9E-0377CE1A1662}" destId="{C9A56C3D-0E45-42B5-8E59-3C2738ECE2BD}" srcOrd="0" destOrd="0" presId="urn:microsoft.com/office/officeart/2005/8/layout/vList5"/>
    <dgm:cxn modelId="{9584A602-F915-4319-A1F9-220B87CBAE2F}" srcId="{B5E87B87-3907-44C9-93CC-830A42A36D5C}" destId="{E9A5B9FA-A332-4DA6-ABD3-975CF366F354}" srcOrd="0" destOrd="0" parTransId="{EB0C304A-7BC3-4671-B9E4-008176D89B0F}" sibTransId="{F41C4184-B694-4672-BEA2-A4DAAD5F2567}"/>
    <dgm:cxn modelId="{68B63207-B94A-4B5E-A69F-C9A37BF83574}" srcId="{8B290C31-4851-4167-9D35-E9EAE7C9AB4D}" destId="{B5E87B87-3907-44C9-93CC-830A42A36D5C}" srcOrd="0" destOrd="0" parTransId="{BE35F355-F218-4523-A486-5FEB30478030}" sibTransId="{D85B1B7D-AECC-4513-A5F1-5ADBA109CCDE}"/>
    <dgm:cxn modelId="{068F9023-0710-477F-9B53-E4FD048A58A4}" srcId="{D5B5F45D-B645-4836-B847-A563D9566120}" destId="{9A5C9FAC-D1DA-49CD-BD9E-0377CE1A1662}" srcOrd="0" destOrd="0" parTransId="{1E14D4DE-59F1-4E22-BF90-6A98CC43FA39}" sibTransId="{71516789-F473-43EC-8683-5BA95198C092}"/>
    <dgm:cxn modelId="{27060044-6388-4B44-8C0F-CFE17C2385C4}" srcId="{8B290C31-4851-4167-9D35-E9EAE7C9AB4D}" destId="{D5B5F45D-B645-4836-B847-A563D9566120}" srcOrd="1" destOrd="0" parTransId="{74C004B5-85D8-4A3F-B167-A17DA4C89FD2}" sibTransId="{1D6F57B0-DCAD-44B2-8C71-5D0A4D15FF93}"/>
    <dgm:cxn modelId="{591C1D71-D003-4A53-B612-0A4F29FBFBE0}" type="presOf" srcId="{B5E87B87-3907-44C9-93CC-830A42A36D5C}" destId="{AECC6592-2E04-4076-A962-4A41CB795810}" srcOrd="0" destOrd="0" presId="urn:microsoft.com/office/officeart/2005/8/layout/vList5"/>
    <dgm:cxn modelId="{1F1878EE-C052-4F4A-8580-83372304D00B}" type="presOf" srcId="{D5B5F45D-B645-4836-B847-A563D9566120}" destId="{529727E4-DB5B-41A6-BCC7-26534A6A305F}" srcOrd="0" destOrd="0" presId="urn:microsoft.com/office/officeart/2005/8/layout/vList5"/>
    <dgm:cxn modelId="{D1B1FDEE-8E63-4724-ADCC-9272C21960BC}" type="presOf" srcId="{E9A5B9FA-A332-4DA6-ABD3-975CF366F354}" destId="{A3A2D4F4-ECC1-4DCB-B9B3-79BDF56BD509}" srcOrd="0" destOrd="0" presId="urn:microsoft.com/office/officeart/2005/8/layout/vList5"/>
    <dgm:cxn modelId="{602770F2-41C7-44F1-AEE6-197A4F008168}" type="presOf" srcId="{8B290C31-4851-4167-9D35-E9EAE7C9AB4D}" destId="{2146814F-8C74-4E9B-9C12-A62FBA14B85B}" srcOrd="0" destOrd="0" presId="urn:microsoft.com/office/officeart/2005/8/layout/vList5"/>
    <dgm:cxn modelId="{301041CE-4E7D-4D92-A95F-9E90CA983BD3}" type="presParOf" srcId="{2146814F-8C74-4E9B-9C12-A62FBA14B85B}" destId="{9633810B-A7E9-458E-854C-8B3CDCCC74F6}" srcOrd="0" destOrd="0" presId="urn:microsoft.com/office/officeart/2005/8/layout/vList5"/>
    <dgm:cxn modelId="{B83086DF-78EB-4C64-8B8F-039F7FA6AA7E}" type="presParOf" srcId="{9633810B-A7E9-458E-854C-8B3CDCCC74F6}" destId="{AECC6592-2E04-4076-A962-4A41CB795810}" srcOrd="0" destOrd="0" presId="urn:microsoft.com/office/officeart/2005/8/layout/vList5"/>
    <dgm:cxn modelId="{1118524F-19E0-42E4-9B0D-4C8CB6698EDB}" type="presParOf" srcId="{9633810B-A7E9-458E-854C-8B3CDCCC74F6}" destId="{A3A2D4F4-ECC1-4DCB-B9B3-79BDF56BD509}" srcOrd="1" destOrd="0" presId="urn:microsoft.com/office/officeart/2005/8/layout/vList5"/>
    <dgm:cxn modelId="{01876F69-C558-4506-AEB2-88FDC8EB9833}" type="presParOf" srcId="{2146814F-8C74-4E9B-9C12-A62FBA14B85B}" destId="{1833BA14-E18C-4D88-8B19-389D5691A3B0}" srcOrd="1" destOrd="0" presId="urn:microsoft.com/office/officeart/2005/8/layout/vList5"/>
    <dgm:cxn modelId="{B0B7E6D7-21DE-43DD-9CC2-BFE4362EBE4E}" type="presParOf" srcId="{2146814F-8C74-4E9B-9C12-A62FBA14B85B}" destId="{7896AE6D-FB6E-429A-A3A5-B3CE3333EC42}" srcOrd="2" destOrd="0" presId="urn:microsoft.com/office/officeart/2005/8/layout/vList5"/>
    <dgm:cxn modelId="{5060921A-1E6F-4FFB-B83D-CBE6D1E3EE50}" type="presParOf" srcId="{7896AE6D-FB6E-429A-A3A5-B3CE3333EC42}" destId="{529727E4-DB5B-41A6-BCC7-26534A6A305F}" srcOrd="0" destOrd="0" presId="urn:microsoft.com/office/officeart/2005/8/layout/vList5"/>
    <dgm:cxn modelId="{BE8EE8A5-A95D-46EF-9C7E-EDB4678DBF54}" type="presParOf" srcId="{7896AE6D-FB6E-429A-A3A5-B3CE3333EC42}" destId="{C9A56C3D-0E45-42B5-8E59-3C2738ECE2B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9E8CB-12E6-493A-A520-D9B4231A0AA5}">
      <dsp:nvSpPr>
        <dsp:cNvPr id="0" name=""/>
        <dsp:cNvSpPr/>
      </dsp:nvSpPr>
      <dsp:spPr>
        <a:xfrm>
          <a:off x="353943" y="916492"/>
          <a:ext cx="3667899" cy="1965340"/>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6372"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alibri Light" panose="020F0302020204030204" pitchFamily="34" charset="0"/>
              <a:cs typeface="Calibri Light" panose="020F0302020204030204" pitchFamily="34" charset="0"/>
            </a:rPr>
            <a:t>ACFEB </a:t>
          </a:r>
          <a:r>
            <a:rPr lang="en-AU" sz="1800" b="1" kern="1200" dirty="0">
              <a:latin typeface="Calibri Light" panose="020F0302020204030204" pitchFamily="34" charset="0"/>
              <a:cs typeface="Calibri Light" panose="020F0302020204030204" pitchFamily="34" charset="0"/>
            </a:rPr>
            <a:t>Registration</a:t>
          </a:r>
          <a:r>
            <a:rPr lang="en-AU" sz="1800" kern="1200" dirty="0">
              <a:latin typeface="Calibri Light" panose="020F0302020204030204" pitchFamily="34" charset="0"/>
              <a:cs typeface="Calibri Light" panose="020F0302020204030204" pitchFamily="34" charset="0"/>
            </a:rPr>
            <a:t> </a:t>
          </a:r>
        </a:p>
        <a:p>
          <a:pPr marL="0" lvl="0" indent="0" algn="l" defTabSz="800100">
            <a:lnSpc>
              <a:spcPct val="90000"/>
            </a:lnSpc>
            <a:spcBef>
              <a:spcPct val="0"/>
            </a:spcBef>
            <a:spcAft>
              <a:spcPct val="35000"/>
            </a:spcAft>
            <a:buNone/>
          </a:pPr>
          <a:r>
            <a:rPr lang="en-US" sz="1400" kern="1200" dirty="0">
              <a:latin typeface="Calibri Light" panose="020F0302020204030204" pitchFamily="34" charset="0"/>
              <a:cs typeface="Calibri Light" panose="020F0302020204030204" pitchFamily="34" charset="0"/>
            </a:rPr>
            <a:t>AMES Australia and CAE are </a:t>
          </a:r>
          <a:r>
            <a:rPr lang="en-US" sz="1400" kern="1200" baseline="0" dirty="0">
              <a:latin typeface="Calibri Light" panose="020F0302020204030204" pitchFamily="34" charset="0"/>
              <a:cs typeface="Calibri Light" panose="020F0302020204030204" pitchFamily="34" charset="0"/>
            </a:rPr>
            <a:t>covered under the </a:t>
          </a:r>
          <a:r>
            <a:rPr lang="en-US" sz="1400" i="1" kern="1200" baseline="0" dirty="0">
              <a:latin typeface="Calibri Light" panose="020F0302020204030204" pitchFamily="34" charset="0"/>
              <a:cs typeface="Calibri Light" panose="020F0302020204030204" pitchFamily="34" charset="0"/>
            </a:rPr>
            <a:t>Education and Training Reform Act 2006</a:t>
          </a:r>
          <a:r>
            <a:rPr lang="en-US" sz="1800" kern="1200" dirty="0">
              <a:latin typeface="Calibri Light" panose="020F0302020204030204" pitchFamily="34" charset="0"/>
              <a:cs typeface="Calibri Light" panose="020F0302020204030204" pitchFamily="34" charset="0"/>
            </a:rPr>
            <a:t>. </a:t>
          </a:r>
          <a:endParaRPr lang="en-AU" sz="1800" kern="1200" dirty="0">
            <a:latin typeface="Calibri Light" panose="020F0302020204030204" pitchFamily="34" charset="0"/>
            <a:cs typeface="Calibri Light" panose="020F0302020204030204" pitchFamily="34" charset="0"/>
          </a:endParaRPr>
        </a:p>
      </dsp:txBody>
      <dsp:txXfrm>
        <a:off x="353943" y="916492"/>
        <a:ext cx="3667899" cy="1965340"/>
      </dsp:txXfrm>
    </dsp:sp>
    <dsp:sp modelId="{352D0AB7-5B7B-4140-964C-85F6577C518C}">
      <dsp:nvSpPr>
        <dsp:cNvPr id="0" name=""/>
        <dsp:cNvSpPr/>
      </dsp:nvSpPr>
      <dsp:spPr>
        <a:xfrm>
          <a:off x="449710" y="990621"/>
          <a:ext cx="303457" cy="2858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6FF80-0F39-496F-9AEB-3701AD98C404}">
      <dsp:nvSpPr>
        <dsp:cNvPr id="0" name=""/>
        <dsp:cNvSpPr/>
      </dsp:nvSpPr>
      <dsp:spPr>
        <a:xfrm>
          <a:off x="4233925" y="2741106"/>
          <a:ext cx="3667899" cy="696419"/>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6372"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Calibri Light" panose="020F0302020204030204" pitchFamily="34" charset="0"/>
              <a:cs typeface="Calibri Light" panose="020F0302020204030204" pitchFamily="34" charset="0"/>
            </a:rPr>
            <a:t>Trained Staff </a:t>
          </a:r>
          <a:r>
            <a:rPr lang="en-AU" sz="1800" kern="1200" dirty="0">
              <a:latin typeface="Calibri Light" panose="020F0302020204030204" pitchFamily="34" charset="0"/>
              <a:cs typeface="Calibri Light" panose="020F0302020204030204" pitchFamily="34" charset="0"/>
            </a:rPr>
            <a:t>to use your SMS and SVTS</a:t>
          </a:r>
        </a:p>
      </dsp:txBody>
      <dsp:txXfrm>
        <a:off x="4233925" y="2741106"/>
        <a:ext cx="3667899" cy="696419"/>
      </dsp:txXfrm>
    </dsp:sp>
    <dsp:sp modelId="{D7A7E4CB-91CD-42ED-ABD9-E3F0F376A4B8}">
      <dsp:nvSpPr>
        <dsp:cNvPr id="0" name=""/>
        <dsp:cNvSpPr/>
      </dsp:nvSpPr>
      <dsp:spPr>
        <a:xfrm>
          <a:off x="4279279" y="1728475"/>
          <a:ext cx="314522" cy="296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E2B0B-98BE-4777-B6E0-C02B500D5B7A}">
      <dsp:nvSpPr>
        <dsp:cNvPr id="0" name=""/>
        <dsp:cNvSpPr/>
      </dsp:nvSpPr>
      <dsp:spPr>
        <a:xfrm>
          <a:off x="353943" y="3097648"/>
          <a:ext cx="3667899" cy="1680677"/>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6372"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Calibri Light" panose="020F0302020204030204" pitchFamily="34" charset="0"/>
              <a:cs typeface="Calibri Light" panose="020F0302020204030204" pitchFamily="34" charset="0"/>
            </a:rPr>
            <a:t>Current Business and Governance Status (BGS) </a:t>
          </a:r>
          <a:r>
            <a:rPr lang="en-US" sz="1800" kern="1200" dirty="0">
              <a:latin typeface="Calibri Light" panose="020F0302020204030204" pitchFamily="34" charset="0"/>
              <a:cs typeface="Calibri Light" panose="020F0302020204030204" pitchFamily="34" charset="0"/>
            </a:rPr>
            <a:t>or </a:t>
          </a:r>
        </a:p>
        <a:p>
          <a:pPr marL="0" lvl="0" indent="0" algn="l" defTabSz="800100">
            <a:lnSpc>
              <a:spcPct val="90000"/>
            </a:lnSpc>
            <a:spcBef>
              <a:spcPct val="0"/>
            </a:spcBef>
            <a:spcAft>
              <a:spcPct val="35000"/>
            </a:spcAft>
            <a:buNone/>
          </a:pPr>
          <a:r>
            <a:rPr lang="en-US" sz="1800" kern="1200" dirty="0">
              <a:latin typeface="Calibri Light" panose="020F0302020204030204" pitchFamily="34" charset="0"/>
              <a:cs typeface="Calibri Light" panose="020F0302020204030204" pitchFamily="34" charset="0"/>
            </a:rPr>
            <a:t>Have a current Skills First contract to deliver government subsidised accredited training.</a:t>
          </a:r>
          <a:endParaRPr lang="en-AU" sz="1800" kern="1200" dirty="0">
            <a:latin typeface="Calibri Light" panose="020F0302020204030204" pitchFamily="34" charset="0"/>
            <a:cs typeface="Calibri Light" panose="020F0302020204030204" pitchFamily="34" charset="0"/>
          </a:endParaRPr>
        </a:p>
      </dsp:txBody>
      <dsp:txXfrm>
        <a:off x="353943" y="3097648"/>
        <a:ext cx="3667899" cy="1680677"/>
      </dsp:txXfrm>
    </dsp:sp>
    <dsp:sp modelId="{63E0B4FE-1C20-4933-8747-363FF37A158D}">
      <dsp:nvSpPr>
        <dsp:cNvPr id="0" name=""/>
        <dsp:cNvSpPr/>
      </dsp:nvSpPr>
      <dsp:spPr>
        <a:xfrm>
          <a:off x="433386" y="3117347"/>
          <a:ext cx="323669" cy="3491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8D48D7-DA8D-48C2-83EE-BD635592CC6A}">
      <dsp:nvSpPr>
        <dsp:cNvPr id="0" name=""/>
        <dsp:cNvSpPr/>
      </dsp:nvSpPr>
      <dsp:spPr>
        <a:xfrm>
          <a:off x="4233925" y="1732731"/>
          <a:ext cx="3667899" cy="733602"/>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6372"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alibri Light" panose="020F0302020204030204" pitchFamily="34" charset="0"/>
              <a:cs typeface="Calibri Light" panose="020F0302020204030204" pitchFamily="34" charset="0"/>
            </a:rPr>
            <a:t>An </a:t>
          </a:r>
          <a:r>
            <a:rPr lang="en-AU" sz="1800" b="1" kern="1200" dirty="0">
              <a:latin typeface="Calibri Light" panose="020F0302020204030204" pitchFamily="34" charset="0"/>
              <a:cs typeface="Calibri Light" panose="020F0302020204030204" pitchFamily="34" charset="0"/>
            </a:rPr>
            <a:t>AVETMISS-compliant Student Management System</a:t>
          </a:r>
        </a:p>
      </dsp:txBody>
      <dsp:txXfrm>
        <a:off x="4233925" y="1732731"/>
        <a:ext cx="3667899" cy="733602"/>
      </dsp:txXfrm>
    </dsp:sp>
    <dsp:sp modelId="{FEAAE58D-4ECD-4A09-ACF5-01E1DFE0A02C}">
      <dsp:nvSpPr>
        <dsp:cNvPr id="0" name=""/>
        <dsp:cNvSpPr/>
      </dsp:nvSpPr>
      <dsp:spPr>
        <a:xfrm>
          <a:off x="4299314" y="2742844"/>
          <a:ext cx="320973" cy="273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03406-4497-4AD2-9D74-F390F3323A41}">
      <dsp:nvSpPr>
        <dsp:cNvPr id="0" name=""/>
        <dsp:cNvSpPr/>
      </dsp:nvSpPr>
      <dsp:spPr>
        <a:xfrm>
          <a:off x="4227575" y="911143"/>
          <a:ext cx="3667899" cy="623244"/>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6372"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Calibri Light" panose="020F0302020204030204" pitchFamily="34" charset="0"/>
              <a:cs typeface="Calibri Light" panose="020F0302020204030204" pitchFamily="34" charset="0"/>
            </a:rPr>
            <a:t>SAMS2 Registration</a:t>
          </a:r>
        </a:p>
      </dsp:txBody>
      <dsp:txXfrm>
        <a:off x="4227575" y="911143"/>
        <a:ext cx="3667899" cy="623244"/>
      </dsp:txXfrm>
    </dsp:sp>
    <dsp:sp modelId="{C0C049DE-7C35-491E-B994-AF628BDC3DEA}">
      <dsp:nvSpPr>
        <dsp:cNvPr id="0" name=""/>
        <dsp:cNvSpPr/>
      </dsp:nvSpPr>
      <dsp:spPr>
        <a:xfrm>
          <a:off x="4233936" y="990621"/>
          <a:ext cx="301885" cy="326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DFBC1-9B2F-40A7-9F02-0467303B6825}">
      <dsp:nvSpPr>
        <dsp:cNvPr id="0" name=""/>
        <dsp:cNvSpPr/>
      </dsp:nvSpPr>
      <dsp:spPr>
        <a:xfrm>
          <a:off x="4233925" y="3792834"/>
          <a:ext cx="3667899" cy="1006253"/>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6372"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Calibri Light" panose="020F0302020204030204" pitchFamily="34" charset="0"/>
              <a:cs typeface="Calibri Light" panose="020F0302020204030204" pitchFamily="34" charset="0"/>
            </a:rPr>
            <a:t>Delivery Plan and A-frames </a:t>
          </a:r>
          <a:r>
            <a:rPr lang="en-AU" sz="1800" kern="1200" dirty="0">
              <a:latin typeface="Calibri Light" panose="020F0302020204030204" pitchFamily="34" charset="0"/>
              <a:cs typeface="Calibri Light" panose="020F0302020204030204" pitchFamily="34" charset="0"/>
            </a:rPr>
            <a:t>aligned with the ACFEB Strategy 2020-25 </a:t>
          </a:r>
        </a:p>
      </dsp:txBody>
      <dsp:txXfrm>
        <a:off x="4233925" y="3792834"/>
        <a:ext cx="3667899" cy="1006253"/>
      </dsp:txXfrm>
    </dsp:sp>
    <dsp:sp modelId="{5A9EB228-DEEE-48D0-87E9-A6BFE5E42728}">
      <dsp:nvSpPr>
        <dsp:cNvPr id="0" name=""/>
        <dsp:cNvSpPr/>
      </dsp:nvSpPr>
      <dsp:spPr>
        <a:xfrm>
          <a:off x="4296004" y="3784874"/>
          <a:ext cx="294535" cy="288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000" b="-1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2D4F4-ECC1-4DCB-B9B3-79BDF56BD509}">
      <dsp:nvSpPr>
        <dsp:cNvPr id="0" name=""/>
        <dsp:cNvSpPr/>
      </dsp:nvSpPr>
      <dsp:spPr>
        <a:xfrm rot="5400000">
          <a:off x="3551166" y="-872312"/>
          <a:ext cx="814128" cy="322719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n-AU" sz="1200" kern="1200" dirty="0">
              <a:latin typeface="Calibri Light" panose="020F0302020204030204" pitchFamily="34" charset="0"/>
              <a:cs typeface="Calibri Light" panose="020F0302020204030204" pitchFamily="34" charset="0"/>
            </a:rPr>
            <a:t>   Pre-accredited </a:t>
          </a:r>
          <a:r>
            <a:rPr lang="en-AU" sz="1200" b="1" kern="1200" dirty="0">
              <a:latin typeface="Calibri Light" panose="020F0302020204030204" pitchFamily="34" charset="0"/>
              <a:cs typeface="Calibri Light" panose="020F0302020204030204" pitchFamily="34" charset="0"/>
            </a:rPr>
            <a:t>course planning</a:t>
          </a:r>
          <a:r>
            <a:rPr lang="en-AU" sz="1200" kern="1200" dirty="0">
              <a:latin typeface="Calibri Light" panose="020F0302020204030204" pitchFamily="34" charset="0"/>
              <a:cs typeface="Calibri Light" panose="020F0302020204030204" pitchFamily="34" charset="0"/>
            </a:rPr>
            <a:t> resource</a:t>
          </a:r>
        </a:p>
      </dsp:txBody>
      <dsp:txXfrm rot="-5400000">
        <a:off x="2344633" y="373963"/>
        <a:ext cx="3187452" cy="734644"/>
      </dsp:txXfrm>
    </dsp:sp>
    <dsp:sp modelId="{AECC6592-2E04-4076-A962-4A41CB795810}">
      <dsp:nvSpPr>
        <dsp:cNvPr id="0" name=""/>
        <dsp:cNvSpPr/>
      </dsp:nvSpPr>
      <dsp:spPr>
        <a:xfrm>
          <a:off x="270323" y="324083"/>
          <a:ext cx="2119411" cy="8865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Calibri Light" panose="020F0302020204030204" pitchFamily="34" charset="0"/>
              <a:cs typeface="Calibri Light" panose="020F0302020204030204" pitchFamily="34" charset="0"/>
            </a:rPr>
            <a:t>A-frame</a:t>
          </a:r>
        </a:p>
      </dsp:txBody>
      <dsp:txXfrm>
        <a:off x="313599" y="367359"/>
        <a:ext cx="2032859" cy="799954"/>
      </dsp:txXfrm>
    </dsp:sp>
    <dsp:sp modelId="{C9A56C3D-0E45-42B5-8E59-3C2738ECE2BD}">
      <dsp:nvSpPr>
        <dsp:cNvPr id="0" name=""/>
        <dsp:cNvSpPr/>
      </dsp:nvSpPr>
      <dsp:spPr>
        <a:xfrm rot="5400000">
          <a:off x="3626074" y="146933"/>
          <a:ext cx="590952" cy="30636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None/>
          </a:pPr>
          <a:r>
            <a:rPr lang="en-AU" sz="1200" kern="1200" dirty="0">
              <a:latin typeface="Calibri Light" panose="020F0302020204030204" pitchFamily="34" charset="0"/>
              <a:cs typeface="Calibri Light" panose="020F0302020204030204" pitchFamily="34" charset="0"/>
            </a:rPr>
            <a:t>    Includes the processes and documentation for </a:t>
          </a:r>
          <a:r>
            <a:rPr lang="en-AU" sz="1200" b="1" kern="1200" dirty="0">
              <a:latin typeface="Calibri Light" panose="020F0302020204030204" pitchFamily="34" charset="0"/>
              <a:cs typeface="Calibri Light" panose="020F0302020204030204" pitchFamily="34" charset="0"/>
            </a:rPr>
            <a:t>moderation and verification</a:t>
          </a:r>
        </a:p>
      </dsp:txBody>
      <dsp:txXfrm rot="-5400000">
        <a:off x="2389734" y="1412121"/>
        <a:ext cx="3034784" cy="533256"/>
      </dsp:txXfrm>
    </dsp:sp>
    <dsp:sp modelId="{529727E4-DB5B-41A6-BCC7-26534A6A305F}">
      <dsp:nvSpPr>
        <dsp:cNvPr id="0" name=""/>
        <dsp:cNvSpPr/>
      </dsp:nvSpPr>
      <dsp:spPr>
        <a:xfrm>
          <a:off x="270323" y="1325496"/>
          <a:ext cx="2119411" cy="6485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Calibri Light" panose="020F0302020204030204" pitchFamily="34" charset="0"/>
              <a:cs typeface="Calibri Light" panose="020F0302020204030204" pitchFamily="34" charset="0"/>
            </a:rPr>
            <a:t>Evaluation</a:t>
          </a:r>
        </a:p>
      </dsp:txBody>
      <dsp:txXfrm>
        <a:off x="301983" y="1357156"/>
        <a:ext cx="2056091" cy="585237"/>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DB6F6F-BF66-B147-B528-34B96D2910EC}" type="datetimeFigureOut">
              <a:rPr lang="en-US" smtClean="0"/>
              <a:t>12/14/2020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D6696EE-E175-4144-B35C-D4A1B167B917}" type="slidenum">
              <a:rPr lang="en-US" smtClean="0"/>
              <a:t>1</a:t>
            </a:fld>
            <a:endParaRPr lang="en-US" dirty="0"/>
          </a:p>
        </p:txBody>
      </p:sp>
      <p:sp>
        <p:nvSpPr>
          <p:cNvPr id="6" name="Notes Placeholder 5">
            <a:extLst>
              <a:ext uri="{FF2B5EF4-FFF2-40B4-BE49-F238E27FC236}">
                <a16:creationId xmlns:a16="http://schemas.microsoft.com/office/drawing/2014/main" id="{D31AE27B-2C34-4D94-888B-4C2E4BAA3A34}"/>
              </a:ext>
            </a:extLst>
          </p:cNvPr>
          <p:cNvSpPr>
            <a:spLocks noGrp="1"/>
          </p:cNvSpPr>
          <p:nvPr>
            <p:ph type="body" sz="quarter" idx="3"/>
          </p:nvPr>
        </p:nvSpPr>
        <p:spPr/>
        <p:txBody>
          <a:bodyPr/>
          <a:lstStyle/>
          <a:p>
            <a:endParaRPr lang="en-AU" dirty="0"/>
          </a:p>
        </p:txBody>
      </p:sp>
    </p:spTree>
    <p:extLst>
      <p:ext uri="{BB962C8B-B14F-4D97-AF65-F5344CB8AC3E}">
        <p14:creationId xmlns:p14="http://schemas.microsoft.com/office/powerpoint/2010/main" val="19751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10</a:t>
            </a:fld>
            <a:endParaRPr lang="en-US"/>
          </a:p>
        </p:txBody>
      </p:sp>
    </p:spTree>
    <p:extLst>
      <p:ext uri="{BB962C8B-B14F-4D97-AF65-F5344CB8AC3E}">
        <p14:creationId xmlns:p14="http://schemas.microsoft.com/office/powerpoint/2010/main" val="123023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11</a:t>
            </a:fld>
            <a:endParaRPr lang="en-US"/>
          </a:p>
        </p:txBody>
      </p:sp>
    </p:spTree>
    <p:extLst>
      <p:ext uri="{BB962C8B-B14F-4D97-AF65-F5344CB8AC3E}">
        <p14:creationId xmlns:p14="http://schemas.microsoft.com/office/powerpoint/2010/main" val="335653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40000"/>
              </a:lnSpc>
              <a:spcBef>
                <a:spcPts val="600"/>
              </a:spcBef>
              <a:spcAft>
                <a:spcPts val="600"/>
              </a:spcAft>
              <a:buFont typeface="Arial" panose="020B0604020202020204" pitchFamily="34" charset="0"/>
              <a:buChar char="•"/>
            </a:pPr>
            <a:endParaRPr lang="en-US" sz="1100" kern="1200" dirty="0">
              <a:solidFill>
                <a:schemeClr val="accent1">
                  <a:lumMod val="75000"/>
                </a:schemeClr>
              </a:solidFill>
              <a:latin typeface="+mn-lt"/>
              <a:ea typeface="+mn-ea"/>
              <a:cs typeface="Calibri" panose="020F0502020204030204" pitchFamily="34" charset="0"/>
            </a:endParaRPr>
          </a:p>
          <a:p>
            <a:endParaRPr lang="en-AU"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12</a:t>
            </a:fld>
            <a:endParaRPr lang="en-US"/>
          </a:p>
        </p:txBody>
      </p:sp>
    </p:spTree>
    <p:extLst>
      <p:ext uri="{BB962C8B-B14F-4D97-AF65-F5344CB8AC3E}">
        <p14:creationId xmlns:p14="http://schemas.microsoft.com/office/powerpoint/2010/main" val="241493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13</a:t>
            </a:fld>
            <a:endParaRPr lang="en-US"/>
          </a:p>
        </p:txBody>
      </p:sp>
    </p:spTree>
    <p:extLst>
      <p:ext uri="{BB962C8B-B14F-4D97-AF65-F5344CB8AC3E}">
        <p14:creationId xmlns:p14="http://schemas.microsoft.com/office/powerpoint/2010/main" val="2712029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14</a:t>
            </a:fld>
            <a:endParaRPr lang="en-US"/>
          </a:p>
        </p:txBody>
      </p:sp>
    </p:spTree>
    <p:extLst>
      <p:ext uri="{BB962C8B-B14F-4D97-AF65-F5344CB8AC3E}">
        <p14:creationId xmlns:p14="http://schemas.microsoft.com/office/powerpoint/2010/main" val="511444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t>
            </a:r>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15</a:t>
            </a:fld>
            <a:endParaRPr lang="en-US"/>
          </a:p>
        </p:txBody>
      </p:sp>
    </p:spTree>
    <p:extLst>
      <p:ext uri="{BB962C8B-B14F-4D97-AF65-F5344CB8AC3E}">
        <p14:creationId xmlns:p14="http://schemas.microsoft.com/office/powerpoint/2010/main" val="299417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dirty="0"/>
          </a:p>
          <a:p>
            <a:pPr marL="0" marR="0" lvl="0" indent="0" algn="l" defTabSz="914400" rtl="0" eaLnBrk="1" fontAlgn="auto" latinLnBrk="0" hangingPunct="0">
              <a:lnSpc>
                <a:spcPct val="100000"/>
              </a:lnSpc>
              <a:spcBef>
                <a:spcPts val="600"/>
              </a:spcBef>
              <a:spcAft>
                <a:spcPts val="600"/>
              </a:spcAft>
              <a:buClrTx/>
              <a:buSzTx/>
              <a:buFontTx/>
              <a:buNone/>
              <a:tabLst/>
              <a:defRPr/>
            </a:pPr>
            <a:endParaRPr lang="en-US" sz="1600" dirty="0">
              <a:ea typeface="Times New Roman" panose="02020603050405020304" pitchFamily="18" charset="0"/>
              <a:cs typeface="Arial" panose="020B0604020202020204" pitchFamily="34" charset="0"/>
            </a:endParaRPr>
          </a:p>
          <a:p>
            <a:pPr hangingPunct="0">
              <a:spcBef>
                <a:spcPts val="600"/>
              </a:spcBef>
              <a:spcAft>
                <a:spcPts val="600"/>
              </a:spcAft>
            </a:pPr>
            <a:endParaRPr lang="en-US" sz="1600" dirty="0">
              <a:cs typeface="Arial" panose="020B0604020202020204" pitchFamily="34" charset="0"/>
            </a:endParaRPr>
          </a:p>
          <a:p>
            <a:pPr hangingPunct="0">
              <a:spcBef>
                <a:spcPts val="600"/>
              </a:spcBef>
              <a:spcAft>
                <a:spcPts val="600"/>
              </a:spcAft>
            </a:pPr>
            <a:endParaRPr lang="en-US" sz="1600" dirty="0"/>
          </a:p>
        </p:txBody>
      </p:sp>
      <p:sp>
        <p:nvSpPr>
          <p:cNvPr id="4" name="Slide Number Placeholder 3"/>
          <p:cNvSpPr>
            <a:spLocks noGrp="1"/>
          </p:cNvSpPr>
          <p:nvPr>
            <p:ph type="sldNum" sz="quarter" idx="10"/>
          </p:nvPr>
        </p:nvSpPr>
        <p:spPr/>
        <p:txBody>
          <a:bodyPr/>
          <a:lstStyle/>
          <a:p>
            <a:fld id="{ED6696EE-E175-4144-B35C-D4A1B167B917}" type="slidenum">
              <a:rPr lang="en-US" smtClean="0"/>
              <a:t>16</a:t>
            </a:fld>
            <a:endParaRPr lang="en-US"/>
          </a:p>
        </p:txBody>
      </p:sp>
    </p:spTree>
    <p:extLst>
      <p:ext uri="{BB962C8B-B14F-4D97-AF65-F5344CB8AC3E}">
        <p14:creationId xmlns:p14="http://schemas.microsoft.com/office/powerpoint/2010/main" val="280991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17</a:t>
            </a:fld>
            <a:endParaRPr lang="en-US"/>
          </a:p>
        </p:txBody>
      </p:sp>
    </p:spTree>
    <p:extLst>
      <p:ext uri="{BB962C8B-B14F-4D97-AF65-F5344CB8AC3E}">
        <p14:creationId xmlns:p14="http://schemas.microsoft.com/office/powerpoint/2010/main" val="133921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18</a:t>
            </a:fld>
            <a:endParaRPr lang="en-US"/>
          </a:p>
        </p:txBody>
      </p:sp>
    </p:spTree>
    <p:extLst>
      <p:ext uri="{BB962C8B-B14F-4D97-AF65-F5344CB8AC3E}">
        <p14:creationId xmlns:p14="http://schemas.microsoft.com/office/powerpoint/2010/main" val="1586474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19</a:t>
            </a:fld>
            <a:endParaRPr lang="en-US"/>
          </a:p>
        </p:txBody>
      </p:sp>
    </p:spTree>
    <p:extLst>
      <p:ext uri="{BB962C8B-B14F-4D97-AF65-F5344CB8AC3E}">
        <p14:creationId xmlns:p14="http://schemas.microsoft.com/office/powerpoint/2010/main" val="214872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a:t>
            </a:fld>
            <a:endParaRPr lang="en-US"/>
          </a:p>
        </p:txBody>
      </p:sp>
    </p:spTree>
    <p:extLst>
      <p:ext uri="{BB962C8B-B14F-4D97-AF65-F5344CB8AC3E}">
        <p14:creationId xmlns:p14="http://schemas.microsoft.com/office/powerpoint/2010/main" val="2657485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0"/>
              </a:spcBef>
              <a:buFont typeface="Arial" panose="020B0604020202020204" pitchFamily="34" charset="0"/>
              <a:buChar char="•"/>
            </a:pPr>
            <a:endParaRPr lang="en-AU" sz="1200" i="1" dirty="0">
              <a:solidFill>
                <a:schemeClr val="tx1"/>
              </a:solidFill>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20</a:t>
            </a:fld>
            <a:endParaRPr lang="en-US" dirty="0"/>
          </a:p>
        </p:txBody>
      </p:sp>
    </p:spTree>
    <p:extLst>
      <p:ext uri="{BB962C8B-B14F-4D97-AF65-F5344CB8AC3E}">
        <p14:creationId xmlns:p14="http://schemas.microsoft.com/office/powerpoint/2010/main" val="400330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838700"/>
            <a:ext cx="5355908" cy="3847108"/>
          </a:xfrm>
        </p:spPr>
        <p:txBody>
          <a:bodyPr/>
          <a:lstStyle/>
          <a:p>
            <a:endParaRPr lang="en-AU" sz="1200" dirty="0">
              <a:solidFill>
                <a:schemeClr val="bg2">
                  <a:lumMod val="10000"/>
                </a:schemeClr>
              </a:solidFill>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21</a:t>
            </a:fld>
            <a:endParaRPr lang="en-US" dirty="0"/>
          </a:p>
        </p:txBody>
      </p:sp>
    </p:spTree>
    <p:extLst>
      <p:ext uri="{BB962C8B-B14F-4D97-AF65-F5344CB8AC3E}">
        <p14:creationId xmlns:p14="http://schemas.microsoft.com/office/powerpoint/2010/main" val="1727042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22</a:t>
            </a:fld>
            <a:endParaRPr lang="en-US"/>
          </a:p>
        </p:txBody>
      </p:sp>
    </p:spTree>
    <p:extLst>
      <p:ext uri="{BB962C8B-B14F-4D97-AF65-F5344CB8AC3E}">
        <p14:creationId xmlns:p14="http://schemas.microsoft.com/office/powerpoint/2010/main" val="50433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kern="1200" dirty="0">
              <a:solidFill>
                <a:srgbClr val="C00000"/>
              </a:solidFill>
              <a:latin typeface="+mn-lt"/>
              <a:ea typeface="+mn-ea"/>
              <a:cs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23</a:t>
            </a:fld>
            <a:endParaRPr lang="en-US" dirty="0"/>
          </a:p>
        </p:txBody>
      </p:sp>
    </p:spTree>
    <p:extLst>
      <p:ext uri="{BB962C8B-B14F-4D97-AF65-F5344CB8AC3E}">
        <p14:creationId xmlns:p14="http://schemas.microsoft.com/office/powerpoint/2010/main" val="323542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24</a:t>
            </a:fld>
            <a:endParaRPr lang="en-US"/>
          </a:p>
        </p:txBody>
      </p:sp>
    </p:spTree>
    <p:extLst>
      <p:ext uri="{BB962C8B-B14F-4D97-AF65-F5344CB8AC3E}">
        <p14:creationId xmlns:p14="http://schemas.microsoft.com/office/powerpoint/2010/main" val="932224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spcAft>
                <a:spcPts val="600"/>
              </a:spcAft>
            </a:pPr>
            <a:endParaRPr lang="en-US" sz="1200" dirty="0">
              <a:solidFill>
                <a:schemeClr val="tx2"/>
              </a:solidFill>
              <a:latin typeface="+mn-lt"/>
              <a:cs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25</a:t>
            </a:fld>
            <a:endParaRPr lang="en-US"/>
          </a:p>
        </p:txBody>
      </p:sp>
    </p:spTree>
    <p:extLst>
      <p:ext uri="{BB962C8B-B14F-4D97-AF65-F5344CB8AC3E}">
        <p14:creationId xmlns:p14="http://schemas.microsoft.com/office/powerpoint/2010/main" val="1660247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600"/>
              </a:spcBef>
              <a:spcAft>
                <a:spcPts val="600"/>
              </a:spcAft>
              <a:buFont typeface="Arial" panose="020B0604020202020204" pitchFamily="34" charset="0"/>
              <a:buChar char="•"/>
            </a:pPr>
            <a:endParaRPr lang="en-US" sz="1200" dirty="0">
              <a:latin typeface="Arial" panose="020B0604020202020204" pitchFamily="34" charset="0"/>
              <a:ea typeface="Times New Roman" panose="02020603050405020304" pitchFamily="18"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26</a:t>
            </a:fld>
            <a:endParaRPr lang="en-US"/>
          </a:p>
        </p:txBody>
      </p:sp>
    </p:spTree>
    <p:extLst>
      <p:ext uri="{BB962C8B-B14F-4D97-AF65-F5344CB8AC3E}">
        <p14:creationId xmlns:p14="http://schemas.microsoft.com/office/powerpoint/2010/main" val="1275507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27</a:t>
            </a:fld>
            <a:endParaRPr lang="en-US" dirty="0"/>
          </a:p>
        </p:txBody>
      </p:sp>
    </p:spTree>
    <p:extLst>
      <p:ext uri="{BB962C8B-B14F-4D97-AF65-F5344CB8AC3E}">
        <p14:creationId xmlns:p14="http://schemas.microsoft.com/office/powerpoint/2010/main" val="1698005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28</a:t>
            </a:fld>
            <a:endParaRPr lang="en-US" dirty="0"/>
          </a:p>
        </p:txBody>
      </p:sp>
    </p:spTree>
    <p:extLst>
      <p:ext uri="{BB962C8B-B14F-4D97-AF65-F5344CB8AC3E}">
        <p14:creationId xmlns:p14="http://schemas.microsoft.com/office/powerpoint/2010/main" val="3904043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29</a:t>
            </a:fld>
            <a:endParaRPr lang="en-US"/>
          </a:p>
        </p:txBody>
      </p:sp>
    </p:spTree>
    <p:extLst>
      <p:ext uri="{BB962C8B-B14F-4D97-AF65-F5344CB8AC3E}">
        <p14:creationId xmlns:p14="http://schemas.microsoft.com/office/powerpoint/2010/main" val="60393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6696EE-E175-4144-B35C-D4A1B167B917}" type="slidenum">
              <a:rPr lang="en-US" smtClean="0"/>
              <a:t>3</a:t>
            </a:fld>
            <a:endParaRPr lang="en-US"/>
          </a:p>
        </p:txBody>
      </p:sp>
      <p:sp>
        <p:nvSpPr>
          <p:cNvPr id="6" name="Notes Placeholder 5">
            <a:extLst>
              <a:ext uri="{FF2B5EF4-FFF2-40B4-BE49-F238E27FC236}">
                <a16:creationId xmlns:a16="http://schemas.microsoft.com/office/drawing/2014/main" id="{E039FF6F-204B-4AF3-8A94-32A8DED2BDA3}"/>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3663227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30</a:t>
            </a:fld>
            <a:endParaRPr lang="en-US"/>
          </a:p>
        </p:txBody>
      </p:sp>
    </p:spTree>
    <p:extLst>
      <p:ext uri="{BB962C8B-B14F-4D97-AF65-F5344CB8AC3E}">
        <p14:creationId xmlns:p14="http://schemas.microsoft.com/office/powerpoint/2010/main" val="876743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31</a:t>
            </a:fld>
            <a:endParaRPr lang="en-US"/>
          </a:p>
        </p:txBody>
      </p:sp>
    </p:spTree>
    <p:extLst>
      <p:ext uri="{BB962C8B-B14F-4D97-AF65-F5344CB8AC3E}">
        <p14:creationId xmlns:p14="http://schemas.microsoft.com/office/powerpoint/2010/main" val="1500839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32</a:t>
            </a:fld>
            <a:endParaRPr lang="en-US"/>
          </a:p>
        </p:txBody>
      </p:sp>
    </p:spTree>
    <p:extLst>
      <p:ext uri="{BB962C8B-B14F-4D97-AF65-F5344CB8AC3E}">
        <p14:creationId xmlns:p14="http://schemas.microsoft.com/office/powerpoint/2010/main" val="3388193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33</a:t>
            </a:fld>
            <a:endParaRPr lang="en-US"/>
          </a:p>
        </p:txBody>
      </p:sp>
    </p:spTree>
    <p:extLst>
      <p:ext uri="{BB962C8B-B14F-4D97-AF65-F5344CB8AC3E}">
        <p14:creationId xmlns:p14="http://schemas.microsoft.com/office/powerpoint/2010/main" val="3359579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34</a:t>
            </a:fld>
            <a:endParaRPr lang="en-US"/>
          </a:p>
        </p:txBody>
      </p:sp>
    </p:spTree>
    <p:extLst>
      <p:ext uri="{BB962C8B-B14F-4D97-AF65-F5344CB8AC3E}">
        <p14:creationId xmlns:p14="http://schemas.microsoft.com/office/powerpoint/2010/main" val="2565564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35</a:t>
            </a:fld>
            <a:endParaRPr lang="en-US" dirty="0"/>
          </a:p>
        </p:txBody>
      </p:sp>
    </p:spTree>
    <p:extLst>
      <p:ext uri="{BB962C8B-B14F-4D97-AF65-F5344CB8AC3E}">
        <p14:creationId xmlns:p14="http://schemas.microsoft.com/office/powerpoint/2010/main" val="1417514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36</a:t>
            </a:fld>
            <a:endParaRPr lang="en-US" dirty="0"/>
          </a:p>
        </p:txBody>
      </p:sp>
    </p:spTree>
    <p:extLst>
      <p:ext uri="{BB962C8B-B14F-4D97-AF65-F5344CB8AC3E}">
        <p14:creationId xmlns:p14="http://schemas.microsoft.com/office/powerpoint/2010/main" val="709318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37</a:t>
            </a:fld>
            <a:endParaRPr lang="en-US"/>
          </a:p>
        </p:txBody>
      </p:sp>
    </p:spTree>
    <p:extLst>
      <p:ext uri="{BB962C8B-B14F-4D97-AF65-F5344CB8AC3E}">
        <p14:creationId xmlns:p14="http://schemas.microsoft.com/office/powerpoint/2010/main" val="146413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38</a:t>
            </a:fld>
            <a:endParaRPr lang="en-US"/>
          </a:p>
        </p:txBody>
      </p:sp>
    </p:spTree>
    <p:extLst>
      <p:ext uri="{BB962C8B-B14F-4D97-AF65-F5344CB8AC3E}">
        <p14:creationId xmlns:p14="http://schemas.microsoft.com/office/powerpoint/2010/main" val="331461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4</a:t>
            </a:fld>
            <a:endParaRPr lang="en-US"/>
          </a:p>
        </p:txBody>
      </p:sp>
    </p:spTree>
    <p:extLst>
      <p:ext uri="{BB962C8B-B14F-4D97-AF65-F5344CB8AC3E}">
        <p14:creationId xmlns:p14="http://schemas.microsoft.com/office/powerpoint/2010/main" val="225501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5</a:t>
            </a:fld>
            <a:endParaRPr lang="en-US"/>
          </a:p>
        </p:txBody>
      </p:sp>
    </p:spTree>
    <p:extLst>
      <p:ext uri="{BB962C8B-B14F-4D97-AF65-F5344CB8AC3E}">
        <p14:creationId xmlns:p14="http://schemas.microsoft.com/office/powerpoint/2010/main" val="404723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spcAft>
                <a:spcPts val="600"/>
              </a:spcAft>
            </a:pPr>
            <a:endParaRPr lang="en-US" sz="1200" dirty="0">
              <a:solidFill>
                <a:schemeClr val="tx2"/>
              </a:solidFill>
              <a:latin typeface="+mn-lt"/>
              <a:cs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379172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ED6696EE-E175-4144-B35C-D4A1B167B917}" type="slidenum">
              <a:rPr lang="en-US" smtClean="0"/>
              <a:t>7</a:t>
            </a:fld>
            <a:endParaRPr lang="en-US"/>
          </a:p>
        </p:txBody>
      </p:sp>
    </p:spTree>
    <p:extLst>
      <p:ext uri="{BB962C8B-B14F-4D97-AF65-F5344CB8AC3E}">
        <p14:creationId xmlns:p14="http://schemas.microsoft.com/office/powerpoint/2010/main" val="370016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777194"/>
            <a:ext cx="5438140" cy="3908614"/>
          </a:xfrm>
        </p:spPr>
        <p:txBody>
          <a:bodyPr/>
          <a:lstStyle/>
          <a:p>
            <a:r>
              <a:rPr lang="en-AU" sz="1200" dirty="0">
                <a:latin typeface="Calibri" panose="020F0502020204030204" pitchFamily="34" charset="0"/>
                <a:cs typeface="Calibri" panose="020F0502020204030204" pitchFamily="34" charset="0"/>
              </a:rPr>
              <a:t>.</a:t>
            </a:r>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8</a:t>
            </a:fld>
            <a:endParaRPr lang="en-US"/>
          </a:p>
        </p:txBody>
      </p:sp>
    </p:spTree>
    <p:extLst>
      <p:ext uri="{BB962C8B-B14F-4D97-AF65-F5344CB8AC3E}">
        <p14:creationId xmlns:p14="http://schemas.microsoft.com/office/powerpoint/2010/main" val="354187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latin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9</a:t>
            </a:fld>
            <a:endParaRPr lang="en-US"/>
          </a:p>
        </p:txBody>
      </p:sp>
    </p:spTree>
    <p:extLst>
      <p:ext uri="{BB962C8B-B14F-4D97-AF65-F5344CB8AC3E}">
        <p14:creationId xmlns:p14="http://schemas.microsoft.com/office/powerpoint/2010/main" val="1727135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pixabay.com/photos/workplace-team-business-meeting-1245776/" TargetMode="Externa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850" y="370044"/>
            <a:ext cx="8461375" cy="2071344"/>
          </a:xfrm>
        </p:spPr>
        <p:txBody>
          <a:bodyPr anchor="t">
            <a:normAutofit/>
          </a:bodyPr>
          <a:lstStyle>
            <a:lvl1pPr algn="l">
              <a:defRPr sz="2200">
                <a:solidFill>
                  <a:schemeClr val="accent1"/>
                </a:solidFill>
              </a:defRPr>
            </a:lvl1pPr>
          </a:lstStyle>
          <a:p>
            <a:r>
              <a:rPr lang="en-US" dirty="0"/>
              <a:t>CLICK TO EDIT MASTER TITLE STYLE</a:t>
            </a:r>
          </a:p>
        </p:txBody>
      </p:sp>
      <p:pic>
        <p:nvPicPr>
          <p:cNvPr id="8" name="Picture 7" descr="../../../Logos%20Folder/EDUCATION%20&amp;%20TRAINING/PNG%20RGB/VICGOV_EDUCATION_LOGO_GOV_BLUE_RGB.pn"/>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488" y="368300"/>
            <a:ext cx="2128493" cy="553754"/>
          </a:xfrm>
          <a:prstGeom prst="rect">
            <a:avLst/>
          </a:prstGeom>
          <a:noFill/>
          <a:ln>
            <a:noFill/>
          </a:ln>
        </p:spPr>
      </p:pic>
      <p:pic>
        <p:nvPicPr>
          <p:cNvPr id="4" name="Picture 3">
            <a:extLst>
              <a:ext uri="{FF2B5EF4-FFF2-40B4-BE49-F238E27FC236}">
                <a16:creationId xmlns:a16="http://schemas.microsoft.com/office/drawing/2014/main" id="{38C2F380-A8EA-4D41-B1AA-C5B57EED4F68}"/>
              </a:ext>
            </a:extLst>
          </p:cNvPr>
          <p:cNvPicPr>
            <a:picLocks noChangeAspect="1"/>
          </p:cNvPicPr>
          <p:nvPr userDrawn="1"/>
        </p:nvPicPr>
        <p:blipFill>
          <a:blip r:embed="rId3"/>
          <a:stretch>
            <a:fillRect/>
          </a:stretch>
        </p:blipFill>
        <p:spPr>
          <a:xfrm>
            <a:off x="-21266" y="3060700"/>
            <a:ext cx="1816100" cy="3797300"/>
          </a:xfrm>
          <a:prstGeom prst="rect">
            <a:avLst/>
          </a:prstGeom>
        </p:spPr>
      </p:pic>
      <p:pic>
        <p:nvPicPr>
          <p:cNvPr id="6" name="Picture 5" descr="A group of people sitting at a table&#10;&#10;Description automatically generated">
            <a:extLst>
              <a:ext uri="{FF2B5EF4-FFF2-40B4-BE49-F238E27FC236}">
                <a16:creationId xmlns:a16="http://schemas.microsoft.com/office/drawing/2014/main" id="{B5D41BFA-E052-4F71-ABA3-C59964249C81}"/>
              </a:ext>
            </a:extLst>
          </p:cNvPr>
          <p:cNvPicPr>
            <a:picLocks noChangeAspect="1"/>
          </p:cNvPicPr>
          <p:nvPr userDrawn="1"/>
        </p:nvPicPr>
        <p:blipFill>
          <a:blip r:embed="rId4">
            <a:extLst>
              <a:ext uri="{837473B0-CC2E-450A-ABE3-18F120FF3D39}">
                <a1611:picAttrSrcUrl xmlns:a1611="http://schemas.microsoft.com/office/drawing/2016/11/main" r:id="rId5"/>
              </a:ext>
            </a:extLst>
          </a:blip>
          <a:stretch>
            <a:fillRect/>
          </a:stretch>
        </p:blipFill>
        <p:spPr>
          <a:xfrm>
            <a:off x="3291840" y="2956560"/>
            <a:ext cx="5852160" cy="3901440"/>
          </a:xfrm>
          <a:prstGeom prst="rect">
            <a:avLst/>
          </a:prstGeom>
          <a:ln>
            <a:noFill/>
          </a:ln>
          <a:effectLst>
            <a:softEdge rad="112500"/>
          </a:effectLst>
        </p:spPr>
      </p:pic>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4" name="Rectangle 3"/>
          <p:cNvSpPr/>
          <p:nvPr userDrawn="1"/>
        </p:nvSpPr>
        <p:spPr>
          <a:xfrm>
            <a:off x="0" y="0"/>
            <a:ext cx="9144000" cy="6858000"/>
          </a:xfrm>
          <a:custGeom>
            <a:avLst/>
            <a:gdLst>
              <a:gd name="connsiteX0" fmla="*/ 0 w 6678118"/>
              <a:gd name="connsiteY0" fmla="*/ 0 h 6858000"/>
              <a:gd name="connsiteX1" fmla="*/ 6678118 w 6678118"/>
              <a:gd name="connsiteY1" fmla="*/ 0 h 6858000"/>
              <a:gd name="connsiteX2" fmla="*/ 6678118 w 6678118"/>
              <a:gd name="connsiteY2" fmla="*/ 6858000 h 6858000"/>
              <a:gd name="connsiteX3" fmla="*/ 0 w 6678118"/>
              <a:gd name="connsiteY3" fmla="*/ 6858000 h 6858000"/>
              <a:gd name="connsiteX4" fmla="*/ 0 w 6678118"/>
              <a:gd name="connsiteY4" fmla="*/ 0 h 6858000"/>
              <a:gd name="connsiteX0" fmla="*/ 0 w 6678118"/>
              <a:gd name="connsiteY0" fmla="*/ 0 h 6858000"/>
              <a:gd name="connsiteX1" fmla="*/ 2690734 w 6678118"/>
              <a:gd name="connsiteY1" fmla="*/ 22485 h 6858000"/>
              <a:gd name="connsiteX2" fmla="*/ 6678118 w 6678118"/>
              <a:gd name="connsiteY2" fmla="*/ 6858000 h 6858000"/>
              <a:gd name="connsiteX3" fmla="*/ 0 w 6678118"/>
              <a:gd name="connsiteY3" fmla="*/ 6858000 h 6858000"/>
              <a:gd name="connsiteX4" fmla="*/ 0 w 6678118"/>
              <a:gd name="connsiteY4" fmla="*/ 0 h 6858000"/>
              <a:gd name="connsiteX0" fmla="*/ 0 w 6678118"/>
              <a:gd name="connsiteY0" fmla="*/ 0 h 6858000"/>
              <a:gd name="connsiteX1" fmla="*/ 3425252 w 6678118"/>
              <a:gd name="connsiteY1" fmla="*/ 7495 h 6858000"/>
              <a:gd name="connsiteX2" fmla="*/ 6678118 w 6678118"/>
              <a:gd name="connsiteY2" fmla="*/ 6858000 h 6858000"/>
              <a:gd name="connsiteX3" fmla="*/ 0 w 6678118"/>
              <a:gd name="connsiteY3" fmla="*/ 6858000 h 6858000"/>
              <a:gd name="connsiteX4" fmla="*/ 0 w 6678118"/>
              <a:gd name="connsiteY4" fmla="*/ 0 h 6858000"/>
              <a:gd name="connsiteX0" fmla="*/ 0 w 6678118"/>
              <a:gd name="connsiteY0" fmla="*/ 0 h 6858000"/>
              <a:gd name="connsiteX1" fmla="*/ 3425252 w 6678118"/>
              <a:gd name="connsiteY1" fmla="*/ 0 h 6858000"/>
              <a:gd name="connsiteX2" fmla="*/ 6678118 w 6678118"/>
              <a:gd name="connsiteY2" fmla="*/ 6858000 h 6858000"/>
              <a:gd name="connsiteX3" fmla="*/ 0 w 6678118"/>
              <a:gd name="connsiteY3" fmla="*/ 6858000 h 6858000"/>
              <a:gd name="connsiteX4" fmla="*/ 0 w 667811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8118" h="6858000">
                <a:moveTo>
                  <a:pt x="0" y="0"/>
                </a:moveTo>
                <a:lnTo>
                  <a:pt x="3425252" y="0"/>
                </a:lnTo>
                <a:lnTo>
                  <a:pt x="6678118"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9569"/>
          <a:stretch/>
        </p:blipFill>
        <p:spPr>
          <a:xfrm>
            <a:off x="323850" y="6312688"/>
            <a:ext cx="1223432" cy="356400"/>
          </a:xfrm>
          <a:prstGeom prst="rect">
            <a:avLst/>
          </a:prstGeom>
        </p:spPr>
      </p:pic>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4"/>
          <p:cNvSpPr/>
          <p:nvPr userDrawn="1"/>
        </p:nvSpPr>
        <p:spPr>
          <a:xfrm>
            <a:off x="4679950" y="0"/>
            <a:ext cx="4464051" cy="6858000"/>
          </a:xfrm>
          <a:custGeom>
            <a:avLst/>
            <a:gdLst>
              <a:gd name="connsiteX0" fmla="*/ 0 w 2377440"/>
              <a:gd name="connsiteY0" fmla="*/ 0 h 5029200"/>
              <a:gd name="connsiteX1" fmla="*/ 2377440 w 2377440"/>
              <a:gd name="connsiteY1" fmla="*/ 0 h 5029200"/>
              <a:gd name="connsiteX2" fmla="*/ 2377440 w 2377440"/>
              <a:gd name="connsiteY2" fmla="*/ 5029200 h 5029200"/>
              <a:gd name="connsiteX3" fmla="*/ 0 w 2377440"/>
              <a:gd name="connsiteY3" fmla="*/ 5029200 h 5029200"/>
              <a:gd name="connsiteX4" fmla="*/ 0 w 2377440"/>
              <a:gd name="connsiteY4" fmla="*/ 0 h 5029200"/>
              <a:gd name="connsiteX0" fmla="*/ 0 w 2377440"/>
              <a:gd name="connsiteY0" fmla="*/ 0 h 5029200"/>
              <a:gd name="connsiteX1" fmla="*/ 2377440 w 2377440"/>
              <a:gd name="connsiteY1" fmla="*/ 0 h 5029200"/>
              <a:gd name="connsiteX2" fmla="*/ 2377440 w 2377440"/>
              <a:gd name="connsiteY2" fmla="*/ 5029200 h 5029200"/>
              <a:gd name="connsiteX3" fmla="*/ 0 w 2377440"/>
              <a:gd name="connsiteY3" fmla="*/ 0 h 5029200"/>
            </a:gdLst>
            <a:ahLst/>
            <a:cxnLst>
              <a:cxn ang="0">
                <a:pos x="connsiteX0" y="connsiteY0"/>
              </a:cxn>
              <a:cxn ang="0">
                <a:pos x="connsiteX1" y="connsiteY1"/>
              </a:cxn>
              <a:cxn ang="0">
                <a:pos x="connsiteX2" y="connsiteY2"/>
              </a:cxn>
              <a:cxn ang="0">
                <a:pos x="connsiteX3" y="connsiteY3"/>
              </a:cxn>
            </a:cxnLst>
            <a:rect l="l" t="t" r="r" b="b"/>
            <a:pathLst>
              <a:path w="2377440" h="5029200">
                <a:moveTo>
                  <a:pt x="0" y="0"/>
                </a:moveTo>
                <a:lnTo>
                  <a:pt x="2377440" y="0"/>
                </a:lnTo>
                <a:lnTo>
                  <a:pt x="2377440" y="50292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6103"/>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8752" y="0"/>
            <a:ext cx="2365248" cy="4986528"/>
          </a:xfrm>
          <a:prstGeom prst="rect">
            <a:avLst/>
          </a:prstGeom>
        </p:spPr>
      </p:pic>
      <p:sp>
        <p:nvSpPr>
          <p:cNvPr id="5" name="Rectangle 4"/>
          <p:cNvSpPr/>
          <p:nvPr userDrawn="1"/>
        </p:nvSpPr>
        <p:spPr>
          <a:xfrm>
            <a:off x="6766560" y="0"/>
            <a:ext cx="2377440" cy="5029200"/>
          </a:xfrm>
          <a:custGeom>
            <a:avLst/>
            <a:gdLst>
              <a:gd name="connsiteX0" fmla="*/ 0 w 2377440"/>
              <a:gd name="connsiteY0" fmla="*/ 0 h 5029200"/>
              <a:gd name="connsiteX1" fmla="*/ 2377440 w 2377440"/>
              <a:gd name="connsiteY1" fmla="*/ 0 h 5029200"/>
              <a:gd name="connsiteX2" fmla="*/ 2377440 w 2377440"/>
              <a:gd name="connsiteY2" fmla="*/ 5029200 h 5029200"/>
              <a:gd name="connsiteX3" fmla="*/ 0 w 2377440"/>
              <a:gd name="connsiteY3" fmla="*/ 5029200 h 5029200"/>
              <a:gd name="connsiteX4" fmla="*/ 0 w 2377440"/>
              <a:gd name="connsiteY4" fmla="*/ 0 h 5029200"/>
              <a:gd name="connsiteX0" fmla="*/ 0 w 2377440"/>
              <a:gd name="connsiteY0" fmla="*/ 0 h 5029200"/>
              <a:gd name="connsiteX1" fmla="*/ 2377440 w 2377440"/>
              <a:gd name="connsiteY1" fmla="*/ 0 h 5029200"/>
              <a:gd name="connsiteX2" fmla="*/ 2377440 w 2377440"/>
              <a:gd name="connsiteY2" fmla="*/ 5029200 h 5029200"/>
              <a:gd name="connsiteX3" fmla="*/ 0 w 2377440"/>
              <a:gd name="connsiteY3" fmla="*/ 0 h 5029200"/>
            </a:gdLst>
            <a:ahLst/>
            <a:cxnLst>
              <a:cxn ang="0">
                <a:pos x="connsiteX0" y="connsiteY0"/>
              </a:cxn>
              <a:cxn ang="0">
                <a:pos x="connsiteX1" y="connsiteY1"/>
              </a:cxn>
              <a:cxn ang="0">
                <a:pos x="connsiteX2" y="connsiteY2"/>
              </a:cxn>
              <a:cxn ang="0">
                <a:pos x="connsiteX3" y="connsiteY3"/>
              </a:cxn>
            </a:cxnLst>
            <a:rect l="l" t="t" r="r" b="b"/>
            <a:pathLst>
              <a:path w="2377440" h="5029200">
                <a:moveTo>
                  <a:pt x="0" y="0"/>
                </a:moveTo>
                <a:lnTo>
                  <a:pt x="2377440" y="0"/>
                </a:lnTo>
                <a:lnTo>
                  <a:pt x="2377440" y="50292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49569"/>
          <a:stretch/>
        </p:blipFill>
        <p:spPr>
          <a:xfrm>
            <a:off x="323850" y="6312688"/>
            <a:ext cx="1223432"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323850" y="5172075"/>
            <a:ext cx="5148263" cy="1497013"/>
          </a:xfrm>
        </p:spPr>
        <p:txBody>
          <a:bodyPr anchor="b" anchorCtr="0">
            <a:normAutofit/>
          </a:bodyPr>
          <a:lstStyle>
            <a:lvl1pPr>
              <a:defRPr sz="8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Click to edit Master text styles</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9569"/>
          <a:stretch/>
        </p:blipFill>
        <p:spPr>
          <a:xfrm>
            <a:off x="7669530" y="6312688"/>
            <a:ext cx="1223432"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pic>
        <p:nvPicPr>
          <p:cNvPr id="6" name="Picture 5" descr="../../../Logos%20Folder/EDUCATION%20&amp;%20TRAINING/PNG%20RGB/VICGOV_EDUCATION_LOGO_GOV_BLUE_RGB.pn"/>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23849" y="6315262"/>
            <a:ext cx="1360019" cy="353826"/>
          </a:xfrm>
          <a:prstGeom prst="rect">
            <a:avLst/>
          </a:prstGeom>
          <a:noFill/>
          <a:ln>
            <a:noFill/>
          </a:ln>
        </p:spPr>
      </p:pic>
      <p:sp>
        <p:nvSpPr>
          <p:cNvPr id="3" name="MSIPCMContentMarking" descr="{&quot;HashCode&quot;:-1267603503,&quot;Placement&quot;:&quot;Footer&quot;}">
            <a:extLst>
              <a:ext uri="{FF2B5EF4-FFF2-40B4-BE49-F238E27FC236}">
                <a16:creationId xmlns:a16="http://schemas.microsoft.com/office/drawing/2014/main" id="{6DA3260E-1CA7-4B20-B68F-9EE702BE8214}"/>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accent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tx1"/>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tx1"/>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1587">
          <p15:clr>
            <a:srgbClr val="F26B43"/>
          </p15:clr>
        </p15:guide>
        <p15:guide id="3" pos="1360">
          <p15:clr>
            <a:srgbClr val="F26B43"/>
          </p15:clr>
        </p15:guide>
        <p15:guide id="4" pos="2971">
          <p15:clr>
            <a:srgbClr val="F26B43"/>
          </p15:clr>
        </p15:guide>
        <p15:guide id="5" pos="2744">
          <p15:clr>
            <a:srgbClr val="F26B43"/>
          </p15:clr>
        </p15:guide>
        <p15:guide id="6" pos="5534">
          <p15:clr>
            <a:srgbClr val="F26B43"/>
          </p15:clr>
        </p15:guide>
        <p15:guide id="7" orient="horz" pos="232">
          <p15:clr>
            <a:srgbClr val="F26B43"/>
          </p15:clr>
        </p15:guide>
        <p15:guide id="8" pos="4377">
          <p15:clr>
            <a:srgbClr val="F26B43"/>
          </p15:clr>
        </p15:guide>
        <p15:guide id="9" pos="4127">
          <p15:clr>
            <a:srgbClr val="F26B43"/>
          </p15:clr>
        </p15:guide>
        <p15:guide id="10" pos="1814">
          <p15:clr>
            <a:srgbClr val="F26B43"/>
          </p15:clr>
        </p15:guide>
        <p15:guide id="11" pos="2041">
          <p15:clr>
            <a:srgbClr val="F26B43"/>
          </p15:clr>
        </p15:guide>
        <p15:guide id="12" orient="horz" pos="731">
          <p15:clr>
            <a:srgbClr val="F26B43"/>
          </p15:clr>
        </p15:guide>
        <p15:guide id="13" orient="horz" pos="958">
          <p15:clr>
            <a:srgbClr val="F26B43"/>
          </p15:clr>
        </p15:guide>
        <p15:guide id="14" orient="horz" pos="4201">
          <p15:clr>
            <a:srgbClr val="F26B43"/>
          </p15:clr>
        </p15:guide>
        <p15:guide id="15" orient="horz" pos="3974">
          <p15:clr>
            <a:srgbClr val="F26B43"/>
          </p15:clr>
        </p15:guide>
        <p15:guide id="16" orient="horz" pos="3861">
          <p15:clr>
            <a:srgbClr val="F26B43"/>
          </p15:clr>
        </p15:guide>
        <p15:guide id="17" orient="horz" pos="2432">
          <p15:clr>
            <a:srgbClr val="F26B43"/>
          </p15:clr>
        </p15:guide>
        <p15:guide id="18" orient="horz" pos="16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vic.gov.au/training/providers/learnlocal/Pages/pqf.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training.participation@education.vic.gov.a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hyperlink" Target="https://achris.vic.gov.au/weave/wca.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training.participation@edumail.vic.gov.a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vic.gov.au/Documents/training/providers/learnlocal/memo/2020/pbmemo20200910_Skills%20for%20Work%20and%20Study%20Programs%20webinar.doc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dugate.eduweb.vic.gov.au/edrms/EPI/LNE/LNEICPAP/2021_SfWS_Delivery_Plan_Template_-_FINAL.xls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hyperlink" Target="mailto:training.participation@edumail.vic.gov.au" TargetMode="External"/><Relationship Id="rId4" Type="http://schemas.openxmlformats.org/officeDocument/2006/relationships/hyperlink" Target="https://www.education.vic.gov.au/Documents/training/providers/learnlocal/grants/2021%20Skills%20for%20Work%20and%20Study%20Guidelines.doc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mailto:training.participation@education.vic.gov.a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hyperlink" Target="https://www.education.vic.gov.au/about/research/pages/ace.asp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education.vic.gov.au/training/providers/learnlocal/Pages/min-statement-adult-education.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1" y="403377"/>
            <a:ext cx="6625589" cy="1186271"/>
          </a:xfrm>
        </p:spPr>
        <p:txBody>
          <a:bodyPr>
            <a:normAutofit/>
          </a:bodyPr>
          <a:lstStyle/>
          <a:p>
            <a:pPr>
              <a:lnSpc>
                <a:spcPct val="100000"/>
              </a:lnSpc>
              <a:spcBef>
                <a:spcPts val="600"/>
              </a:spcBef>
              <a:spcAft>
                <a:spcPts val="1200"/>
              </a:spcAft>
            </a:pPr>
            <a:r>
              <a:rPr lang="en-US" sz="3600" dirty="0">
                <a:solidFill>
                  <a:schemeClr val="tx1"/>
                </a:solidFill>
                <a:latin typeface="Calibri Light" panose="020F0302020204030204" pitchFamily="34" charset="0"/>
                <a:cs typeface="Calibri Light" panose="020F0302020204030204" pitchFamily="34" charset="0"/>
              </a:rPr>
              <a:t>ADULT, COMMUNITY AND FURTHER EDUCATION BOARD</a:t>
            </a:r>
            <a:endParaRPr lang="en-US" sz="2800" dirty="0">
              <a:solidFill>
                <a:schemeClr val="tx1"/>
              </a:solidFill>
              <a:latin typeface="Calibri Light" panose="020F0302020204030204" pitchFamily="34" charset="0"/>
              <a:cs typeface="Calibri Light" panose="020F0302020204030204" pitchFamily="34" charset="0"/>
            </a:endParaRPr>
          </a:p>
        </p:txBody>
      </p:sp>
      <p:sp>
        <p:nvSpPr>
          <p:cNvPr id="3" name="TextBox 2"/>
          <p:cNvSpPr txBox="1"/>
          <p:nvPr/>
        </p:nvSpPr>
        <p:spPr>
          <a:xfrm>
            <a:off x="0" y="6436897"/>
            <a:ext cx="1561381" cy="307777"/>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September 2020</a:t>
            </a:r>
          </a:p>
        </p:txBody>
      </p:sp>
      <p:sp>
        <p:nvSpPr>
          <p:cNvPr id="4" name="Rectangle 3">
            <a:extLst>
              <a:ext uri="{FF2B5EF4-FFF2-40B4-BE49-F238E27FC236}">
                <a16:creationId xmlns:a16="http://schemas.microsoft.com/office/drawing/2014/main" id="{21652FCF-9404-401F-A564-9394410F1016}"/>
              </a:ext>
            </a:extLst>
          </p:cNvPr>
          <p:cNvSpPr/>
          <p:nvPr/>
        </p:nvSpPr>
        <p:spPr>
          <a:xfrm>
            <a:off x="235271" y="2133377"/>
            <a:ext cx="8201172" cy="461665"/>
          </a:xfrm>
          <a:prstGeom prst="rect">
            <a:avLst/>
          </a:prstGeom>
        </p:spPr>
        <p:txBody>
          <a:bodyPr wrap="square">
            <a:spAutoFit/>
          </a:bodyPr>
          <a:lstStyle/>
          <a:p>
            <a:r>
              <a:rPr lang="en-US" sz="2400" dirty="0">
                <a:latin typeface="Calibri Light" panose="020F0302020204030204" pitchFamily="34" charset="0"/>
                <a:cs typeface="Calibri Light" panose="020F0302020204030204" pitchFamily="34" charset="0"/>
              </a:rPr>
              <a:t>FOR 2021 ACFE BOARD TRAINING DELIVERY </a:t>
            </a:r>
            <a:endParaRPr lang="en-AU" sz="2400" dirty="0">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39120585-D232-40AE-9782-9BF8FB75BEEC}"/>
              </a:ext>
            </a:extLst>
          </p:cNvPr>
          <p:cNvSpPr/>
          <p:nvPr/>
        </p:nvSpPr>
        <p:spPr>
          <a:xfrm>
            <a:off x="235271" y="1583365"/>
            <a:ext cx="7305012" cy="523220"/>
          </a:xfrm>
          <a:prstGeom prst="rect">
            <a:avLst/>
          </a:prstGeom>
        </p:spPr>
        <p:txBody>
          <a:bodyPr wrap="square">
            <a:spAutoFit/>
          </a:bodyPr>
          <a:lstStyle/>
          <a:p>
            <a:r>
              <a:rPr lang="en-US" sz="2800" b="1" dirty="0">
                <a:latin typeface="Calibri Light" panose="020F0302020204030204" pitchFamily="34" charset="0"/>
                <a:cs typeface="Calibri Light" panose="020F0302020204030204" pitchFamily="34" charset="0"/>
              </a:rPr>
              <a:t>EXPRESSION OF INTEREST PROCESS</a:t>
            </a:r>
            <a:endParaRPr lang="en-AU"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3474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25" y="464099"/>
            <a:ext cx="8460150" cy="665403"/>
          </a:xfrm>
        </p:spPr>
        <p:txBody>
          <a:bodyPr>
            <a:normAutofit fontScale="90000"/>
          </a:bodyPr>
          <a:lstStyle/>
          <a:p>
            <a:pPr algn="ctr"/>
            <a:r>
              <a:rPr lang="en-US" sz="4000" dirty="0">
                <a:solidFill>
                  <a:schemeClr val="tx1"/>
                </a:solidFill>
                <a:latin typeface="Calibri Light" panose="020F0302020204030204" pitchFamily="34" charset="0"/>
                <a:cs typeface="Calibri Light" panose="020F0302020204030204" pitchFamily="34" charset="0"/>
              </a:rPr>
              <a:t>ACFE BOARD AND REGIONAL COUNCIL ROLES</a:t>
            </a:r>
            <a:br>
              <a:rPr lang="en-US" dirty="0"/>
            </a:br>
            <a:endParaRPr lang="en-US" dirty="0"/>
          </a:p>
        </p:txBody>
      </p:sp>
      <p:sp>
        <p:nvSpPr>
          <p:cNvPr id="3" name="Content Placeholder 2"/>
          <p:cNvSpPr>
            <a:spLocks noGrp="1"/>
          </p:cNvSpPr>
          <p:nvPr>
            <p:ph idx="1"/>
          </p:nvPr>
        </p:nvSpPr>
        <p:spPr>
          <a:xfrm>
            <a:off x="341925" y="1129501"/>
            <a:ext cx="4035203" cy="5264400"/>
          </a:xfrm>
        </p:spPr>
        <p:txBody>
          <a:bodyPr>
            <a:normAutofit/>
          </a:bodyPr>
          <a:lstStyle/>
          <a:p>
            <a:pPr lvl="0"/>
            <a:r>
              <a:rPr lang="en-AU" sz="2400" b="1" dirty="0">
                <a:solidFill>
                  <a:schemeClr val="tx1"/>
                </a:solidFill>
                <a:latin typeface="Calibri Light" panose="020F0302020204030204" pitchFamily="34" charset="0"/>
                <a:cs typeface="Calibri Light" panose="020F0302020204030204" pitchFamily="34" charset="0"/>
              </a:rPr>
              <a:t>ACFE Board</a:t>
            </a:r>
            <a:endParaRPr lang="en-US" sz="2400" b="1" dirty="0">
              <a:solidFill>
                <a:schemeClr val="tx1"/>
              </a:solidFill>
              <a:latin typeface="Calibri Light" panose="020F0302020204030204" pitchFamily="34" charset="0"/>
              <a:cs typeface="Calibri Light" panose="020F0302020204030204" pitchFamily="34" charset="0"/>
            </a:endParaRPr>
          </a:p>
          <a:p>
            <a:pPr>
              <a:lnSpc>
                <a:spcPct val="120000"/>
              </a:lnSpc>
              <a:spcBef>
                <a:spcPts val="600"/>
              </a:spcBef>
              <a:spcAft>
                <a:spcPts val="600"/>
              </a:spcAft>
            </a:pPr>
            <a:r>
              <a:rPr lang="en-US" sz="1800" dirty="0">
                <a:latin typeface="Calibri" panose="020F0502020204030204" pitchFamily="34" charset="0"/>
                <a:cs typeface="Calibri" panose="020F0502020204030204" pitchFamily="34" charset="0"/>
              </a:rPr>
              <a:t>The role of the ACFE Board is to plan and promote adult learning, allocate resources, develop policies, and advise the Minister for Training and Skills and Higher Education on matters related to adult education in Victoria.</a:t>
            </a:r>
            <a:endParaRPr lang="en-AU" sz="1800" dirty="0">
              <a:latin typeface="Calibri" panose="020F0502020204030204" pitchFamily="34" charset="0"/>
              <a:cs typeface="Calibri" panose="020F0502020204030204" pitchFamily="34" charset="0"/>
            </a:endParaRPr>
          </a:p>
          <a:p>
            <a:pPr>
              <a:lnSpc>
                <a:spcPct val="120000"/>
              </a:lnSpc>
              <a:spcBef>
                <a:spcPts val="600"/>
              </a:spcBef>
              <a:spcAft>
                <a:spcPts val="600"/>
              </a:spcAft>
            </a:pPr>
            <a:r>
              <a:rPr lang="en-US" sz="1800" dirty="0">
                <a:latin typeface="Calibri" panose="020F0502020204030204" pitchFamily="34" charset="0"/>
                <a:cs typeface="Calibri" panose="020F0502020204030204" pitchFamily="34" charset="0"/>
              </a:rPr>
              <a:t>Through the Board, the Victorian Government provides funding to Learn Local providers, AMES Australia and the CAE, to deliver education and training programs to a broad range of Victorians over compulsory school-leaving age, with a special focus on people who have had limited prior access to education.</a:t>
            </a:r>
          </a:p>
        </p:txBody>
      </p:sp>
      <p:sp>
        <p:nvSpPr>
          <p:cNvPr id="4" name="Content Placeholder 3"/>
          <p:cNvSpPr>
            <a:spLocks noGrp="1"/>
          </p:cNvSpPr>
          <p:nvPr>
            <p:ph sz="quarter" idx="14"/>
          </p:nvPr>
        </p:nvSpPr>
        <p:spPr>
          <a:xfrm>
            <a:off x="4766872" y="1129503"/>
            <a:ext cx="3748703" cy="3037764"/>
          </a:xfrm>
        </p:spPr>
        <p:txBody>
          <a:bodyPr>
            <a:normAutofit/>
          </a:bodyPr>
          <a:lstStyle/>
          <a:p>
            <a:pPr lvl="0"/>
            <a:r>
              <a:rPr lang="en-AU" sz="2400" b="1" dirty="0">
                <a:solidFill>
                  <a:schemeClr val="tx1"/>
                </a:solidFill>
                <a:latin typeface="Calibri Light" panose="020F0302020204030204" pitchFamily="34" charset="0"/>
                <a:cs typeface="Calibri Light" panose="020F0302020204030204" pitchFamily="34" charset="0"/>
              </a:rPr>
              <a:t>Regional Council</a:t>
            </a:r>
            <a:endParaRPr lang="en-US" sz="2400" b="1" dirty="0">
              <a:solidFill>
                <a:schemeClr val="tx1"/>
              </a:solidFill>
              <a:latin typeface="Calibri Light" panose="020F0302020204030204" pitchFamily="34" charset="0"/>
              <a:cs typeface="Calibri Light" panose="020F0302020204030204" pitchFamily="34" charset="0"/>
            </a:endParaRPr>
          </a:p>
          <a:p>
            <a:pPr lvl="0">
              <a:lnSpc>
                <a:spcPct val="120000"/>
              </a:lnSpc>
              <a:spcBef>
                <a:spcPts val="600"/>
              </a:spcBef>
              <a:spcAft>
                <a:spcPts val="600"/>
              </a:spcAft>
              <a:defRPr/>
            </a:pPr>
            <a:r>
              <a:rPr lang="en-GB" sz="1800" dirty="0">
                <a:latin typeface="Calibri Light" panose="020F0302020204030204" pitchFamily="34" charset="0"/>
                <a:cs typeface="Calibri Light" panose="020F0302020204030204" pitchFamily="34" charset="0"/>
              </a:rPr>
              <a:t>Using their different expertise and local knowledge about adult education, Regional Councils advise the ACFE Board on the needs of adult education across their region and  contribute to state-wide planning and policy development</a:t>
            </a:r>
            <a:r>
              <a:rPr lang="en-GB" sz="1800" dirty="0">
                <a:solidFill>
                  <a:srgbClr val="0070C0"/>
                </a:solidFill>
                <a:latin typeface="Calibri Light" panose="020F0302020204030204" pitchFamily="34" charset="0"/>
                <a:cs typeface="Calibri Light" panose="020F0302020204030204" pitchFamily="34" charset="0"/>
              </a:rPr>
              <a:t>. </a:t>
            </a:r>
            <a:endParaRPr lang="en-US" sz="1800" dirty="0">
              <a:solidFill>
                <a:srgbClr val="0070C0"/>
              </a:solidFill>
              <a:latin typeface="Calibri Light" panose="020F0302020204030204" pitchFamily="34" charset="0"/>
              <a:cs typeface="Calibri Light" panose="020F03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A4E09815-C8FD-49DD-960F-5AE7B203CC54}"/>
              </a:ext>
            </a:extLst>
          </p:cNvPr>
          <p:cNvPicPr>
            <a:picLocks noChangeAspect="1"/>
          </p:cNvPicPr>
          <p:nvPr/>
        </p:nvPicPr>
        <p:blipFill>
          <a:blip r:embed="rId3"/>
          <a:stretch>
            <a:fillRect/>
          </a:stretch>
        </p:blipFill>
        <p:spPr>
          <a:xfrm>
            <a:off x="5671647" y="4431132"/>
            <a:ext cx="1835909" cy="1835909"/>
          </a:xfrm>
          <a:prstGeom prst="rect">
            <a:avLst/>
          </a:prstGeom>
        </p:spPr>
      </p:pic>
      <p:sp>
        <p:nvSpPr>
          <p:cNvPr id="9" name="Right Triangle 8">
            <a:extLst>
              <a:ext uri="{FF2B5EF4-FFF2-40B4-BE49-F238E27FC236}">
                <a16:creationId xmlns:a16="http://schemas.microsoft.com/office/drawing/2014/main" id="{467D6C3C-6FAA-41EA-AAF3-0E9A984AFB6D}"/>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75284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CF00C7-A87C-4262-8E7A-5BEB7169CED9}"/>
              </a:ext>
            </a:extLst>
          </p:cNvPr>
          <p:cNvSpPr>
            <a:spLocks noGrp="1"/>
          </p:cNvSpPr>
          <p:nvPr>
            <p:ph type="body" idx="1"/>
          </p:nvPr>
        </p:nvSpPr>
        <p:spPr/>
        <p:txBody>
          <a:bodyPr>
            <a:normAutofit/>
          </a:bodyPr>
          <a:lstStyle/>
          <a:p>
            <a:r>
              <a:rPr lang="en-AU" dirty="0"/>
              <a:t>PRE-ACCREDITED TRAINING EXPRESSION OF INTEREST PROCESS AND TIMELINE</a:t>
            </a:r>
          </a:p>
        </p:txBody>
      </p:sp>
    </p:spTree>
    <p:extLst>
      <p:ext uri="{BB962C8B-B14F-4D97-AF65-F5344CB8AC3E}">
        <p14:creationId xmlns:p14="http://schemas.microsoft.com/office/powerpoint/2010/main" val="385962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25" y="382268"/>
            <a:ext cx="8460150" cy="990618"/>
          </a:xfrm>
        </p:spPr>
        <p:txBody>
          <a:bodyPr>
            <a:noAutofit/>
          </a:bodyPr>
          <a:lstStyle/>
          <a:p>
            <a:pPr algn="ctr"/>
            <a:r>
              <a:rPr lang="en-AU" sz="3600" dirty="0">
                <a:solidFill>
                  <a:schemeClr val="tx1"/>
                </a:solidFill>
                <a:latin typeface="Calibri Light" panose="020F0302020204030204" pitchFamily="34" charset="0"/>
                <a:cs typeface="Calibri Light" panose="020F0302020204030204" pitchFamily="34" charset="0"/>
              </a:rPr>
              <a:t>PROVIDER ELIGIBILITY TO DELIVER </a:t>
            </a:r>
            <a:br>
              <a:rPr lang="en-AU" sz="3600" dirty="0">
                <a:solidFill>
                  <a:schemeClr val="tx1"/>
                </a:solidFill>
                <a:latin typeface="Calibri Light" panose="020F0302020204030204" pitchFamily="34" charset="0"/>
                <a:cs typeface="Calibri Light" panose="020F0302020204030204" pitchFamily="34" charset="0"/>
              </a:rPr>
            </a:br>
            <a:r>
              <a:rPr lang="en-AU" sz="3600" dirty="0">
                <a:solidFill>
                  <a:schemeClr val="tx1"/>
                </a:solidFill>
                <a:latin typeface="Calibri Light" panose="020F0302020204030204" pitchFamily="34" charset="0"/>
                <a:cs typeface="Calibri Light" panose="020F0302020204030204" pitchFamily="34" charset="0"/>
              </a:rPr>
              <a:t>PRE-ACCREDITED TRAINING</a:t>
            </a:r>
          </a:p>
        </p:txBody>
      </p:sp>
      <p:sp>
        <p:nvSpPr>
          <p:cNvPr id="6" name="Rectangle 5"/>
          <p:cNvSpPr/>
          <p:nvPr/>
        </p:nvSpPr>
        <p:spPr>
          <a:xfrm>
            <a:off x="341925" y="1372886"/>
            <a:ext cx="8035925" cy="830997"/>
          </a:xfrm>
          <a:prstGeom prst="rect">
            <a:avLst/>
          </a:prstGeom>
        </p:spPr>
        <p:txBody>
          <a:bodyPr wrap="square">
            <a:spAutoFit/>
          </a:bodyPr>
          <a:lstStyle/>
          <a:p>
            <a:pPr lvl="0">
              <a:spcBef>
                <a:spcPts val="600"/>
              </a:spcBef>
              <a:spcAft>
                <a:spcPts val="1200"/>
              </a:spcAft>
            </a:pPr>
            <a:r>
              <a:rPr lang="en-AU" sz="2400" dirty="0">
                <a:latin typeface="Calibri Light" panose="020F0302020204030204" pitchFamily="34" charset="0"/>
                <a:cs typeface="Calibri Light" panose="020F0302020204030204" pitchFamily="34" charset="0"/>
              </a:rPr>
              <a:t>To be eligible to receive funding for government subsidised pre-accredited training, providers </a:t>
            </a:r>
            <a:r>
              <a:rPr lang="en-AU" sz="2400" b="1" dirty="0">
                <a:latin typeface="Calibri Light" panose="020F0302020204030204" pitchFamily="34" charset="0"/>
                <a:cs typeface="Calibri Light" panose="020F0302020204030204" pitchFamily="34" charset="0"/>
              </a:rPr>
              <a:t>must have:</a:t>
            </a:r>
          </a:p>
        </p:txBody>
      </p:sp>
      <p:graphicFrame>
        <p:nvGraphicFramePr>
          <p:cNvPr id="8" name="Diagram 7">
            <a:extLst>
              <a:ext uri="{FF2B5EF4-FFF2-40B4-BE49-F238E27FC236}">
                <a16:creationId xmlns:a16="http://schemas.microsoft.com/office/drawing/2014/main" id="{BC30DDA5-265C-47F4-98D1-37EB6B6A02DF}"/>
              </a:ext>
            </a:extLst>
          </p:cNvPr>
          <p:cNvGraphicFramePr/>
          <p:nvPr>
            <p:extLst>
              <p:ext uri="{D42A27DB-BD31-4B8C-83A1-F6EECF244321}">
                <p14:modId xmlns:p14="http://schemas.microsoft.com/office/powerpoint/2010/main" val="3761156083"/>
              </p:ext>
            </p:extLst>
          </p:nvPr>
        </p:nvGraphicFramePr>
        <p:xfrm>
          <a:off x="338062" y="1372886"/>
          <a:ext cx="8219383" cy="5130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Triangle 9">
            <a:extLst>
              <a:ext uri="{FF2B5EF4-FFF2-40B4-BE49-F238E27FC236}">
                <a16:creationId xmlns:a16="http://schemas.microsoft.com/office/drawing/2014/main" id="{C6B87DFC-4C50-43B1-95D0-4A90E36FC79A}"/>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6381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261387"/>
            <a:ext cx="8460150" cy="905184"/>
          </a:xfrm>
        </p:spPr>
        <p:txBody>
          <a:bodyPr>
            <a:noAutofit/>
          </a:bodyPr>
          <a:lstStyle/>
          <a:p>
            <a:pPr algn="ctr"/>
            <a:r>
              <a:rPr lang="en-GB" sz="3600" cap="all" dirty="0">
                <a:solidFill>
                  <a:schemeClr val="tx1"/>
                </a:solidFill>
                <a:latin typeface="Calibri Light" panose="020F0302020204030204" pitchFamily="34" charset="0"/>
                <a:cs typeface="Calibri Light" panose="020F0302020204030204" pitchFamily="34" charset="0"/>
              </a:rPr>
              <a:t>Who can enrol in subsidised pre-accredited training? </a:t>
            </a:r>
            <a:endParaRPr lang="en-US" sz="3600" dirty="0">
              <a:solidFill>
                <a:schemeClr val="tx1"/>
              </a:solidFill>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rotWithShape="1">
          <a:blip r:embed="rId3"/>
          <a:srcRect l="70302"/>
          <a:stretch/>
        </p:blipFill>
        <p:spPr>
          <a:xfrm>
            <a:off x="3173499" y="3284538"/>
            <a:ext cx="1380427" cy="2844800"/>
          </a:xfrm>
          <a:prstGeom prst="rect">
            <a:avLst/>
          </a:prstGeom>
        </p:spPr>
      </p:pic>
      <p:graphicFrame>
        <p:nvGraphicFramePr>
          <p:cNvPr id="9" name="Content Placeholder 3"/>
          <p:cNvGraphicFramePr>
            <a:graphicFrameLocks noGrp="1"/>
          </p:cNvGraphicFramePr>
          <p:nvPr>
            <p:ph idx="1"/>
            <p:extLst>
              <p:ext uri="{D42A27DB-BD31-4B8C-83A1-F6EECF244321}">
                <p14:modId xmlns:p14="http://schemas.microsoft.com/office/powerpoint/2010/main" val="3748522457"/>
              </p:ext>
            </p:extLst>
          </p:nvPr>
        </p:nvGraphicFramePr>
        <p:xfrm>
          <a:off x="246946" y="1222636"/>
          <a:ext cx="8460150" cy="3036824"/>
        </p:xfrm>
        <a:graphic>
          <a:graphicData uri="http://schemas.openxmlformats.org/drawingml/2006/table">
            <a:tbl>
              <a:tblPr firstRow="1" firstCol="1" bandRow="1">
                <a:tableStyleId>{5C22544A-7EE6-4342-B048-85BDC9FD1C3A}</a:tableStyleId>
              </a:tblPr>
              <a:tblGrid>
                <a:gridCol w="310928">
                  <a:extLst>
                    <a:ext uri="{9D8B030D-6E8A-4147-A177-3AD203B41FA5}">
                      <a16:colId xmlns:a16="http://schemas.microsoft.com/office/drawing/2014/main" val="977429286"/>
                    </a:ext>
                  </a:extLst>
                </a:gridCol>
                <a:gridCol w="6405635">
                  <a:extLst>
                    <a:ext uri="{9D8B030D-6E8A-4147-A177-3AD203B41FA5}">
                      <a16:colId xmlns:a16="http://schemas.microsoft.com/office/drawing/2014/main" val="3114519099"/>
                    </a:ext>
                  </a:extLst>
                </a:gridCol>
                <a:gridCol w="745587">
                  <a:extLst>
                    <a:ext uri="{9D8B030D-6E8A-4147-A177-3AD203B41FA5}">
                      <a16:colId xmlns:a16="http://schemas.microsoft.com/office/drawing/2014/main" val="1470840031"/>
                    </a:ext>
                  </a:extLst>
                </a:gridCol>
                <a:gridCol w="998000">
                  <a:extLst>
                    <a:ext uri="{9D8B030D-6E8A-4147-A177-3AD203B41FA5}">
                      <a16:colId xmlns:a16="http://schemas.microsoft.com/office/drawing/2014/main" val="434486801"/>
                    </a:ext>
                  </a:extLst>
                </a:gridCol>
              </a:tblGrid>
              <a:tr h="156923">
                <a:tc>
                  <a:txBody>
                    <a:bodyPr/>
                    <a:lstStyle/>
                    <a:p>
                      <a:pPr algn="ctr">
                        <a:lnSpc>
                          <a:spcPts val="1300"/>
                        </a:lnSpc>
                        <a:spcBef>
                          <a:spcPts val="600"/>
                        </a:spcBef>
                        <a:spcAft>
                          <a:spcPts val="0"/>
                        </a:spcAft>
                      </a:pPr>
                      <a:r>
                        <a:rPr lang="en-US" sz="1200" cap="all" dirty="0">
                          <a:effectLst/>
                          <a:latin typeface="Calibri Light" panose="020F0302020204030204" pitchFamily="34" charset="0"/>
                          <a:cs typeface="Calibri Light" panose="020F0302020204030204" pitchFamily="34" charset="0"/>
                        </a:rPr>
                        <a:t> </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r>
                        <a:rPr lang="en-US" sz="1200" cap="all" dirty="0">
                          <a:effectLst/>
                          <a:latin typeface="Calibri Light" panose="020F0302020204030204" pitchFamily="34" charset="0"/>
                          <a:cs typeface="Calibri Light" panose="020F0302020204030204" pitchFamily="34" charset="0"/>
                        </a:rPr>
                        <a:t> </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r>
                        <a:rPr lang="en-US" sz="1200" dirty="0">
                          <a:effectLst/>
                          <a:latin typeface="Calibri Light" panose="020F0302020204030204" pitchFamily="34" charset="0"/>
                          <a:cs typeface="Calibri Light" panose="020F0302020204030204" pitchFamily="34" charset="0"/>
                        </a:rPr>
                        <a:t>ELIGIBILE</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tc>
                  <a:txBody>
                    <a:bodyPr/>
                    <a:lstStyle/>
                    <a:p>
                      <a:pPr algn="ctr">
                        <a:lnSpc>
                          <a:spcPts val="1300"/>
                        </a:lnSpc>
                        <a:spcBef>
                          <a:spcPts val="600"/>
                        </a:spcBef>
                        <a:spcAft>
                          <a:spcPts val="0"/>
                        </a:spcAft>
                      </a:pPr>
                      <a:r>
                        <a:rPr lang="en-US" sz="1200" dirty="0">
                          <a:effectLst/>
                          <a:latin typeface="Calibri Light" panose="020F0302020204030204" pitchFamily="34" charset="0"/>
                          <a:cs typeface="Calibri Light" panose="020F0302020204030204" pitchFamily="34" charset="0"/>
                        </a:rPr>
                        <a:t>NOT ELIGIBLE</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2971347435"/>
                  </a:ext>
                </a:extLst>
              </a:tr>
              <a:tr h="305743">
                <a:tc rowSpan="8">
                  <a:txBody>
                    <a:bodyPr/>
                    <a:lstStyle/>
                    <a:p>
                      <a:pPr marL="71755" marR="71755" algn="ctr">
                        <a:lnSpc>
                          <a:spcPts val="1300"/>
                        </a:lnSpc>
                        <a:spcBef>
                          <a:spcPts val="600"/>
                        </a:spcBef>
                        <a:spcAft>
                          <a:spcPts val="0"/>
                        </a:spcAft>
                      </a:pPr>
                      <a:r>
                        <a:rPr lang="en-US" sz="1300" cap="all" dirty="0">
                          <a:effectLst/>
                          <a:latin typeface="Calibri Light" panose="020F0302020204030204" pitchFamily="34" charset="0"/>
                          <a:cs typeface="Calibri Light" panose="020F0302020204030204" pitchFamily="34" charset="0"/>
                        </a:rPr>
                        <a:t>LEARNER eligibility CRITERIA</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vert="vert270" anchor="ctr"/>
                </a:tc>
                <a:tc>
                  <a:txBody>
                    <a:bodyPr/>
                    <a:lstStyle/>
                    <a:p>
                      <a:pPr>
                        <a:lnSpc>
                          <a:spcPts val="1300"/>
                        </a:lnSpc>
                        <a:spcBef>
                          <a:spcPts val="600"/>
                        </a:spcBef>
                        <a:spcAft>
                          <a:spcPts val="0"/>
                        </a:spcAft>
                      </a:pPr>
                      <a:r>
                        <a:rPr lang="en-US" sz="1400" dirty="0">
                          <a:effectLst/>
                          <a:latin typeface="Calibri Light" panose="020F0302020204030204" pitchFamily="34" charset="0"/>
                          <a:cs typeface="Calibri Light" panose="020F0302020204030204" pitchFamily="34" charset="0"/>
                        </a:rPr>
                        <a:t>Australian Citizen</a:t>
                      </a:r>
                    </a:p>
                  </a:txBody>
                  <a:tcPr marL="68580" marR="68580" marT="0" marB="0" anchor="ctr"/>
                </a:tc>
                <a:tc>
                  <a:txBody>
                    <a:bodyPr/>
                    <a:lstStyle/>
                    <a:p>
                      <a:pPr marL="285750" indent="-285750" algn="ctr">
                        <a:lnSpc>
                          <a:spcPts val="1300"/>
                        </a:lnSpc>
                        <a:spcBef>
                          <a:spcPts val="600"/>
                        </a:spcBef>
                        <a:spcAft>
                          <a:spcPts val="0"/>
                        </a:spcAft>
                        <a:buFont typeface="Wingdings" panose="05000000000000000000" pitchFamily="2" charset="2"/>
                        <a:buChar char="ü"/>
                      </a:pPr>
                      <a:r>
                        <a:rPr lang="en-US" sz="1300" cap="all" dirty="0">
                          <a:effectLst/>
                          <a:latin typeface="Calibri Light" panose="020F0302020204030204" pitchFamily="34" charset="0"/>
                          <a:cs typeface="Calibri Light" panose="020F0302020204030204" pitchFamily="34" charset="0"/>
                        </a:rPr>
                        <a:t> </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552090620"/>
                  </a:ext>
                </a:extLst>
              </a:tr>
              <a:tr h="305175">
                <a:tc vMerge="1">
                  <a:txBody>
                    <a:bodyPr/>
                    <a:lstStyle/>
                    <a:p>
                      <a:endParaRPr lang="en-AU"/>
                    </a:p>
                  </a:txBody>
                  <a:tcPr/>
                </a:tc>
                <a:tc>
                  <a:txBody>
                    <a:bodyPr/>
                    <a:lstStyle/>
                    <a:p>
                      <a:pPr>
                        <a:lnSpc>
                          <a:spcPts val="1300"/>
                        </a:lnSpc>
                        <a:spcBef>
                          <a:spcPts val="600"/>
                        </a:spcBef>
                        <a:spcAft>
                          <a:spcPts val="0"/>
                        </a:spcAft>
                      </a:pPr>
                      <a:r>
                        <a:rPr lang="en-US" sz="1400" dirty="0">
                          <a:effectLst/>
                          <a:latin typeface="Calibri Light" panose="020F0302020204030204" pitchFamily="34" charset="0"/>
                          <a:cs typeface="Calibri Light" panose="020F0302020204030204" pitchFamily="34" charset="0"/>
                        </a:rPr>
                        <a:t>Holder of an Australian permanent visa</a:t>
                      </a:r>
                    </a:p>
                  </a:txBody>
                  <a:tcPr marL="68580" marR="68580" marT="0" marB="0" anchor="ctr"/>
                </a:tc>
                <a:tc>
                  <a:txBody>
                    <a:bodyPr/>
                    <a:lstStyle/>
                    <a:p>
                      <a:pPr marL="285750" indent="-285750" algn="ctr">
                        <a:lnSpc>
                          <a:spcPts val="1300"/>
                        </a:lnSpc>
                        <a:spcBef>
                          <a:spcPts val="600"/>
                        </a:spcBef>
                        <a:spcAft>
                          <a:spcPts val="0"/>
                        </a:spcAft>
                        <a:buFont typeface="Wingdings" panose="05000000000000000000" pitchFamily="2" charset="2"/>
                        <a:buChar char="ü"/>
                      </a:pPr>
                      <a:r>
                        <a:rPr lang="en-US" sz="1300" cap="all" dirty="0">
                          <a:effectLst/>
                          <a:latin typeface="Calibri Light" panose="020F0302020204030204" pitchFamily="34" charset="0"/>
                          <a:cs typeface="Calibri Light" panose="020F0302020204030204" pitchFamily="34" charset="0"/>
                        </a:rPr>
                        <a:t> </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1642187350"/>
                  </a:ext>
                </a:extLst>
              </a:tr>
              <a:tr h="219526">
                <a:tc vMerge="1">
                  <a:txBody>
                    <a:bodyPr/>
                    <a:lstStyle/>
                    <a:p>
                      <a:endParaRPr lang="en-AU"/>
                    </a:p>
                  </a:txBody>
                  <a:tcPr/>
                </a:tc>
                <a:tc>
                  <a:txBody>
                    <a:bodyPr/>
                    <a:lstStyle/>
                    <a:p>
                      <a:pPr>
                        <a:lnSpc>
                          <a:spcPts val="1300"/>
                        </a:lnSpc>
                        <a:spcBef>
                          <a:spcPts val="600"/>
                        </a:spcBef>
                        <a:spcAft>
                          <a:spcPts val="0"/>
                        </a:spcAft>
                      </a:pPr>
                      <a:r>
                        <a:rPr lang="en-US" sz="1400" dirty="0">
                          <a:effectLst/>
                          <a:latin typeface="Calibri Light" panose="020F0302020204030204" pitchFamily="34" charset="0"/>
                          <a:cs typeface="Calibri Light" panose="020F0302020204030204" pitchFamily="34" charset="0"/>
                        </a:rPr>
                        <a:t>New Zealand citizen</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marL="285750" indent="-285750" algn="ctr">
                        <a:lnSpc>
                          <a:spcPts val="1300"/>
                        </a:lnSpc>
                        <a:spcBef>
                          <a:spcPts val="600"/>
                        </a:spcBef>
                        <a:spcAft>
                          <a:spcPts val="0"/>
                        </a:spcAft>
                        <a:buFont typeface="Wingdings" panose="05000000000000000000" pitchFamily="2" charset="2"/>
                        <a:buChar char="ü"/>
                      </a:pPr>
                      <a:r>
                        <a:rPr lang="en-US" sz="1300" cap="all" dirty="0">
                          <a:effectLst/>
                          <a:latin typeface="Calibri Light" panose="020F0302020204030204" pitchFamily="34" charset="0"/>
                          <a:cs typeface="Calibri Light" panose="020F0302020204030204" pitchFamily="34" charset="0"/>
                        </a:rPr>
                        <a:t> </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endParaRPr lang="en-AU" sz="1300" dirty="0">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97663277"/>
                  </a:ext>
                </a:extLst>
              </a:tr>
              <a:tr h="219526">
                <a:tc vMerge="1">
                  <a:txBody>
                    <a:bodyPr/>
                    <a:lstStyle/>
                    <a:p>
                      <a:endParaRPr lang="en-AU"/>
                    </a:p>
                  </a:txBody>
                  <a:tcPr/>
                </a:tc>
                <a:tc>
                  <a:txBody>
                    <a:bodyPr/>
                    <a:lstStyle/>
                    <a:p>
                      <a:pPr>
                        <a:lnSpc>
                          <a:spcPts val="1300"/>
                        </a:lnSpc>
                        <a:spcBef>
                          <a:spcPts val="600"/>
                        </a:spcBef>
                        <a:spcAft>
                          <a:spcPts val="0"/>
                        </a:spcAft>
                      </a:pPr>
                      <a:r>
                        <a:rPr lang="en-AU" sz="1400" dirty="0">
                          <a:effectLst/>
                          <a:latin typeface="Calibri Light" panose="020F0302020204030204" pitchFamily="34" charset="0"/>
                          <a:ea typeface="Times New Roman" panose="02020603050405020304" pitchFamily="18" charset="0"/>
                          <a:cs typeface="Calibri Light" panose="020F0302020204030204" pitchFamily="34" charset="0"/>
                        </a:rPr>
                        <a:t>Principle place of residence NOT in Victoria </a:t>
                      </a:r>
                    </a:p>
                  </a:txBody>
                  <a:tcPr marL="68580" marR="68580" marT="0" marB="0" anchor="ctr"/>
                </a:tc>
                <a:tc>
                  <a:txBody>
                    <a:bodyPr/>
                    <a:lstStyle/>
                    <a:p>
                      <a:pPr marL="285750" indent="-285750" algn="ctr">
                        <a:lnSpc>
                          <a:spcPts val="1300"/>
                        </a:lnSpc>
                        <a:spcBef>
                          <a:spcPts val="600"/>
                        </a:spcBef>
                        <a:spcAft>
                          <a:spcPts val="0"/>
                        </a:spcAft>
                        <a:buFont typeface="Wingdings" panose="05000000000000000000" pitchFamily="2" charset="2"/>
                        <a:buChar char="ü"/>
                      </a:pPr>
                      <a:endParaRPr lang="en-AU" sz="1300" b="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cap="all" dirty="0">
                          <a:effectLst/>
                          <a:latin typeface="Calibri Light" panose="020F0302020204030204" pitchFamily="34" charset="0"/>
                          <a:cs typeface="Calibri Light" panose="020F0302020204030204" pitchFamily="34" charset="0"/>
                          <a:sym typeface="Wingdings" panose="05000000000000000000" pitchFamily="2" charset="2"/>
                        </a:rPr>
                        <a:t></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3189420067"/>
                  </a:ext>
                </a:extLst>
              </a:tr>
              <a:tr h="408542">
                <a:tc vMerge="1">
                  <a:txBody>
                    <a:bodyPr/>
                    <a:lstStyle/>
                    <a:p>
                      <a:endParaRPr lang="en-AU"/>
                    </a:p>
                  </a:txBody>
                  <a:tcPr/>
                </a:tc>
                <a:tc>
                  <a:txBody>
                    <a:bodyPr/>
                    <a:lstStyle/>
                    <a:p>
                      <a:pPr>
                        <a:lnSpc>
                          <a:spcPts val="1300"/>
                        </a:lnSpc>
                        <a:spcBef>
                          <a:spcPts val="600"/>
                        </a:spcBef>
                        <a:spcAft>
                          <a:spcPts val="0"/>
                        </a:spcAft>
                      </a:pPr>
                      <a:r>
                        <a:rPr lang="en-US" sz="1400" dirty="0">
                          <a:effectLst/>
                          <a:latin typeface="Calibri Light" panose="020F0302020204030204" pitchFamily="34" charset="0"/>
                          <a:cs typeface="Calibri Light" panose="020F0302020204030204" pitchFamily="34" charset="0"/>
                        </a:rPr>
                        <a:t>A prisoner held at a prison, within the meaning of the Corrections Act 1986</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marL="0" indent="0" algn="ctr">
                        <a:lnSpc>
                          <a:spcPts val="1300"/>
                        </a:lnSpc>
                        <a:spcBef>
                          <a:spcPts val="600"/>
                        </a:spcBef>
                        <a:spcAft>
                          <a:spcPts val="0"/>
                        </a:spcAft>
                        <a:buFont typeface="Wingdings" panose="05000000000000000000" pitchFamily="2" charset="2"/>
                        <a:buNone/>
                      </a:pPr>
                      <a:r>
                        <a:rPr lang="en-US" sz="1300" cap="all" dirty="0">
                          <a:effectLst/>
                          <a:latin typeface="Calibri Light" panose="020F0302020204030204" pitchFamily="34" charset="0"/>
                          <a:cs typeface="Calibri Light" panose="020F0302020204030204" pitchFamily="34" charset="0"/>
                        </a:rPr>
                        <a:t> </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US" sz="1300" cap="all" dirty="0">
                        <a:effectLst/>
                        <a:latin typeface="Calibri Light" panose="020F0302020204030204" pitchFamily="34" charset="0"/>
                        <a:cs typeface="Calibri Light" panose="020F0302020204030204" pitchFamily="34" charset="0"/>
                        <a:sym typeface="Wingdings" panose="05000000000000000000" pitchFamily="2" charset="2"/>
                      </a:endParaRPr>
                    </a:p>
                    <a:p>
                      <a:pPr algn="ctr">
                        <a:lnSpc>
                          <a:spcPts val="1300"/>
                        </a:lnSpc>
                        <a:spcBef>
                          <a:spcPts val="600"/>
                        </a:spcBef>
                        <a:spcAft>
                          <a:spcPts val="0"/>
                        </a:spcAft>
                      </a:pPr>
                      <a:r>
                        <a:rPr lang="en-US" sz="1300" cap="all" dirty="0">
                          <a:effectLst/>
                          <a:latin typeface="Calibri Light" panose="020F0302020204030204" pitchFamily="34" charset="0"/>
                          <a:cs typeface="Calibri Light" panose="020F0302020204030204" pitchFamily="34" charset="0"/>
                          <a:sym typeface="Wingdings" panose="05000000000000000000" pitchFamily="2" charset="2"/>
                        </a:rPr>
                        <a:t></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2531681513"/>
                  </a:ext>
                </a:extLst>
              </a:tr>
              <a:tr h="502335">
                <a:tc vMerge="1">
                  <a:txBody>
                    <a:bodyPr/>
                    <a:lstStyle/>
                    <a:p>
                      <a:endParaRPr lang="en-AU"/>
                    </a:p>
                  </a:txBody>
                  <a:tcPr/>
                </a:tc>
                <a:tc>
                  <a:txBody>
                    <a:bodyPr/>
                    <a:lstStyle/>
                    <a:p>
                      <a:pPr>
                        <a:lnSpc>
                          <a:spcPts val="1300"/>
                        </a:lnSpc>
                        <a:spcBef>
                          <a:spcPts val="600"/>
                        </a:spcBef>
                        <a:spcAft>
                          <a:spcPts val="0"/>
                        </a:spcAft>
                      </a:pPr>
                      <a:r>
                        <a:rPr lang="en-US" sz="1400" dirty="0">
                          <a:effectLst/>
                          <a:latin typeface="Calibri Light" panose="020F0302020204030204" pitchFamily="34" charset="0"/>
                          <a:cs typeface="Calibri Light" panose="020F0302020204030204" pitchFamily="34" charset="0"/>
                        </a:rPr>
                        <a:t>Detained under the Mental Health Act 1986; or the Crimes (Mental Impairment and Unfitness to be Tried) Act 1997 or the Sentencing Act 1991 at the Thomas </a:t>
                      </a:r>
                      <a:r>
                        <a:rPr lang="en-US" sz="1400" dirty="0" err="1">
                          <a:effectLst/>
                          <a:latin typeface="Calibri Light" panose="020F0302020204030204" pitchFamily="34" charset="0"/>
                          <a:cs typeface="Calibri Light" panose="020F0302020204030204" pitchFamily="34" charset="0"/>
                        </a:rPr>
                        <a:t>Embling</a:t>
                      </a:r>
                      <a:r>
                        <a:rPr lang="en-US" sz="1400" dirty="0">
                          <a:effectLst/>
                          <a:latin typeface="Calibri Light" panose="020F0302020204030204" pitchFamily="34" charset="0"/>
                          <a:cs typeface="Calibri Light" panose="020F0302020204030204" pitchFamily="34" charset="0"/>
                        </a:rPr>
                        <a:t> Hospital</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r>
                        <a:rPr lang="en-US" sz="1300" cap="all" dirty="0">
                          <a:effectLst/>
                          <a:latin typeface="Calibri Light" panose="020F0302020204030204" pitchFamily="34" charset="0"/>
                          <a:cs typeface="Calibri Light" panose="020F0302020204030204" pitchFamily="34" charset="0"/>
                        </a:rPr>
                        <a:t> </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US" sz="1300" cap="all" dirty="0">
                        <a:effectLst/>
                        <a:latin typeface="Calibri Light" panose="020F0302020204030204" pitchFamily="34" charset="0"/>
                        <a:cs typeface="Calibri Light" panose="020F0302020204030204" pitchFamily="34" charset="0"/>
                        <a:sym typeface="Wingdings" panose="05000000000000000000" pitchFamily="2" charset="2"/>
                      </a:endParaRPr>
                    </a:p>
                    <a:p>
                      <a:pPr algn="ctr">
                        <a:lnSpc>
                          <a:spcPts val="1300"/>
                        </a:lnSpc>
                        <a:spcBef>
                          <a:spcPts val="600"/>
                        </a:spcBef>
                        <a:spcAft>
                          <a:spcPts val="0"/>
                        </a:spcAft>
                      </a:pPr>
                      <a:r>
                        <a:rPr lang="en-US" sz="1300" cap="all" dirty="0">
                          <a:effectLst/>
                          <a:latin typeface="Calibri Light" panose="020F0302020204030204" pitchFamily="34" charset="0"/>
                          <a:cs typeface="Calibri Light" panose="020F0302020204030204" pitchFamily="34" charset="0"/>
                          <a:sym typeface="Wingdings" panose="05000000000000000000" pitchFamily="2" charset="2"/>
                        </a:rPr>
                        <a:t></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3154619122"/>
                  </a:ext>
                </a:extLst>
              </a:tr>
              <a:tr h="502335">
                <a:tc vMerge="1">
                  <a:txBody>
                    <a:bodyPr/>
                    <a:lstStyle/>
                    <a:p>
                      <a:endParaRPr lang="en-AU"/>
                    </a:p>
                  </a:txBody>
                  <a:tcPr/>
                </a:tc>
                <a:tc>
                  <a:txBody>
                    <a:bodyPr/>
                    <a:lstStyle/>
                    <a:p>
                      <a:pPr>
                        <a:lnSpc>
                          <a:spcPts val="1300"/>
                        </a:lnSpc>
                        <a:spcBef>
                          <a:spcPts val="600"/>
                        </a:spcBef>
                        <a:spcAft>
                          <a:spcPts val="0"/>
                        </a:spcAft>
                      </a:pPr>
                      <a:r>
                        <a:rPr lang="en-US" sz="1400" dirty="0">
                          <a:effectLst/>
                          <a:latin typeface="Calibri Light" panose="020F0302020204030204" pitchFamily="34" charset="0"/>
                          <a:cs typeface="Calibri Light" panose="020F0302020204030204" pitchFamily="34" charset="0"/>
                        </a:rPr>
                        <a:t>Detained (other than on weekend detention) under the Children, Youth and Families Act 2005 or the Sentencing Act 1991 or who is held on remand in the </a:t>
                      </a:r>
                      <a:r>
                        <a:rPr lang="en-US" sz="1400" dirty="0" err="1">
                          <a:effectLst/>
                          <a:latin typeface="Calibri Light" panose="020F0302020204030204" pitchFamily="34" charset="0"/>
                          <a:cs typeface="Calibri Light" panose="020F0302020204030204" pitchFamily="34" charset="0"/>
                        </a:rPr>
                        <a:t>Malmsbury</a:t>
                      </a:r>
                      <a:r>
                        <a:rPr lang="en-US" sz="1400" dirty="0">
                          <a:effectLst/>
                          <a:latin typeface="Calibri Light" panose="020F0302020204030204" pitchFamily="34" charset="0"/>
                          <a:cs typeface="Calibri Light" panose="020F0302020204030204" pitchFamily="34" charset="0"/>
                        </a:rPr>
                        <a:t> Juvenile Justice Centre or Parkville Youth Residential Centre.</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US" sz="1300" cap="all" dirty="0">
                        <a:effectLst/>
                        <a:latin typeface="Calibri Light" panose="020F0302020204030204" pitchFamily="34" charset="0"/>
                        <a:cs typeface="Calibri Light" panose="020F0302020204030204" pitchFamily="34" charset="0"/>
                        <a:sym typeface="Wingdings" panose="05000000000000000000" pitchFamily="2" charset="2"/>
                      </a:endParaRPr>
                    </a:p>
                    <a:p>
                      <a:pPr algn="ctr">
                        <a:lnSpc>
                          <a:spcPts val="1300"/>
                        </a:lnSpc>
                        <a:spcBef>
                          <a:spcPts val="600"/>
                        </a:spcBef>
                        <a:spcAft>
                          <a:spcPts val="0"/>
                        </a:spcAft>
                      </a:pPr>
                      <a:r>
                        <a:rPr lang="en-US" sz="1300" cap="all" dirty="0">
                          <a:effectLst/>
                          <a:latin typeface="Calibri Light" panose="020F0302020204030204" pitchFamily="34" charset="0"/>
                          <a:cs typeface="Calibri Light" panose="020F0302020204030204" pitchFamily="34" charset="0"/>
                          <a:sym typeface="Wingdings" panose="05000000000000000000" pitchFamily="2" charset="2"/>
                        </a:rPr>
                        <a:t></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1242719453"/>
                  </a:ext>
                </a:extLst>
              </a:tr>
              <a:tr h="408542">
                <a:tc vMerge="1">
                  <a:txBody>
                    <a:bodyPr/>
                    <a:lstStyle/>
                    <a:p>
                      <a:endParaRPr lang="en-AU"/>
                    </a:p>
                  </a:txBody>
                  <a:tcPr/>
                </a:tc>
                <a:tc>
                  <a:txBody>
                    <a:bodyPr/>
                    <a:lstStyle/>
                    <a:p>
                      <a:pPr>
                        <a:lnSpc>
                          <a:spcPts val="1300"/>
                        </a:lnSpc>
                        <a:spcBef>
                          <a:spcPts val="600"/>
                        </a:spcBef>
                        <a:spcAft>
                          <a:spcPts val="0"/>
                        </a:spcAft>
                      </a:pPr>
                      <a:r>
                        <a:rPr lang="en-US" sz="1400" dirty="0">
                          <a:effectLst/>
                          <a:latin typeface="Calibri Light" panose="020F0302020204030204" pitchFamily="34" charset="0"/>
                          <a:cs typeface="Calibri Light" panose="020F0302020204030204" pitchFamily="34" charset="0"/>
                        </a:rPr>
                        <a:t>Enrolled at school.</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r>
                        <a:rPr lang="en-US" sz="1300" cap="all" dirty="0">
                          <a:effectLst/>
                          <a:latin typeface="Calibri Light" panose="020F0302020204030204" pitchFamily="34" charset="0"/>
                          <a:cs typeface="Calibri Light" panose="020F0302020204030204" pitchFamily="34" charset="0"/>
                        </a:rPr>
                        <a:t> </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US" sz="1300" cap="all" dirty="0">
                        <a:effectLst/>
                        <a:latin typeface="Calibri Light" panose="020F0302020204030204" pitchFamily="34" charset="0"/>
                        <a:cs typeface="Calibri Light" panose="020F0302020204030204" pitchFamily="34" charset="0"/>
                        <a:sym typeface="Wingdings" panose="05000000000000000000" pitchFamily="2" charset="2"/>
                      </a:endParaRPr>
                    </a:p>
                    <a:p>
                      <a:pPr algn="ctr">
                        <a:lnSpc>
                          <a:spcPts val="1300"/>
                        </a:lnSpc>
                        <a:spcBef>
                          <a:spcPts val="600"/>
                        </a:spcBef>
                        <a:spcAft>
                          <a:spcPts val="0"/>
                        </a:spcAft>
                      </a:pPr>
                      <a:r>
                        <a:rPr lang="en-US" sz="1300" cap="all" dirty="0">
                          <a:effectLst/>
                          <a:latin typeface="Calibri Light" panose="020F0302020204030204" pitchFamily="34" charset="0"/>
                          <a:cs typeface="Calibri Light" panose="020F0302020204030204" pitchFamily="34" charset="0"/>
                          <a:sym typeface="Wingdings" panose="05000000000000000000" pitchFamily="2" charset="2"/>
                        </a:rPr>
                        <a:t></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1591123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96485506"/>
              </p:ext>
            </p:extLst>
          </p:nvPr>
        </p:nvGraphicFramePr>
        <p:xfrm>
          <a:off x="246945" y="4259460"/>
          <a:ext cx="8460151" cy="2039739"/>
        </p:xfrm>
        <a:graphic>
          <a:graphicData uri="http://schemas.openxmlformats.org/drawingml/2006/table">
            <a:tbl>
              <a:tblPr firstRow="1" firstCol="1" bandRow="1">
                <a:tableStyleId>{7DF18680-E054-41AD-8BC1-D1AEF772440D}</a:tableStyleId>
              </a:tblPr>
              <a:tblGrid>
                <a:gridCol w="343234">
                  <a:extLst>
                    <a:ext uri="{9D8B030D-6E8A-4147-A177-3AD203B41FA5}">
                      <a16:colId xmlns:a16="http://schemas.microsoft.com/office/drawing/2014/main" val="3400318070"/>
                    </a:ext>
                  </a:extLst>
                </a:gridCol>
                <a:gridCol w="6345193">
                  <a:extLst>
                    <a:ext uri="{9D8B030D-6E8A-4147-A177-3AD203B41FA5}">
                      <a16:colId xmlns:a16="http://schemas.microsoft.com/office/drawing/2014/main" val="155063466"/>
                    </a:ext>
                  </a:extLst>
                </a:gridCol>
                <a:gridCol w="801859">
                  <a:extLst>
                    <a:ext uri="{9D8B030D-6E8A-4147-A177-3AD203B41FA5}">
                      <a16:colId xmlns:a16="http://schemas.microsoft.com/office/drawing/2014/main" val="4225739274"/>
                    </a:ext>
                  </a:extLst>
                </a:gridCol>
                <a:gridCol w="969865">
                  <a:extLst>
                    <a:ext uri="{9D8B030D-6E8A-4147-A177-3AD203B41FA5}">
                      <a16:colId xmlns:a16="http://schemas.microsoft.com/office/drawing/2014/main" val="4111786732"/>
                    </a:ext>
                  </a:extLst>
                </a:gridCol>
              </a:tblGrid>
              <a:tr h="255665">
                <a:tc>
                  <a:txBody>
                    <a:bodyPr/>
                    <a:lstStyle/>
                    <a:p>
                      <a:pPr algn="ctr">
                        <a:lnSpc>
                          <a:spcPts val="1300"/>
                        </a:lnSpc>
                        <a:spcBef>
                          <a:spcPts val="600"/>
                        </a:spcBef>
                        <a:spcAft>
                          <a:spcPts val="0"/>
                        </a:spcAft>
                      </a:pPr>
                      <a:r>
                        <a:rPr lang="en-US" sz="1200" cap="all" dirty="0">
                          <a:effectLst/>
                        </a:rPr>
                        <a:t> </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r>
                        <a:rPr lang="en-US" sz="1200" cap="all" dirty="0">
                          <a:effectLst/>
                        </a:rPr>
                        <a:t> </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r>
                        <a:rPr lang="en-US" sz="1200" dirty="0">
                          <a:effectLst/>
                          <a:latin typeface="Calibri Light" panose="020F0302020204030204" pitchFamily="34" charset="0"/>
                          <a:cs typeface="Calibri Light" panose="020F0302020204030204" pitchFamily="34" charset="0"/>
                        </a:rPr>
                        <a:t>ELIGIBILE</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tc>
                  <a:txBody>
                    <a:bodyPr/>
                    <a:lstStyle/>
                    <a:p>
                      <a:pPr algn="ctr">
                        <a:lnSpc>
                          <a:spcPts val="1300"/>
                        </a:lnSpc>
                        <a:spcBef>
                          <a:spcPts val="600"/>
                        </a:spcBef>
                        <a:spcAft>
                          <a:spcPts val="0"/>
                        </a:spcAft>
                      </a:pPr>
                      <a:r>
                        <a:rPr lang="en-US" sz="1200" dirty="0">
                          <a:effectLst/>
                          <a:latin typeface="Calibri Light" panose="020F0302020204030204" pitchFamily="34" charset="0"/>
                          <a:cs typeface="Calibri Light" panose="020F0302020204030204" pitchFamily="34" charset="0"/>
                        </a:rPr>
                        <a:t>NOT ELIGIBLE</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3374987699"/>
                  </a:ext>
                </a:extLst>
              </a:tr>
              <a:tr h="380098">
                <a:tc rowSpan="2">
                  <a:txBody>
                    <a:bodyPr/>
                    <a:lstStyle/>
                    <a:p>
                      <a:pPr marL="71755" marR="71755" lvl="0" indent="0" algn="ctr" defTabSz="914400" rtl="0" eaLnBrk="1" fontAlgn="auto" latinLnBrk="0" hangingPunct="1">
                        <a:lnSpc>
                          <a:spcPts val="1300"/>
                        </a:lnSpc>
                        <a:spcBef>
                          <a:spcPts val="600"/>
                        </a:spcBef>
                        <a:spcAft>
                          <a:spcPts val="0"/>
                        </a:spcAft>
                        <a:buClrTx/>
                        <a:buSzTx/>
                        <a:buFontTx/>
                        <a:buNone/>
                        <a:tabLst/>
                        <a:defRPr/>
                      </a:pPr>
                      <a:r>
                        <a:rPr lang="en-US" sz="1300" dirty="0">
                          <a:effectLst/>
                        </a:rPr>
                        <a:t>ASYLUM  SEEKERS</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vert="vert270" anchor="ctr"/>
                </a:tc>
                <a:tc>
                  <a:txBody>
                    <a:bodyPr/>
                    <a:lstStyle/>
                    <a:p>
                      <a:pPr marL="0" marR="0" lvl="0" indent="0" algn="l" defTabSz="914400" rtl="0" eaLnBrk="1" fontAlgn="auto" latinLnBrk="0" hangingPunct="1">
                        <a:lnSpc>
                          <a:spcPts val="1300"/>
                        </a:lnSpc>
                        <a:spcBef>
                          <a:spcPts val="600"/>
                        </a:spcBef>
                        <a:spcAft>
                          <a:spcPts val="0"/>
                        </a:spcAft>
                        <a:buClrTx/>
                        <a:buSzTx/>
                        <a:buFontTx/>
                        <a:buNone/>
                        <a:tabLst/>
                        <a:defRPr/>
                      </a:pPr>
                      <a:r>
                        <a:rPr lang="en-US" sz="1400" dirty="0">
                          <a:effectLst/>
                          <a:latin typeface="Calibri Light" panose="020F0302020204030204" pitchFamily="34" charset="0"/>
                          <a:cs typeface="Calibri Light" panose="020F0302020204030204" pitchFamily="34" charset="0"/>
                        </a:rPr>
                        <a:t>Asylum seekers in specified visa categories, referred by Jobs Victoria Employment Network providers to pre-accredited pre-employment programs.</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marL="285750" indent="-285750" algn="ctr">
                        <a:lnSpc>
                          <a:spcPts val="1300"/>
                        </a:lnSpc>
                        <a:spcBef>
                          <a:spcPts val="600"/>
                        </a:spcBef>
                        <a:spcAft>
                          <a:spcPts val="0"/>
                        </a:spcAft>
                        <a:buFont typeface="Wingdings" panose="05000000000000000000" pitchFamily="2" charset="2"/>
                        <a:buChar char="ü"/>
                      </a:pPr>
                      <a:r>
                        <a:rPr lang="en-US" sz="1300" cap="all" dirty="0">
                          <a:effectLst/>
                        </a:rPr>
                        <a:t> </a:t>
                      </a: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2366333332"/>
                  </a:ext>
                </a:extLst>
              </a:tr>
              <a:tr h="1403976">
                <a:tc vMerge="1">
                  <a:txBody>
                    <a:bodyPr/>
                    <a:lstStyle/>
                    <a:p>
                      <a:endParaRPr lang="en-AU"/>
                    </a:p>
                  </a:txBody>
                  <a:tcPr/>
                </a:tc>
                <a:tc>
                  <a:txBody>
                    <a:bodyPr/>
                    <a:lstStyle/>
                    <a:p>
                      <a:pPr>
                        <a:lnSpc>
                          <a:spcPts val="1300"/>
                        </a:lnSpc>
                        <a:spcBef>
                          <a:spcPts val="600"/>
                        </a:spcBef>
                        <a:spcAft>
                          <a:spcPts val="0"/>
                        </a:spcAft>
                      </a:pPr>
                      <a:r>
                        <a:rPr lang="en-US" sz="1400" dirty="0">
                          <a:effectLst/>
                          <a:latin typeface="Calibri Light" panose="020F0302020204030204" pitchFamily="34" charset="0"/>
                          <a:cs typeface="Calibri Light" panose="020F0302020204030204" pitchFamily="34" charset="0"/>
                        </a:rPr>
                        <a:t>Citizenship requirements apply for accessing all other ACFE Board pre-accredited training programs. </a:t>
                      </a:r>
                      <a:endParaRPr lang="en-AU" sz="1400" dirty="0">
                        <a:effectLst/>
                        <a:latin typeface="Calibri Light" panose="020F0302020204030204" pitchFamily="34" charset="0"/>
                        <a:cs typeface="Calibri Light" panose="020F0302020204030204" pitchFamily="34" charset="0"/>
                      </a:endParaRPr>
                    </a:p>
                    <a:p>
                      <a:pPr>
                        <a:lnSpc>
                          <a:spcPts val="1300"/>
                        </a:lnSpc>
                        <a:spcBef>
                          <a:spcPts val="600"/>
                        </a:spcBef>
                        <a:spcAft>
                          <a:spcPts val="0"/>
                        </a:spcAft>
                      </a:pPr>
                      <a:r>
                        <a:rPr lang="en-AU" sz="1400" dirty="0">
                          <a:effectLst/>
                          <a:latin typeface="Calibri Light" panose="020F0302020204030204" pitchFamily="34" charset="0"/>
                          <a:cs typeface="Calibri Light" panose="020F0302020204030204" pitchFamily="34" charset="0"/>
                        </a:rPr>
                        <a:t>There is currently no exemption for asylum seekers to participate in ACFE Board subsidised programs, other than Jobs</a:t>
                      </a:r>
                      <a:r>
                        <a:rPr lang="en-AU" sz="1400" baseline="0" dirty="0">
                          <a:effectLst/>
                          <a:latin typeface="Calibri Light" panose="020F0302020204030204" pitchFamily="34" charset="0"/>
                          <a:cs typeface="Calibri Light" panose="020F0302020204030204" pitchFamily="34" charset="0"/>
                        </a:rPr>
                        <a:t> Victoria </a:t>
                      </a:r>
                      <a:r>
                        <a:rPr lang="en-AU" sz="1400" dirty="0">
                          <a:effectLst/>
                          <a:latin typeface="Calibri Light" panose="020F0302020204030204" pitchFamily="34" charset="0"/>
                          <a:cs typeface="Calibri Light" panose="020F0302020204030204" pitchFamily="34" charset="0"/>
                        </a:rPr>
                        <a:t>referred clients (above).  Asylum seekers in specified visa categories are separately eligible for specific Department-funded asylum seeker VET programs.</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algn="ctr">
                        <a:lnSpc>
                          <a:spcPts val="1300"/>
                        </a:lnSpc>
                        <a:spcBef>
                          <a:spcPts val="600"/>
                        </a:spcBef>
                        <a:spcAft>
                          <a:spcPts val="0"/>
                        </a:spcAft>
                      </a:pP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tc>
                <a:tc>
                  <a:txBody>
                    <a:bodyPr/>
                    <a:lstStyle/>
                    <a:p>
                      <a:pPr marL="0" marR="0" lvl="0" indent="0" algn="ctr" defTabSz="914400" rtl="0" eaLnBrk="1" fontAlgn="auto" latinLnBrk="0" hangingPunct="1">
                        <a:lnSpc>
                          <a:spcPts val="1300"/>
                        </a:lnSpc>
                        <a:spcBef>
                          <a:spcPts val="600"/>
                        </a:spcBef>
                        <a:spcAft>
                          <a:spcPts val="0"/>
                        </a:spcAft>
                        <a:buClrTx/>
                        <a:buSzTx/>
                        <a:buFontTx/>
                        <a:buNone/>
                        <a:tabLst/>
                        <a:defRPr/>
                      </a:pPr>
                      <a:endParaRPr lang="en-US" sz="1300" cap="all" dirty="0">
                        <a:effectLst/>
                        <a:sym typeface="Wingdings" panose="05000000000000000000" pitchFamily="2" charset="2"/>
                      </a:endParaRPr>
                    </a:p>
                    <a:p>
                      <a:pPr marL="0" marR="0" lvl="0" indent="0" algn="ctr" defTabSz="914400" rtl="0" eaLnBrk="1" fontAlgn="auto" latinLnBrk="0" hangingPunct="1">
                        <a:lnSpc>
                          <a:spcPts val="1300"/>
                        </a:lnSpc>
                        <a:spcBef>
                          <a:spcPts val="600"/>
                        </a:spcBef>
                        <a:spcAft>
                          <a:spcPts val="0"/>
                        </a:spcAft>
                        <a:buClrTx/>
                        <a:buSzTx/>
                        <a:buFontTx/>
                        <a:buNone/>
                        <a:tabLst/>
                        <a:defRPr/>
                      </a:pPr>
                      <a:r>
                        <a:rPr lang="en-US" sz="1300" cap="all" dirty="0">
                          <a:effectLst/>
                          <a:sym typeface="Wingdings" panose="05000000000000000000" pitchFamily="2" charset="2"/>
                        </a:rPr>
                        <a:t></a:t>
                      </a:r>
                      <a:endParaRPr lang="en-AU" sz="1300" dirty="0">
                        <a:effectLst/>
                      </a:endParaRPr>
                    </a:p>
                    <a:p>
                      <a:pPr algn="ctr">
                        <a:lnSpc>
                          <a:spcPts val="1300"/>
                        </a:lnSpc>
                        <a:spcBef>
                          <a:spcPts val="600"/>
                        </a:spcBef>
                        <a:spcAft>
                          <a:spcPts val="0"/>
                        </a:spcAft>
                      </a:pPr>
                      <a:endParaRPr lang="en-AU" sz="13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tc>
                <a:extLst>
                  <a:ext uri="{0D108BD9-81ED-4DB2-BD59-A6C34878D82A}">
                    <a16:rowId xmlns:a16="http://schemas.microsoft.com/office/drawing/2014/main" val="1154672492"/>
                  </a:ext>
                </a:extLst>
              </a:tr>
            </a:tbl>
          </a:graphicData>
        </a:graphic>
      </p:graphicFrame>
      <p:sp>
        <p:nvSpPr>
          <p:cNvPr id="11" name="Right Triangle 10">
            <a:extLst>
              <a:ext uri="{FF2B5EF4-FFF2-40B4-BE49-F238E27FC236}">
                <a16:creationId xmlns:a16="http://schemas.microsoft.com/office/drawing/2014/main" id="{EC2ABD6D-BB00-47DC-966E-C0DF6C644902}"/>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95475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7456-5214-4F6F-AE90-BFA19685BF3A}"/>
              </a:ext>
            </a:extLst>
          </p:cNvPr>
          <p:cNvSpPr>
            <a:spLocks noGrp="1"/>
          </p:cNvSpPr>
          <p:nvPr>
            <p:ph type="title"/>
          </p:nvPr>
        </p:nvSpPr>
        <p:spPr/>
        <p:txBody>
          <a:bodyPr>
            <a:normAutofit/>
          </a:bodyPr>
          <a:lstStyle/>
          <a:p>
            <a:pPr algn="ctr"/>
            <a:r>
              <a:rPr lang="en-AU" sz="2800" dirty="0">
                <a:solidFill>
                  <a:schemeClr val="tx1"/>
                </a:solidFill>
                <a:latin typeface="Calibri Light" panose="020F0302020204030204" pitchFamily="34" charset="0"/>
                <a:cs typeface="Calibri Light" panose="020F0302020204030204" pitchFamily="34" charset="0"/>
              </a:rPr>
              <a:t>ACFE BOARD ALLOCATION TO ACFE REGIONAL AREAS</a:t>
            </a:r>
            <a:br>
              <a:rPr lang="en-US" dirty="0">
                <a:latin typeface="Calibri Light" panose="020F0302020204030204" pitchFamily="34" charset="0"/>
                <a:cs typeface="Calibri Light" panose="020F0302020204030204" pitchFamily="34" charset="0"/>
              </a:rPr>
            </a:br>
            <a:endParaRPr lang="en-AU"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AB396928-7372-4F31-922E-E11F49EA147D}"/>
              </a:ext>
            </a:extLst>
          </p:cNvPr>
          <p:cNvSpPr txBox="1"/>
          <p:nvPr/>
        </p:nvSpPr>
        <p:spPr>
          <a:xfrm>
            <a:off x="359999" y="1160463"/>
            <a:ext cx="7935729" cy="646331"/>
          </a:xfrm>
          <a:prstGeom prst="rect">
            <a:avLst/>
          </a:prstGeom>
          <a:noFill/>
        </p:spPr>
        <p:txBody>
          <a:bodyPr wrap="square" rtlCol="0">
            <a:spAutoFit/>
          </a:bodyPr>
          <a:lstStyle/>
          <a:p>
            <a:pPr hangingPunct="0">
              <a:spcBef>
                <a:spcPts val="600"/>
              </a:spcBef>
              <a:spcAft>
                <a:spcPts val="600"/>
              </a:spcAft>
            </a:pPr>
            <a:r>
              <a:rPr lang="en-AU" i="1" dirty="0"/>
              <a:t>The contracting of pre-accredited student contact hours is conducted through a formal Government procurement and purchasing process. </a:t>
            </a:r>
          </a:p>
        </p:txBody>
      </p:sp>
      <p:sp>
        <p:nvSpPr>
          <p:cNvPr id="8" name="Content Placeholder 2">
            <a:extLst>
              <a:ext uri="{FF2B5EF4-FFF2-40B4-BE49-F238E27FC236}">
                <a16:creationId xmlns:a16="http://schemas.microsoft.com/office/drawing/2014/main" id="{D1E2010C-C8D1-4FAD-969F-70AACF1DAFA1}"/>
              </a:ext>
            </a:extLst>
          </p:cNvPr>
          <p:cNvSpPr>
            <a:spLocks noGrp="1"/>
          </p:cNvSpPr>
          <p:nvPr>
            <p:ph idx="1"/>
          </p:nvPr>
        </p:nvSpPr>
        <p:spPr>
          <a:xfrm>
            <a:off x="323851" y="2171454"/>
            <a:ext cx="3183847" cy="3659719"/>
          </a:xfrm>
        </p:spPr>
        <p:txBody>
          <a:bodyPr>
            <a:normAutofit/>
          </a:bodyPr>
          <a:lstStyle/>
          <a:p>
            <a:r>
              <a:rPr lang="en-US" sz="1600" dirty="0">
                <a:latin typeface="Calibri" panose="020F0502020204030204" pitchFamily="34" charset="0"/>
                <a:cs typeface="Calibri" panose="020F0502020204030204" pitchFamily="34" charset="0"/>
              </a:rPr>
              <a:t>The ACFE Board allocates resources for student contact hours to the 8 ACFE regional areas under a fixed annual budget. </a:t>
            </a:r>
            <a:endParaRPr lang="en-AU"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The distribution of resources to the 8 ACFE regional areas is determined by a demographically driven formula based on the 2016 Census data, moderated by demonstrated demand and provider capacity to deliver.</a:t>
            </a:r>
            <a:endParaRPr lang="en-AU" sz="16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a:p>
            <a:endParaRPr lang="en-US" dirty="0"/>
          </a:p>
        </p:txBody>
      </p:sp>
      <p:sp>
        <p:nvSpPr>
          <p:cNvPr id="9" name="Rectangle 8">
            <a:extLst>
              <a:ext uri="{FF2B5EF4-FFF2-40B4-BE49-F238E27FC236}">
                <a16:creationId xmlns:a16="http://schemas.microsoft.com/office/drawing/2014/main" id="{168D764B-8906-462C-B78B-7782DC614841}"/>
              </a:ext>
            </a:extLst>
          </p:cNvPr>
          <p:cNvSpPr/>
          <p:nvPr/>
        </p:nvSpPr>
        <p:spPr>
          <a:xfrm>
            <a:off x="3987696" y="2171455"/>
            <a:ext cx="4946754" cy="2554545"/>
          </a:xfrm>
          <a:prstGeom prst="rect">
            <a:avLst/>
          </a:prstGeom>
        </p:spPr>
        <p:txBody>
          <a:bodyPr wrap="square">
            <a:spAutoFit/>
          </a:bodyPr>
          <a:lstStyle/>
          <a:p>
            <a:r>
              <a:rPr lang="en-US" sz="1600" dirty="0">
                <a:solidFill>
                  <a:schemeClr val="accent1"/>
                </a:solidFill>
                <a:latin typeface="Calibri" panose="020F0502020204030204" pitchFamily="34" charset="0"/>
                <a:cs typeface="Calibri" panose="020F0502020204030204" pitchFamily="34" charset="0"/>
              </a:rPr>
              <a:t>The formula is calculated on the ACFE regional area’s share of the Victorian working age population (people aged 15–69 who are not attending school) with a weighting for the proportion of the ACFE regional area population who are educationally disadvantaged. </a:t>
            </a:r>
          </a:p>
          <a:p>
            <a:endParaRPr lang="en-AU" sz="1600" dirty="0">
              <a:solidFill>
                <a:schemeClr val="accent1"/>
              </a:solidFill>
              <a:latin typeface="Calibri" panose="020F0502020204030204" pitchFamily="34" charset="0"/>
              <a:cs typeface="Calibri" panose="020F0502020204030204" pitchFamily="34" charset="0"/>
            </a:endParaRPr>
          </a:p>
          <a:p>
            <a:r>
              <a:rPr lang="en-GB" sz="1600" dirty="0">
                <a:solidFill>
                  <a:schemeClr val="accent1"/>
                </a:solidFill>
                <a:latin typeface="Calibri" panose="020F0502020204030204" pitchFamily="34" charset="0"/>
                <a:cs typeface="Calibri" panose="020F0502020204030204" pitchFamily="34" charset="0"/>
              </a:rPr>
              <a:t>Within the context of a fixed budget, equitable distribution of Government funds, taking into account </a:t>
            </a:r>
            <a:r>
              <a:rPr lang="en-GB" sz="1600" dirty="0" err="1">
                <a:solidFill>
                  <a:schemeClr val="accent1"/>
                </a:solidFill>
                <a:latin typeface="Calibri" panose="020F0502020204030204" pitchFamily="34" charset="0"/>
                <a:cs typeface="Calibri" panose="020F0502020204030204" pitchFamily="34" charset="0"/>
              </a:rPr>
              <a:t>statewide</a:t>
            </a:r>
            <a:r>
              <a:rPr lang="en-GB" sz="1600" dirty="0">
                <a:solidFill>
                  <a:schemeClr val="accent1"/>
                </a:solidFill>
                <a:latin typeface="Calibri" panose="020F0502020204030204" pitchFamily="34" charset="0"/>
                <a:cs typeface="Calibri" panose="020F0502020204030204" pitchFamily="34" charset="0"/>
              </a:rPr>
              <a:t> needs and informed by Regional Council advice, is a critical consideration</a:t>
            </a:r>
            <a:r>
              <a:rPr lang="en-GB" sz="1600" dirty="0">
                <a:latin typeface="Calibri" panose="020F0502020204030204" pitchFamily="34" charset="0"/>
                <a:cs typeface="Calibri" panose="020F0502020204030204" pitchFamily="34" charset="0"/>
              </a:rPr>
              <a:t>.</a:t>
            </a:r>
            <a:endParaRPr lang="en-AU"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48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405" y="552438"/>
            <a:ext cx="6536935" cy="448439"/>
          </a:xfrm>
        </p:spPr>
        <p:txBody>
          <a:bodyPr>
            <a:normAutofit fontScale="90000"/>
          </a:bodyPr>
          <a:lstStyle/>
          <a:p>
            <a:pPr algn="ctr"/>
            <a:r>
              <a:rPr lang="en-US" sz="4000" dirty="0">
                <a:solidFill>
                  <a:schemeClr val="tx1"/>
                </a:solidFill>
                <a:latin typeface="Calibri Light" panose="020F0302020204030204" pitchFamily="34" charset="0"/>
                <a:cs typeface="Calibri Light" panose="020F0302020204030204" pitchFamily="34" charset="0"/>
              </a:rPr>
              <a:t>PRE-ACCREDITED TRAINING DELIVERY FUNDING PROCESS</a:t>
            </a:r>
            <a:br>
              <a:rPr lang="en-AU" dirty="0"/>
            </a:br>
            <a:endParaRPr lang="en-AU" dirty="0"/>
          </a:p>
        </p:txBody>
      </p:sp>
      <p:sp>
        <p:nvSpPr>
          <p:cNvPr id="7" name="Right Triangle 6">
            <a:extLst>
              <a:ext uri="{FF2B5EF4-FFF2-40B4-BE49-F238E27FC236}">
                <a16:creationId xmlns:a16="http://schemas.microsoft.com/office/drawing/2014/main" id="{C61B4E64-0F05-47DA-A848-8F1AADEA5962}"/>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2">
            <a:extLst>
              <a:ext uri="{FF2B5EF4-FFF2-40B4-BE49-F238E27FC236}">
                <a16:creationId xmlns:a16="http://schemas.microsoft.com/office/drawing/2014/main" id="{E8679883-6119-4AA3-8518-4FCAE829B49F}"/>
              </a:ext>
            </a:extLst>
          </p:cNvPr>
          <p:cNvSpPr>
            <a:spLocks noChangeArrowheads="1"/>
          </p:cNvSpPr>
          <p:nvPr/>
        </p:nvSpPr>
        <p:spPr bwMode="auto">
          <a:xfrm>
            <a:off x="1216405" y="1473231"/>
            <a:ext cx="75426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10">
            <a:extLst>
              <a:ext uri="{FF2B5EF4-FFF2-40B4-BE49-F238E27FC236}">
                <a16:creationId xmlns:a16="http://schemas.microsoft.com/office/drawing/2014/main" id="{B09AF7FF-3495-41B8-845A-CDEE1EF251A4}"/>
              </a:ext>
            </a:extLst>
          </p:cNvPr>
          <p:cNvSpPr>
            <a:spLocks noChangeArrowheads="1"/>
          </p:cNvSpPr>
          <p:nvPr/>
        </p:nvSpPr>
        <p:spPr bwMode="auto">
          <a:xfrm flipV="1">
            <a:off x="1030683" y="-140202"/>
            <a:ext cx="70653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6" name="Picture 5">
            <a:extLst>
              <a:ext uri="{FF2B5EF4-FFF2-40B4-BE49-F238E27FC236}">
                <a16:creationId xmlns:a16="http://schemas.microsoft.com/office/drawing/2014/main" id="{CF6E6D01-2991-4149-96E8-CB19C45A4AD9}"/>
              </a:ext>
            </a:extLst>
          </p:cNvPr>
          <p:cNvPicPr>
            <a:picLocks noChangeAspect="1"/>
          </p:cNvPicPr>
          <p:nvPr/>
        </p:nvPicPr>
        <p:blipFill>
          <a:blip r:embed="rId3"/>
          <a:stretch>
            <a:fillRect/>
          </a:stretch>
        </p:blipFill>
        <p:spPr>
          <a:xfrm>
            <a:off x="626656" y="1050085"/>
            <a:ext cx="7300939" cy="5233842"/>
          </a:xfrm>
          <a:prstGeom prst="rect">
            <a:avLst/>
          </a:prstGeom>
        </p:spPr>
      </p:pic>
    </p:spTree>
    <p:extLst>
      <p:ext uri="{BB962C8B-B14F-4D97-AF65-F5344CB8AC3E}">
        <p14:creationId xmlns:p14="http://schemas.microsoft.com/office/powerpoint/2010/main" val="246076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936164"/>
          </a:xfrm>
        </p:spPr>
        <p:txBody>
          <a:bodyPr anchor="t">
            <a:normAutofit fontScale="90000"/>
          </a:bodyPr>
          <a:lstStyle/>
          <a:p>
            <a:pPr algn="ctr"/>
            <a:r>
              <a:rPr lang="en-US" sz="4000" dirty="0">
                <a:solidFill>
                  <a:schemeClr val="tx1"/>
                </a:solidFill>
                <a:latin typeface="Calibri Light" panose="020F0302020204030204" pitchFamily="34" charset="0"/>
                <a:cs typeface="Calibri Light" panose="020F0302020204030204" pitchFamily="34" charset="0"/>
              </a:rPr>
              <a:t>PROCUREMENT BY EXPRESSION OF INTEREST</a:t>
            </a:r>
            <a:endParaRPr lang="en-US" dirty="0"/>
          </a:p>
        </p:txBody>
      </p:sp>
      <p:sp>
        <p:nvSpPr>
          <p:cNvPr id="3" name="Content Placeholder 2"/>
          <p:cNvSpPr>
            <a:spLocks noGrp="1"/>
          </p:cNvSpPr>
          <p:nvPr>
            <p:ph sz="quarter" idx="10"/>
          </p:nvPr>
        </p:nvSpPr>
        <p:spPr>
          <a:xfrm>
            <a:off x="4596172" y="1102898"/>
            <a:ext cx="3985446" cy="4898622"/>
          </a:xfrm>
        </p:spPr>
        <p:txBody>
          <a:bodyPr>
            <a:noAutofit/>
          </a:bodyPr>
          <a:lstStyle/>
          <a:p>
            <a:pPr lvl="0"/>
            <a:r>
              <a:rPr lang="en-AU" sz="1800" dirty="0">
                <a:latin typeface="Calibri" panose="020F0502020204030204" pitchFamily="34" charset="0"/>
                <a:cs typeface="Calibri" panose="020F0502020204030204" pitchFamily="34" charset="0"/>
              </a:rPr>
              <a:t>Every EoI must meet the pre-accredited training delivery guidelines which require a proposed </a:t>
            </a:r>
            <a:r>
              <a:rPr lang="en-AU" sz="1800" b="1" dirty="0">
                <a:latin typeface="Calibri" panose="020F0502020204030204" pitchFamily="34" charset="0"/>
                <a:cs typeface="Calibri" panose="020F0502020204030204" pitchFamily="34" charset="0"/>
              </a:rPr>
              <a:t>Delivery Plan with A-frames</a:t>
            </a:r>
            <a:r>
              <a:rPr lang="en-AU" sz="1800" dirty="0">
                <a:latin typeface="Calibri" panose="020F0502020204030204" pitchFamily="34" charset="0"/>
                <a:cs typeface="Calibri" panose="020F0502020204030204" pitchFamily="34" charset="0"/>
              </a:rPr>
              <a:t> that </a:t>
            </a:r>
            <a:r>
              <a:rPr lang="en-AU" sz="1800" b="1" dirty="0">
                <a:latin typeface="Calibri" panose="020F0502020204030204" pitchFamily="34" charset="0"/>
                <a:cs typeface="Calibri" panose="020F0502020204030204" pitchFamily="34" charset="0"/>
              </a:rPr>
              <a:t>meet ACFE Board priorities </a:t>
            </a:r>
            <a:r>
              <a:rPr lang="en-AU" sz="1800" dirty="0">
                <a:latin typeface="Calibri" panose="020F0502020204030204" pitchFamily="34" charset="0"/>
                <a:cs typeface="Calibri" panose="020F0502020204030204" pitchFamily="34" charset="0"/>
              </a:rPr>
              <a:t>and </a:t>
            </a:r>
            <a:r>
              <a:rPr lang="en-AU" sz="1800" b="1" dirty="0">
                <a:latin typeface="Calibri" panose="020F0502020204030204" pitchFamily="34" charset="0"/>
                <a:cs typeface="Calibri" panose="020F0502020204030204" pitchFamily="34" charset="0"/>
              </a:rPr>
              <a:t>quality standards </a:t>
            </a:r>
            <a:r>
              <a:rPr lang="en-AU" sz="1800" dirty="0">
                <a:latin typeface="Calibri" panose="020F0502020204030204" pitchFamily="34" charset="0"/>
                <a:cs typeface="Calibri" panose="020F0502020204030204" pitchFamily="34" charset="0"/>
              </a:rPr>
              <a:t>for pre-accredited training delivery.</a:t>
            </a:r>
          </a:p>
          <a:p>
            <a:pPr hangingPunct="0">
              <a:spcBef>
                <a:spcPts val="600"/>
              </a:spcBef>
              <a:spcAft>
                <a:spcPts val="600"/>
              </a:spcAft>
            </a:pPr>
            <a:r>
              <a:rPr lang="en-US" sz="1800" dirty="0">
                <a:latin typeface="Calibri" panose="020F0502020204030204" pitchFamily="34" charset="0"/>
                <a:ea typeface="Times New Roman" panose="02020603050405020304" pitchFamily="18" charset="0"/>
                <a:cs typeface="Calibri" panose="020F0502020204030204" pitchFamily="34" charset="0"/>
              </a:rPr>
              <a:t>Your proposed Delivery Plan will be considered for its alignment with the </a:t>
            </a:r>
            <a:r>
              <a:rPr lang="en-US" sz="1800" b="1" dirty="0">
                <a:latin typeface="Calibri" panose="020F0502020204030204" pitchFamily="34" charset="0"/>
                <a:ea typeface="Times New Roman" panose="02020603050405020304" pitchFamily="18" charset="0"/>
                <a:cs typeface="Calibri" panose="020F0502020204030204" pitchFamily="34" charset="0"/>
              </a:rPr>
              <a:t>ACFE Board Strategy 2020-25</a:t>
            </a:r>
            <a:r>
              <a:rPr lang="en-US" sz="1800" dirty="0">
                <a:latin typeface="Calibri" panose="020F0502020204030204" pitchFamily="34" charset="0"/>
                <a:ea typeface="Times New Roman" panose="02020603050405020304" pitchFamily="18" charset="0"/>
                <a:cs typeface="Calibri" panose="020F0502020204030204" pitchFamily="34" charset="0"/>
              </a:rPr>
              <a:t>, the intent, content and </a:t>
            </a:r>
            <a:r>
              <a:rPr lang="en-US" sz="1800" b="1" dirty="0">
                <a:latin typeface="Calibri" panose="020F0502020204030204" pitchFamily="34" charset="0"/>
                <a:ea typeface="Times New Roman" panose="02020603050405020304" pitchFamily="18" charset="0"/>
                <a:cs typeface="Calibri" panose="020F0502020204030204" pitchFamily="34" charset="0"/>
              </a:rPr>
              <a:t>quality</a:t>
            </a:r>
            <a:r>
              <a:rPr lang="en-US" sz="1800" dirty="0">
                <a:latin typeface="Calibri" panose="020F0502020204030204" pitchFamily="34" charset="0"/>
                <a:ea typeface="Times New Roman" panose="02020603050405020304" pitchFamily="18" charset="0"/>
                <a:cs typeface="Calibri" panose="020F0502020204030204" pitchFamily="34" charset="0"/>
              </a:rPr>
              <a:t> of proposed courses and the </a:t>
            </a:r>
            <a:r>
              <a:rPr lang="en-US" sz="1800" b="1" dirty="0">
                <a:latin typeface="Calibri" panose="020F0502020204030204" pitchFamily="34" charset="0"/>
                <a:ea typeface="Times New Roman" panose="02020603050405020304" pitchFamily="18" charset="0"/>
                <a:cs typeface="Calibri" panose="020F0502020204030204" pitchFamily="34" charset="0"/>
              </a:rPr>
              <a:t>demand</a:t>
            </a:r>
            <a:r>
              <a:rPr lang="en-US" sz="1800" dirty="0">
                <a:latin typeface="Calibri" panose="020F0502020204030204" pitchFamily="34" charset="0"/>
                <a:ea typeface="Times New Roman" panose="02020603050405020304" pitchFamily="18" charset="0"/>
                <a:cs typeface="Calibri" panose="020F0502020204030204" pitchFamily="34" charset="0"/>
              </a:rPr>
              <a:t> for training in each Local Government Area. </a:t>
            </a:r>
          </a:p>
        </p:txBody>
      </p:sp>
      <p:sp>
        <p:nvSpPr>
          <p:cNvPr id="7" name="Right Triangle 6">
            <a:extLst>
              <a:ext uri="{FF2B5EF4-FFF2-40B4-BE49-F238E27FC236}">
                <a16:creationId xmlns:a16="http://schemas.microsoft.com/office/drawing/2014/main" id="{2E723E29-2045-439F-9762-9659F9718E25}"/>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descr="A group of people looking at a computer&#10;&#10;Description automatically generated">
            <a:extLst>
              <a:ext uri="{FF2B5EF4-FFF2-40B4-BE49-F238E27FC236}">
                <a16:creationId xmlns:a16="http://schemas.microsoft.com/office/drawing/2014/main" id="{3BE5475D-8A8E-4415-9A9C-1A2A64780A4F}"/>
              </a:ext>
            </a:extLst>
          </p:cNvPr>
          <p:cNvPicPr>
            <a:picLocks noChangeAspect="1"/>
          </p:cNvPicPr>
          <p:nvPr/>
        </p:nvPicPr>
        <p:blipFill>
          <a:blip r:embed="rId3"/>
          <a:stretch>
            <a:fillRect/>
          </a:stretch>
        </p:blipFill>
        <p:spPr>
          <a:xfrm>
            <a:off x="422325" y="1018391"/>
            <a:ext cx="3057411" cy="2040519"/>
          </a:xfrm>
          <a:prstGeom prst="rect">
            <a:avLst/>
          </a:prstGeom>
          <a:ln>
            <a:noFill/>
          </a:ln>
          <a:effectLst>
            <a:softEdge rad="112500"/>
          </a:effectLst>
        </p:spPr>
      </p:pic>
      <p:sp>
        <p:nvSpPr>
          <p:cNvPr id="6" name="Rectangle 5">
            <a:extLst>
              <a:ext uri="{FF2B5EF4-FFF2-40B4-BE49-F238E27FC236}">
                <a16:creationId xmlns:a16="http://schemas.microsoft.com/office/drawing/2014/main" id="{0C2B9D14-6255-40D8-9109-E02E021A288C}"/>
              </a:ext>
            </a:extLst>
          </p:cNvPr>
          <p:cNvSpPr/>
          <p:nvPr/>
        </p:nvSpPr>
        <p:spPr>
          <a:xfrm>
            <a:off x="323851" y="3437932"/>
            <a:ext cx="3985445" cy="2031325"/>
          </a:xfrm>
          <a:prstGeom prst="rect">
            <a:avLst/>
          </a:prstGeom>
        </p:spPr>
        <p:txBody>
          <a:bodyPr wrap="square">
            <a:spAutoFit/>
          </a:bodyPr>
          <a:lstStyle/>
          <a:p>
            <a:pPr lvl="0"/>
            <a:r>
              <a:rPr lang="en-AU" dirty="0">
                <a:solidFill>
                  <a:schemeClr val="accent1"/>
                </a:solidFill>
                <a:latin typeface="Calibri" panose="020F0502020204030204" pitchFamily="34" charset="0"/>
                <a:cs typeface="Calibri" panose="020F0502020204030204" pitchFamily="34" charset="0"/>
              </a:rPr>
              <a:t>Registered Learn Local providers with a current Business and Governance Status or a current </a:t>
            </a:r>
            <a:r>
              <a:rPr lang="en-AU" i="1" dirty="0">
                <a:solidFill>
                  <a:schemeClr val="accent1"/>
                </a:solidFill>
                <a:latin typeface="Calibri" panose="020F0502020204030204" pitchFamily="34" charset="0"/>
                <a:cs typeface="Calibri" panose="020F0502020204030204" pitchFamily="34" charset="0"/>
              </a:rPr>
              <a:t>Skills First</a:t>
            </a:r>
            <a:r>
              <a:rPr lang="en-AU" dirty="0">
                <a:solidFill>
                  <a:schemeClr val="accent1"/>
                </a:solidFill>
                <a:latin typeface="Calibri" panose="020F0502020204030204" pitchFamily="34" charset="0"/>
                <a:cs typeface="Calibri" panose="020F0502020204030204" pitchFamily="34" charset="0"/>
              </a:rPr>
              <a:t> contract, and AMES Australia and CAE, are </a:t>
            </a:r>
            <a:r>
              <a:rPr lang="en-AU" b="1" dirty="0">
                <a:solidFill>
                  <a:schemeClr val="accent1"/>
                </a:solidFill>
                <a:latin typeface="Calibri" panose="020F0502020204030204" pitchFamily="34" charset="0"/>
                <a:cs typeface="Calibri" panose="020F0502020204030204" pitchFamily="34" charset="0"/>
              </a:rPr>
              <a:t>invited to submit an Expression of Interest (</a:t>
            </a:r>
            <a:r>
              <a:rPr lang="en-AU" b="1" dirty="0" err="1">
                <a:solidFill>
                  <a:schemeClr val="accent1"/>
                </a:solidFill>
                <a:latin typeface="Calibri" panose="020F0502020204030204" pitchFamily="34" charset="0"/>
                <a:cs typeface="Calibri" panose="020F0502020204030204" pitchFamily="34" charset="0"/>
              </a:rPr>
              <a:t>EoI</a:t>
            </a:r>
            <a:r>
              <a:rPr lang="en-AU" b="1" dirty="0">
                <a:solidFill>
                  <a:schemeClr val="accent1"/>
                </a:solidFill>
                <a:latin typeface="Calibri" panose="020F0502020204030204" pitchFamily="34" charset="0"/>
                <a:cs typeface="Calibri" panose="020F0502020204030204" pitchFamily="34" charset="0"/>
              </a:rPr>
              <a:t>) </a:t>
            </a:r>
            <a:r>
              <a:rPr lang="en-AU" dirty="0">
                <a:solidFill>
                  <a:schemeClr val="accent1"/>
                </a:solidFill>
                <a:latin typeface="Calibri" panose="020F0502020204030204" pitchFamily="34" charset="0"/>
                <a:cs typeface="Calibri" panose="020F0502020204030204" pitchFamily="34" charset="0"/>
              </a:rPr>
              <a:t>for their proposed pre-accredited training delivery by LGA.  </a:t>
            </a:r>
          </a:p>
        </p:txBody>
      </p:sp>
    </p:spTree>
    <p:extLst>
      <p:ext uri="{BB962C8B-B14F-4D97-AF65-F5344CB8AC3E}">
        <p14:creationId xmlns:p14="http://schemas.microsoft.com/office/powerpoint/2010/main" val="352364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61" y="372131"/>
            <a:ext cx="8460150" cy="429728"/>
          </a:xfrm>
        </p:spPr>
        <p:txBody>
          <a:bodyPr>
            <a:normAutofit fontScale="90000"/>
          </a:bodyPr>
          <a:lstStyle/>
          <a:p>
            <a:pPr algn="ctr"/>
            <a:r>
              <a:rPr lang="en-AU" sz="2700" dirty="0">
                <a:solidFill>
                  <a:schemeClr val="tx1"/>
                </a:solidFill>
                <a:latin typeface="Calibri Light" panose="020F0302020204030204" pitchFamily="34" charset="0"/>
                <a:cs typeface="Calibri Light" panose="020F0302020204030204" pitchFamily="34" charset="0"/>
              </a:rPr>
              <a:t>HOW TO APPLY FOR PRE-ACCREDITED TRAINING DELIVERY FUNDING</a:t>
            </a:r>
            <a:br>
              <a:rPr lang="en-US" dirty="0"/>
            </a:br>
            <a:endParaRPr lang="en-US" dirty="0"/>
          </a:p>
        </p:txBody>
      </p:sp>
      <p:sp>
        <p:nvSpPr>
          <p:cNvPr id="3" name="Rectangle 2"/>
          <p:cNvSpPr/>
          <p:nvPr/>
        </p:nvSpPr>
        <p:spPr>
          <a:xfrm>
            <a:off x="376397" y="791238"/>
            <a:ext cx="8284477" cy="3370153"/>
          </a:xfrm>
          <a:prstGeom prst="rect">
            <a:avLst/>
          </a:prstGeom>
        </p:spPr>
        <p:txBody>
          <a:bodyPr wrap="square">
            <a:spAutoFit/>
          </a:bodyPr>
          <a:lstStyle/>
          <a:p>
            <a:pPr hangingPunct="0">
              <a:lnSpc>
                <a:spcPct val="150000"/>
              </a:lnSpc>
              <a:spcBef>
                <a:spcPts val="600"/>
              </a:spcBef>
              <a:spcAft>
                <a:spcPts val="600"/>
              </a:spcAft>
            </a:pPr>
            <a:r>
              <a:rPr lang="en-AU" b="1" dirty="0">
                <a:latin typeface="Calibri Light" panose="020F0302020204030204" pitchFamily="34" charset="0"/>
                <a:ea typeface="Times New Roman" panose="02020603050405020304" pitchFamily="18" charset="0"/>
                <a:cs typeface="Calibri Light" panose="020F0302020204030204" pitchFamily="34" charset="0"/>
              </a:rPr>
              <a:t>EOI OPENED 14 SEPTEMBER AND CLOSES ON 14 OCTOBER 2020</a:t>
            </a:r>
          </a:p>
          <a:p>
            <a:pPr hangingPunct="0">
              <a:lnSpc>
                <a:spcPct val="150000"/>
              </a:lnSpc>
              <a:spcBef>
                <a:spcPts val="600"/>
              </a:spcBef>
              <a:spcAft>
                <a:spcPts val="600"/>
              </a:spcAft>
            </a:pPr>
            <a:r>
              <a:rPr lang="en-AU" sz="1600" b="1" dirty="0">
                <a:solidFill>
                  <a:schemeClr val="accent1"/>
                </a:solidFill>
                <a:latin typeface="Calibri Light" panose="020F0302020204030204" pitchFamily="34" charset="0"/>
                <a:ea typeface="Times New Roman" panose="02020603050405020304" pitchFamily="18" charset="0"/>
                <a:cs typeface="Calibri Light" panose="020F0302020204030204" pitchFamily="34" charset="0"/>
              </a:rPr>
              <a:t>       </a:t>
            </a: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Download and read the </a:t>
            </a:r>
            <a:r>
              <a:rPr lang="en-US" sz="16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2021 ACFE Board Pre-accredited Training Delivery Guidelines</a:t>
            </a:r>
            <a:endParaRPr lang="en-AU" sz="1600" b="1"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spcBef>
                <a:spcPts val="600"/>
              </a:spcBef>
              <a:spcAft>
                <a:spcPts val="600"/>
              </a:spcAft>
              <a:buFont typeface="+mj-lt"/>
              <a:buAutoNum type="arabicPeriod"/>
            </a:pP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Download and complete the </a:t>
            </a:r>
            <a:r>
              <a:rPr lang="en-US" sz="16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2021 Pre-accredited Delivery Plan template</a:t>
            </a:r>
            <a:endPar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spcBef>
                <a:spcPts val="600"/>
              </a:spcBef>
              <a:spcAft>
                <a:spcPts val="600"/>
              </a:spcAft>
              <a:buFont typeface="+mj-lt"/>
              <a:buAutoNum type="arabicPeriod"/>
            </a:pP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Prepare the </a:t>
            </a:r>
            <a:r>
              <a:rPr lang="en-US" sz="16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2021 Pre-accredited Delivery Plan </a:t>
            </a: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by LGA. </a:t>
            </a:r>
            <a:r>
              <a:rPr lang="en-US" sz="16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Please ensure you list your modules </a:t>
            </a:r>
            <a:r>
              <a:rPr lang="en-US" sz="1600" dirty="0">
                <a:solidFill>
                  <a:schemeClr val="accent1"/>
                </a:solidFill>
                <a:latin typeface="Calibri" panose="020F0502020204030204" pitchFamily="34" charset="0"/>
                <a:cs typeface="Calibri" panose="020F0502020204030204" pitchFamily="34" charset="0"/>
              </a:rPr>
              <a:t>in</a:t>
            </a: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order of priority, </a:t>
            </a:r>
            <a:r>
              <a:rPr lang="en-GB" sz="1600" b="1" dirty="0">
                <a:solidFill>
                  <a:schemeClr val="accent1"/>
                </a:solidFill>
                <a:latin typeface="Calibri" panose="020F0502020204030204" pitchFamily="34" charset="0"/>
                <a:cs typeface="Calibri" panose="020F0502020204030204" pitchFamily="34" charset="0"/>
              </a:rPr>
              <a:t>up to a maximum of your 2020 student contact hour allocation</a:t>
            </a: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endParaRPr lang="en-AU"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600"/>
              </a:spcBef>
              <a:spcAft>
                <a:spcPts val="600"/>
              </a:spcAft>
              <a:buFont typeface="+mj-lt"/>
              <a:buAutoNum type="arabicPeriod"/>
            </a:pPr>
            <a:r>
              <a:rPr lang="en-US" sz="1600" dirty="0">
                <a:solidFill>
                  <a:schemeClr val="accent1"/>
                </a:solidFill>
                <a:latin typeface="Calibri" panose="020F0502020204030204" pitchFamily="34" charset="0"/>
                <a:cs typeface="Calibri" panose="020F0502020204030204" pitchFamily="34" charset="0"/>
              </a:rPr>
              <a:t>Prepare Course Plans for existing pre-accredited modules. Prepare a full </a:t>
            </a:r>
            <a:r>
              <a:rPr lang="en-US" sz="1600"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A-frame</a:t>
            </a:r>
            <a:r>
              <a:rPr lang="en-US" sz="1600" dirty="0">
                <a:solidFill>
                  <a:schemeClr val="accent1"/>
                </a:solidFill>
                <a:latin typeface="Calibri" panose="020F0502020204030204" pitchFamily="34" charset="0"/>
                <a:cs typeface="Calibri" panose="020F0502020204030204" pitchFamily="34" charset="0"/>
              </a:rPr>
              <a:t> including         Course Plans and Session Plans for new or substantially amended  pre-accredited modules.</a:t>
            </a:r>
            <a:endPar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600"/>
              </a:spcBef>
              <a:spcAft>
                <a:spcPts val="600"/>
              </a:spcAft>
              <a:buFont typeface="+mj-lt"/>
              <a:buAutoNum type="arabicPeriod"/>
            </a:pP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Submit your </a:t>
            </a:r>
            <a:r>
              <a:rPr lang="en-US" sz="1600" dirty="0" err="1">
                <a:solidFill>
                  <a:schemeClr val="accent1"/>
                </a:solidFill>
                <a:latin typeface="Calibri" panose="020F0502020204030204" pitchFamily="34" charset="0"/>
                <a:ea typeface="Times New Roman" panose="02020603050405020304" pitchFamily="18" charset="0"/>
                <a:cs typeface="Calibri" panose="020F0502020204030204" pitchFamily="34" charset="0"/>
              </a:rPr>
              <a:t>EoI</a:t>
            </a: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including Delivery Plans and A-frames by </a:t>
            </a:r>
            <a:r>
              <a:rPr lang="en-US" sz="16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COB 14 October 2020 </a:t>
            </a: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via</a:t>
            </a:r>
            <a:r>
              <a:rPr lang="en-US" sz="16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email to: </a:t>
            </a:r>
            <a:r>
              <a:rPr lang="en-US" sz="1600" u="sng" dirty="0">
                <a:solidFill>
                  <a:schemeClr val="accent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training.participation@education.vic.gov.au</a:t>
            </a:r>
            <a:endParaRPr lang="en-US" sz="1600" u="sng"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 name="Right Triangle 6">
            <a:extLst>
              <a:ext uri="{FF2B5EF4-FFF2-40B4-BE49-F238E27FC236}">
                <a16:creationId xmlns:a16="http://schemas.microsoft.com/office/drawing/2014/main" id="{ED616C79-3FFC-4CEF-BB60-13A80443352B}"/>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32464F47-75A2-48FA-A759-9261055F34BC}"/>
              </a:ext>
            </a:extLst>
          </p:cNvPr>
          <p:cNvSpPr/>
          <p:nvPr/>
        </p:nvSpPr>
        <p:spPr>
          <a:xfrm>
            <a:off x="1525466" y="4325535"/>
            <a:ext cx="6445421" cy="1569660"/>
          </a:xfrm>
          <a:prstGeom prst="rect">
            <a:avLst/>
          </a:prstGeom>
        </p:spPr>
        <p:txBody>
          <a:bodyPr wrap="square">
            <a:spAutoFit/>
          </a:bodyPr>
          <a:lstStyle/>
          <a:p>
            <a:r>
              <a:rPr lang="en-US" sz="1600" b="1" dirty="0">
                <a:latin typeface="Calibri" panose="020F0502020204030204" pitchFamily="34" charset="0"/>
                <a:cs typeface="Calibri" panose="020F0502020204030204" pitchFamily="34" charset="0"/>
              </a:rPr>
              <a:t>Note</a:t>
            </a:r>
            <a:r>
              <a:rPr lang="en-US" sz="1600" dirty="0">
                <a:latin typeface="Calibri" panose="020F0502020204030204" pitchFamily="34" charset="0"/>
                <a:cs typeface="Calibri" panose="020F0502020204030204" pitchFamily="34" charset="0"/>
              </a:rPr>
              <a:t>: You must submit </a:t>
            </a:r>
            <a:r>
              <a:rPr lang="en-US" sz="1600" b="1" dirty="0">
                <a:latin typeface="Calibri" panose="020F0502020204030204" pitchFamily="34" charset="0"/>
                <a:cs typeface="Calibri" panose="020F0502020204030204" pitchFamily="34" charset="0"/>
              </a:rPr>
              <a:t>ONE email </a:t>
            </a:r>
            <a:r>
              <a:rPr lang="en-US" sz="1600" dirty="0">
                <a:latin typeface="Calibri" panose="020F0502020204030204" pitchFamily="34" charset="0"/>
                <a:cs typeface="Calibri" panose="020F0502020204030204" pitchFamily="34" charset="0"/>
              </a:rPr>
              <a:t>which includes all Delivery Plans and if applicable, A-frames for all programs you are applying for.  You may need to zip the files. If you cannot fit all documents, please ensure that all Delivery Plans are in one email.  Once submitted to the training participation inbox, </a:t>
            </a:r>
            <a:r>
              <a:rPr lang="en-US" sz="1600" b="1" dirty="0">
                <a:latin typeface="Calibri" panose="020F0502020204030204" pitchFamily="34" charset="0"/>
                <a:cs typeface="Calibri" panose="020F0502020204030204" pitchFamily="34" charset="0"/>
              </a:rPr>
              <a:t>you will receive an acknowledgement of submission</a:t>
            </a:r>
            <a:r>
              <a:rPr lang="en-US" sz="1600" dirty="0">
                <a:latin typeface="Calibri" panose="020F0502020204030204" pitchFamily="34" charset="0"/>
                <a:cs typeface="Calibri" panose="020F0502020204030204" pitchFamily="34" charset="0"/>
              </a:rPr>
              <a:t>. If you do not receive an acknowledgement within one week, please contact the Department.</a:t>
            </a:r>
            <a:endParaRPr lang="en-AU" sz="1600" dirty="0">
              <a:latin typeface="Calibri" panose="020F0502020204030204" pitchFamily="34" charset="0"/>
              <a:cs typeface="Calibri" panose="020F0502020204030204" pitchFamily="34" charset="0"/>
            </a:endParaRPr>
          </a:p>
        </p:txBody>
      </p:sp>
      <p:sp>
        <p:nvSpPr>
          <p:cNvPr id="14" name="Star: 8 Points 13">
            <a:extLst>
              <a:ext uri="{FF2B5EF4-FFF2-40B4-BE49-F238E27FC236}">
                <a16:creationId xmlns:a16="http://schemas.microsoft.com/office/drawing/2014/main" id="{40BC8CC9-EEE9-4522-9D46-B013CA32FCAF}"/>
              </a:ext>
            </a:extLst>
          </p:cNvPr>
          <p:cNvSpPr/>
          <p:nvPr/>
        </p:nvSpPr>
        <p:spPr>
          <a:xfrm>
            <a:off x="273823" y="1386016"/>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5" name="Star: 8 Points 14">
            <a:extLst>
              <a:ext uri="{FF2B5EF4-FFF2-40B4-BE49-F238E27FC236}">
                <a16:creationId xmlns:a16="http://schemas.microsoft.com/office/drawing/2014/main" id="{0F254FBB-A7F3-43F3-8F64-B10F4075C3FB}"/>
              </a:ext>
            </a:extLst>
          </p:cNvPr>
          <p:cNvSpPr/>
          <p:nvPr/>
        </p:nvSpPr>
        <p:spPr>
          <a:xfrm>
            <a:off x="222536" y="1901441"/>
            <a:ext cx="521173"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16" name="Star: 8 Points 15">
            <a:extLst>
              <a:ext uri="{FF2B5EF4-FFF2-40B4-BE49-F238E27FC236}">
                <a16:creationId xmlns:a16="http://schemas.microsoft.com/office/drawing/2014/main" id="{EBBA9CB6-9909-490C-A37E-FB9A3466700D}"/>
              </a:ext>
            </a:extLst>
          </p:cNvPr>
          <p:cNvSpPr/>
          <p:nvPr/>
        </p:nvSpPr>
        <p:spPr>
          <a:xfrm>
            <a:off x="288560" y="2370101"/>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17" name="Star: 8 Points 16">
            <a:extLst>
              <a:ext uri="{FF2B5EF4-FFF2-40B4-BE49-F238E27FC236}">
                <a16:creationId xmlns:a16="http://schemas.microsoft.com/office/drawing/2014/main" id="{15373EBA-4822-4EB2-BB50-E48AD24E300D}"/>
              </a:ext>
            </a:extLst>
          </p:cNvPr>
          <p:cNvSpPr/>
          <p:nvPr/>
        </p:nvSpPr>
        <p:spPr>
          <a:xfrm>
            <a:off x="291371" y="2973526"/>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24" name="Star: 8 Points 23">
            <a:extLst>
              <a:ext uri="{FF2B5EF4-FFF2-40B4-BE49-F238E27FC236}">
                <a16:creationId xmlns:a16="http://schemas.microsoft.com/office/drawing/2014/main" id="{A1BCFE8F-B7FF-4609-A10A-FA1DADE8CED6}"/>
              </a:ext>
            </a:extLst>
          </p:cNvPr>
          <p:cNvSpPr/>
          <p:nvPr/>
        </p:nvSpPr>
        <p:spPr>
          <a:xfrm>
            <a:off x="288561" y="3645966"/>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a:t>
            </a:r>
          </a:p>
        </p:txBody>
      </p:sp>
    </p:spTree>
    <p:extLst>
      <p:ext uri="{BB962C8B-B14F-4D97-AF65-F5344CB8AC3E}">
        <p14:creationId xmlns:p14="http://schemas.microsoft.com/office/powerpoint/2010/main" val="86546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107768" cy="537725"/>
          </a:xfrm>
        </p:spPr>
        <p:txBody>
          <a:bodyPr>
            <a:normAutofit/>
          </a:bodyPr>
          <a:lstStyle/>
          <a:p>
            <a:pPr algn="ctr"/>
            <a:r>
              <a:rPr lang="en-AU" sz="3600" dirty="0">
                <a:solidFill>
                  <a:schemeClr val="tx1"/>
                </a:solidFill>
                <a:latin typeface="Calibri Light" panose="020F0302020204030204" pitchFamily="34" charset="0"/>
                <a:cs typeface="Calibri Light" panose="020F0302020204030204" pitchFamily="34" charset="0"/>
              </a:rPr>
              <a:t>PRE-ACCREDITED DELIVERY PLAN - EXAMPLE</a:t>
            </a:r>
            <a:endParaRPr lang="en-US" sz="3600" dirty="0">
              <a:solidFill>
                <a:schemeClr val="tx1"/>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7D5D37D7-8369-4041-8FA1-B765A294BAD4}"/>
              </a:ext>
            </a:extLst>
          </p:cNvPr>
          <p:cNvSpPr/>
          <p:nvPr/>
        </p:nvSpPr>
        <p:spPr>
          <a:xfrm>
            <a:off x="431800" y="909855"/>
            <a:ext cx="8280400" cy="671915"/>
          </a:xfrm>
          <a:prstGeom prst="rect">
            <a:avLst/>
          </a:prstGeom>
        </p:spPr>
        <p:txBody>
          <a:bodyPr wrap="square">
            <a:spAutoFit/>
          </a:bodyPr>
          <a:lstStyle/>
          <a:p>
            <a:pPr>
              <a:lnSpc>
                <a:spcPct val="107000"/>
              </a:lnSpc>
              <a:spcAft>
                <a:spcPts val="800"/>
              </a:spcAft>
            </a:pPr>
            <a:r>
              <a:rPr lang="en-AU" dirty="0">
                <a:solidFill>
                  <a:schemeClr val="accent1"/>
                </a:solidFill>
                <a:latin typeface="Calibri Light" panose="020F0302020204030204" pitchFamily="34" charset="0"/>
                <a:cs typeface="Calibri Light" panose="020F0302020204030204" pitchFamily="34" charset="0"/>
              </a:rPr>
              <a:t>The Delivery Plan template is a Microsoft Excel spreadsheet with a tab for instructions, and a tab for the Pre-accredited Delivery Plan.</a:t>
            </a:r>
            <a:endParaRPr lang="en-AU" dirty="0">
              <a:solidFill>
                <a:schemeClr val="accent1"/>
              </a:solidFill>
              <a:highlight>
                <a:srgbClr val="FFFF00"/>
              </a:highlight>
              <a:latin typeface="Calibri Light" panose="020F0302020204030204" pitchFamily="34" charset="0"/>
              <a:ea typeface="Calibri" panose="020F0502020204030204" pitchFamily="34" charset="0"/>
              <a:cs typeface="Calibri Light" panose="020F0302020204030204" pitchFamily="34" charset="0"/>
            </a:endParaRPr>
          </a:p>
        </p:txBody>
      </p:sp>
      <p:sp>
        <p:nvSpPr>
          <p:cNvPr id="7" name="Right Triangle 6">
            <a:extLst>
              <a:ext uri="{FF2B5EF4-FFF2-40B4-BE49-F238E27FC236}">
                <a16:creationId xmlns:a16="http://schemas.microsoft.com/office/drawing/2014/main" id="{D8C3ACB6-371B-42E8-91A0-3DC9D4D374E1}"/>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5" name="Table 4">
            <a:extLst>
              <a:ext uri="{FF2B5EF4-FFF2-40B4-BE49-F238E27FC236}">
                <a16:creationId xmlns:a16="http://schemas.microsoft.com/office/drawing/2014/main" id="{9C4F1197-5B8A-4B3E-8C1E-2CB34DA9E2AF}"/>
              </a:ext>
            </a:extLst>
          </p:cNvPr>
          <p:cNvGraphicFramePr>
            <a:graphicFrameLocks noGrp="1"/>
          </p:cNvGraphicFramePr>
          <p:nvPr>
            <p:extLst>
              <p:ext uri="{D42A27DB-BD31-4B8C-83A1-F6EECF244321}">
                <p14:modId xmlns:p14="http://schemas.microsoft.com/office/powerpoint/2010/main" val="4057728804"/>
              </p:ext>
            </p:extLst>
          </p:nvPr>
        </p:nvGraphicFramePr>
        <p:xfrm>
          <a:off x="304801" y="3876805"/>
          <a:ext cx="2845045" cy="1038095"/>
        </p:xfrm>
        <a:graphic>
          <a:graphicData uri="http://schemas.openxmlformats.org/drawingml/2006/table">
            <a:tbl>
              <a:tblPr>
                <a:tableStyleId>{5C22544A-7EE6-4342-B048-85BDC9FD1C3A}</a:tableStyleId>
              </a:tblPr>
              <a:tblGrid>
                <a:gridCol w="2845045">
                  <a:extLst>
                    <a:ext uri="{9D8B030D-6E8A-4147-A177-3AD203B41FA5}">
                      <a16:colId xmlns:a16="http://schemas.microsoft.com/office/drawing/2014/main" val="1138985038"/>
                    </a:ext>
                  </a:extLst>
                </a:gridCol>
              </a:tblGrid>
              <a:tr h="180918">
                <a:tc>
                  <a:txBody>
                    <a:bodyPr/>
                    <a:lstStyle/>
                    <a:p>
                      <a:pPr algn="l" fontAlgn="t"/>
                      <a:r>
                        <a:rPr lang="en-AU" sz="1400" b="1" u="none" strike="noStrike" dirty="0">
                          <a:effectLst/>
                        </a:rPr>
                        <a:t>Modes of Delivery</a:t>
                      </a:r>
                      <a:endParaRPr lang="en-AU" sz="1400" b="1"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2470531559"/>
                  </a:ext>
                </a:extLst>
              </a:tr>
              <a:tr h="205658">
                <a:tc>
                  <a:txBody>
                    <a:bodyPr/>
                    <a:lstStyle/>
                    <a:p>
                      <a:pPr algn="l" fontAlgn="t"/>
                      <a:r>
                        <a:rPr lang="en-AU" sz="1600" u="none" strike="noStrike" dirty="0">
                          <a:effectLst/>
                          <a:latin typeface="Calibri" panose="020F0502020204030204" pitchFamily="34" charset="0"/>
                          <a:cs typeface="Calibri" panose="020F0502020204030204" pitchFamily="34" charset="0"/>
                        </a:rPr>
                        <a:t>Face to Face</a:t>
                      </a:r>
                      <a:endParaRPr lang="en-AU"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966003089"/>
                  </a:ext>
                </a:extLst>
              </a:tr>
              <a:tr h="226638">
                <a:tc>
                  <a:txBody>
                    <a:bodyPr/>
                    <a:lstStyle/>
                    <a:p>
                      <a:pPr algn="l" fontAlgn="t"/>
                      <a:r>
                        <a:rPr lang="en-AU" sz="1600" u="none" strike="noStrike" dirty="0">
                          <a:effectLst/>
                          <a:latin typeface="Calibri" panose="020F0502020204030204" pitchFamily="34" charset="0"/>
                          <a:cs typeface="Calibri" panose="020F0502020204030204" pitchFamily="34" charset="0"/>
                        </a:rPr>
                        <a:t>Online</a:t>
                      </a:r>
                      <a:endParaRPr lang="en-AU"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902433515"/>
                  </a:ext>
                </a:extLst>
              </a:tr>
              <a:tr h="308480">
                <a:tc>
                  <a:txBody>
                    <a:bodyPr/>
                    <a:lstStyle/>
                    <a:p>
                      <a:pPr algn="l" fontAlgn="t"/>
                      <a:r>
                        <a:rPr lang="en-AU" sz="1600" u="none" strike="noStrike" dirty="0">
                          <a:effectLst/>
                          <a:latin typeface="Calibri" panose="020F0502020204030204" pitchFamily="34" charset="0"/>
                          <a:cs typeface="Calibri" panose="020F0502020204030204" pitchFamily="34" charset="0"/>
                        </a:rPr>
                        <a:t>Blended</a:t>
                      </a:r>
                      <a:endParaRPr lang="en-AU"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2672477137"/>
                  </a:ext>
                </a:extLst>
              </a:tr>
            </a:tbl>
          </a:graphicData>
        </a:graphic>
      </p:graphicFrame>
      <p:sp>
        <p:nvSpPr>
          <p:cNvPr id="9" name="TextBox 8">
            <a:extLst>
              <a:ext uri="{FF2B5EF4-FFF2-40B4-BE49-F238E27FC236}">
                <a16:creationId xmlns:a16="http://schemas.microsoft.com/office/drawing/2014/main" id="{0670A3D6-C2AB-4003-BC58-02D00F5E520E}"/>
              </a:ext>
            </a:extLst>
          </p:cNvPr>
          <p:cNvSpPr txBox="1"/>
          <p:nvPr/>
        </p:nvSpPr>
        <p:spPr>
          <a:xfrm>
            <a:off x="323851" y="1602890"/>
            <a:ext cx="2039815" cy="369332"/>
          </a:xfrm>
          <a:prstGeom prst="rect">
            <a:avLst/>
          </a:prstGeom>
          <a:noFill/>
        </p:spPr>
        <p:txBody>
          <a:bodyPr wrap="square" rtlCol="0">
            <a:spAutoFit/>
          </a:bodyPr>
          <a:lstStyle/>
          <a:p>
            <a:r>
              <a:rPr lang="en-AU" b="1" dirty="0">
                <a:solidFill>
                  <a:srgbClr val="000000"/>
                </a:solidFill>
              </a:rPr>
              <a:t>What’s new!</a:t>
            </a:r>
          </a:p>
        </p:txBody>
      </p:sp>
      <p:graphicFrame>
        <p:nvGraphicFramePr>
          <p:cNvPr id="10" name="Table 9">
            <a:extLst>
              <a:ext uri="{FF2B5EF4-FFF2-40B4-BE49-F238E27FC236}">
                <a16:creationId xmlns:a16="http://schemas.microsoft.com/office/drawing/2014/main" id="{87545AFD-F133-4E0B-8C42-297799E45FDE}"/>
              </a:ext>
            </a:extLst>
          </p:cNvPr>
          <p:cNvGraphicFramePr>
            <a:graphicFrameLocks noGrp="1"/>
          </p:cNvGraphicFramePr>
          <p:nvPr>
            <p:extLst>
              <p:ext uri="{D42A27DB-BD31-4B8C-83A1-F6EECF244321}">
                <p14:modId xmlns:p14="http://schemas.microsoft.com/office/powerpoint/2010/main" val="3864700232"/>
              </p:ext>
            </p:extLst>
          </p:nvPr>
        </p:nvGraphicFramePr>
        <p:xfrm>
          <a:off x="304801" y="2100648"/>
          <a:ext cx="2729155" cy="1547217"/>
        </p:xfrm>
        <a:graphic>
          <a:graphicData uri="http://schemas.openxmlformats.org/drawingml/2006/table">
            <a:tbl>
              <a:tblPr>
                <a:tableStyleId>{5C22544A-7EE6-4342-B048-85BDC9FD1C3A}</a:tableStyleId>
              </a:tblPr>
              <a:tblGrid>
                <a:gridCol w="2729155">
                  <a:extLst>
                    <a:ext uri="{9D8B030D-6E8A-4147-A177-3AD203B41FA5}">
                      <a16:colId xmlns:a16="http://schemas.microsoft.com/office/drawing/2014/main" val="4234991687"/>
                    </a:ext>
                  </a:extLst>
                </a:gridCol>
              </a:tblGrid>
              <a:tr h="322345">
                <a:tc>
                  <a:txBody>
                    <a:bodyPr/>
                    <a:lstStyle/>
                    <a:p>
                      <a:pPr>
                        <a:lnSpc>
                          <a:spcPts val="1300"/>
                        </a:lnSpc>
                        <a:spcBef>
                          <a:spcPts val="600"/>
                        </a:spcBef>
                        <a:spcAft>
                          <a:spcPts val="600"/>
                        </a:spcAft>
                      </a:pPr>
                      <a:r>
                        <a:rPr lang="en-AU" sz="1600" b="1" dirty="0">
                          <a:effectLst/>
                          <a:latin typeface="Calibri" panose="020F0502020204030204" pitchFamily="34" charset="0"/>
                          <a:cs typeface="Calibri" panose="020F0502020204030204" pitchFamily="34" charset="0"/>
                        </a:rPr>
                        <a:t>ACFE Program Categories</a:t>
                      </a:r>
                      <a:endParaRPr lang="en-AU"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9525" marR="9525" marT="9525" marB="0"/>
                </a:tc>
                <a:extLst>
                  <a:ext uri="{0D108BD9-81ED-4DB2-BD59-A6C34878D82A}">
                    <a16:rowId xmlns:a16="http://schemas.microsoft.com/office/drawing/2014/main" val="665690593"/>
                  </a:ext>
                </a:extLst>
              </a:tr>
              <a:tr h="241243">
                <a:tc>
                  <a:txBody>
                    <a:bodyPr/>
                    <a:lstStyle/>
                    <a:p>
                      <a:pPr>
                        <a:lnSpc>
                          <a:spcPts val="1300"/>
                        </a:lnSpc>
                        <a:spcBef>
                          <a:spcPts val="600"/>
                        </a:spcBef>
                        <a:spcAft>
                          <a:spcPts val="600"/>
                        </a:spcAft>
                      </a:pPr>
                      <a:r>
                        <a:rPr lang="en-AU" sz="1600" dirty="0">
                          <a:effectLst/>
                          <a:latin typeface="Calibri" panose="020F0502020204030204" pitchFamily="34" charset="0"/>
                          <a:ea typeface="Times New Roman" panose="02020603050405020304" pitchFamily="18" charset="0"/>
                          <a:cs typeface="Calibri" panose="020F0502020204030204" pitchFamily="34" charset="0"/>
                        </a:rPr>
                        <a:t>Language (LNG </a:t>
                      </a:r>
                      <a:r>
                        <a:rPr lang="en-AU" sz="1100" dirty="0">
                          <a:effectLst/>
                          <a:latin typeface="Calibri" panose="020F0502020204030204" pitchFamily="34" charset="0"/>
                          <a:ea typeface="Times New Roman" panose="02020603050405020304" pitchFamily="18" charset="0"/>
                          <a:cs typeface="Calibri" panose="020F0502020204030204" pitchFamily="34" charset="0"/>
                        </a:rPr>
                        <a:t>suggested code prefix</a:t>
                      </a:r>
                      <a:r>
                        <a:rPr lang="en-AU" sz="1600" dirty="0">
                          <a:effectLst/>
                          <a:latin typeface="Calibri" panose="020F0502020204030204" pitchFamily="34" charset="0"/>
                          <a:ea typeface="Times New Roman" panose="02020603050405020304" pitchFamily="18" charset="0"/>
                          <a:cs typeface="Calibri" panose="020F0502020204030204" pitchFamily="34" charset="0"/>
                        </a:rPr>
                        <a:t>)</a:t>
                      </a:r>
                    </a:p>
                  </a:txBody>
                  <a:tcPr marL="9525" marR="9525" marT="9525" marB="0"/>
                </a:tc>
                <a:extLst>
                  <a:ext uri="{0D108BD9-81ED-4DB2-BD59-A6C34878D82A}">
                    <a16:rowId xmlns:a16="http://schemas.microsoft.com/office/drawing/2014/main" val="996756272"/>
                  </a:ext>
                </a:extLst>
              </a:tr>
              <a:tr h="252027">
                <a:tc>
                  <a:txBody>
                    <a:bodyPr/>
                    <a:lstStyle/>
                    <a:p>
                      <a:pPr>
                        <a:lnSpc>
                          <a:spcPts val="1300"/>
                        </a:lnSpc>
                        <a:spcBef>
                          <a:spcPts val="600"/>
                        </a:spcBef>
                        <a:spcAft>
                          <a:spcPts val="600"/>
                        </a:spcAft>
                      </a:pPr>
                      <a:r>
                        <a:rPr lang="en-AU" sz="1600" b="0" dirty="0">
                          <a:effectLst/>
                          <a:latin typeface="Calibri" panose="020F0502020204030204" pitchFamily="34" charset="0"/>
                          <a:cs typeface="Calibri" panose="020F0502020204030204" pitchFamily="34" charset="0"/>
                        </a:rPr>
                        <a:t>Literacy and Numeracy (ALN)</a:t>
                      </a:r>
                      <a:endParaRPr lang="en-AU"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9525" marR="9525" marT="9525" marB="0"/>
                </a:tc>
                <a:extLst>
                  <a:ext uri="{0D108BD9-81ED-4DB2-BD59-A6C34878D82A}">
                    <a16:rowId xmlns:a16="http://schemas.microsoft.com/office/drawing/2014/main" val="2993008950"/>
                  </a:ext>
                </a:extLst>
              </a:tr>
              <a:tr h="236193">
                <a:tc>
                  <a:txBody>
                    <a:bodyPr/>
                    <a:lstStyle/>
                    <a:p>
                      <a:pPr>
                        <a:lnSpc>
                          <a:spcPts val="1300"/>
                        </a:lnSpc>
                        <a:spcBef>
                          <a:spcPts val="600"/>
                        </a:spcBef>
                        <a:spcAft>
                          <a:spcPts val="600"/>
                        </a:spcAft>
                      </a:pPr>
                      <a:r>
                        <a:rPr lang="en-AU" sz="1600" b="0" dirty="0">
                          <a:effectLst/>
                          <a:latin typeface="Calibri" panose="020F0502020204030204" pitchFamily="34" charset="0"/>
                          <a:ea typeface="Times New Roman" panose="02020603050405020304" pitchFamily="18" charset="0"/>
                          <a:cs typeface="Calibri" panose="020F0502020204030204" pitchFamily="34" charset="0"/>
                        </a:rPr>
                        <a:t>Employability (EMP)</a:t>
                      </a:r>
                      <a:r>
                        <a:rPr lang="en-AU" sz="1600" b="1" dirty="0">
                          <a:effectLst/>
                          <a:latin typeface="Calibri" panose="020F0502020204030204" pitchFamily="34" charset="0"/>
                          <a:ea typeface="Times New Roman" panose="02020603050405020304" pitchFamily="18" charset="0"/>
                          <a:cs typeface="Calibri" panose="020F0502020204030204" pitchFamily="34" charset="0"/>
                        </a:rPr>
                        <a:t> </a:t>
                      </a:r>
                    </a:p>
                  </a:txBody>
                  <a:tcPr marL="9525" marR="9525" marT="9525" marB="0"/>
                </a:tc>
                <a:extLst>
                  <a:ext uri="{0D108BD9-81ED-4DB2-BD59-A6C34878D82A}">
                    <a16:rowId xmlns:a16="http://schemas.microsoft.com/office/drawing/2014/main" val="462611705"/>
                  </a:ext>
                </a:extLst>
              </a:tr>
              <a:tr h="260518">
                <a:tc>
                  <a:txBody>
                    <a:bodyPr/>
                    <a:lstStyle/>
                    <a:p>
                      <a:pPr>
                        <a:lnSpc>
                          <a:spcPts val="1300"/>
                        </a:lnSpc>
                        <a:spcBef>
                          <a:spcPts val="600"/>
                        </a:spcBef>
                        <a:spcAft>
                          <a:spcPts val="600"/>
                        </a:spcAft>
                      </a:pPr>
                      <a:r>
                        <a:rPr lang="en-AU" sz="1600" b="0" dirty="0">
                          <a:effectLst/>
                          <a:latin typeface="Calibri" panose="020F0502020204030204" pitchFamily="34" charset="0"/>
                          <a:ea typeface="Times New Roman" panose="02020603050405020304" pitchFamily="18" charset="0"/>
                          <a:cs typeface="Calibri" panose="020F0502020204030204" pitchFamily="34" charset="0"/>
                        </a:rPr>
                        <a:t>Vocational (VOC)</a:t>
                      </a:r>
                    </a:p>
                  </a:txBody>
                  <a:tcPr marL="9525" marR="9525" marT="9525" marB="0"/>
                </a:tc>
                <a:extLst>
                  <a:ext uri="{0D108BD9-81ED-4DB2-BD59-A6C34878D82A}">
                    <a16:rowId xmlns:a16="http://schemas.microsoft.com/office/drawing/2014/main" val="2298603610"/>
                  </a:ext>
                </a:extLst>
              </a:tr>
              <a:tr h="234891">
                <a:tc>
                  <a:txBody>
                    <a:bodyPr/>
                    <a:lstStyle/>
                    <a:p>
                      <a:pPr>
                        <a:lnSpc>
                          <a:spcPts val="1300"/>
                        </a:lnSpc>
                        <a:spcBef>
                          <a:spcPts val="600"/>
                        </a:spcBef>
                        <a:spcAft>
                          <a:spcPts val="600"/>
                        </a:spcAft>
                      </a:pPr>
                      <a:r>
                        <a:rPr lang="en-AU" sz="1600" b="0" dirty="0">
                          <a:effectLst/>
                          <a:latin typeface="Calibri" panose="020F0502020204030204" pitchFamily="34" charset="0"/>
                          <a:ea typeface="Times New Roman" panose="02020603050405020304" pitchFamily="18" charset="0"/>
                          <a:cs typeface="Calibri" panose="020F0502020204030204" pitchFamily="34" charset="0"/>
                        </a:rPr>
                        <a:t>Digital</a:t>
                      </a:r>
                      <a:r>
                        <a:rPr lang="en-AU" sz="1600" b="1" dirty="0">
                          <a:effectLst/>
                          <a:latin typeface="Calibri" panose="020F0502020204030204" pitchFamily="34" charset="0"/>
                          <a:ea typeface="Times New Roman" panose="02020603050405020304" pitchFamily="18" charset="0"/>
                          <a:cs typeface="Calibri" panose="020F0502020204030204" pitchFamily="34" charset="0"/>
                        </a:rPr>
                        <a:t> </a:t>
                      </a:r>
                      <a:r>
                        <a:rPr lang="en-AU" sz="1600" b="0" dirty="0">
                          <a:effectLst/>
                          <a:latin typeface="Calibri" panose="020F0502020204030204" pitchFamily="34" charset="0"/>
                          <a:ea typeface="Times New Roman" panose="02020603050405020304" pitchFamily="18" charset="0"/>
                          <a:cs typeface="Calibri" panose="020F0502020204030204" pitchFamily="34" charset="0"/>
                        </a:rPr>
                        <a:t>Literacy (DIG)</a:t>
                      </a:r>
                    </a:p>
                  </a:txBody>
                  <a:tcPr marL="9525" marR="9525" marT="9525" marB="0"/>
                </a:tc>
                <a:extLst>
                  <a:ext uri="{0D108BD9-81ED-4DB2-BD59-A6C34878D82A}">
                    <a16:rowId xmlns:a16="http://schemas.microsoft.com/office/drawing/2014/main" val="3888529330"/>
                  </a:ext>
                </a:extLst>
              </a:tr>
            </a:tbl>
          </a:graphicData>
        </a:graphic>
      </p:graphicFrame>
      <p:graphicFrame>
        <p:nvGraphicFramePr>
          <p:cNvPr id="11" name="Table 10">
            <a:extLst>
              <a:ext uri="{FF2B5EF4-FFF2-40B4-BE49-F238E27FC236}">
                <a16:creationId xmlns:a16="http://schemas.microsoft.com/office/drawing/2014/main" id="{55121834-101B-4616-A846-5B9329ACE89B}"/>
              </a:ext>
            </a:extLst>
          </p:cNvPr>
          <p:cNvGraphicFramePr>
            <a:graphicFrameLocks noGrp="1"/>
          </p:cNvGraphicFramePr>
          <p:nvPr>
            <p:extLst>
              <p:ext uri="{D42A27DB-BD31-4B8C-83A1-F6EECF244321}">
                <p14:modId xmlns:p14="http://schemas.microsoft.com/office/powerpoint/2010/main" val="915425390"/>
              </p:ext>
            </p:extLst>
          </p:nvPr>
        </p:nvGraphicFramePr>
        <p:xfrm>
          <a:off x="323851" y="5095715"/>
          <a:ext cx="2710105" cy="1704860"/>
        </p:xfrm>
        <a:graphic>
          <a:graphicData uri="http://schemas.openxmlformats.org/drawingml/2006/table">
            <a:tbl>
              <a:tblPr>
                <a:tableStyleId>{5C22544A-7EE6-4342-B048-85BDC9FD1C3A}</a:tableStyleId>
              </a:tblPr>
              <a:tblGrid>
                <a:gridCol w="2710105">
                  <a:extLst>
                    <a:ext uri="{9D8B030D-6E8A-4147-A177-3AD203B41FA5}">
                      <a16:colId xmlns:a16="http://schemas.microsoft.com/office/drawing/2014/main" val="1138985038"/>
                    </a:ext>
                  </a:extLst>
                </a:gridCol>
              </a:tblGrid>
              <a:tr h="222145">
                <a:tc>
                  <a:txBody>
                    <a:bodyPr/>
                    <a:lstStyle/>
                    <a:p>
                      <a:pPr algn="l" fontAlgn="t"/>
                      <a:r>
                        <a:rPr lang="en-AU" sz="1400" b="1" u="none" strike="noStrike" dirty="0">
                          <a:effectLst/>
                        </a:rPr>
                        <a:t>Delivery Site and Partnerships</a:t>
                      </a:r>
                      <a:endParaRPr lang="en-AU" sz="1400" b="1" i="0" u="none" strike="noStrike" dirty="0">
                        <a:effectLst/>
                        <a:latin typeface="Calibri" panose="020F0502020204030204" pitchFamily="34" charset="0"/>
                      </a:endParaRPr>
                    </a:p>
                  </a:txBody>
                  <a:tcPr marL="9525" marR="9525" marT="9525" marB="0"/>
                </a:tc>
                <a:extLst>
                  <a:ext uri="{0D108BD9-81ED-4DB2-BD59-A6C34878D82A}">
                    <a16:rowId xmlns:a16="http://schemas.microsoft.com/office/drawing/2014/main" val="2470531559"/>
                  </a:ext>
                </a:extLst>
              </a:tr>
              <a:tr h="249543">
                <a:tc>
                  <a:txBody>
                    <a:bodyPr/>
                    <a:lstStyle/>
                    <a:p>
                      <a:pPr algn="l" fontAlgn="t"/>
                      <a:r>
                        <a:rPr lang="en-AU" sz="1600" b="0" i="0" u="none" strike="noStrike" dirty="0" err="1">
                          <a:solidFill>
                            <a:srgbClr val="000000"/>
                          </a:solidFill>
                          <a:effectLst/>
                          <a:latin typeface="Calibri" panose="020F0502020204030204" pitchFamily="34" charset="0"/>
                        </a:rPr>
                        <a:t>Eg</a:t>
                      </a:r>
                      <a:r>
                        <a:rPr lang="en-AU" sz="1600" b="0" i="0" u="none" strike="noStrike" dirty="0">
                          <a:solidFill>
                            <a:srgbClr val="000000"/>
                          </a:solidFill>
                          <a:effectLst/>
                          <a:latin typeface="Calibri" panose="020F0502020204030204" pitchFamily="34" charset="0"/>
                        </a:rPr>
                        <a:t>: </a:t>
                      </a:r>
                    </a:p>
                  </a:txBody>
                  <a:tcPr marL="9525" marR="9525" marT="9525" marB="0"/>
                </a:tc>
                <a:extLst>
                  <a:ext uri="{0D108BD9-81ED-4DB2-BD59-A6C34878D82A}">
                    <a16:rowId xmlns:a16="http://schemas.microsoft.com/office/drawing/2014/main" val="1966003089"/>
                  </a:ext>
                </a:extLst>
              </a:tr>
              <a:tr h="396108">
                <a:tc>
                  <a:txBody>
                    <a:bodyPr/>
                    <a:lstStyle/>
                    <a:p>
                      <a:pPr algn="l" fontAlgn="t"/>
                      <a:r>
                        <a:rPr lang="en-AU" sz="1600" b="0" i="0" u="none" strike="noStrike" dirty="0">
                          <a:solidFill>
                            <a:srgbClr val="000000"/>
                          </a:solidFill>
                          <a:effectLst/>
                          <a:latin typeface="Calibri" panose="020F0502020204030204" pitchFamily="34" charset="0"/>
                        </a:rPr>
                        <a:t>Industry, school, community library, Neighbourhood House, TAFE </a:t>
                      </a:r>
                    </a:p>
                  </a:txBody>
                  <a:tcPr marL="9525" marR="9525" marT="9525" marB="0"/>
                </a:tc>
                <a:extLst>
                  <a:ext uri="{0D108BD9-81ED-4DB2-BD59-A6C34878D82A}">
                    <a16:rowId xmlns:a16="http://schemas.microsoft.com/office/drawing/2014/main" val="902433515"/>
                  </a:ext>
                </a:extLst>
              </a:tr>
              <a:tr h="487565">
                <a:tc>
                  <a:txBody>
                    <a:bodyPr/>
                    <a:lstStyle/>
                    <a:p>
                      <a:pPr algn="l" fontAlgn="t"/>
                      <a:endParaRPr lang="en-AU"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72477137"/>
                  </a:ext>
                </a:extLst>
              </a:tr>
            </a:tbl>
          </a:graphicData>
        </a:graphic>
      </p:graphicFrame>
      <p:graphicFrame>
        <p:nvGraphicFramePr>
          <p:cNvPr id="8" name="Table 7">
            <a:extLst>
              <a:ext uri="{FF2B5EF4-FFF2-40B4-BE49-F238E27FC236}">
                <a16:creationId xmlns:a16="http://schemas.microsoft.com/office/drawing/2014/main" id="{9FC4E873-9AAE-4254-AFB4-B2A0F8F1EA56}"/>
              </a:ext>
            </a:extLst>
          </p:cNvPr>
          <p:cNvGraphicFramePr>
            <a:graphicFrameLocks noGrp="1"/>
          </p:cNvGraphicFramePr>
          <p:nvPr>
            <p:extLst>
              <p:ext uri="{D42A27DB-BD31-4B8C-83A1-F6EECF244321}">
                <p14:modId xmlns:p14="http://schemas.microsoft.com/office/powerpoint/2010/main" val="2694592841"/>
              </p:ext>
            </p:extLst>
          </p:nvPr>
        </p:nvGraphicFramePr>
        <p:xfrm>
          <a:off x="3149846" y="2139116"/>
          <a:ext cx="5689352" cy="3732829"/>
        </p:xfrm>
        <a:graphic>
          <a:graphicData uri="http://schemas.openxmlformats.org/drawingml/2006/table">
            <a:tbl>
              <a:tblPr/>
              <a:tblGrid>
                <a:gridCol w="415929">
                  <a:extLst>
                    <a:ext uri="{9D8B030D-6E8A-4147-A177-3AD203B41FA5}">
                      <a16:colId xmlns:a16="http://schemas.microsoft.com/office/drawing/2014/main" val="386220892"/>
                    </a:ext>
                  </a:extLst>
                </a:gridCol>
                <a:gridCol w="430890">
                  <a:extLst>
                    <a:ext uri="{9D8B030D-6E8A-4147-A177-3AD203B41FA5}">
                      <a16:colId xmlns:a16="http://schemas.microsoft.com/office/drawing/2014/main" val="1710655162"/>
                    </a:ext>
                  </a:extLst>
                </a:gridCol>
                <a:gridCol w="339127">
                  <a:extLst>
                    <a:ext uri="{9D8B030D-6E8A-4147-A177-3AD203B41FA5}">
                      <a16:colId xmlns:a16="http://schemas.microsoft.com/office/drawing/2014/main" val="4042277211"/>
                    </a:ext>
                  </a:extLst>
                </a:gridCol>
                <a:gridCol w="320176">
                  <a:extLst>
                    <a:ext uri="{9D8B030D-6E8A-4147-A177-3AD203B41FA5}">
                      <a16:colId xmlns:a16="http://schemas.microsoft.com/office/drawing/2014/main" val="542566577"/>
                    </a:ext>
                  </a:extLst>
                </a:gridCol>
                <a:gridCol w="327158">
                  <a:extLst>
                    <a:ext uri="{9D8B030D-6E8A-4147-A177-3AD203B41FA5}">
                      <a16:colId xmlns:a16="http://schemas.microsoft.com/office/drawing/2014/main" val="494775546"/>
                    </a:ext>
                  </a:extLst>
                </a:gridCol>
                <a:gridCol w="380022">
                  <a:extLst>
                    <a:ext uri="{9D8B030D-6E8A-4147-A177-3AD203B41FA5}">
                      <a16:colId xmlns:a16="http://schemas.microsoft.com/office/drawing/2014/main" val="49859434"/>
                    </a:ext>
                  </a:extLst>
                </a:gridCol>
                <a:gridCol w="251352">
                  <a:extLst>
                    <a:ext uri="{9D8B030D-6E8A-4147-A177-3AD203B41FA5}">
                      <a16:colId xmlns:a16="http://schemas.microsoft.com/office/drawing/2014/main" val="3537315446"/>
                    </a:ext>
                  </a:extLst>
                </a:gridCol>
                <a:gridCol w="438871">
                  <a:extLst>
                    <a:ext uri="{9D8B030D-6E8A-4147-A177-3AD203B41FA5}">
                      <a16:colId xmlns:a16="http://schemas.microsoft.com/office/drawing/2014/main" val="3387086948"/>
                    </a:ext>
                  </a:extLst>
                </a:gridCol>
                <a:gridCol w="291250">
                  <a:extLst>
                    <a:ext uri="{9D8B030D-6E8A-4147-A177-3AD203B41FA5}">
                      <a16:colId xmlns:a16="http://schemas.microsoft.com/office/drawing/2014/main" val="2292720659"/>
                    </a:ext>
                  </a:extLst>
                </a:gridCol>
                <a:gridCol w="562551">
                  <a:extLst>
                    <a:ext uri="{9D8B030D-6E8A-4147-A177-3AD203B41FA5}">
                      <a16:colId xmlns:a16="http://schemas.microsoft.com/office/drawing/2014/main" val="3962978978"/>
                    </a:ext>
                  </a:extLst>
                </a:gridCol>
                <a:gridCol w="562551">
                  <a:extLst>
                    <a:ext uri="{9D8B030D-6E8A-4147-A177-3AD203B41FA5}">
                      <a16:colId xmlns:a16="http://schemas.microsoft.com/office/drawing/2014/main" val="1328607892"/>
                    </a:ext>
                  </a:extLst>
                </a:gridCol>
                <a:gridCol w="327158">
                  <a:extLst>
                    <a:ext uri="{9D8B030D-6E8A-4147-A177-3AD203B41FA5}">
                      <a16:colId xmlns:a16="http://schemas.microsoft.com/office/drawing/2014/main" val="1560185392"/>
                    </a:ext>
                  </a:extLst>
                </a:gridCol>
                <a:gridCol w="415929">
                  <a:extLst>
                    <a:ext uri="{9D8B030D-6E8A-4147-A177-3AD203B41FA5}">
                      <a16:colId xmlns:a16="http://schemas.microsoft.com/office/drawing/2014/main" val="671363176"/>
                    </a:ext>
                  </a:extLst>
                </a:gridCol>
                <a:gridCol w="335138">
                  <a:extLst>
                    <a:ext uri="{9D8B030D-6E8A-4147-A177-3AD203B41FA5}">
                      <a16:colId xmlns:a16="http://schemas.microsoft.com/office/drawing/2014/main" val="1628084304"/>
                    </a:ext>
                  </a:extLst>
                </a:gridCol>
                <a:gridCol w="291250">
                  <a:extLst>
                    <a:ext uri="{9D8B030D-6E8A-4147-A177-3AD203B41FA5}">
                      <a16:colId xmlns:a16="http://schemas.microsoft.com/office/drawing/2014/main" val="595891269"/>
                    </a:ext>
                  </a:extLst>
                </a:gridCol>
              </a:tblGrid>
              <a:tr h="44436">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437539752"/>
                  </a:ext>
                </a:extLst>
              </a:tr>
              <a:tr h="273353">
                <a:tc>
                  <a:txBody>
                    <a:bodyPr/>
                    <a:lstStyle/>
                    <a:p>
                      <a:pPr algn="l" fontAlgn="t"/>
                      <a:r>
                        <a:rPr lang="en-AU" sz="700" b="1" i="0" u="none" strike="noStrike">
                          <a:solidFill>
                            <a:srgbClr val="FFFFFF"/>
                          </a:solidFill>
                          <a:effectLst/>
                          <a:latin typeface="Calibri Light" panose="020F0302020204030204" pitchFamily="34" charset="0"/>
                        </a:rPr>
                        <a:t>PRE-ACCREDITED DELIVERY PLAN 2021</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tc>
                  <a:txBody>
                    <a:bodyPr/>
                    <a:lstStyle/>
                    <a:p>
                      <a:pPr algn="l" fontAlgn="t"/>
                      <a:r>
                        <a:rPr lang="en-AU" sz="700" b="0" i="0" u="none" strike="noStrike">
                          <a:solidFill>
                            <a:srgbClr val="FFFFFF"/>
                          </a:solidFill>
                          <a:effectLst/>
                          <a:latin typeface="Calibri Light" panose="020F0302020204030204" pitchFamily="34" charset="0"/>
                        </a:rPr>
                        <a:t> </a:t>
                      </a:r>
                    </a:p>
                  </a:txBody>
                  <a:tcPr marL="0" marR="0" marT="0" marB="0">
                    <a:lnL>
                      <a:noFill/>
                    </a:lnL>
                    <a:lnR>
                      <a:noFill/>
                    </a:lnR>
                    <a:lnT>
                      <a:noFill/>
                    </a:lnT>
                    <a:lnB>
                      <a:noFill/>
                    </a:lnB>
                    <a:solidFill>
                      <a:srgbClr val="5C7137"/>
                    </a:solidFill>
                  </a:tcPr>
                </a:tc>
                <a:extLst>
                  <a:ext uri="{0D108BD9-81ED-4DB2-BD59-A6C34878D82A}">
                    <a16:rowId xmlns:a16="http://schemas.microsoft.com/office/drawing/2014/main" val="744379820"/>
                  </a:ext>
                </a:extLst>
              </a:tr>
              <a:tr h="107171">
                <a:tc gridSpan="2">
                  <a:txBody>
                    <a:bodyPr/>
                    <a:lstStyle/>
                    <a:p>
                      <a:pPr algn="l" fontAlgn="t"/>
                      <a:r>
                        <a:rPr lang="en-AU" sz="500" b="1" i="0" u="none" strike="noStrike">
                          <a:solidFill>
                            <a:srgbClr val="FF0000"/>
                          </a:solidFill>
                          <a:effectLst/>
                          <a:latin typeface="Calibri Light" panose="020F0302020204030204" pitchFamily="34" charset="0"/>
                        </a:rPr>
                        <a:t>Organisation Details</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l" fontAlgn="t"/>
                      <a:endParaRPr lang="en-AU" sz="400" b="0" i="0" u="none" strike="noStrike">
                        <a:effectLst/>
                        <a:latin typeface="Calibri Light" panose="020F0302020204030204" pitchFamily="34" charset="0"/>
                      </a:endParaRPr>
                    </a:p>
                  </a:txBody>
                  <a:tcPr marL="0" marR="0" marT="0" marB="0">
                    <a:lnL>
                      <a:noFill/>
                    </a:lnL>
                    <a:lnR>
                      <a:noFill/>
                    </a:lnR>
                    <a:lnT>
                      <a:noFill/>
                    </a:lnT>
                    <a:lnB>
                      <a:noFill/>
                    </a:lnB>
                  </a:tcPr>
                </a:tc>
                <a:tc gridSpan="3">
                  <a:txBody>
                    <a:bodyPr/>
                    <a:lstStyle/>
                    <a:p>
                      <a:pPr algn="l" fontAlgn="t"/>
                      <a:r>
                        <a:rPr lang="en-AU" sz="500" b="1" i="0" u="none" strike="noStrike">
                          <a:solidFill>
                            <a:srgbClr val="FF0000"/>
                          </a:solidFill>
                          <a:effectLst/>
                          <a:latin typeface="Calibri Light" panose="020F0302020204030204" pitchFamily="34" charset="0"/>
                        </a:rPr>
                        <a:t>Summary - ACFE Program Categories (data automatically populates)</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pPr algn="l" fontAlgn="t"/>
                      <a:endParaRPr lang="en-AU" sz="400" b="0" i="0" u="none" strike="noStrike">
                        <a:effectLst/>
                        <a:latin typeface="Calibri Light" panose="020F0302020204030204" pitchFamily="34" charset="0"/>
                      </a:endParaRPr>
                    </a:p>
                  </a:txBody>
                  <a:tcPr marL="0" marR="0" marT="0" marB="0">
                    <a:lnL>
                      <a:noFill/>
                    </a:lnL>
                    <a:lnR>
                      <a:noFill/>
                    </a:lnR>
                    <a:lnT>
                      <a:noFill/>
                    </a:lnT>
                    <a:lnB>
                      <a:noFill/>
                    </a:lnB>
                  </a:tcPr>
                </a:tc>
                <a:tc gridSpan="3">
                  <a:txBody>
                    <a:bodyPr/>
                    <a:lstStyle/>
                    <a:p>
                      <a:pPr algn="l" fontAlgn="t"/>
                      <a:r>
                        <a:rPr lang="en-AU" sz="500" b="1" i="0" u="none" strike="noStrike">
                          <a:solidFill>
                            <a:srgbClr val="FF0000"/>
                          </a:solidFill>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tc>
                <a:tc hMerge="1">
                  <a:txBody>
                    <a:bodyPr/>
                    <a:lstStyle/>
                    <a:p>
                      <a:endParaRPr lang="en-AU"/>
                    </a:p>
                  </a:txBody>
                  <a:tcPr/>
                </a:tc>
                <a:tc>
                  <a:txBody>
                    <a:bodyPr/>
                    <a:lstStyle/>
                    <a:p>
                      <a:pPr algn="l" fontAlgn="t"/>
                      <a:r>
                        <a:rPr lang="en-AU" sz="400" b="0" i="0" u="none" strike="noStrike">
                          <a:effectLst/>
                          <a:latin typeface="Arial" panose="020B0604020202020204" pitchFamily="34" charset="0"/>
                        </a:rPr>
                        <a:t> </a:t>
                      </a:r>
                    </a:p>
                  </a:txBody>
                  <a:tcPr marL="0" marR="0" marT="0" marB="0">
                    <a:lnL>
                      <a:noFill/>
                    </a:lnL>
                    <a:lnR>
                      <a:noFill/>
                    </a:lnR>
                    <a:lnT>
                      <a:noFill/>
                    </a:lnT>
                    <a:lnB>
                      <a:noFill/>
                    </a:lnB>
                    <a:solidFill>
                      <a:srgbClr val="FFFFFF"/>
                    </a:solidFill>
                  </a:tcPr>
                </a:tc>
                <a:tc>
                  <a:txBody>
                    <a:bodyPr/>
                    <a:lstStyle/>
                    <a:p>
                      <a:pPr algn="l" fontAlgn="t"/>
                      <a:endParaRPr lang="en-AU" sz="400" b="0" i="0" u="none" strike="noStrike">
                        <a:effectLst/>
                        <a:latin typeface="Calibri Light" panose="020F0302020204030204" pitchFamily="34" charset="0"/>
                      </a:endParaRPr>
                    </a:p>
                  </a:txBody>
                  <a:tcPr marL="0" marR="0" marT="0" marB="0">
                    <a:lnL>
                      <a:noFill/>
                    </a:lnL>
                    <a:lnR>
                      <a:noFill/>
                    </a:lnR>
                    <a:lnT>
                      <a:noFill/>
                    </a:lnT>
                    <a:lnB>
                      <a:noFill/>
                    </a:lnB>
                  </a:tcPr>
                </a:tc>
                <a:tc>
                  <a:txBody>
                    <a:bodyPr/>
                    <a:lstStyle/>
                    <a:p>
                      <a:pPr algn="l" fontAlgn="t"/>
                      <a:r>
                        <a:rPr lang="en-AU" sz="400" b="1" i="0" u="none" strike="noStrike">
                          <a:solidFill>
                            <a:srgbClr val="FF0000"/>
                          </a:solidFill>
                          <a:effectLst/>
                          <a:latin typeface="Calibri Light" panose="020F0302020204030204" pitchFamily="34" charset="0"/>
                        </a:rPr>
                        <a:t>Office use only - to be completed by DET staff</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AU" sz="400" b="0" i="0" u="none" strike="noStrike">
                        <a:effectLst/>
                        <a:latin typeface="Calibri Light" panose="020F03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7023422"/>
                  </a:ext>
                </a:extLst>
              </a:tr>
              <a:tr h="83646">
                <a:tc>
                  <a:txBody>
                    <a:bodyPr/>
                    <a:lstStyle/>
                    <a:p>
                      <a:pPr algn="l" fontAlgn="t"/>
                      <a:r>
                        <a:rPr lang="en-AU" sz="400" b="1" i="0" u="none" strike="noStrike">
                          <a:solidFill>
                            <a:srgbClr val="FFFFFF"/>
                          </a:solidFill>
                          <a:effectLst/>
                          <a:latin typeface="Calibri Light" panose="020F0302020204030204" pitchFamily="34" charset="0"/>
                        </a:rPr>
                        <a:t>Region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South Western Victoria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endParaRPr lang="en-AU" sz="400" b="0" i="0" u="none" strike="noStrike">
                        <a:solidFill>
                          <a:srgbClr val="FF0000"/>
                        </a:solidFill>
                        <a:effectLst/>
                        <a:latin typeface="Calibri Light" panose="020F03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AU" sz="400" b="1" i="0" u="none" strike="noStrike">
                          <a:solidFill>
                            <a:srgbClr val="FFFFFF"/>
                          </a:solidFill>
                          <a:effectLst/>
                          <a:latin typeface="Calibri Light" panose="020F0302020204030204" pitchFamily="34" charset="0"/>
                        </a:rPr>
                        <a:t>ACFE category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Planned 2021 (SCH)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 of total 2021 planned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1" i="0" u="none" strike="noStrike">
                          <a:solidFill>
                            <a:srgbClr val="FFFFFF"/>
                          </a:solidFill>
                          <a:effectLst/>
                          <a:latin typeface="Calibri Light" panose="020F0302020204030204" pitchFamily="34" charset="0"/>
                        </a:rPr>
                        <a:t>Mode of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Planned 2021 (SCH)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 of total 2021 planned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endParaRPr lang="en-AU" sz="400" b="1" i="0" u="none" strike="noStrike">
                        <a:solidFill>
                          <a:srgbClr val="FFFFFF"/>
                        </a:solidFill>
                        <a:effectLst/>
                        <a:latin typeface="Calibri Light" panose="020F03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1" i="0" u="none" strike="noStrike">
                          <a:solidFill>
                            <a:srgbClr val="FFFFFF"/>
                          </a:solidFill>
                          <a:effectLst/>
                          <a:latin typeface="Calibri Light" panose="020F0302020204030204" pitchFamily="34" charset="0"/>
                        </a:rPr>
                        <a:t>LGA of Delivery</a:t>
                      </a:r>
                      <a:br>
                        <a:rPr lang="en-AU" sz="400" b="1" i="0" u="none" strike="noStrike">
                          <a:solidFill>
                            <a:srgbClr val="FFFFFF"/>
                          </a:solidFill>
                          <a:effectLst/>
                          <a:latin typeface="Calibri Light" panose="020F0302020204030204" pitchFamily="34" charset="0"/>
                        </a:rPr>
                      </a:br>
                      <a:endParaRPr lang="en-AU" sz="400" b="1" i="0" u="none" strike="noStrike">
                        <a:solidFill>
                          <a:srgbClr val="FFFFFF"/>
                        </a:solidFill>
                        <a:effectLst/>
                        <a:latin typeface="Calibri Light" panose="020F03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Total Student Contact Hours (SCH)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r" fontAlgn="t"/>
                      <a:r>
                        <a:rPr lang="en-AU" sz="400" b="1" i="0" u="none" strike="noStrike">
                          <a:solidFill>
                            <a:srgbClr val="FFFFFF"/>
                          </a:solidFill>
                          <a:effectLst/>
                          <a:latin typeface="Calibri Light" panose="020F0302020204030204" pitchFamily="34" charset="0"/>
                        </a:rPr>
                        <a:t>Total payment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extLst>
                  <a:ext uri="{0D108BD9-81ED-4DB2-BD59-A6C34878D82A}">
                    <a16:rowId xmlns:a16="http://schemas.microsoft.com/office/drawing/2014/main" val="3445647823"/>
                  </a:ext>
                </a:extLst>
              </a:tr>
              <a:tr h="60120">
                <a:tc>
                  <a:txBody>
                    <a:bodyPr/>
                    <a:lstStyle/>
                    <a:p>
                      <a:pPr algn="l" fontAlgn="ctr"/>
                      <a:r>
                        <a:rPr lang="en-AU" sz="400" b="0" i="0" u="none" strike="noStrike">
                          <a:solidFill>
                            <a:srgbClr val="000000"/>
                          </a:solidFill>
                          <a:effectLst/>
                          <a:latin typeface="Calibri Light" panose="020F0302020204030204" pitchFamily="34" charset="0"/>
                        </a:rPr>
                        <a:t>Date Submitted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Language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Face to face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t"/>
                      <a:r>
                        <a:rPr lang="en-AU" sz="400" b="0" i="0" u="none" strike="noStrike">
                          <a:solidFill>
                            <a:srgbClr val="000000"/>
                          </a:solidFill>
                          <a:effectLst/>
                          <a:latin typeface="Calibri Light" panose="020F0302020204030204" pitchFamily="34" charset="0"/>
                        </a:rPr>
                        <a:t>900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t"/>
                      <a:r>
                        <a:rPr lang="en-AU" sz="400" b="0" i="0" u="none" strike="noStrike">
                          <a:solidFill>
                            <a:srgbClr val="000000"/>
                          </a:solidFill>
                          <a:effectLst/>
                          <a:latin typeface="Calibri Light" panose="020F03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endParaRPr lang="en-AU" sz="400" b="0" i="0" u="none" strike="noStrike">
                        <a:effectLst/>
                        <a:latin typeface="Calibri Light" panose="020F03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FF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ctr"/>
                      <a:r>
                        <a:rPr lang="en-AU" sz="400" b="0" i="0" u="none" strike="noStrike">
                          <a:solidFill>
                            <a:srgbClr val="FF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FF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434384072"/>
                  </a:ext>
                </a:extLst>
              </a:tr>
              <a:tr h="88874">
                <a:tc>
                  <a:txBody>
                    <a:bodyPr/>
                    <a:lstStyle/>
                    <a:p>
                      <a:pPr algn="l" fontAlgn="ctr"/>
                      <a:r>
                        <a:rPr lang="en-AU" sz="400" b="0" i="0" u="none" strike="noStrike">
                          <a:solidFill>
                            <a:srgbClr val="000000"/>
                          </a:solidFill>
                          <a:effectLst/>
                          <a:latin typeface="Calibri Light" panose="020F0302020204030204" pitchFamily="34" charset="0"/>
                        </a:rPr>
                        <a:t>Provider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Literacy and Numeracy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Online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t"/>
                      <a:r>
                        <a:rPr lang="en-AU" sz="400" b="0" i="0" u="none" strike="noStrike">
                          <a:solidFill>
                            <a:srgbClr val="000000"/>
                          </a:solidFill>
                          <a:effectLst/>
                          <a:latin typeface="Calibri Light" panose="020F03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t"/>
                      <a:r>
                        <a:rPr lang="en-AU" sz="400" b="0" i="0" u="none" strike="noStrike">
                          <a:solidFill>
                            <a:srgbClr val="000000"/>
                          </a:solidFill>
                          <a:effectLst/>
                          <a:latin typeface="Calibri Light" panose="020F03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endParaRPr lang="en-AU" sz="400" b="0" i="0" u="none" strike="noStrike">
                        <a:effectLst/>
                        <a:latin typeface="Calibri Light" panose="020F03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extLst>
                  <a:ext uri="{0D108BD9-81ED-4DB2-BD59-A6C34878D82A}">
                    <a16:rowId xmlns:a16="http://schemas.microsoft.com/office/drawing/2014/main" val="3418108751"/>
                  </a:ext>
                </a:extLst>
              </a:tr>
              <a:tr h="60120">
                <a:tc>
                  <a:txBody>
                    <a:bodyPr/>
                    <a:lstStyle/>
                    <a:p>
                      <a:pPr algn="l" fontAlgn="ctr"/>
                      <a:r>
                        <a:rPr lang="en-AU" sz="400" b="0" i="0" u="none" strike="noStrike">
                          <a:solidFill>
                            <a:srgbClr val="000000"/>
                          </a:solidFill>
                          <a:effectLst/>
                          <a:latin typeface="Calibri Light" panose="020F0302020204030204" pitchFamily="34" charset="0"/>
                        </a:rPr>
                        <a:t>TOID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Employability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000000"/>
                          </a:solidFill>
                          <a:effectLst/>
                          <a:latin typeface="Calibri Light" panose="020F0302020204030204" pitchFamily="34" charset="0"/>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000000"/>
                          </a:solidFill>
                          <a:effectLst/>
                          <a:latin typeface="Calibri Light" panose="020F03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Blended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t"/>
                      <a:r>
                        <a:rPr lang="en-AU" sz="400" b="0" i="0" u="none" strike="noStrike">
                          <a:solidFill>
                            <a:srgbClr val="000000"/>
                          </a:solidFill>
                          <a:effectLst/>
                          <a:latin typeface="Calibri Light" panose="020F03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t"/>
                      <a:r>
                        <a:rPr lang="en-AU" sz="400" b="0" i="0" u="none" strike="noStrike">
                          <a:solidFill>
                            <a:srgbClr val="000000"/>
                          </a:solidFill>
                          <a:effectLst/>
                          <a:latin typeface="Calibri Light" panose="020F03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endParaRPr lang="en-AU" sz="400" b="0" i="0" u="none" strike="noStrike">
                        <a:effectLst/>
                        <a:latin typeface="Calibri Light" panose="020F030202020403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3538800323"/>
                  </a:ext>
                </a:extLst>
              </a:tr>
              <a:tr h="83646">
                <a:tc>
                  <a:txBody>
                    <a:bodyPr/>
                    <a:lstStyle/>
                    <a:p>
                      <a:pPr algn="l" fontAlgn="ctr"/>
                      <a:r>
                        <a:rPr lang="en-AU" sz="400" b="0" i="0" u="none" strike="noStrike">
                          <a:solidFill>
                            <a:srgbClr val="000000"/>
                          </a:solidFill>
                          <a:effectLst/>
                          <a:latin typeface="Calibri Light" panose="020F0302020204030204" pitchFamily="34" charset="0"/>
                        </a:rPr>
                        <a:t>RTO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1"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Vocational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1" i="0" u="none" strike="noStrike">
                          <a:solidFill>
                            <a:srgbClr val="FFFFFF"/>
                          </a:solidFill>
                          <a:effectLst/>
                          <a:latin typeface="Calibri Light" panose="020F0302020204030204" pitchFamily="34" charset="0"/>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C7137"/>
                    </a:solidFill>
                  </a:tcPr>
                </a:tc>
                <a:tc>
                  <a:txBody>
                    <a:bodyPr/>
                    <a:lstStyle/>
                    <a:p>
                      <a:pPr algn="r" fontAlgn="t"/>
                      <a:r>
                        <a:rPr lang="en-AU" sz="400" b="0" i="0" u="none" strike="noStrike">
                          <a:solidFill>
                            <a:srgbClr val="FFFFFF"/>
                          </a:solidFill>
                          <a:effectLst/>
                          <a:latin typeface="Calibri Light" panose="020F0302020204030204" pitchFamily="34" charset="0"/>
                        </a:rPr>
                        <a:t>900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C7137"/>
                    </a:solidFill>
                  </a:tcPr>
                </a:tc>
                <a:tc>
                  <a:txBody>
                    <a:bodyPr/>
                    <a:lstStyle/>
                    <a:p>
                      <a:pPr algn="r" fontAlgn="t"/>
                      <a:r>
                        <a:rPr lang="en-AU" sz="400" b="0" i="0" u="none" strike="noStrike">
                          <a:solidFill>
                            <a:srgbClr val="FFFFFF"/>
                          </a:solidFill>
                          <a:effectLst/>
                          <a:latin typeface="Calibri Light" panose="020F03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extLst>
                  <a:ext uri="{0D108BD9-81ED-4DB2-BD59-A6C34878D82A}">
                    <a16:rowId xmlns:a16="http://schemas.microsoft.com/office/drawing/2014/main" val="2749039057"/>
                  </a:ext>
                </a:extLst>
              </a:tr>
              <a:tr h="83646">
                <a:tc>
                  <a:txBody>
                    <a:bodyPr/>
                    <a:lstStyle/>
                    <a:p>
                      <a:pPr algn="l" fontAlgn="ctr"/>
                      <a:r>
                        <a:rPr lang="en-AU" sz="400" b="0" i="0" u="none" strike="noStrike">
                          <a:solidFill>
                            <a:srgbClr val="000000"/>
                          </a:solidFill>
                          <a:effectLst/>
                          <a:latin typeface="Calibri Light" panose="020F0302020204030204" pitchFamily="34" charset="0"/>
                        </a:rPr>
                        <a:t>Contact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Digital Literacy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466727777"/>
                  </a:ext>
                </a:extLst>
              </a:tr>
              <a:tr h="83646">
                <a:tc>
                  <a:txBody>
                    <a:bodyPr/>
                    <a:lstStyle/>
                    <a:p>
                      <a:pPr algn="l" fontAlgn="ctr"/>
                      <a:r>
                        <a:rPr lang="en-AU" sz="400" b="0" i="0" u="none" strike="noStrike">
                          <a:solidFill>
                            <a:srgbClr val="000000"/>
                          </a:solidFill>
                          <a:effectLst/>
                          <a:latin typeface="Calibri Light" panose="020F0302020204030204" pitchFamily="34" charset="0"/>
                        </a:rPr>
                        <a:t>Contact phone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0" i="0" u="none" strike="noStrike">
                          <a:solidFill>
                            <a:srgbClr val="FFFFFF"/>
                          </a:solidFill>
                          <a:effectLst/>
                          <a:latin typeface="Calibri Light" panose="020F0302020204030204" pitchFamily="34" charset="0"/>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C7137"/>
                    </a:solidFill>
                  </a:tcPr>
                </a:tc>
                <a:tc>
                  <a:txBody>
                    <a:bodyPr/>
                    <a:lstStyle/>
                    <a:p>
                      <a:pPr algn="r" fontAlgn="t"/>
                      <a:r>
                        <a:rPr lang="en-AU" sz="400" b="0" i="0" u="none" strike="noStrike">
                          <a:solidFill>
                            <a:srgbClr val="FFFFFF"/>
                          </a:solidFill>
                          <a:effectLst/>
                          <a:latin typeface="Calibri Light" panose="020F0302020204030204" pitchFamily="34" charset="0"/>
                        </a:rPr>
                        <a:t>900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C7137"/>
                    </a:solidFill>
                  </a:tcPr>
                </a:tc>
                <a:tc>
                  <a:txBody>
                    <a:bodyPr/>
                    <a:lstStyle/>
                    <a:p>
                      <a:pPr algn="r" fontAlgn="t"/>
                      <a:r>
                        <a:rPr lang="en-AU" sz="400" b="0" i="0" u="none" strike="noStrike">
                          <a:solidFill>
                            <a:srgbClr val="FFFFFF"/>
                          </a:solidFill>
                          <a:effectLst/>
                          <a:latin typeface="Calibri Light" panose="020F03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C7137"/>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1"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ctr"/>
                      <a:r>
                        <a:rPr lang="en-AU" sz="400" b="0" i="0" u="none" strike="noStrike">
                          <a:solidFill>
                            <a:srgbClr val="000000"/>
                          </a:solidFill>
                          <a:effectLst/>
                          <a:latin typeface="Calibri Light" panose="020F03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ctr"/>
                      <a:r>
                        <a:rPr lang="en-AU" sz="400" b="0" i="0" u="none" strike="noStrike">
                          <a:solidFill>
                            <a:srgbClr val="000000"/>
                          </a:solidFill>
                          <a:effectLst/>
                          <a:latin typeface="Calibri Light" panose="020F03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extLst>
                  <a:ext uri="{0D108BD9-81ED-4DB2-BD59-A6C34878D82A}">
                    <a16:rowId xmlns:a16="http://schemas.microsoft.com/office/drawing/2014/main" val="3220527403"/>
                  </a:ext>
                </a:extLst>
              </a:tr>
              <a:tr h="62734">
                <a:tc>
                  <a:txBody>
                    <a:bodyPr/>
                    <a:lstStyle/>
                    <a:p>
                      <a:pPr algn="l" fontAlgn="ctr"/>
                      <a:r>
                        <a:rPr lang="en-AU" sz="400" b="0" i="0" u="none" strike="noStrike">
                          <a:solidFill>
                            <a:srgbClr val="000000"/>
                          </a:solidFill>
                          <a:effectLst/>
                          <a:latin typeface="Calibri Light" panose="020F0302020204030204" pitchFamily="34" charset="0"/>
                        </a:rPr>
                        <a:t>Contact e-mail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sng" strike="noStrike">
                          <a:solidFill>
                            <a:srgbClr val="0000FF"/>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1" i="0" u="none" strike="noStrike">
                          <a:solidFill>
                            <a:srgbClr val="FFFFFF"/>
                          </a:solidFill>
                          <a:effectLst/>
                          <a:latin typeface="Calibri Light" panose="020F0302020204030204" pitchFamily="34" charset="0"/>
                        </a:rPr>
                        <a:t>Total Allocation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tc>
                  <a:txBody>
                    <a:bodyPr/>
                    <a:lstStyle/>
                    <a:p>
                      <a:pPr algn="r" fontAlgn="t"/>
                      <a:r>
                        <a:rPr lang="en-AU" sz="400" b="1" i="0" u="none" strike="noStrike">
                          <a:solidFill>
                            <a:srgbClr val="FFFFFF"/>
                          </a:solidFill>
                          <a:effectLst/>
                          <a:latin typeface="Calibri Light" panose="020F03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tc>
                  <a:txBody>
                    <a:bodyPr/>
                    <a:lstStyle/>
                    <a:p>
                      <a:pPr algn="r" fontAlgn="t"/>
                      <a:r>
                        <a:rPr lang="en-AU" sz="400" b="1" i="0" u="none" strike="noStrike">
                          <a:solidFill>
                            <a:srgbClr val="FFFFFF"/>
                          </a:solidFill>
                          <a:effectLst/>
                          <a:latin typeface="Calibri Light" panose="020F03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extLst>
                  <a:ext uri="{0D108BD9-81ED-4DB2-BD59-A6C34878D82A}">
                    <a16:rowId xmlns:a16="http://schemas.microsoft.com/office/drawing/2014/main" val="1267536494"/>
                  </a:ext>
                </a:extLst>
              </a:tr>
              <a:tr h="54892">
                <a:tc>
                  <a:txBody>
                    <a:bodyPr/>
                    <a:lstStyle/>
                    <a:p>
                      <a:pPr algn="l" fontAlgn="ctr"/>
                      <a:r>
                        <a:rPr lang="en-AU" sz="400" b="0" i="0" u="none" strike="noStrike">
                          <a:solidFill>
                            <a:srgbClr val="000000"/>
                          </a:solidFill>
                          <a:effectLst/>
                          <a:latin typeface="Calibri Light" panose="020F0302020204030204" pitchFamily="34" charset="0"/>
                        </a:rPr>
                        <a:t>DP Version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045135"/>
                  </a:ext>
                </a:extLst>
              </a:tr>
              <a:tr h="62734">
                <a:tc>
                  <a:txBody>
                    <a:bodyPr/>
                    <a:lstStyle/>
                    <a:p>
                      <a:pPr algn="l" fontAlgn="t"/>
                      <a:r>
                        <a:rPr lang="en-AU" sz="400" b="1" i="0" u="none" strike="noStrike">
                          <a:solidFill>
                            <a:srgbClr val="FF0000"/>
                          </a:solidFill>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a:noFill/>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AU" sz="400" b="1" i="0" u="none" strike="noStrike">
                          <a:solidFill>
                            <a:srgbClr val="FFFFFF"/>
                          </a:solidFill>
                          <a:effectLst/>
                          <a:latin typeface="Calibri Light" panose="020F0302020204030204" pitchFamily="34" charset="0"/>
                        </a:rPr>
                        <a:t>Grand Total SCH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tc>
                  <a:txBody>
                    <a:bodyPr/>
                    <a:lstStyle/>
                    <a:p>
                      <a:pPr algn="l" fontAlgn="t"/>
                      <a:r>
                        <a:rPr lang="en-AU" sz="400" b="1" i="0" u="none" strike="noStrike">
                          <a:solidFill>
                            <a:srgbClr val="FFFFFF"/>
                          </a:solidFill>
                          <a:effectLst/>
                          <a:latin typeface="Calibri Light" panose="020F03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tc>
                  <a:txBody>
                    <a:bodyPr/>
                    <a:lstStyle/>
                    <a:p>
                      <a:pPr algn="l" fontAlgn="t"/>
                      <a:r>
                        <a:rPr lang="en-AU" sz="400" b="0" i="0" u="none" strike="noStrike">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extLst>
                  <a:ext uri="{0D108BD9-81ED-4DB2-BD59-A6C34878D82A}">
                    <a16:rowId xmlns:a16="http://schemas.microsoft.com/office/drawing/2014/main" val="234940762"/>
                  </a:ext>
                </a:extLst>
              </a:tr>
              <a:tr h="115013">
                <a:tc gridSpan="4">
                  <a:txBody>
                    <a:bodyPr/>
                    <a:lstStyle/>
                    <a:p>
                      <a:pPr algn="l" fontAlgn="b"/>
                      <a:r>
                        <a:rPr lang="en-AU" sz="400" b="0" i="0" u="none" strike="noStrike">
                          <a:solidFill>
                            <a:srgbClr val="FF0000"/>
                          </a:solidFill>
                          <a:effectLst/>
                          <a:latin typeface="Calibri Light" panose="020F0302020204030204" pitchFamily="34" charset="0"/>
                        </a:rPr>
                        <a:t>Please refer to the INSTRUCTIONS TAB if you are unsure how to complete this template</a:t>
                      </a:r>
                      <a:br>
                        <a:rPr lang="en-AU" sz="400" b="0" i="0" u="none" strike="noStrike">
                          <a:solidFill>
                            <a:srgbClr val="FF0000"/>
                          </a:solidFill>
                          <a:effectLst/>
                          <a:latin typeface="Calibri Light" panose="020F0302020204030204" pitchFamily="34" charset="0"/>
                        </a:rPr>
                      </a:br>
                      <a:r>
                        <a:rPr lang="en-AU" sz="400" b="0" i="0" u="none" strike="noStrike">
                          <a:solidFill>
                            <a:srgbClr val="FF0000"/>
                          </a:solidFill>
                          <a:effectLst/>
                          <a:latin typeface="Calibri Light" panose="020F0302020204030204" pitchFamily="34" charset="0"/>
                        </a:rPr>
                        <a:t>Please itemise each individual pre-accredited course - one row per course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t"/>
                      <a:r>
                        <a:rPr lang="en-AU" sz="400" b="1" i="0" u="none" strike="noStrike">
                          <a:solidFill>
                            <a:srgbClr val="FF0000"/>
                          </a:solidFill>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solidFill>
                            <a:srgbClr val="FF0000"/>
                          </a:solidFill>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0" i="0" u="none" strike="noStrike">
                          <a:effectLst/>
                          <a:latin typeface="Calibri Light" panose="020F0302020204030204" pitchFamily="34" charset="0"/>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1" i="0" u="none" strike="noStrike">
                          <a:effectLst/>
                          <a:latin typeface="Calibri Light" panose="020F0302020204030204" pitchFamily="34" charset="0"/>
                        </a:rPr>
                        <a:t>$9.10 per SCH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AU" sz="400" b="1" i="0" u="none" strike="noStrike">
                          <a:effectLst/>
                          <a:latin typeface="Calibri Light" panose="020F0302020204030204" pitchFamily="34" charset="0"/>
                        </a:rPr>
                        <a:t>900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AU" sz="400" b="1" i="0" u="none" strike="noStrike">
                          <a:effectLst/>
                          <a:latin typeface="Calibri Light" panose="020F0302020204030204" pitchFamily="34" charset="0"/>
                        </a:rPr>
                        <a:t> $     8,190.00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9630673"/>
                  </a:ext>
                </a:extLst>
              </a:tr>
              <a:tr h="244065">
                <a:tc>
                  <a:txBody>
                    <a:bodyPr/>
                    <a:lstStyle/>
                    <a:p>
                      <a:pPr algn="l" fontAlgn="t"/>
                      <a:r>
                        <a:rPr lang="en-AU" sz="500" b="1" i="0" u="none" strike="noStrike">
                          <a:solidFill>
                            <a:srgbClr val="FFFFFF"/>
                          </a:solidFill>
                          <a:effectLst/>
                          <a:latin typeface="Calibri Light" panose="020F0302020204030204" pitchFamily="34" charset="0"/>
                        </a:rPr>
                        <a:t>LGA of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New/Existing Course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Course Plan Overview / A-Frame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Has this A-frame been moderated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Local Code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Local course name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ACFE Program Categories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Primary Mode of delivery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Delivery site and partnerships</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400" b="1" i="0" u="none" strike="noStrike">
                          <a:solidFill>
                            <a:srgbClr val="FFFFFF"/>
                          </a:solidFill>
                          <a:effectLst/>
                          <a:latin typeface="Calibri Light" panose="020F0302020204030204" pitchFamily="34" charset="0"/>
                        </a:rPr>
                        <a:t>Learning Outcome including pathways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Anticipated Term/s of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Program Scheduled Hours </a:t>
                      </a:r>
                      <a:br>
                        <a:rPr lang="en-AU" sz="500" b="1" i="0" u="none" strike="noStrike">
                          <a:solidFill>
                            <a:srgbClr val="FFFFFF"/>
                          </a:solidFill>
                          <a:effectLst/>
                          <a:latin typeface="Calibri Light" panose="020F0302020204030204" pitchFamily="34" charset="0"/>
                        </a:rPr>
                      </a:br>
                      <a:r>
                        <a:rPr lang="en-AU" sz="500" b="1" i="0" u="none" strike="noStrike">
                          <a:solidFill>
                            <a:srgbClr val="FFFFFF"/>
                          </a:solidFill>
                          <a:effectLst/>
                          <a:latin typeface="Calibri Light" panose="020F0302020204030204" pitchFamily="34" charset="0"/>
                        </a:rPr>
                        <a:t>(minimum 20 Hours)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Total No. of Students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Total Student Contact Hours (SCH) </a:t>
                      </a:r>
                      <a:br>
                        <a:rPr lang="en-AU" sz="500" b="1" i="0" u="none" strike="noStrike">
                          <a:solidFill>
                            <a:srgbClr val="FFFFFF"/>
                          </a:solidFill>
                          <a:effectLst/>
                          <a:latin typeface="Calibri Light" panose="020F0302020204030204" pitchFamily="34" charset="0"/>
                        </a:rPr>
                      </a:br>
                      <a:br>
                        <a:rPr lang="en-AU" sz="500" b="1" i="0" u="none" strike="noStrike">
                          <a:solidFill>
                            <a:srgbClr val="FFFFFF"/>
                          </a:solidFill>
                          <a:effectLst/>
                          <a:latin typeface="Calibri Light" panose="020F0302020204030204" pitchFamily="34" charset="0"/>
                        </a:rPr>
                      </a:br>
                      <a:endParaRPr lang="en-AU" sz="500" b="1" i="0" u="none" strike="noStrike">
                        <a:solidFill>
                          <a:srgbClr val="FFFFFF"/>
                        </a:solidFill>
                        <a:effectLst/>
                        <a:latin typeface="Calibri Light" panose="020F03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tc>
                  <a:txBody>
                    <a:bodyPr/>
                    <a:lstStyle/>
                    <a:p>
                      <a:pPr algn="l" fontAlgn="t"/>
                      <a:r>
                        <a:rPr lang="en-AU" sz="500" b="1" i="0" u="none" strike="noStrike">
                          <a:solidFill>
                            <a:srgbClr val="FFFFFF"/>
                          </a:solidFill>
                          <a:effectLst/>
                          <a:latin typeface="Calibri Light" panose="020F0302020204030204" pitchFamily="34" charset="0"/>
                        </a:rPr>
                        <a:t>Total payment </a:t>
                      </a:r>
                      <a:br>
                        <a:rPr lang="en-AU" sz="500" b="1" i="0" u="none" strike="noStrike">
                          <a:solidFill>
                            <a:srgbClr val="FFFFFF"/>
                          </a:solidFill>
                          <a:effectLst/>
                          <a:latin typeface="Calibri Light" panose="020F0302020204030204" pitchFamily="34" charset="0"/>
                        </a:rPr>
                      </a:br>
                      <a:br>
                        <a:rPr lang="en-AU" sz="500" b="1" i="0" u="none" strike="noStrike">
                          <a:solidFill>
                            <a:srgbClr val="FFFFFF"/>
                          </a:solidFill>
                          <a:effectLst/>
                          <a:latin typeface="Calibri Light" panose="020F0302020204030204" pitchFamily="34" charset="0"/>
                        </a:rPr>
                      </a:br>
                      <a:endParaRPr lang="en-AU" sz="500" b="1" i="0" u="none" strike="noStrike">
                        <a:solidFill>
                          <a:srgbClr val="FFFFFF"/>
                        </a:solidFill>
                        <a:effectLst/>
                        <a:latin typeface="Calibri Light" panose="020F03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984A"/>
                    </a:solidFill>
                  </a:tcPr>
                </a:tc>
                <a:extLst>
                  <a:ext uri="{0D108BD9-81ED-4DB2-BD59-A6C34878D82A}">
                    <a16:rowId xmlns:a16="http://schemas.microsoft.com/office/drawing/2014/main" val="3535369046"/>
                  </a:ext>
                </a:extLst>
              </a:tr>
              <a:tr h="345039">
                <a:tc>
                  <a:txBody>
                    <a:bodyPr/>
                    <a:lstStyle/>
                    <a:p>
                      <a:pPr algn="l" fontAlgn="t"/>
                      <a:r>
                        <a:rPr lang="en-AU" sz="300" b="0" i="0" u="none" strike="noStrike">
                          <a:solidFill>
                            <a:srgbClr val="FF0000"/>
                          </a:solidFill>
                          <a:effectLst/>
                          <a:latin typeface="Calibri Light" panose="020F0302020204030204" pitchFamily="34" charset="0"/>
                        </a:rPr>
                        <a:t>Brimbank City Council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Yes (new program)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Full A-Frame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Yes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203STEPSTOEMP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Three Steps to Employment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Employability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Face to face</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Eg: industry, school, community library, Neighbourhood House, TAFE</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panose="020F0502020204030204" pitchFamily="34" charset="0"/>
                        </a:rPr>
                        <a:t>Learners will be able to articulate their employment goals and review their capabilities and gaps to achieve these. Learners will also become familiar with the Australian job search process and will experience Australian interview process. Pathways to further non accredited and or accredited learning.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1, 2, 3, 4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300" b="0" i="0" u="none" strike="noStrike">
                          <a:solidFill>
                            <a:srgbClr val="FF0000"/>
                          </a:solidFill>
                          <a:effectLst/>
                          <a:latin typeface="Calibri Light" panose="020F03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300" b="0" i="0" u="none" strike="noStrike">
                          <a:solidFill>
                            <a:srgbClr val="FF0000"/>
                          </a:solidFill>
                          <a:effectLst/>
                          <a:latin typeface="Calibri Light" panose="020F03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300" b="0" i="0" u="none" strike="noStrike">
                          <a:solidFill>
                            <a:srgbClr val="FF0000"/>
                          </a:solidFill>
                          <a:effectLst/>
                          <a:latin typeface="Calibri Light" panose="020F0302020204030204" pitchFamily="34" charset="0"/>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300" b="0" i="0" u="none" strike="noStrike">
                          <a:solidFill>
                            <a:srgbClr val="FF0000"/>
                          </a:solidFill>
                          <a:effectLst/>
                          <a:latin typeface="Calibri Light" panose="020F0302020204030204" pitchFamily="34" charset="0"/>
                        </a:rPr>
                        <a:t>$8,190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2497174060"/>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3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extLst>
                  <a:ext uri="{0D108BD9-81ED-4DB2-BD59-A6C34878D82A}">
                    <a16:rowId xmlns:a16="http://schemas.microsoft.com/office/drawing/2014/main" val="2656753231"/>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599823812"/>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extLst>
                  <a:ext uri="{0D108BD9-81ED-4DB2-BD59-A6C34878D82A}">
                    <a16:rowId xmlns:a16="http://schemas.microsoft.com/office/drawing/2014/main" val="3949670075"/>
                  </a:ext>
                </a:extLst>
              </a:tr>
              <a:tr h="122854">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3297719039"/>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extLst>
                  <a:ext uri="{0D108BD9-81ED-4DB2-BD59-A6C34878D82A}">
                    <a16:rowId xmlns:a16="http://schemas.microsoft.com/office/drawing/2014/main" val="4059724970"/>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967650833"/>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extLst>
                  <a:ext uri="{0D108BD9-81ED-4DB2-BD59-A6C34878D82A}">
                    <a16:rowId xmlns:a16="http://schemas.microsoft.com/office/drawing/2014/main" val="113943482"/>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3348472441"/>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CD9"/>
                    </a:solidFill>
                  </a:tcPr>
                </a:tc>
                <a:extLst>
                  <a:ext uri="{0D108BD9-81ED-4DB2-BD59-A6C34878D82A}">
                    <a16:rowId xmlns:a16="http://schemas.microsoft.com/office/drawing/2014/main" val="3239778960"/>
                  </a:ext>
                </a:extLst>
              </a:tr>
              <a:tr h="96715">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300" b="0" i="0" u="none" strike="noStrike">
                          <a:solidFill>
                            <a:srgbClr val="FF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000000"/>
                          </a:solidFill>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B1"/>
                    </a:solidFill>
                  </a:tcPr>
                </a:tc>
                <a:tc>
                  <a:txBody>
                    <a:bodyPr/>
                    <a:lstStyle/>
                    <a:p>
                      <a:pPr algn="r" fontAlgn="b"/>
                      <a:r>
                        <a:rPr lang="en-AU" sz="400" b="0" i="0" u="none" strike="noStrike">
                          <a:solidFill>
                            <a:srgbClr val="FF0000"/>
                          </a:solidFill>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AB1"/>
                    </a:solidFill>
                  </a:tcPr>
                </a:tc>
                <a:extLst>
                  <a:ext uri="{0D108BD9-81ED-4DB2-BD59-A6C34878D82A}">
                    <a16:rowId xmlns:a16="http://schemas.microsoft.com/office/drawing/2014/main" val="2348926936"/>
                  </a:ext>
                </a:extLst>
              </a:tr>
              <a:tr h="122854">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000000"/>
                          </a:solidFill>
                          <a:effectLst/>
                          <a:latin typeface="Calibri Light" panose="020F03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l" fontAlgn="t"/>
                      <a:r>
                        <a:rPr lang="en-AU" sz="400" b="0" i="0" u="none" strike="noStrike">
                          <a:solidFill>
                            <a:srgbClr val="FFFFFF"/>
                          </a:solidFill>
                          <a:effectLst/>
                          <a:latin typeface="Calibri Light" panose="020F0302020204030204" pitchFamily="34" charset="0"/>
                        </a:rPr>
                        <a:t> </a:t>
                      </a:r>
                    </a:p>
                  </a:txBody>
                  <a:tcPr marL="0" marR="0" marT="0"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137"/>
                    </a:solidFill>
                  </a:tcPr>
                </a:tc>
                <a:tc>
                  <a:txBody>
                    <a:bodyPr/>
                    <a:lstStyle/>
                    <a:p>
                      <a:pPr algn="r" fontAlgn="t"/>
                      <a:r>
                        <a:rPr lang="en-AU" sz="400" b="1" i="0" u="none" strike="noStrike">
                          <a:solidFill>
                            <a:srgbClr val="FFFFFF"/>
                          </a:solidFill>
                          <a:effectLst/>
                          <a:latin typeface="Calibri Light" panose="020F0302020204030204" pitchFamily="34" charset="0"/>
                        </a:rPr>
                        <a:t>900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tc>
                  <a:txBody>
                    <a:bodyPr/>
                    <a:lstStyle/>
                    <a:p>
                      <a:pPr algn="r" fontAlgn="t"/>
                      <a:r>
                        <a:rPr lang="en-AU" sz="400" b="1" i="0" u="none" strike="noStrike" dirty="0">
                          <a:solidFill>
                            <a:srgbClr val="FFFFFF"/>
                          </a:solidFill>
                          <a:effectLst/>
                          <a:latin typeface="Calibri Light" panose="020F0302020204030204" pitchFamily="34" charset="0"/>
                        </a:rPr>
                        <a:t>8,190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7137"/>
                    </a:solidFill>
                  </a:tcPr>
                </a:tc>
                <a:extLst>
                  <a:ext uri="{0D108BD9-81ED-4DB2-BD59-A6C34878D82A}">
                    <a16:rowId xmlns:a16="http://schemas.microsoft.com/office/drawing/2014/main" val="1551230304"/>
                  </a:ext>
                </a:extLst>
              </a:tr>
            </a:tbl>
          </a:graphicData>
        </a:graphic>
      </p:graphicFrame>
    </p:spTree>
    <p:extLst>
      <p:ext uri="{BB962C8B-B14F-4D97-AF65-F5344CB8AC3E}">
        <p14:creationId xmlns:p14="http://schemas.microsoft.com/office/powerpoint/2010/main" val="211849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497120"/>
            <a:ext cx="8383225" cy="584775"/>
          </a:xfrm>
        </p:spPr>
        <p:txBody>
          <a:bodyPr>
            <a:normAutofit fontScale="90000"/>
          </a:bodyPr>
          <a:lstStyle/>
          <a:p>
            <a:r>
              <a:rPr lang="en-US" sz="4000" dirty="0">
                <a:solidFill>
                  <a:schemeClr val="tx1"/>
                </a:solidFill>
                <a:latin typeface="Calibri Light" panose="020F0302020204030204" pitchFamily="34" charset="0"/>
                <a:cs typeface="Calibri Light" panose="020F0302020204030204" pitchFamily="34" charset="0"/>
              </a:rPr>
              <a:t>THE PRE-ACCREDITED QUALITY FRAMEWORK</a:t>
            </a:r>
            <a:br>
              <a:rPr lang="en-US" dirty="0">
                <a:latin typeface="+mn-lt"/>
              </a:rPr>
            </a:br>
            <a:endParaRPr lang="en-US" dirty="0">
              <a:latin typeface="+mn-lt"/>
            </a:endParaRPr>
          </a:p>
        </p:txBody>
      </p:sp>
      <p:pic>
        <p:nvPicPr>
          <p:cNvPr id="4" name="Picture 3">
            <a:extLst>
              <a:ext uri="{FF2B5EF4-FFF2-40B4-BE49-F238E27FC236}">
                <a16:creationId xmlns:a16="http://schemas.microsoft.com/office/drawing/2014/main" id="{28C9A0C7-CFBE-4A05-A924-14692C7AFC11}"/>
              </a:ext>
            </a:extLst>
          </p:cNvPr>
          <p:cNvPicPr>
            <a:picLocks noChangeAspect="1"/>
          </p:cNvPicPr>
          <p:nvPr/>
        </p:nvPicPr>
        <p:blipFill>
          <a:blip r:embed="rId3"/>
          <a:stretch>
            <a:fillRect/>
          </a:stretch>
        </p:blipFill>
        <p:spPr>
          <a:xfrm>
            <a:off x="380927" y="1144019"/>
            <a:ext cx="1836398" cy="1262635"/>
          </a:xfrm>
          <a:prstGeom prst="rect">
            <a:avLst/>
          </a:prstGeom>
          <a:ln>
            <a:noFill/>
          </a:ln>
          <a:effectLst>
            <a:softEdge rad="112500"/>
          </a:effectLst>
        </p:spPr>
      </p:pic>
      <p:graphicFrame>
        <p:nvGraphicFramePr>
          <p:cNvPr id="7" name="Diagram 6">
            <a:extLst>
              <a:ext uri="{FF2B5EF4-FFF2-40B4-BE49-F238E27FC236}">
                <a16:creationId xmlns:a16="http://schemas.microsoft.com/office/drawing/2014/main" id="{C5D539CD-2863-4EB0-BEF8-C8319A34ACCC}"/>
              </a:ext>
            </a:extLst>
          </p:cNvPr>
          <p:cNvGraphicFramePr/>
          <p:nvPr>
            <p:extLst>
              <p:ext uri="{D42A27DB-BD31-4B8C-83A1-F6EECF244321}">
                <p14:modId xmlns:p14="http://schemas.microsoft.com/office/powerpoint/2010/main" val="2081714762"/>
              </p:ext>
            </p:extLst>
          </p:nvPr>
        </p:nvGraphicFramePr>
        <p:xfrm>
          <a:off x="1956536" y="4397720"/>
          <a:ext cx="5887253" cy="2298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ight Triangle 8">
            <a:extLst>
              <a:ext uri="{FF2B5EF4-FFF2-40B4-BE49-F238E27FC236}">
                <a16:creationId xmlns:a16="http://schemas.microsoft.com/office/drawing/2014/main" id="{DE3A88DD-6198-4BCC-872C-B509DF53CDBA}"/>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652AF3CC-1B82-4B53-9FD0-6985698F8236}"/>
              </a:ext>
            </a:extLst>
          </p:cNvPr>
          <p:cNvSpPr txBox="1"/>
          <p:nvPr/>
        </p:nvSpPr>
        <p:spPr>
          <a:xfrm flipH="1">
            <a:off x="2661384" y="4235669"/>
            <a:ext cx="4909277" cy="461665"/>
          </a:xfrm>
          <a:prstGeom prst="rect">
            <a:avLst/>
          </a:prstGeom>
          <a:noFill/>
        </p:spPr>
        <p:txBody>
          <a:bodyPr wrap="square" rtlCol="0">
            <a:spAutoFit/>
          </a:bodyPr>
          <a:lstStyle/>
          <a:p>
            <a:r>
              <a:rPr lang="en-AU" sz="2400" dirty="0">
                <a:ln w="0"/>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Key components of the PQF</a:t>
            </a:r>
          </a:p>
        </p:txBody>
      </p:sp>
      <p:sp>
        <p:nvSpPr>
          <p:cNvPr id="3" name="Rectangle 2">
            <a:extLst>
              <a:ext uri="{FF2B5EF4-FFF2-40B4-BE49-F238E27FC236}">
                <a16:creationId xmlns:a16="http://schemas.microsoft.com/office/drawing/2014/main" id="{FEBF7D5F-C14B-4E60-A674-CB4BDA1F44DE}"/>
              </a:ext>
            </a:extLst>
          </p:cNvPr>
          <p:cNvSpPr/>
          <p:nvPr/>
        </p:nvSpPr>
        <p:spPr>
          <a:xfrm>
            <a:off x="2217326" y="796734"/>
            <a:ext cx="5289786" cy="3662541"/>
          </a:xfrm>
          <a:prstGeom prst="rect">
            <a:avLst/>
          </a:prstGeom>
        </p:spPr>
        <p:txBody>
          <a:bodyPr wrap="square">
            <a:spAutoFit/>
          </a:bodyPr>
          <a:lstStyle/>
          <a:p>
            <a:endParaRPr lang="en-US" dirty="0">
              <a:solidFill>
                <a:schemeClr val="accent1"/>
              </a:solidFill>
              <a:latin typeface="Calibri" panose="020F0502020204030204" pitchFamily="34" charset="0"/>
              <a:cs typeface="Calibri" panose="020F0502020204030204" pitchFamily="34" charset="0"/>
            </a:endParaRPr>
          </a:p>
          <a:p>
            <a:r>
              <a:rPr lang="en-US" dirty="0">
                <a:solidFill>
                  <a:schemeClr val="accent1"/>
                </a:solidFill>
                <a:latin typeface="Calibri" panose="020F0502020204030204" pitchFamily="34" charset="0"/>
                <a:cs typeface="Calibri" panose="020F0502020204030204" pitchFamily="34" charset="0"/>
              </a:rPr>
              <a:t>All programs on your Delivery Plan must meet the requirements of the Pre-accredited Quality Framework (PQF).  </a:t>
            </a:r>
          </a:p>
          <a:p>
            <a:endParaRPr lang="en-US" sz="1600" dirty="0">
              <a:solidFill>
                <a:schemeClr val="accent1"/>
              </a:solidFill>
              <a:latin typeface="Calibri" panose="020F0502020204030204" pitchFamily="34" charset="0"/>
              <a:cs typeface="Calibri" panose="020F0502020204030204" pitchFamily="34" charset="0"/>
            </a:endParaRPr>
          </a:p>
          <a:p>
            <a:r>
              <a:rPr lang="en-US" dirty="0">
                <a:solidFill>
                  <a:schemeClr val="accent1"/>
                </a:solidFill>
                <a:latin typeface="Calibri" panose="020F0502020204030204" pitchFamily="34" charset="0"/>
                <a:cs typeface="Calibri" panose="020F0502020204030204" pitchFamily="34" charset="0"/>
              </a:rPr>
              <a:t>The PQF is a system of interrelated processes that ensure quality and continuous improvement in the cycle of planning, developing, implementing and reviewing pre- accredited courses. </a:t>
            </a:r>
          </a:p>
          <a:p>
            <a:endParaRPr lang="en-US" sz="1600" dirty="0">
              <a:solidFill>
                <a:schemeClr val="accent1"/>
              </a:solidFill>
              <a:latin typeface="Calibri" panose="020F0502020204030204" pitchFamily="34" charset="0"/>
              <a:cs typeface="Calibri" panose="020F0502020204030204" pitchFamily="34" charset="0"/>
            </a:endParaRPr>
          </a:p>
          <a:p>
            <a:r>
              <a:rPr lang="en-US" dirty="0">
                <a:solidFill>
                  <a:schemeClr val="accent1"/>
                </a:solidFill>
                <a:latin typeface="Calibri" panose="020F0502020204030204" pitchFamily="34" charset="0"/>
                <a:cs typeface="Calibri" panose="020F0502020204030204" pitchFamily="34" charset="0"/>
              </a:rPr>
              <a:t>The PQF supports teachers and managers to plan, develop, teach and review pre-accredited courses. </a:t>
            </a:r>
          </a:p>
          <a:p>
            <a:endParaRPr lang="en-AU"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909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DC2D-C46D-488B-BDE2-822DA7794680}"/>
              </a:ext>
            </a:extLst>
          </p:cNvPr>
          <p:cNvSpPr>
            <a:spLocks noGrp="1"/>
          </p:cNvSpPr>
          <p:nvPr>
            <p:ph type="title"/>
          </p:nvPr>
        </p:nvSpPr>
        <p:spPr/>
        <p:txBody>
          <a:bodyPr>
            <a:normAutofit/>
          </a:bodyPr>
          <a:lstStyle/>
          <a:p>
            <a:r>
              <a:rPr lang="en-AU" sz="2800" dirty="0">
                <a:solidFill>
                  <a:schemeClr val="tx1"/>
                </a:solidFill>
                <a:latin typeface="Calibri Light" panose="020F0302020204030204" pitchFamily="34" charset="0"/>
                <a:cs typeface="Calibri Light" panose="020F0302020204030204" pitchFamily="34" charset="0"/>
              </a:rPr>
              <a:t>ACKNOWLEDGEMENT OF COUNTRY</a:t>
            </a:r>
          </a:p>
        </p:txBody>
      </p:sp>
      <p:sp>
        <p:nvSpPr>
          <p:cNvPr id="3" name="Content Placeholder 2">
            <a:extLst>
              <a:ext uri="{FF2B5EF4-FFF2-40B4-BE49-F238E27FC236}">
                <a16:creationId xmlns:a16="http://schemas.microsoft.com/office/drawing/2014/main" id="{D1F363C7-14B7-4E7D-842C-B6F50CC326CB}"/>
              </a:ext>
            </a:extLst>
          </p:cNvPr>
          <p:cNvSpPr>
            <a:spLocks noGrp="1"/>
          </p:cNvSpPr>
          <p:nvPr>
            <p:ph idx="1"/>
          </p:nvPr>
        </p:nvSpPr>
        <p:spPr>
          <a:xfrm>
            <a:off x="323851" y="1520824"/>
            <a:ext cx="6776860" cy="4608514"/>
          </a:xfrm>
        </p:spPr>
        <p:txBody>
          <a:bodyPr/>
          <a:lstStyle/>
          <a:p>
            <a:r>
              <a:rPr lang="en-AU" sz="2200" dirty="0">
                <a:latin typeface="Calibri" panose="020F0502020204030204" pitchFamily="34" charset="0"/>
                <a:cs typeface="Calibri" panose="020F0502020204030204" pitchFamily="34" charset="0"/>
              </a:rPr>
              <a:t>We acknowledge the Traditional Owners of the land on which we are meeting. We pay our respects to their Elders, past, present and emerging and the Aboriginal Elders of other communities who may be here today.</a:t>
            </a:r>
          </a:p>
          <a:p>
            <a:endParaRPr lang="en-AU" dirty="0">
              <a:latin typeface="Calibri" panose="020F0502020204030204" pitchFamily="34" charset="0"/>
              <a:cs typeface="Calibri" panose="020F0502020204030204" pitchFamily="34" charset="0"/>
            </a:endParaRPr>
          </a:p>
          <a:p>
            <a:r>
              <a:rPr lang="en-AU" sz="1800" dirty="0">
                <a:latin typeface="Calibri" panose="020F0502020204030204" pitchFamily="34" charset="0"/>
                <a:cs typeface="Calibri" panose="020F0502020204030204" pitchFamily="34" charset="0"/>
              </a:rPr>
              <a:t>You can use the interactive map in this link to locate and acknowledge the Formally Recognised Traditional Owners of the land you are on:</a:t>
            </a:r>
          </a:p>
          <a:p>
            <a:r>
              <a:rPr lang="en-AU" sz="1800" i="1" u="sng" dirty="0">
                <a:latin typeface="Calibri" panose="020F0502020204030204" pitchFamily="34" charset="0"/>
                <a:cs typeface="Calibri" panose="020F0502020204030204" pitchFamily="34" charset="0"/>
                <a:hlinkClick r:id="rId3"/>
              </a:rPr>
              <a:t>https://achris.vic.gov.au/weave/wca.html</a:t>
            </a:r>
            <a:endParaRPr lang="en-AU" sz="1800" i="1" u="sng"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254904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21" y="352557"/>
            <a:ext cx="8460150" cy="552439"/>
          </a:xfrm>
        </p:spPr>
        <p:txBody>
          <a:bodyPr>
            <a:normAutofit/>
          </a:bodyPr>
          <a:lstStyle/>
          <a:p>
            <a:pPr algn="ctr"/>
            <a:r>
              <a:rPr lang="en-US" sz="3600" dirty="0">
                <a:solidFill>
                  <a:schemeClr val="tx1"/>
                </a:solidFill>
                <a:latin typeface="Calibri Light" panose="020F0302020204030204" pitchFamily="34" charset="0"/>
                <a:cs typeface="Calibri Light" panose="020F0302020204030204" pitchFamily="34" charset="0"/>
              </a:rPr>
              <a:t>DELIVERY PLAN ASSESSMENT CRITERIA </a:t>
            </a:r>
            <a:endParaRPr lang="en-AU" sz="3600" dirty="0">
              <a:solidFill>
                <a:schemeClr val="tx1"/>
              </a:solidFill>
              <a:latin typeface="Calibri Light" panose="020F0302020204030204" pitchFamily="34" charset="0"/>
              <a:cs typeface="Calibri Light" panose="020F0302020204030204" pitchFamily="34" charset="0"/>
            </a:endParaRPr>
          </a:p>
        </p:txBody>
      </p:sp>
      <p:sp>
        <p:nvSpPr>
          <p:cNvPr id="6" name="Content Placeholder 5"/>
          <p:cNvSpPr>
            <a:spLocks noGrp="1"/>
          </p:cNvSpPr>
          <p:nvPr>
            <p:ph idx="1"/>
          </p:nvPr>
        </p:nvSpPr>
        <p:spPr>
          <a:xfrm>
            <a:off x="456421" y="1017932"/>
            <a:ext cx="8231158" cy="4909036"/>
          </a:xfrm>
          <a:prstGeom prst="rect">
            <a:avLst/>
          </a:prstGeom>
        </p:spPr>
        <p:txBody>
          <a:bodyPr wrap="square">
            <a:spAutoFit/>
          </a:bodyPr>
          <a:lstStyle/>
          <a:p>
            <a:pPr lvl="0"/>
            <a:r>
              <a:rPr lang="en-GB" sz="1800" dirty="0" err="1">
                <a:latin typeface="Calibri" panose="020F0502020204030204" pitchFamily="34" charset="0"/>
                <a:cs typeface="Calibri" panose="020F0502020204030204" pitchFamily="34" charset="0"/>
              </a:rPr>
              <a:t>EoIs</a:t>
            </a:r>
            <a:r>
              <a:rPr lang="en-GB" sz="1800" dirty="0">
                <a:latin typeface="Calibri" panose="020F0502020204030204" pitchFamily="34" charset="0"/>
                <a:cs typeface="Calibri" panose="020F0502020204030204" pitchFamily="34" charset="0"/>
              </a:rPr>
              <a:t> will be subject to the following </a:t>
            </a:r>
            <a:r>
              <a:rPr lang="en-GB" sz="1800" b="1" dirty="0">
                <a:latin typeface="Calibri" panose="020F0502020204030204" pitchFamily="34" charset="0"/>
                <a:cs typeface="Calibri" panose="020F0502020204030204" pitchFamily="34" charset="0"/>
              </a:rPr>
              <a:t>assessment criteria</a:t>
            </a:r>
            <a:r>
              <a:rPr lang="en-GB" sz="1800" dirty="0">
                <a:latin typeface="Calibri" panose="020F0502020204030204" pitchFamily="34" charset="0"/>
                <a:cs typeface="Calibri" panose="020F0502020204030204" pitchFamily="34" charset="0"/>
              </a:rPr>
              <a:t>:</a:t>
            </a:r>
          </a:p>
          <a:p>
            <a:pPr marL="342900" indent="-342900">
              <a:spcBef>
                <a:spcPts val="600"/>
              </a:spcBef>
              <a:spcAft>
                <a:spcPts val="600"/>
              </a:spcAft>
              <a:buFont typeface="Wingdings" panose="05000000000000000000" pitchFamily="2" charset="2"/>
              <a:buChar char="ü"/>
            </a:pPr>
            <a:r>
              <a:rPr lang="en-AU" sz="1800" dirty="0">
                <a:latin typeface="Calibri" panose="020F0502020204030204" pitchFamily="34" charset="0"/>
                <a:cs typeface="Calibri" panose="020F0502020204030204" pitchFamily="34" charset="0"/>
              </a:rPr>
              <a:t>Alignment to the </a:t>
            </a:r>
            <a:r>
              <a:rPr lang="en-AU" sz="1800" b="1" dirty="0">
                <a:latin typeface="Calibri" panose="020F0502020204030204" pitchFamily="34" charset="0"/>
                <a:cs typeface="Calibri" panose="020F0502020204030204" pitchFamily="34" charset="0"/>
              </a:rPr>
              <a:t>ACFE Board Strategy 2020-25</a:t>
            </a:r>
          </a:p>
          <a:p>
            <a:pPr marL="342900" lvl="0" indent="-342900">
              <a:spcBef>
                <a:spcPts val="600"/>
              </a:spcBef>
              <a:spcAft>
                <a:spcPts val="600"/>
              </a:spcAft>
              <a:buFont typeface="Wingdings" panose="05000000000000000000" pitchFamily="2" charset="2"/>
              <a:buChar char="ü"/>
            </a:pPr>
            <a:r>
              <a:rPr lang="en-AU" sz="1800" b="1" dirty="0">
                <a:latin typeface="Calibri" panose="020F0502020204030204" pitchFamily="34" charset="0"/>
                <a:cs typeface="Calibri" panose="020F0502020204030204" pitchFamily="34" charset="0"/>
              </a:rPr>
              <a:t>quality</a:t>
            </a:r>
            <a:r>
              <a:rPr lang="en-AU" sz="1800" dirty="0">
                <a:latin typeface="Calibri" panose="020F0502020204030204" pitchFamily="34" charset="0"/>
                <a:cs typeface="Calibri" panose="020F0502020204030204" pitchFamily="34" charset="0"/>
              </a:rPr>
              <a:t> of Course Plans and Session Plans</a:t>
            </a:r>
          </a:p>
          <a:p>
            <a:pPr marL="342900" lvl="0" indent="-342900">
              <a:spcBef>
                <a:spcPts val="600"/>
              </a:spcBef>
              <a:spcAft>
                <a:spcPts val="600"/>
              </a:spcAft>
              <a:buFont typeface="Wingdings" panose="05000000000000000000" pitchFamily="2" charset="2"/>
              <a:buChar char="ü"/>
            </a:pPr>
            <a:r>
              <a:rPr lang="en-AU" sz="1800" dirty="0">
                <a:latin typeface="Calibri" panose="020F0502020204030204" pitchFamily="34" charset="0"/>
                <a:cs typeface="Calibri" panose="020F0502020204030204" pitchFamily="34" charset="0"/>
              </a:rPr>
              <a:t>clear </a:t>
            </a:r>
            <a:r>
              <a:rPr lang="en-AU" sz="1800" b="1" dirty="0">
                <a:latin typeface="Calibri" panose="020F0502020204030204" pitchFamily="34" charset="0"/>
                <a:cs typeface="Calibri" panose="020F0502020204030204" pitchFamily="34" charset="0"/>
              </a:rPr>
              <a:t>evidence</a:t>
            </a:r>
            <a:r>
              <a:rPr lang="en-AU" sz="1800" dirty="0">
                <a:latin typeface="Calibri" panose="020F0502020204030204" pitchFamily="34" charset="0"/>
                <a:cs typeface="Calibri" panose="020F0502020204030204" pitchFamily="34" charset="0"/>
              </a:rPr>
              <a:t> that the proposed course aims to </a:t>
            </a:r>
            <a:r>
              <a:rPr lang="en-AU" sz="1800" b="1" dirty="0">
                <a:latin typeface="Calibri" panose="020F0502020204030204" pitchFamily="34" charset="0"/>
                <a:cs typeface="Calibri" panose="020F0502020204030204" pitchFamily="34" charset="0"/>
              </a:rPr>
              <a:t>lead to further education, training or employment</a:t>
            </a:r>
          </a:p>
          <a:p>
            <a:pPr marL="342900" lvl="0" indent="-342900">
              <a:spcBef>
                <a:spcPts val="600"/>
              </a:spcBef>
              <a:spcAft>
                <a:spcPts val="600"/>
              </a:spcAft>
              <a:buFont typeface="Wingdings" panose="05000000000000000000" pitchFamily="2" charset="2"/>
              <a:buChar char="ü"/>
            </a:pPr>
            <a:r>
              <a:rPr lang="en-AU" sz="1800" dirty="0">
                <a:latin typeface="Calibri" panose="020F0502020204030204" pitchFamily="34" charset="0"/>
                <a:cs typeface="Calibri" panose="020F0502020204030204" pitchFamily="34" charset="0"/>
              </a:rPr>
              <a:t>evidence that the proposed course is </a:t>
            </a:r>
            <a:r>
              <a:rPr lang="en-AU" sz="1800" b="1" dirty="0">
                <a:latin typeface="Calibri" panose="020F0502020204030204" pitchFamily="34" charset="0"/>
                <a:cs typeface="Calibri" panose="020F0502020204030204" pitchFamily="34" charset="0"/>
              </a:rPr>
              <a:t>aligned to one or more of the roles</a:t>
            </a:r>
            <a:r>
              <a:rPr lang="en-AU" sz="1800" dirty="0">
                <a:latin typeface="Calibri" panose="020F0502020204030204" pitchFamily="34" charset="0"/>
                <a:cs typeface="Calibri" panose="020F0502020204030204" pitchFamily="34" charset="0"/>
              </a:rPr>
              <a:t>  specified in the ACFE Board Strategy 2020-25</a:t>
            </a:r>
          </a:p>
          <a:p>
            <a:pPr marL="342900" lvl="0" indent="-342900">
              <a:spcBef>
                <a:spcPts val="600"/>
              </a:spcBef>
              <a:spcAft>
                <a:spcPts val="600"/>
              </a:spcAft>
              <a:buFont typeface="Wingdings" panose="05000000000000000000" pitchFamily="2" charset="2"/>
              <a:buChar char="ü"/>
            </a:pPr>
            <a:r>
              <a:rPr lang="en-AU" sz="1800" dirty="0">
                <a:latin typeface="Calibri" panose="020F0502020204030204" pitchFamily="34" charset="0"/>
                <a:cs typeface="Calibri" panose="020F0502020204030204" pitchFamily="34" charset="0"/>
              </a:rPr>
              <a:t>the course is </a:t>
            </a:r>
            <a:r>
              <a:rPr lang="en-AU" sz="1800" b="1" dirty="0">
                <a:latin typeface="Calibri" panose="020F0502020204030204" pitchFamily="34" charset="0"/>
                <a:cs typeface="Calibri" panose="020F0502020204030204" pitchFamily="34" charset="0"/>
              </a:rPr>
              <a:t>targeted</a:t>
            </a:r>
            <a:r>
              <a:rPr lang="en-AU" sz="1800" dirty="0">
                <a:latin typeface="Calibri" panose="020F0502020204030204" pitchFamily="34" charset="0"/>
                <a:cs typeface="Calibri" panose="020F0502020204030204" pitchFamily="34" charset="0"/>
              </a:rPr>
              <a:t> at the needs of </a:t>
            </a:r>
            <a:r>
              <a:rPr lang="en-GB" sz="1800" dirty="0">
                <a:latin typeface="Calibri" panose="020F0502020204030204" pitchFamily="34" charset="0"/>
                <a:cs typeface="Calibri" panose="020F0502020204030204" pitchFamily="34" charset="0"/>
              </a:rPr>
              <a:t>educationally </a:t>
            </a:r>
            <a:r>
              <a:rPr lang="en-GB" sz="1800" b="1" dirty="0">
                <a:latin typeface="Calibri" panose="020F0502020204030204" pitchFamily="34" charset="0"/>
                <a:cs typeface="Calibri" panose="020F0502020204030204" pitchFamily="34" charset="0"/>
              </a:rPr>
              <a:t>disadvantaged adults </a:t>
            </a:r>
          </a:p>
          <a:p>
            <a:pPr marL="342900" lvl="0" indent="-342900">
              <a:spcBef>
                <a:spcPts val="600"/>
              </a:spcBef>
              <a:spcAft>
                <a:spcPts val="600"/>
              </a:spcAft>
              <a:buFont typeface="Wingdings" panose="05000000000000000000" pitchFamily="2" charset="2"/>
              <a:buChar char="ü"/>
            </a:pPr>
            <a:r>
              <a:rPr lang="en-AU" sz="1800" dirty="0">
                <a:latin typeface="Calibri" panose="020F0502020204030204" pitchFamily="34" charset="0"/>
                <a:cs typeface="Calibri" panose="020F0502020204030204" pitchFamily="34" charset="0"/>
              </a:rPr>
              <a:t>evidence of course </a:t>
            </a:r>
            <a:r>
              <a:rPr lang="en-AU" sz="1800" b="1" dirty="0">
                <a:latin typeface="Calibri" panose="020F0502020204030204" pitchFamily="34" charset="0"/>
                <a:cs typeface="Calibri" panose="020F0502020204030204" pitchFamily="34" charset="0"/>
              </a:rPr>
              <a:t>evaluation/moderation</a:t>
            </a:r>
          </a:p>
          <a:p>
            <a:pPr marL="342900" lvl="0" indent="-342900">
              <a:spcBef>
                <a:spcPts val="600"/>
              </a:spcBef>
              <a:spcAft>
                <a:spcPts val="600"/>
              </a:spcAft>
              <a:buFont typeface="Wingdings" panose="05000000000000000000" pitchFamily="2" charset="2"/>
              <a:buChar char="ü"/>
            </a:pPr>
            <a:r>
              <a:rPr lang="en-AU" sz="1800" b="1" dirty="0">
                <a:latin typeface="Calibri" panose="020F0502020204030204" pitchFamily="34" charset="0"/>
                <a:cs typeface="Calibri" panose="020F0502020204030204" pitchFamily="34" charset="0"/>
              </a:rPr>
              <a:t>relevance</a:t>
            </a:r>
            <a:r>
              <a:rPr lang="en-AU" sz="1800" dirty="0">
                <a:latin typeface="Calibri" panose="020F0502020204030204" pitchFamily="34" charset="0"/>
                <a:cs typeface="Calibri" panose="020F0502020204030204" pitchFamily="34" charset="0"/>
              </a:rPr>
              <a:t> of the proposed course to the Local Government Area (LGA) including local community needs and regional area priorities</a:t>
            </a:r>
          </a:p>
          <a:p>
            <a:pPr marL="342900" lvl="0" indent="-342900">
              <a:spcBef>
                <a:spcPts val="600"/>
              </a:spcBef>
              <a:spcAft>
                <a:spcPts val="600"/>
              </a:spcAft>
              <a:buFont typeface="Wingdings" panose="05000000000000000000" pitchFamily="2" charset="2"/>
              <a:buChar char="ü"/>
            </a:pPr>
            <a:r>
              <a:rPr lang="en-AU" sz="1800" dirty="0">
                <a:latin typeface="Calibri" panose="020F0502020204030204" pitchFamily="34" charset="0"/>
                <a:cs typeface="Calibri" panose="020F0502020204030204" pitchFamily="34" charset="0"/>
              </a:rPr>
              <a:t>the provider’s </a:t>
            </a:r>
            <a:r>
              <a:rPr lang="en-AU" sz="1800" b="1" dirty="0">
                <a:latin typeface="Calibri" panose="020F0502020204030204" pitchFamily="34" charset="0"/>
                <a:cs typeface="Calibri" panose="020F0502020204030204" pitchFamily="34" charset="0"/>
              </a:rPr>
              <a:t>history of delivery to contract</a:t>
            </a:r>
          </a:p>
          <a:p>
            <a:pPr marL="342900" lvl="0" indent="-342900">
              <a:spcBef>
                <a:spcPts val="600"/>
              </a:spcBef>
              <a:spcAft>
                <a:spcPts val="600"/>
              </a:spcAft>
              <a:buFont typeface="Wingdings" panose="05000000000000000000" pitchFamily="2" charset="2"/>
              <a:buChar char="ü"/>
            </a:pPr>
            <a:r>
              <a:rPr lang="en-AU" sz="1800" dirty="0">
                <a:latin typeface="Calibri" panose="020F0502020204030204" pitchFamily="34" charset="0"/>
                <a:cs typeface="Calibri" panose="020F0502020204030204" pitchFamily="34" charset="0"/>
              </a:rPr>
              <a:t>the provider’s </a:t>
            </a:r>
            <a:r>
              <a:rPr lang="en-AU" sz="1800" b="1" dirty="0">
                <a:latin typeface="Calibri" panose="020F0502020204030204" pitchFamily="34" charset="0"/>
                <a:cs typeface="Calibri" panose="020F0502020204030204" pitchFamily="34" charset="0"/>
              </a:rPr>
              <a:t>capacity to meet delivery and reporting standards</a:t>
            </a:r>
            <a:r>
              <a:rPr lang="en-AU" sz="1800" dirty="0">
                <a:latin typeface="Calibri" panose="020F0502020204030204" pitchFamily="34" charset="0"/>
                <a:cs typeface="Calibri" panose="020F0502020204030204" pitchFamily="34" charset="0"/>
              </a:rPr>
              <a:t>.</a:t>
            </a:r>
          </a:p>
        </p:txBody>
      </p:sp>
      <p:sp>
        <p:nvSpPr>
          <p:cNvPr id="8" name="Right Triangle 7">
            <a:extLst>
              <a:ext uri="{FF2B5EF4-FFF2-40B4-BE49-F238E27FC236}">
                <a16:creationId xmlns:a16="http://schemas.microsoft.com/office/drawing/2014/main" id="{35621E5B-68BB-4C9D-B46B-36491288F2BC}"/>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5163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31" y="348129"/>
            <a:ext cx="8460150" cy="962350"/>
          </a:xfrm>
        </p:spPr>
        <p:txBody>
          <a:bodyPr>
            <a:noAutofit/>
          </a:bodyPr>
          <a:lstStyle/>
          <a:p>
            <a:r>
              <a:rPr lang="en-AU" sz="2800" cap="all" dirty="0">
                <a:solidFill>
                  <a:schemeClr val="tx1"/>
                </a:solidFill>
                <a:latin typeface="Calibri Light" panose="020F0302020204030204" pitchFamily="34" charset="0"/>
                <a:cs typeface="Calibri Light" panose="020F0302020204030204" pitchFamily="34" charset="0"/>
              </a:rPr>
              <a:t>Reporting – PRE-ACCREDITED TRAINING DELIVERY (SVTS)</a:t>
            </a:r>
            <a:endParaRPr lang="en-AU" sz="2800" dirty="0">
              <a:solidFill>
                <a:schemeClr val="tx1"/>
              </a:solidFill>
              <a:latin typeface="Calibri Light" panose="020F0302020204030204" pitchFamily="34" charset="0"/>
              <a:cs typeface="Calibri Light" panose="020F0302020204030204" pitchFamily="34" charset="0"/>
            </a:endParaRPr>
          </a:p>
        </p:txBody>
      </p:sp>
      <p:sp>
        <p:nvSpPr>
          <p:cNvPr id="7" name="Right Triangle 6">
            <a:extLst>
              <a:ext uri="{FF2B5EF4-FFF2-40B4-BE49-F238E27FC236}">
                <a16:creationId xmlns:a16="http://schemas.microsoft.com/office/drawing/2014/main" id="{05EE5AF4-E53D-4B67-95D6-3FCFA4161F75}"/>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Picture 2">
            <a:extLst>
              <a:ext uri="{FF2B5EF4-FFF2-40B4-BE49-F238E27FC236}">
                <a16:creationId xmlns:a16="http://schemas.microsoft.com/office/drawing/2014/main" id="{C26D4139-9496-48BC-A94A-05B89C520371}"/>
              </a:ext>
            </a:extLst>
          </p:cNvPr>
          <p:cNvPicPr>
            <a:picLocks noChangeAspect="1"/>
          </p:cNvPicPr>
          <p:nvPr/>
        </p:nvPicPr>
        <p:blipFill>
          <a:blip r:embed="rId3"/>
          <a:stretch>
            <a:fillRect/>
          </a:stretch>
        </p:blipFill>
        <p:spPr>
          <a:xfrm>
            <a:off x="464531" y="1620493"/>
            <a:ext cx="2427846" cy="1562974"/>
          </a:xfrm>
          <a:prstGeom prst="rect">
            <a:avLst/>
          </a:prstGeom>
          <a:ln>
            <a:solidFill>
              <a:schemeClr val="tx2"/>
            </a:solidFill>
          </a:ln>
        </p:spPr>
      </p:pic>
      <p:sp>
        <p:nvSpPr>
          <p:cNvPr id="4" name="Rectangle 3">
            <a:extLst>
              <a:ext uri="{FF2B5EF4-FFF2-40B4-BE49-F238E27FC236}">
                <a16:creationId xmlns:a16="http://schemas.microsoft.com/office/drawing/2014/main" id="{B58BA7C3-CBD8-4788-819C-F790D323F9E8}"/>
              </a:ext>
            </a:extLst>
          </p:cNvPr>
          <p:cNvSpPr/>
          <p:nvPr/>
        </p:nvSpPr>
        <p:spPr>
          <a:xfrm>
            <a:off x="3307644" y="1521473"/>
            <a:ext cx="5035775" cy="3477875"/>
          </a:xfrm>
          <a:prstGeom prst="rect">
            <a:avLst/>
          </a:prstGeom>
        </p:spPr>
        <p:txBody>
          <a:bodyPr wrap="square">
            <a:spAutoFit/>
          </a:bodyPr>
          <a:lstStyle/>
          <a:p>
            <a:pPr>
              <a:spcBef>
                <a:spcPts val="600"/>
              </a:spcBef>
              <a:spcAft>
                <a:spcPts val="600"/>
              </a:spcAft>
            </a:pPr>
            <a:r>
              <a:rPr lang="en-US" sz="2000" b="1" dirty="0">
                <a:solidFill>
                  <a:schemeClr val="accent1"/>
                </a:solidFill>
                <a:latin typeface="Calibri Light" panose="020F0302020204030204" pitchFamily="34" charset="0"/>
                <a:cs typeface="Calibri Light" panose="020F0302020204030204" pitchFamily="34" charset="0"/>
              </a:rPr>
              <a:t>Note there are separate Reporting Guidelines for all 2021 ACFE Board funded training delivery, which will be on the DET website. </a:t>
            </a:r>
          </a:p>
          <a:p>
            <a:pPr>
              <a:spcBef>
                <a:spcPts val="600"/>
              </a:spcBef>
              <a:spcAft>
                <a:spcPts val="600"/>
              </a:spcAft>
            </a:pPr>
            <a:r>
              <a:rPr lang="en-US" sz="2000" b="1" dirty="0">
                <a:solidFill>
                  <a:schemeClr val="accent1"/>
                </a:solidFill>
                <a:latin typeface="Calibri Light" panose="020F0302020204030204" pitchFamily="34" charset="0"/>
                <a:cs typeface="Calibri Light" panose="020F0302020204030204" pitchFamily="34" charset="0"/>
              </a:rPr>
              <a:t>It is your responsibility to accurately report </a:t>
            </a:r>
            <a:r>
              <a:rPr lang="en-US" sz="2000" dirty="0">
                <a:solidFill>
                  <a:schemeClr val="accent1"/>
                </a:solidFill>
                <a:latin typeface="Calibri Light" panose="020F0302020204030204" pitchFamily="34" charset="0"/>
                <a:cs typeface="Calibri Light" panose="020F0302020204030204" pitchFamily="34" charset="0"/>
              </a:rPr>
              <a:t>the delivery of pre-accredited training programs, in accordance with the agreed Delivery Plan.</a:t>
            </a:r>
          </a:p>
          <a:p>
            <a:pPr>
              <a:spcBef>
                <a:spcPts val="600"/>
              </a:spcBef>
              <a:spcAft>
                <a:spcPts val="600"/>
              </a:spcAft>
            </a:pPr>
            <a:r>
              <a:rPr lang="en-US" sz="2000" dirty="0">
                <a:solidFill>
                  <a:schemeClr val="accent1"/>
                </a:solidFill>
                <a:latin typeface="Calibri Light" panose="020F0302020204030204" pitchFamily="34" charset="0"/>
                <a:cs typeface="Calibri Light" panose="020F0302020204030204" pitchFamily="34" charset="0"/>
              </a:rPr>
              <a:t>Accurate reporting is essential to assist the ACFE Board in understanding and responding to community need for pre-accredited training delivery. </a:t>
            </a:r>
          </a:p>
        </p:txBody>
      </p:sp>
    </p:spTree>
    <p:extLst>
      <p:ext uri="{BB962C8B-B14F-4D97-AF65-F5344CB8AC3E}">
        <p14:creationId xmlns:p14="http://schemas.microsoft.com/office/powerpoint/2010/main" val="227190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3184-0A04-4449-8FEC-00F719247E99}"/>
              </a:ext>
            </a:extLst>
          </p:cNvPr>
          <p:cNvSpPr>
            <a:spLocks noGrp="1"/>
          </p:cNvSpPr>
          <p:nvPr>
            <p:ph type="title"/>
          </p:nvPr>
        </p:nvSpPr>
        <p:spPr/>
        <p:txBody>
          <a:bodyPr>
            <a:normAutofit/>
          </a:bodyPr>
          <a:lstStyle/>
          <a:p>
            <a:r>
              <a:rPr lang="en-AU" sz="2800" cap="all" dirty="0">
                <a:solidFill>
                  <a:schemeClr val="tx1"/>
                </a:solidFill>
                <a:latin typeface="Calibri Light" panose="020F0302020204030204" pitchFamily="34" charset="0"/>
                <a:cs typeface="Calibri Light" panose="020F0302020204030204" pitchFamily="34" charset="0"/>
              </a:rPr>
              <a:t>Reporting – PRE-ACCREDITED TRAINING DELIVERY (SVTS)</a:t>
            </a:r>
            <a:endParaRPr lang="en-AU" sz="2800" dirty="0"/>
          </a:p>
        </p:txBody>
      </p:sp>
      <p:sp>
        <p:nvSpPr>
          <p:cNvPr id="4" name="Content Placeholder 3">
            <a:extLst>
              <a:ext uri="{FF2B5EF4-FFF2-40B4-BE49-F238E27FC236}">
                <a16:creationId xmlns:a16="http://schemas.microsoft.com/office/drawing/2014/main" id="{0E03CB1E-1387-4F5A-A0A8-607A3259AF7A}"/>
              </a:ext>
            </a:extLst>
          </p:cNvPr>
          <p:cNvSpPr>
            <a:spLocks noGrp="1"/>
          </p:cNvSpPr>
          <p:nvPr>
            <p:ph idx="1"/>
          </p:nvPr>
        </p:nvSpPr>
        <p:spPr>
          <a:xfrm>
            <a:off x="323850" y="1520825"/>
            <a:ext cx="8461375" cy="3462486"/>
          </a:xfrm>
          <a:prstGeom prst="rect">
            <a:avLst/>
          </a:prstGeom>
        </p:spPr>
        <p:txBody>
          <a:bodyPr wrap="square">
            <a:spAutoFit/>
          </a:bodyPr>
          <a:lstStyle/>
          <a:p>
            <a:pPr>
              <a:spcBef>
                <a:spcPts val="600"/>
              </a:spcBef>
              <a:spcAft>
                <a:spcPts val="600"/>
              </a:spcAft>
            </a:pPr>
            <a:r>
              <a:rPr lang="en-AU" sz="1850" dirty="0">
                <a:latin typeface="Calibri Light" panose="020F0302020204030204" pitchFamily="34" charset="0"/>
                <a:cs typeface="Calibri Light" panose="020F0302020204030204" pitchFamily="34" charset="0"/>
              </a:rPr>
              <a:t>Course delivery data must be </a:t>
            </a:r>
            <a:r>
              <a:rPr lang="en-AU" sz="1850" b="1" dirty="0">
                <a:latin typeface="Calibri Light" panose="020F0302020204030204" pitchFamily="34" charset="0"/>
                <a:cs typeface="Calibri Light" panose="020F0302020204030204" pitchFamily="34" charset="0"/>
              </a:rPr>
              <a:t>entered into SVTS </a:t>
            </a:r>
            <a:r>
              <a:rPr lang="en-AU" sz="1850" dirty="0">
                <a:latin typeface="Calibri Light" panose="020F0302020204030204" pitchFamily="34" charset="0"/>
                <a:cs typeface="Calibri Light" panose="020F0302020204030204" pitchFamily="34" charset="0"/>
              </a:rPr>
              <a:t>using the</a:t>
            </a:r>
          </a:p>
          <a:p>
            <a:pPr>
              <a:spcBef>
                <a:spcPts val="600"/>
              </a:spcBef>
              <a:spcAft>
                <a:spcPts val="600"/>
              </a:spcAft>
            </a:pPr>
            <a:r>
              <a:rPr lang="en-AU" sz="1850" dirty="0">
                <a:latin typeface="Calibri Light" panose="020F0302020204030204" pitchFamily="34" charset="0"/>
                <a:cs typeface="Calibri Light" panose="020F0302020204030204" pitchFamily="34" charset="0"/>
              </a:rPr>
              <a:t> State funding source code: </a:t>
            </a:r>
            <a:r>
              <a:rPr lang="en-AU" sz="1850" b="1" dirty="0">
                <a:latin typeface="Calibri Light" panose="020F0302020204030204" pitchFamily="34" charset="0"/>
                <a:cs typeface="Calibri Light" panose="020F0302020204030204" pitchFamily="34" charset="0"/>
              </a:rPr>
              <a:t>‘ACE’ </a:t>
            </a:r>
            <a:r>
              <a:rPr lang="en-AU" sz="1850" dirty="0">
                <a:latin typeface="Calibri Light" panose="020F0302020204030204" pitchFamily="34" charset="0"/>
                <a:cs typeface="Calibri Light" panose="020F0302020204030204" pitchFamily="34" charset="0"/>
              </a:rPr>
              <a:t>(i.e. Funding Source State Code for standard ACFE pre-accredited programs).</a:t>
            </a:r>
          </a:p>
          <a:p>
            <a:pPr marL="285750" lvl="0" indent="-285750">
              <a:spcBef>
                <a:spcPts val="600"/>
              </a:spcBef>
              <a:spcAft>
                <a:spcPts val="600"/>
              </a:spcAft>
              <a:buFont typeface="Arial" panose="020B0604020202020204" pitchFamily="34" charset="0"/>
              <a:buChar char="•"/>
            </a:pPr>
            <a:r>
              <a:rPr lang="en-AU" sz="1850" dirty="0">
                <a:latin typeface="Calibri Light" panose="020F0302020204030204" pitchFamily="34" charset="0"/>
                <a:cs typeface="Calibri Light" panose="020F0302020204030204" pitchFamily="34" charset="0"/>
              </a:rPr>
              <a:t>Providers</a:t>
            </a:r>
            <a:r>
              <a:rPr lang="en-AU" sz="1850" b="1" dirty="0">
                <a:latin typeface="Calibri Light" panose="020F0302020204030204" pitchFamily="34" charset="0"/>
                <a:cs typeface="Calibri Light" panose="020F0302020204030204" pitchFamily="34" charset="0"/>
              </a:rPr>
              <a:t> must report </a:t>
            </a:r>
            <a:r>
              <a:rPr lang="en-AU" sz="1850" dirty="0">
                <a:latin typeface="Calibri Light" panose="020F0302020204030204" pitchFamily="34" charset="0"/>
                <a:cs typeface="Calibri Light" panose="020F0302020204030204" pitchFamily="34" charset="0"/>
              </a:rPr>
              <a:t>their pre-accredited Student Contact Hour </a:t>
            </a:r>
            <a:r>
              <a:rPr lang="en-AU" sz="1850" b="1" dirty="0">
                <a:latin typeface="Calibri Light" panose="020F0302020204030204" pitchFamily="34" charset="0"/>
                <a:cs typeface="Calibri Light" panose="020F0302020204030204" pitchFamily="34" charset="0"/>
              </a:rPr>
              <a:t>data quarterly at a minimum by the following dates: 30 March 2021, 31 July 2021, 30 September 2021 and 15 January 2022.   </a:t>
            </a:r>
            <a:r>
              <a:rPr lang="en-AU" sz="1850" dirty="0">
                <a:latin typeface="Calibri Light" panose="020F0302020204030204" pitchFamily="34" charset="0"/>
                <a:cs typeface="Calibri Light" panose="020F0302020204030204" pitchFamily="34" charset="0"/>
              </a:rPr>
              <a:t>More frequent reporting may be requested.</a:t>
            </a:r>
          </a:p>
          <a:p>
            <a:pPr marL="285750" lvl="0" indent="-285750">
              <a:spcBef>
                <a:spcPts val="600"/>
              </a:spcBef>
              <a:spcAft>
                <a:spcPts val="600"/>
              </a:spcAft>
              <a:buFont typeface="Arial" panose="020B0604020202020204" pitchFamily="34" charset="0"/>
              <a:buChar char="•"/>
            </a:pPr>
            <a:r>
              <a:rPr lang="en-US" sz="1850" dirty="0">
                <a:latin typeface="Calibri Light" panose="020F0302020204030204" pitchFamily="34" charset="0"/>
                <a:cs typeface="Calibri Light" panose="020F0302020204030204" pitchFamily="34" charset="0"/>
              </a:rPr>
              <a:t>Providers can upload their pre-accredited data at any time. </a:t>
            </a:r>
            <a:r>
              <a:rPr lang="en-US" sz="1850" b="1" dirty="0">
                <a:latin typeface="Calibri Light" panose="020F0302020204030204" pitchFamily="34" charset="0"/>
                <a:cs typeface="Calibri Light" panose="020F0302020204030204" pitchFamily="34" charset="0"/>
              </a:rPr>
              <a:t>Students do not need to have fully completed</a:t>
            </a:r>
            <a:r>
              <a:rPr lang="en-US" sz="1850" dirty="0">
                <a:latin typeface="Calibri Light" panose="020F0302020204030204" pitchFamily="34" charset="0"/>
                <a:cs typeface="Calibri Light" panose="020F0302020204030204" pitchFamily="34" charset="0"/>
              </a:rPr>
              <a:t> a pre-accredited course before the data is reported.    </a:t>
            </a:r>
            <a:endParaRPr lang="en-AU" sz="1850" dirty="0">
              <a:latin typeface="Calibri Light" panose="020F0302020204030204" pitchFamily="34" charset="0"/>
              <a:cs typeface="Calibri Light" panose="020F0302020204030204" pitchFamily="34" charset="0"/>
            </a:endParaRPr>
          </a:p>
          <a:p>
            <a:pPr marL="285750" lvl="0" indent="-285750">
              <a:spcBef>
                <a:spcPts val="600"/>
              </a:spcBef>
              <a:spcAft>
                <a:spcPts val="600"/>
              </a:spcAft>
              <a:buFont typeface="Arial" panose="020B0604020202020204" pitchFamily="34" charset="0"/>
              <a:buChar char="•"/>
            </a:pPr>
            <a:r>
              <a:rPr lang="en-US" sz="1850" dirty="0">
                <a:latin typeface="Calibri Light" panose="020F0302020204030204" pitchFamily="34" charset="0"/>
                <a:cs typeface="Calibri Light" panose="020F0302020204030204" pitchFamily="34" charset="0"/>
              </a:rPr>
              <a:t>For assistance please submit an SVTS enquiry, or if you have problems logging-in, please refer to the </a:t>
            </a:r>
            <a:r>
              <a:rPr lang="en-US" sz="1850" b="1" dirty="0">
                <a:latin typeface="Calibri Light" panose="020F0302020204030204" pitchFamily="34" charset="0"/>
                <a:cs typeface="Calibri Light" panose="020F0302020204030204" pitchFamily="34" charset="0"/>
              </a:rPr>
              <a:t>SVTS Login User Guide </a:t>
            </a:r>
            <a:r>
              <a:rPr lang="en-US" sz="1850" dirty="0">
                <a:latin typeface="Calibri Light" panose="020F0302020204030204" pitchFamily="34" charset="0"/>
                <a:cs typeface="Calibri Light" panose="020F0302020204030204" pitchFamily="34" charset="0"/>
              </a:rPr>
              <a:t>on the SVTS log in page. </a:t>
            </a:r>
          </a:p>
        </p:txBody>
      </p:sp>
    </p:spTree>
    <p:extLst>
      <p:ext uri="{BB962C8B-B14F-4D97-AF65-F5344CB8AC3E}">
        <p14:creationId xmlns:p14="http://schemas.microsoft.com/office/powerpoint/2010/main" val="4289788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95" y="400552"/>
            <a:ext cx="8482608" cy="521559"/>
          </a:xfrm>
        </p:spPr>
        <p:txBody>
          <a:bodyPr>
            <a:noAutofit/>
          </a:bodyPr>
          <a:lstStyle/>
          <a:p>
            <a:r>
              <a:rPr lang="en-AU" sz="3600" dirty="0">
                <a:solidFill>
                  <a:schemeClr val="tx1"/>
                </a:solidFill>
                <a:latin typeface="Calibri Light" panose="020F0302020204030204" pitchFamily="34" charset="0"/>
                <a:cs typeface="Calibri Light" panose="020F0302020204030204" pitchFamily="34" charset="0"/>
              </a:rPr>
              <a:t>PAYMENTS AND REPORTING SCHEDULE</a:t>
            </a:r>
          </a:p>
        </p:txBody>
      </p:sp>
      <p:sp>
        <p:nvSpPr>
          <p:cNvPr id="3" name="Content Placeholder 2"/>
          <p:cNvSpPr>
            <a:spLocks noGrp="1"/>
          </p:cNvSpPr>
          <p:nvPr>
            <p:ph idx="1"/>
          </p:nvPr>
        </p:nvSpPr>
        <p:spPr>
          <a:xfrm>
            <a:off x="288239" y="1117102"/>
            <a:ext cx="3719317" cy="4922454"/>
          </a:xfrm>
        </p:spPr>
        <p:txBody>
          <a:bodyPr>
            <a:noAutofit/>
          </a:bodyPr>
          <a:lstStyle/>
          <a:p>
            <a:pPr marL="285750" indent="-285750">
              <a:spcBef>
                <a:spcPts val="600"/>
              </a:spcBef>
              <a:spcAft>
                <a:spcPts val="600"/>
              </a:spcAft>
              <a:buFont typeface="Arial" panose="020B0604020202020204" pitchFamily="34" charset="0"/>
              <a:buChar char="•"/>
            </a:pPr>
            <a:r>
              <a:rPr lang="en-AU" sz="1800" b="1" dirty="0">
                <a:latin typeface="Calibri Light" panose="020F0302020204030204" pitchFamily="34" charset="0"/>
                <a:cs typeface="Calibri Light" panose="020F0302020204030204" pitchFamily="34" charset="0"/>
              </a:rPr>
              <a:t>The SCH subsidy rate </a:t>
            </a:r>
            <a:r>
              <a:rPr lang="en-AU" sz="1800" dirty="0">
                <a:latin typeface="Calibri Light" panose="020F0302020204030204" pitchFamily="34" charset="0"/>
                <a:cs typeface="Calibri Light" panose="020F0302020204030204" pitchFamily="34" charset="0"/>
              </a:rPr>
              <a:t>will remain </a:t>
            </a:r>
            <a:r>
              <a:rPr lang="en-AU" sz="1800" b="1" dirty="0">
                <a:latin typeface="Calibri Light" panose="020F0302020204030204" pitchFamily="34" charset="0"/>
                <a:cs typeface="Calibri Light" panose="020F0302020204030204" pitchFamily="34" charset="0"/>
              </a:rPr>
              <a:t>at $9.10 </a:t>
            </a:r>
            <a:r>
              <a:rPr lang="en-AU" sz="1800" dirty="0">
                <a:latin typeface="Calibri Light" panose="020F0302020204030204" pitchFamily="34" charset="0"/>
                <a:cs typeface="Calibri Light" panose="020F0302020204030204" pitchFamily="34" charset="0"/>
              </a:rPr>
              <a:t>in 2021.</a:t>
            </a:r>
          </a:p>
          <a:p>
            <a:pPr marL="285750" indent="-285750">
              <a:spcBef>
                <a:spcPts val="600"/>
              </a:spcBef>
              <a:spcAft>
                <a:spcPts val="600"/>
              </a:spcAft>
              <a:buFont typeface="Arial" panose="020B0604020202020204" pitchFamily="34" charset="0"/>
              <a:buChar char="•"/>
            </a:pPr>
            <a:r>
              <a:rPr lang="en-AU" sz="1800" b="1" dirty="0">
                <a:latin typeface="Calibri Light" panose="020F0302020204030204" pitchFamily="34" charset="0"/>
                <a:cs typeface="Calibri Light" panose="020F0302020204030204" pitchFamily="34" charset="0"/>
              </a:rPr>
              <a:t>The Training Delivery Support Grant </a:t>
            </a:r>
            <a:r>
              <a:rPr lang="en-AU" sz="1800" dirty="0">
                <a:latin typeface="Calibri Light" panose="020F0302020204030204" pitchFamily="34" charset="0"/>
                <a:cs typeface="Calibri Light" panose="020F0302020204030204" pitchFamily="34" charset="0"/>
              </a:rPr>
              <a:t>will again be a component of your agreement for Pre-accredited training delivery in 2021, and will be </a:t>
            </a:r>
            <a:r>
              <a:rPr lang="en-AU" sz="1800" b="1" dirty="0">
                <a:latin typeface="Calibri Light" panose="020F0302020204030204" pitchFamily="34" charset="0"/>
                <a:cs typeface="Calibri Light" panose="020F0302020204030204" pitchFamily="34" charset="0"/>
              </a:rPr>
              <a:t>$5,500</a:t>
            </a:r>
            <a:r>
              <a:rPr lang="en-AU" sz="1800" dirty="0">
                <a:latin typeface="Calibri Light" panose="020F0302020204030204" pitchFamily="34" charset="0"/>
                <a:cs typeface="Calibri Light" panose="020F0302020204030204" pitchFamily="34" charset="0"/>
              </a:rPr>
              <a:t>.</a:t>
            </a:r>
          </a:p>
          <a:p>
            <a:pPr marL="285750" indent="-285750">
              <a:spcBef>
                <a:spcPts val="600"/>
              </a:spcBef>
              <a:spcAft>
                <a:spcPts val="600"/>
              </a:spcAft>
              <a:buFont typeface="Arial" panose="020B0604020202020204" pitchFamily="34" charset="0"/>
              <a:buChar char="•"/>
            </a:pPr>
            <a:r>
              <a:rPr lang="en-AU" sz="1800" b="1" dirty="0">
                <a:latin typeface="Calibri Light" panose="020F0302020204030204" pitchFamily="34" charset="0"/>
                <a:cs typeface="Calibri Light" panose="020F0302020204030204" pitchFamily="34" charset="0"/>
              </a:rPr>
              <a:t>Fee Concessions - </a:t>
            </a:r>
            <a:r>
              <a:rPr lang="en-AU" sz="1800" dirty="0">
                <a:latin typeface="Calibri Light" panose="020F0302020204030204" pitchFamily="34" charset="0"/>
                <a:cs typeface="Calibri Light" panose="020F0302020204030204" pitchFamily="34" charset="0"/>
              </a:rPr>
              <a:t>The ACFE Board will reimburse providers for a proportion of the revenue foregone by granting </a:t>
            </a:r>
            <a:r>
              <a:rPr lang="en-AU" sz="1800" b="1" dirty="0">
                <a:latin typeface="Calibri Light" panose="020F0302020204030204" pitchFamily="34" charset="0"/>
                <a:cs typeface="Calibri Light" panose="020F0302020204030204" pitchFamily="34" charset="0"/>
              </a:rPr>
              <a:t>fee concessions</a:t>
            </a:r>
            <a:r>
              <a:rPr lang="en-AU" sz="1800" dirty="0">
                <a:latin typeface="Calibri Light" panose="020F0302020204030204" pitchFamily="34" charset="0"/>
                <a:cs typeface="Calibri Light" panose="020F0302020204030204" pitchFamily="34" charset="0"/>
              </a:rPr>
              <a:t> to learners in Pre-accredited programs, based on reported data in SVTS.  </a:t>
            </a:r>
          </a:p>
          <a:p>
            <a:pPr marL="285750" indent="-285750">
              <a:spcBef>
                <a:spcPts val="600"/>
              </a:spcBef>
              <a:spcAft>
                <a:spcPts val="600"/>
              </a:spcAft>
              <a:buFont typeface="Arial" panose="020B0604020202020204" pitchFamily="34" charset="0"/>
              <a:buChar char="•"/>
              <a:defRPr/>
            </a:pPr>
            <a:r>
              <a:rPr lang="en-AU" sz="1800" b="1" dirty="0">
                <a:latin typeface="Calibri Light" panose="020F0302020204030204" pitchFamily="34" charset="0"/>
                <a:cs typeface="Calibri Light" panose="020F0302020204030204" pitchFamily="34" charset="0"/>
              </a:rPr>
              <a:t>Regional Loading</a:t>
            </a:r>
            <a:r>
              <a:rPr lang="en-AU" sz="1800" dirty="0">
                <a:latin typeface="Calibri Light" panose="020F0302020204030204" pitchFamily="34" charset="0"/>
                <a:cs typeface="Calibri Light" panose="020F0302020204030204" pitchFamily="34" charset="0"/>
              </a:rPr>
              <a:t>– a 20 per cent loading on regional delivery will be paid in May 2021, based on reported data in SVTS.  </a:t>
            </a:r>
            <a:endParaRPr lang="en-AU" sz="1800" dirty="0"/>
          </a:p>
        </p:txBody>
      </p:sp>
      <p:graphicFrame>
        <p:nvGraphicFramePr>
          <p:cNvPr id="5" name="Table 4">
            <a:extLst>
              <a:ext uri="{FF2B5EF4-FFF2-40B4-BE49-F238E27FC236}">
                <a16:creationId xmlns:a16="http://schemas.microsoft.com/office/drawing/2014/main" id="{4C76869D-3B09-456F-ADD3-8F4FE0C4016E}"/>
              </a:ext>
            </a:extLst>
          </p:cNvPr>
          <p:cNvGraphicFramePr>
            <a:graphicFrameLocks noGrp="1"/>
          </p:cNvGraphicFramePr>
          <p:nvPr>
            <p:extLst>
              <p:ext uri="{D42A27DB-BD31-4B8C-83A1-F6EECF244321}">
                <p14:modId xmlns:p14="http://schemas.microsoft.com/office/powerpoint/2010/main" val="870839849"/>
              </p:ext>
            </p:extLst>
          </p:nvPr>
        </p:nvGraphicFramePr>
        <p:xfrm>
          <a:off x="4120444" y="1117102"/>
          <a:ext cx="5023558" cy="4511988"/>
        </p:xfrm>
        <a:graphic>
          <a:graphicData uri="http://schemas.openxmlformats.org/drawingml/2006/table">
            <a:tbl>
              <a:tblPr firstRow="1" firstCol="1" bandRow="1">
                <a:tableStyleId>{7DF18680-E054-41AD-8BC1-D1AEF772440D}</a:tableStyleId>
              </a:tblPr>
              <a:tblGrid>
                <a:gridCol w="417467">
                  <a:extLst>
                    <a:ext uri="{9D8B030D-6E8A-4147-A177-3AD203B41FA5}">
                      <a16:colId xmlns:a16="http://schemas.microsoft.com/office/drawing/2014/main" val="4278562337"/>
                    </a:ext>
                  </a:extLst>
                </a:gridCol>
                <a:gridCol w="1124170">
                  <a:extLst>
                    <a:ext uri="{9D8B030D-6E8A-4147-A177-3AD203B41FA5}">
                      <a16:colId xmlns:a16="http://schemas.microsoft.com/office/drawing/2014/main" val="514872057"/>
                    </a:ext>
                  </a:extLst>
                </a:gridCol>
                <a:gridCol w="1198157">
                  <a:extLst>
                    <a:ext uri="{9D8B030D-6E8A-4147-A177-3AD203B41FA5}">
                      <a16:colId xmlns:a16="http://schemas.microsoft.com/office/drawing/2014/main" val="2726851623"/>
                    </a:ext>
                  </a:extLst>
                </a:gridCol>
                <a:gridCol w="1074039">
                  <a:extLst>
                    <a:ext uri="{9D8B030D-6E8A-4147-A177-3AD203B41FA5}">
                      <a16:colId xmlns:a16="http://schemas.microsoft.com/office/drawing/2014/main" val="2516016211"/>
                    </a:ext>
                  </a:extLst>
                </a:gridCol>
                <a:gridCol w="1209725">
                  <a:extLst>
                    <a:ext uri="{9D8B030D-6E8A-4147-A177-3AD203B41FA5}">
                      <a16:colId xmlns:a16="http://schemas.microsoft.com/office/drawing/2014/main" val="1304775557"/>
                    </a:ext>
                  </a:extLst>
                </a:gridCol>
              </a:tblGrid>
              <a:tr h="303941">
                <a:tc gridSpan="5">
                  <a:txBody>
                    <a:bodyPr/>
                    <a:lstStyle/>
                    <a:p>
                      <a:pPr algn="ctr">
                        <a:lnSpc>
                          <a:spcPct val="100000"/>
                        </a:lnSpc>
                        <a:spcBef>
                          <a:spcPts val="1200"/>
                        </a:spcBef>
                        <a:spcAft>
                          <a:spcPts val="1200"/>
                        </a:spcAft>
                      </a:pPr>
                      <a:r>
                        <a:rPr lang="en-US" sz="1600" dirty="0">
                          <a:effectLst/>
                          <a:latin typeface="Calibri Light" panose="020F0302020204030204" pitchFamily="34" charset="0"/>
                          <a:cs typeface="Calibri Light" panose="020F0302020204030204" pitchFamily="34" charset="0"/>
                        </a:rPr>
                        <a:t>2021 Payment &amp; Reporting Schedule</a:t>
                      </a:r>
                      <a:endParaRPr lang="en-AU"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9413278"/>
                  </a:ext>
                </a:extLst>
              </a:tr>
              <a:tr h="891917">
                <a:tc>
                  <a:txBody>
                    <a:bodyPr/>
                    <a:lstStyle/>
                    <a:p>
                      <a:pPr>
                        <a:lnSpc>
                          <a:spcPct val="100000"/>
                        </a:lnSpc>
                        <a:spcBef>
                          <a:spcPts val="1200"/>
                        </a:spcBef>
                        <a:spcAft>
                          <a:spcPts val="1200"/>
                        </a:spcAft>
                      </a:pPr>
                      <a:r>
                        <a:rPr lang="en-US" sz="1200" dirty="0">
                          <a:effectLst/>
                          <a:latin typeface="Calibri Light" panose="020F0302020204030204" pitchFamily="34" charset="0"/>
                          <a:cs typeface="Calibri Light" panose="020F0302020204030204" pitchFamily="34" charset="0"/>
                        </a:rPr>
                        <a:t>No.</a:t>
                      </a:r>
                      <a:endParaRPr lang="en-AU" sz="18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Payment Processing date</a:t>
                      </a:r>
                      <a:endParaRPr lang="en-AU" sz="20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Payment percentage (%)</a:t>
                      </a:r>
                      <a:endParaRPr lang="en-AU" sz="20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Cumulative payment percentage (%)</a:t>
                      </a:r>
                      <a:endParaRPr lang="en-AU" sz="20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Requirement for release of payment</a:t>
                      </a:r>
                      <a:endParaRPr lang="en-AU" sz="20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extLst>
                  <a:ext uri="{0D108BD9-81ED-4DB2-BD59-A6C34878D82A}">
                    <a16:rowId xmlns:a16="http://schemas.microsoft.com/office/drawing/2014/main" val="1684640520"/>
                  </a:ext>
                </a:extLst>
              </a:tr>
              <a:tr h="480334">
                <a:tc>
                  <a:txBody>
                    <a:bodyPr/>
                    <a:lstStyle/>
                    <a:p>
                      <a:pPr>
                        <a:lnSpc>
                          <a:spcPct val="100000"/>
                        </a:lnSpc>
                        <a:spcBef>
                          <a:spcPts val="1200"/>
                        </a:spcBef>
                        <a:spcAft>
                          <a:spcPts val="1200"/>
                        </a:spcAft>
                      </a:pPr>
                      <a:r>
                        <a:rPr lang="en-US" sz="1200" dirty="0">
                          <a:effectLst/>
                          <a:latin typeface="Calibri Light" panose="020F0302020204030204" pitchFamily="34" charset="0"/>
                          <a:cs typeface="Calibri Light" panose="020F0302020204030204" pitchFamily="34" charset="0"/>
                        </a:rPr>
                        <a:t>1</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January</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35%</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35%</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Contract execution</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extLst>
                  <a:ext uri="{0D108BD9-81ED-4DB2-BD59-A6C34878D82A}">
                    <a16:rowId xmlns:a16="http://schemas.microsoft.com/office/drawing/2014/main" val="3234681813"/>
                  </a:ext>
                </a:extLst>
              </a:tr>
              <a:tr h="891917">
                <a:tc>
                  <a:txBody>
                    <a:bodyPr/>
                    <a:lstStyle/>
                    <a:p>
                      <a:pPr>
                        <a:lnSpc>
                          <a:spcPct val="100000"/>
                        </a:lnSpc>
                        <a:spcBef>
                          <a:spcPts val="1200"/>
                        </a:spcBef>
                        <a:spcAft>
                          <a:spcPts val="1200"/>
                        </a:spcAft>
                      </a:pPr>
                      <a:r>
                        <a:rPr lang="en-US" sz="1200" dirty="0">
                          <a:effectLst/>
                          <a:latin typeface="Calibri Light" panose="020F0302020204030204" pitchFamily="34" charset="0"/>
                          <a:cs typeface="Calibri Light" panose="020F0302020204030204" pitchFamily="34" charset="0"/>
                        </a:rPr>
                        <a:t>2</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April</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25%</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60%</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25% enrolments reported by 30 March</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extLst>
                  <a:ext uri="{0D108BD9-81ED-4DB2-BD59-A6C34878D82A}">
                    <a16:rowId xmlns:a16="http://schemas.microsoft.com/office/drawing/2014/main" val="2716833780"/>
                  </a:ext>
                </a:extLst>
              </a:tr>
              <a:tr h="891917">
                <a:tc>
                  <a:txBody>
                    <a:bodyPr/>
                    <a:lstStyle/>
                    <a:p>
                      <a:pPr>
                        <a:lnSpc>
                          <a:spcPct val="100000"/>
                        </a:lnSpc>
                        <a:spcBef>
                          <a:spcPts val="1200"/>
                        </a:spcBef>
                        <a:spcAft>
                          <a:spcPts val="1200"/>
                        </a:spcAft>
                      </a:pPr>
                      <a:r>
                        <a:rPr lang="en-US" sz="1200" dirty="0">
                          <a:effectLst/>
                          <a:latin typeface="Calibri Light" panose="020F0302020204030204" pitchFamily="34" charset="0"/>
                          <a:cs typeface="Calibri Light" panose="020F0302020204030204" pitchFamily="34" charset="0"/>
                        </a:rPr>
                        <a:t>3</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August</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20%</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85%</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55% enrolments reported by 31 July </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extLst>
                  <a:ext uri="{0D108BD9-81ED-4DB2-BD59-A6C34878D82A}">
                    <a16:rowId xmlns:a16="http://schemas.microsoft.com/office/drawing/2014/main" val="4268826255"/>
                  </a:ext>
                </a:extLst>
              </a:tr>
              <a:tr h="891917">
                <a:tc>
                  <a:txBody>
                    <a:bodyPr/>
                    <a:lstStyle/>
                    <a:p>
                      <a:pPr>
                        <a:lnSpc>
                          <a:spcPct val="100000"/>
                        </a:lnSpc>
                        <a:spcBef>
                          <a:spcPts val="1200"/>
                        </a:spcBef>
                        <a:spcAft>
                          <a:spcPts val="1200"/>
                        </a:spcAft>
                      </a:pPr>
                      <a:r>
                        <a:rPr lang="en-US" sz="1200" dirty="0">
                          <a:effectLst/>
                          <a:latin typeface="Calibri Light" panose="020F0302020204030204" pitchFamily="34" charset="0"/>
                          <a:cs typeface="Calibri Light" panose="020F0302020204030204" pitchFamily="34" charset="0"/>
                        </a:rPr>
                        <a:t>4</a:t>
                      </a:r>
                      <a:endParaRPr lang="en-AU" sz="12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October</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20%</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100%</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tc>
                  <a:txBody>
                    <a:bodyPr/>
                    <a:lstStyle/>
                    <a:p>
                      <a:pPr>
                        <a:lnSpc>
                          <a:spcPct val="100000"/>
                        </a:lnSpc>
                        <a:spcBef>
                          <a:spcPts val="1200"/>
                        </a:spcBef>
                        <a:spcAft>
                          <a:spcPts val="1200"/>
                        </a:spcAft>
                      </a:pPr>
                      <a:r>
                        <a:rPr lang="en-US" sz="1400" dirty="0">
                          <a:effectLst/>
                          <a:latin typeface="Calibri Light" panose="020F0302020204030204" pitchFamily="34" charset="0"/>
                          <a:cs typeface="Calibri Light" panose="020F0302020204030204" pitchFamily="34" charset="0"/>
                        </a:rPr>
                        <a:t>75% enrolments reported by 30 September </a:t>
                      </a:r>
                      <a:endParaRPr lang="en-AU" sz="14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7527" marR="67527" marT="35639" marB="35639"/>
                </a:tc>
                <a:extLst>
                  <a:ext uri="{0D108BD9-81ED-4DB2-BD59-A6C34878D82A}">
                    <a16:rowId xmlns:a16="http://schemas.microsoft.com/office/drawing/2014/main" val="2818641410"/>
                  </a:ext>
                </a:extLst>
              </a:tr>
            </a:tbl>
          </a:graphicData>
        </a:graphic>
      </p:graphicFrame>
      <p:sp>
        <p:nvSpPr>
          <p:cNvPr id="9" name="Right Triangle 8">
            <a:extLst>
              <a:ext uri="{FF2B5EF4-FFF2-40B4-BE49-F238E27FC236}">
                <a16:creationId xmlns:a16="http://schemas.microsoft.com/office/drawing/2014/main" id="{64936D9A-69E6-440B-A607-18FD978C0711}"/>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0148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1F4A1-2AF4-44F1-8FB5-EB3499166ADB}"/>
              </a:ext>
            </a:extLst>
          </p:cNvPr>
          <p:cNvSpPr>
            <a:spLocks noGrp="1"/>
          </p:cNvSpPr>
          <p:nvPr>
            <p:ph type="body" idx="1"/>
          </p:nvPr>
        </p:nvSpPr>
        <p:spPr/>
        <p:txBody>
          <a:bodyPr/>
          <a:lstStyle/>
          <a:p>
            <a:r>
              <a:rPr lang="en-AU" dirty="0"/>
              <a:t>LEARNER ENGAGEMENT </a:t>
            </a:r>
          </a:p>
          <a:p>
            <a:r>
              <a:rPr lang="en-AU" dirty="0"/>
              <a:t>A-FRAME PROGRAM (LEAP)</a:t>
            </a:r>
          </a:p>
        </p:txBody>
      </p:sp>
    </p:spTree>
    <p:extLst>
      <p:ext uri="{BB962C8B-B14F-4D97-AF65-F5344CB8AC3E}">
        <p14:creationId xmlns:p14="http://schemas.microsoft.com/office/powerpoint/2010/main" val="287577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8000" y="1586326"/>
            <a:ext cx="8087360" cy="3604655"/>
          </a:xfrm>
        </p:spPr>
        <p:txBody>
          <a:bodyPr>
            <a:normAutofit/>
          </a:bodyPr>
          <a:lstStyle/>
          <a:p>
            <a:pPr>
              <a:spcBef>
                <a:spcPts val="600"/>
              </a:spcBef>
              <a:spcAft>
                <a:spcPts val="600"/>
              </a:spcAft>
            </a:pPr>
            <a:r>
              <a:rPr lang="en-AU" sz="1800" dirty="0">
                <a:latin typeface="Calibri Light" panose="020F0302020204030204" pitchFamily="34" charset="0"/>
                <a:cs typeface="Calibri Light" panose="020F0302020204030204" pitchFamily="34" charset="0"/>
              </a:rPr>
              <a:t>The primary purpose of LEAP is to improve engagement with learners who may find the duration of pre-accredited courses (20 hours or longer) a barrier to participation, and to provide flexible pathways for them.  </a:t>
            </a:r>
          </a:p>
          <a:p>
            <a:pPr>
              <a:spcBef>
                <a:spcPts val="600"/>
              </a:spcBef>
              <a:spcAft>
                <a:spcPts val="600"/>
              </a:spcAft>
            </a:pPr>
            <a:r>
              <a:rPr lang="en-AU" sz="1800" dirty="0">
                <a:latin typeface="Calibri Light" panose="020F0302020204030204" pitchFamily="34" charset="0"/>
                <a:cs typeface="Calibri Light" panose="020F0302020204030204" pitchFamily="34" charset="0"/>
              </a:rPr>
              <a:t>LEAP is a distinct and separate program from pre-accredited training delivery, in its particular focus on engagement.</a:t>
            </a:r>
          </a:p>
          <a:p>
            <a:pPr>
              <a:spcBef>
                <a:spcPts val="600"/>
              </a:spcBef>
              <a:spcAft>
                <a:spcPts val="600"/>
              </a:spcAft>
            </a:pPr>
            <a:r>
              <a:rPr lang="en-AU" sz="1800" dirty="0">
                <a:latin typeface="Calibri Light" panose="020F0302020204030204" pitchFamily="34" charset="0"/>
                <a:cs typeface="Calibri Light" panose="020F0302020204030204" pitchFamily="34" charset="0"/>
              </a:rPr>
              <a:t>LEAP is a small, targeted initiative, to assist providers to engage the most hard-to-reach learners.  The 2021 LEAP </a:t>
            </a:r>
            <a:r>
              <a:rPr lang="en-AU" sz="1800" dirty="0" err="1">
                <a:latin typeface="Calibri Light" panose="020F0302020204030204" pitchFamily="34" charset="0"/>
                <a:cs typeface="Calibri Light" panose="020F0302020204030204" pitchFamily="34" charset="0"/>
              </a:rPr>
              <a:t>EoI</a:t>
            </a:r>
            <a:r>
              <a:rPr lang="en-AU" sz="1800" dirty="0">
                <a:latin typeface="Calibri Light" panose="020F0302020204030204" pitchFamily="34" charset="0"/>
                <a:cs typeface="Calibri Light" panose="020F0302020204030204" pitchFamily="34" charset="0"/>
              </a:rPr>
              <a:t> will be competitive.</a:t>
            </a:r>
            <a:endParaRPr lang="en-US" sz="1800" dirty="0"/>
          </a:p>
        </p:txBody>
      </p:sp>
      <p:sp>
        <p:nvSpPr>
          <p:cNvPr id="3" name="Rectangle 2">
            <a:extLst>
              <a:ext uri="{FF2B5EF4-FFF2-40B4-BE49-F238E27FC236}">
                <a16:creationId xmlns:a16="http://schemas.microsoft.com/office/drawing/2014/main" id="{907536A6-C458-4AA8-869A-3D10A385B511}"/>
              </a:ext>
            </a:extLst>
          </p:cNvPr>
          <p:cNvSpPr/>
          <p:nvPr/>
        </p:nvSpPr>
        <p:spPr>
          <a:xfrm>
            <a:off x="238125" y="301589"/>
            <a:ext cx="8523103" cy="1077218"/>
          </a:xfrm>
          <a:prstGeom prst="rect">
            <a:avLst/>
          </a:prstGeom>
        </p:spPr>
        <p:txBody>
          <a:bodyPr wrap="square">
            <a:spAutoFit/>
          </a:bodyPr>
          <a:lstStyle/>
          <a:p>
            <a:pPr>
              <a:spcBef>
                <a:spcPts val="600"/>
              </a:spcBef>
              <a:spcAft>
                <a:spcPts val="600"/>
              </a:spcAft>
            </a:pPr>
            <a:r>
              <a:rPr lang="en-US" sz="3200" b="1" dirty="0">
                <a:latin typeface="Calibri Light" panose="020F0302020204030204" pitchFamily="34" charset="0"/>
                <a:cs typeface="Calibri Light" panose="020F0302020204030204" pitchFamily="34" charset="0"/>
              </a:rPr>
              <a:t>LEARNER ENGAGEMENT A-FRAME PROGRAM (LEAP) - OVERVIEW</a:t>
            </a:r>
            <a:endParaRPr lang="en-AU" sz="3200" b="1" dirty="0">
              <a:latin typeface="Calibri Light" panose="020F0302020204030204" pitchFamily="34" charset="0"/>
              <a:cs typeface="Calibri Light" panose="020F0302020204030204" pitchFamily="34" charset="0"/>
            </a:endParaRPr>
          </a:p>
        </p:txBody>
      </p:sp>
      <p:sp>
        <p:nvSpPr>
          <p:cNvPr id="8" name="Right Triangle 7">
            <a:extLst>
              <a:ext uri="{FF2B5EF4-FFF2-40B4-BE49-F238E27FC236}">
                <a16:creationId xmlns:a16="http://schemas.microsoft.com/office/drawing/2014/main" id="{9A217B82-E1D5-4FD4-8E84-7BA6947F3BAE}"/>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descr="A group of people standing in a room&#10;&#10;Description automatically generated">
            <a:extLst>
              <a:ext uri="{FF2B5EF4-FFF2-40B4-BE49-F238E27FC236}">
                <a16:creationId xmlns:a16="http://schemas.microsoft.com/office/drawing/2014/main" id="{B642A775-304B-4734-BB54-85777E454A16}"/>
              </a:ext>
            </a:extLst>
          </p:cNvPr>
          <p:cNvPicPr>
            <a:picLocks noChangeAspect="1"/>
          </p:cNvPicPr>
          <p:nvPr/>
        </p:nvPicPr>
        <p:blipFill>
          <a:blip r:embed="rId3"/>
          <a:stretch>
            <a:fillRect/>
          </a:stretch>
        </p:blipFill>
        <p:spPr>
          <a:xfrm>
            <a:off x="2353825" y="5261656"/>
            <a:ext cx="3901778" cy="1585097"/>
          </a:xfrm>
          <a:prstGeom prst="rect">
            <a:avLst/>
          </a:prstGeom>
          <a:ln>
            <a:noFill/>
          </a:ln>
          <a:effectLst>
            <a:softEdge rad="112500"/>
          </a:effectLst>
        </p:spPr>
      </p:pic>
    </p:spTree>
    <p:extLst>
      <p:ext uri="{BB962C8B-B14F-4D97-AF65-F5344CB8AC3E}">
        <p14:creationId xmlns:p14="http://schemas.microsoft.com/office/powerpoint/2010/main" val="1803587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93386"/>
            <a:ext cx="8384214" cy="702122"/>
          </a:xfrm>
        </p:spPr>
        <p:txBody>
          <a:bodyPr>
            <a:normAutofit fontScale="90000"/>
          </a:bodyPr>
          <a:lstStyle/>
          <a:p>
            <a:pPr algn="ctr"/>
            <a:r>
              <a:rPr lang="en-US" sz="4000" dirty="0">
                <a:solidFill>
                  <a:schemeClr val="tx1"/>
                </a:solidFill>
                <a:latin typeface="Calibri Light" panose="020F0302020204030204" pitchFamily="34" charset="0"/>
                <a:cs typeface="Calibri Light" panose="020F0302020204030204" pitchFamily="34" charset="0"/>
              </a:rPr>
              <a:t>HOW TO APPLY FOR LEAP FUNDING</a:t>
            </a:r>
            <a:br>
              <a:rPr lang="en-US" dirty="0"/>
            </a:br>
            <a:endParaRPr lang="en-US" dirty="0"/>
          </a:p>
        </p:txBody>
      </p:sp>
      <p:sp>
        <p:nvSpPr>
          <p:cNvPr id="3" name="Content Placeholder 2"/>
          <p:cNvSpPr>
            <a:spLocks noGrp="1"/>
          </p:cNvSpPr>
          <p:nvPr>
            <p:ph idx="1"/>
          </p:nvPr>
        </p:nvSpPr>
        <p:spPr>
          <a:xfrm>
            <a:off x="323851" y="1066144"/>
            <a:ext cx="4304191" cy="5039234"/>
          </a:xfrm>
        </p:spPr>
        <p:txBody>
          <a:bodyPr>
            <a:normAutofit fontScale="92500" lnSpcReduction="10000"/>
          </a:bodyPr>
          <a:lstStyle/>
          <a:p>
            <a:pPr marL="457200" lvl="0" indent="-457200">
              <a:lnSpc>
                <a:spcPct val="120000"/>
              </a:lnSpc>
              <a:spcBef>
                <a:spcPts val="600"/>
              </a:spcBef>
              <a:spcAft>
                <a:spcPts val="600"/>
              </a:spcAft>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Only providers who have </a:t>
            </a:r>
            <a:r>
              <a:rPr lang="en-US" sz="1400" b="1" dirty="0">
                <a:latin typeface="Calibri" panose="020F0502020204030204" pitchFamily="34" charset="0"/>
                <a:ea typeface="Times New Roman" panose="02020603050405020304" pitchFamily="18" charset="0"/>
                <a:cs typeface="Calibri" panose="020F0502020204030204" pitchFamily="34" charset="0"/>
              </a:rPr>
              <a:t>applied for a 2021 Pre-accredited allocation can apply </a:t>
            </a:r>
            <a:r>
              <a:rPr lang="en-US" sz="1400" dirty="0">
                <a:latin typeface="Calibri" panose="020F0502020204030204" pitchFamily="34" charset="0"/>
                <a:ea typeface="Times New Roman" panose="02020603050405020304" pitchFamily="18" charset="0"/>
                <a:cs typeface="Calibri" panose="020F0502020204030204" pitchFamily="34" charset="0"/>
              </a:rPr>
              <a:t>for the Learner Engagement A-frame Program (LEAP).</a:t>
            </a:r>
            <a:endParaRPr lang="en-AU" sz="1400" dirty="0">
              <a:latin typeface="Calibri" panose="020F0502020204030204" pitchFamily="34" charset="0"/>
              <a:ea typeface="Times New Roman" panose="02020603050405020304" pitchFamily="18" charset="0"/>
              <a:cs typeface="Calibri" panose="020F0502020204030204" pitchFamily="34" charset="0"/>
            </a:endParaRPr>
          </a:p>
          <a:p>
            <a:pPr marL="457200" lvl="0" indent="-457200">
              <a:lnSpc>
                <a:spcPct val="120000"/>
              </a:lnSpc>
              <a:spcBef>
                <a:spcPts val="600"/>
              </a:spcBef>
              <a:spcAft>
                <a:spcPts val="600"/>
              </a:spcAft>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Download and read the </a:t>
            </a:r>
            <a:r>
              <a:rPr lang="en-US" sz="1400" b="1" dirty="0">
                <a:latin typeface="Calibri" panose="020F0502020204030204" pitchFamily="34" charset="0"/>
                <a:ea typeface="Times New Roman" panose="02020603050405020304" pitchFamily="18" charset="0"/>
                <a:cs typeface="Calibri" panose="020F0502020204030204" pitchFamily="34" charset="0"/>
              </a:rPr>
              <a:t>2021 Learner Engagement A-frame Program Guidelines</a:t>
            </a:r>
            <a:r>
              <a:rPr lang="en-US" sz="1400" dirty="0">
                <a:latin typeface="Calibri" panose="020F0502020204030204" pitchFamily="34" charset="0"/>
                <a:ea typeface="Times New Roman" panose="02020603050405020304" pitchFamily="18" charset="0"/>
                <a:cs typeface="Calibri" panose="020F0502020204030204" pitchFamily="34" charset="0"/>
              </a:rPr>
              <a:t>.</a:t>
            </a:r>
          </a:p>
          <a:p>
            <a:pPr marL="457200" lvl="0" indent="-457200">
              <a:lnSpc>
                <a:spcPct val="120000"/>
              </a:lnSpc>
              <a:spcBef>
                <a:spcPts val="600"/>
              </a:spcBef>
              <a:spcAft>
                <a:spcPts val="600"/>
              </a:spcAft>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Consider if LEAP is appropriate for your 2021 delivery, and if your proposed LEAP delivery would meet the </a:t>
            </a:r>
            <a:r>
              <a:rPr lang="en-US" sz="1400" b="1" dirty="0">
                <a:latin typeface="Calibri" panose="020F0502020204030204" pitchFamily="34" charset="0"/>
                <a:ea typeface="Times New Roman" panose="02020603050405020304" pitchFamily="18" charset="0"/>
                <a:cs typeface="Calibri" panose="020F0502020204030204" pitchFamily="34" charset="0"/>
              </a:rPr>
              <a:t>specific and distinct </a:t>
            </a:r>
            <a:r>
              <a:rPr lang="en-US" sz="1400" dirty="0">
                <a:latin typeface="Calibri" panose="020F0502020204030204" pitchFamily="34" charset="0"/>
                <a:ea typeface="Times New Roman" panose="02020603050405020304" pitchFamily="18" charset="0"/>
                <a:cs typeface="Calibri" panose="020F0502020204030204" pitchFamily="34" charset="0"/>
              </a:rPr>
              <a:t>intent of LEAP. </a:t>
            </a:r>
            <a:endParaRPr lang="en-AU" sz="1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20000"/>
              </a:lnSpc>
              <a:spcBef>
                <a:spcPts val="600"/>
              </a:spcBef>
              <a:spcAft>
                <a:spcPts val="600"/>
              </a:spcAft>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LEAP courses are minimum of </a:t>
            </a:r>
            <a:r>
              <a:rPr lang="en-US" sz="1400" b="1" dirty="0">
                <a:latin typeface="Calibri" panose="020F0502020204030204" pitchFamily="34" charset="0"/>
                <a:ea typeface="Times New Roman" panose="02020603050405020304" pitchFamily="18" charset="0"/>
                <a:cs typeface="Calibri" panose="020F0502020204030204" pitchFamily="34" charset="0"/>
              </a:rPr>
              <a:t>5 hours</a:t>
            </a:r>
            <a:r>
              <a:rPr lang="en-US" sz="1400" dirty="0">
                <a:latin typeface="Calibri" panose="020F0502020204030204" pitchFamily="34" charset="0"/>
                <a:ea typeface="Times New Roman" panose="02020603050405020304" pitchFamily="18" charset="0"/>
                <a:cs typeface="Calibri" panose="020F0502020204030204" pitchFamily="34" charset="0"/>
              </a:rPr>
              <a:t> and no more than </a:t>
            </a:r>
            <a:r>
              <a:rPr lang="en-US" sz="1400" b="1" dirty="0">
                <a:latin typeface="Calibri" panose="020F0502020204030204" pitchFamily="34" charset="0"/>
                <a:ea typeface="Times New Roman" panose="02020603050405020304" pitchFamily="18" charset="0"/>
                <a:cs typeface="Calibri" panose="020F0502020204030204" pitchFamily="34" charset="0"/>
              </a:rPr>
              <a:t>19 hours in duration</a:t>
            </a:r>
            <a:r>
              <a:rPr lang="en-US" sz="1400" dirty="0">
                <a:latin typeface="Calibri" panose="020F0502020204030204" pitchFamily="34" charset="0"/>
                <a:ea typeface="Times New Roman" panose="02020603050405020304" pitchFamily="18" charset="0"/>
                <a:cs typeface="Calibri" panose="020F0502020204030204" pitchFamily="34" charset="0"/>
              </a:rPr>
              <a:t>. Where a course of 15 hours or longer is proposed, you need to indicate why the longer duration is required, and how it is distinct from a pre-accredited course.</a:t>
            </a:r>
          </a:p>
          <a:p>
            <a:pPr marL="457200" indent="-457200">
              <a:lnSpc>
                <a:spcPct val="120000"/>
              </a:lnSpc>
              <a:spcBef>
                <a:spcPts val="0"/>
              </a:spcBef>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Complete the </a:t>
            </a:r>
            <a:r>
              <a:rPr lang="en-US" sz="1400" b="1" dirty="0">
                <a:latin typeface="Calibri" panose="020F0502020204030204" pitchFamily="34" charset="0"/>
                <a:ea typeface="Times New Roman" panose="02020603050405020304" pitchFamily="18" charset="0"/>
                <a:cs typeface="Calibri" panose="020F0502020204030204" pitchFamily="34" charset="0"/>
              </a:rPr>
              <a:t>2021 LEAP Delivery Plan template</a:t>
            </a:r>
            <a:r>
              <a:rPr lang="en-US" sz="1400" dirty="0">
                <a:latin typeface="Calibri" panose="020F0502020204030204" pitchFamily="34" charset="0"/>
                <a:ea typeface="Times New Roman" panose="02020603050405020304" pitchFamily="18" charset="0"/>
                <a:cs typeface="Calibri" panose="020F0502020204030204" pitchFamily="34" charset="0"/>
              </a:rPr>
              <a:t> by LGA and </a:t>
            </a:r>
            <a:r>
              <a:rPr lang="en-US" sz="1400" b="1" dirty="0">
                <a:latin typeface="Calibri" panose="020F0502020204030204" pitchFamily="34" charset="0"/>
                <a:ea typeface="Times New Roman" panose="02020603050405020304" pitchFamily="18" charset="0"/>
                <a:cs typeface="Calibri" panose="020F0502020204030204" pitchFamily="34" charset="0"/>
              </a:rPr>
              <a:t>Course Plans.</a:t>
            </a:r>
            <a:r>
              <a:rPr lang="en-US" sz="1400" dirty="0">
                <a:latin typeface="Calibri" panose="020F0502020204030204" pitchFamily="34" charset="0"/>
                <a:ea typeface="Times New Roman" panose="02020603050405020304" pitchFamily="18" charset="0"/>
                <a:cs typeface="Calibri" panose="020F0502020204030204" pitchFamily="34" charset="0"/>
              </a:rPr>
              <a:t> Session Plans are not required. </a:t>
            </a:r>
            <a:r>
              <a:rPr lang="en-AU" sz="1400" dirty="0">
                <a:latin typeface="Calibri" panose="020F0502020204030204" pitchFamily="34" charset="0"/>
                <a:cs typeface="Calibri" panose="020F0502020204030204" pitchFamily="34" charset="0"/>
              </a:rPr>
              <a:t>The LEAP Delivery Plan also includes the new elements for 2021:  </a:t>
            </a:r>
          </a:p>
          <a:p>
            <a:pPr marL="645750" lvl="3" indent="-285750">
              <a:lnSpc>
                <a:spcPct val="120000"/>
              </a:lnSpc>
              <a:spcBef>
                <a:spcPts val="0"/>
              </a:spcBef>
            </a:pPr>
            <a:r>
              <a:rPr lang="en-AU" dirty="0">
                <a:solidFill>
                  <a:schemeClr val="accent1"/>
                </a:solidFill>
                <a:latin typeface="Calibri" panose="020F0502020204030204" pitchFamily="34" charset="0"/>
                <a:cs typeface="Calibri" panose="020F0502020204030204" pitchFamily="34" charset="0"/>
              </a:rPr>
              <a:t>Updated ACFE Program Categories</a:t>
            </a:r>
          </a:p>
          <a:p>
            <a:pPr marL="645750" lvl="3" indent="-285750">
              <a:lnSpc>
                <a:spcPct val="120000"/>
              </a:lnSpc>
              <a:spcBef>
                <a:spcPts val="0"/>
              </a:spcBef>
            </a:pPr>
            <a:r>
              <a:rPr lang="en-AU" dirty="0">
                <a:solidFill>
                  <a:schemeClr val="accent1"/>
                </a:solidFill>
                <a:latin typeface="Calibri" panose="020F0502020204030204" pitchFamily="34" charset="0"/>
                <a:cs typeface="Calibri" panose="020F0502020204030204" pitchFamily="34" charset="0"/>
              </a:rPr>
              <a:t>Mode of delivery</a:t>
            </a:r>
          </a:p>
          <a:p>
            <a:pPr marL="645750" lvl="3" indent="-285750">
              <a:lnSpc>
                <a:spcPct val="120000"/>
              </a:lnSpc>
              <a:spcBef>
                <a:spcPts val="0"/>
              </a:spcBef>
            </a:pPr>
            <a:r>
              <a:rPr lang="en-AU" dirty="0">
                <a:solidFill>
                  <a:schemeClr val="accent1"/>
                </a:solidFill>
                <a:latin typeface="Calibri" panose="020F0502020204030204" pitchFamily="34" charset="0"/>
                <a:cs typeface="Calibri" panose="020F0502020204030204" pitchFamily="34" charset="0"/>
              </a:rPr>
              <a:t>Delivery Site and Partnerships</a:t>
            </a:r>
            <a:endParaRPr lang="en-US"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20000"/>
              </a:lnSpc>
              <a:spcBef>
                <a:spcPts val="600"/>
              </a:spcBef>
              <a:spcAft>
                <a:spcPts val="600"/>
              </a:spcAft>
              <a:buFont typeface="+mj-lt"/>
              <a:buAutoNum type="arabicPeriod"/>
            </a:pP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20000"/>
              </a:lnSpc>
              <a:spcBef>
                <a:spcPts val="600"/>
              </a:spcBef>
              <a:spcAft>
                <a:spcPts val="600"/>
              </a:spcAft>
              <a:buFont typeface="+mj-lt"/>
              <a:buAutoNum type="arabicPeriod"/>
            </a:pP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20000"/>
              </a:lnSpc>
              <a:spcBef>
                <a:spcPts val="600"/>
              </a:spcBef>
              <a:spcAft>
                <a:spcPts val="600"/>
              </a:spcAft>
              <a:buFont typeface="+mj-lt"/>
              <a:buAutoNum type="arabicPeriod"/>
            </a:pPr>
            <a:endParaRPr lang="en-US" sz="14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41939B55-3B5F-468E-9E78-E95682225871}"/>
              </a:ext>
            </a:extLst>
          </p:cNvPr>
          <p:cNvPicPr>
            <a:picLocks noChangeAspect="1"/>
          </p:cNvPicPr>
          <p:nvPr/>
        </p:nvPicPr>
        <p:blipFill>
          <a:blip r:embed="rId3"/>
          <a:stretch>
            <a:fillRect/>
          </a:stretch>
        </p:blipFill>
        <p:spPr>
          <a:xfrm>
            <a:off x="4670546" y="3306932"/>
            <a:ext cx="4037519" cy="2634844"/>
          </a:xfrm>
          <a:prstGeom prst="rect">
            <a:avLst/>
          </a:prstGeom>
          <a:ln>
            <a:solidFill>
              <a:schemeClr val="tx1"/>
            </a:solidFill>
          </a:ln>
        </p:spPr>
      </p:pic>
      <p:sp>
        <p:nvSpPr>
          <p:cNvPr id="8" name="Right Triangle 7">
            <a:extLst>
              <a:ext uri="{FF2B5EF4-FFF2-40B4-BE49-F238E27FC236}">
                <a16:creationId xmlns:a16="http://schemas.microsoft.com/office/drawing/2014/main" id="{74B6703C-9AA1-4432-AF25-97DDE7F71CB6}"/>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E45C9CB1-F46F-43D3-8817-1B9456E29F51}"/>
              </a:ext>
            </a:extLst>
          </p:cNvPr>
          <p:cNvSpPr/>
          <p:nvPr/>
        </p:nvSpPr>
        <p:spPr>
          <a:xfrm>
            <a:off x="4572004" y="915897"/>
            <a:ext cx="4572000" cy="1521635"/>
          </a:xfrm>
          <a:prstGeom prst="rect">
            <a:avLst/>
          </a:prstGeom>
        </p:spPr>
        <p:txBody>
          <a:bodyPr>
            <a:spAutoFit/>
          </a:bodyPr>
          <a:lstStyle/>
          <a:p>
            <a:pPr marL="457200" indent="-457200">
              <a:lnSpc>
                <a:spcPct val="120000"/>
              </a:lnSpc>
              <a:spcBef>
                <a:spcPts val="600"/>
              </a:spcBef>
              <a:spcAft>
                <a:spcPts val="600"/>
              </a:spcAft>
              <a:buFont typeface="+mj-lt"/>
              <a:buAutoNum type="arabicPeriod"/>
            </a:pPr>
            <a:endPar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a:lnSpc>
                <a:spcPct val="120000"/>
              </a:lnSpc>
              <a:spcBef>
                <a:spcPts val="600"/>
              </a:spcBef>
              <a:spcAft>
                <a:spcPts val="600"/>
              </a:spcAft>
            </a:pP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Submit your application in </a:t>
            </a:r>
            <a:r>
              <a:rPr lang="en-US" sz="14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ONE email </a:t>
            </a: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with your Pre-accredited Training application (and Skills for Work and Study if applicable) by </a:t>
            </a:r>
            <a:r>
              <a:rPr lang="en-US" sz="14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COB 14 October 2020 </a:t>
            </a: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via</a:t>
            </a:r>
            <a:r>
              <a:rPr lang="en-US" sz="14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email to: </a:t>
            </a:r>
            <a:r>
              <a:rPr lang="en-US" sz="1400" u="sng" dirty="0">
                <a:solidFill>
                  <a:schemeClr val="accent1"/>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training.participation@education.vic.gov.au</a:t>
            </a: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endParaRPr lang="en-US" sz="14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187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492175"/>
            <a:ext cx="8460150" cy="552438"/>
          </a:xfrm>
        </p:spPr>
        <p:txBody>
          <a:bodyPr>
            <a:normAutofit/>
          </a:bodyPr>
          <a:lstStyle/>
          <a:p>
            <a:pPr algn="ctr"/>
            <a:r>
              <a:rPr lang="en-US" sz="3600" dirty="0">
                <a:solidFill>
                  <a:schemeClr val="tx1"/>
                </a:solidFill>
                <a:latin typeface="Calibri Light" panose="020F0302020204030204" pitchFamily="34" charset="0"/>
                <a:cs typeface="Calibri Light" panose="020F0302020204030204" pitchFamily="34" charset="0"/>
              </a:rPr>
              <a:t>LEAP ASSESSMENT CRITERIA </a:t>
            </a:r>
            <a:endParaRPr lang="en-AU" sz="3600" dirty="0">
              <a:solidFill>
                <a:schemeClr val="tx1"/>
              </a:solidFill>
              <a:latin typeface="Calibri Light" panose="020F0302020204030204" pitchFamily="34" charset="0"/>
              <a:cs typeface="Calibri Light" panose="020F0302020204030204" pitchFamily="34" charset="0"/>
            </a:endParaRPr>
          </a:p>
        </p:txBody>
      </p:sp>
      <p:sp>
        <p:nvSpPr>
          <p:cNvPr id="7" name="Content Placeholder 5"/>
          <p:cNvSpPr>
            <a:spLocks noGrp="1"/>
          </p:cNvSpPr>
          <p:nvPr>
            <p:ph idx="1"/>
          </p:nvPr>
        </p:nvSpPr>
        <p:spPr>
          <a:xfrm>
            <a:off x="475758" y="1133069"/>
            <a:ext cx="8191991" cy="4154984"/>
          </a:xfrm>
          <a:prstGeom prst="rect">
            <a:avLst/>
          </a:prstGeom>
        </p:spPr>
        <p:txBody>
          <a:bodyPr wrap="square">
            <a:spAutoFit/>
          </a:bodyPr>
          <a:lstStyle/>
          <a:p>
            <a:pPr lvl="0">
              <a:spcBef>
                <a:spcPts val="600"/>
              </a:spcBef>
              <a:spcAft>
                <a:spcPts val="600"/>
              </a:spcAft>
            </a:pPr>
            <a:r>
              <a:rPr lang="en-GB" dirty="0">
                <a:latin typeface="Calibri Light" panose="020F0302020204030204" pitchFamily="34" charset="0"/>
                <a:cs typeface="Calibri Light" panose="020F0302020204030204" pitchFamily="34" charset="0"/>
              </a:rPr>
              <a:t>For LEAP, all Delivery Plans and Course Plans will be subject to the following assessment criteria:</a:t>
            </a:r>
          </a:p>
          <a:p>
            <a:pPr marL="285750" lvl="0" indent="-285750">
              <a:spcBef>
                <a:spcPts val="600"/>
              </a:spcBef>
              <a:spcAft>
                <a:spcPts val="600"/>
              </a:spcAft>
              <a:buFont typeface="Arial" panose="020B0604020202020204" pitchFamily="34" charset="0"/>
              <a:buChar char="•"/>
            </a:pPr>
            <a:r>
              <a:rPr lang="en-AU" dirty="0">
                <a:latin typeface="Calibri Light" panose="020F0302020204030204" pitchFamily="34" charset="0"/>
                <a:cs typeface="Calibri Light" panose="020F0302020204030204" pitchFamily="34" charset="0"/>
              </a:rPr>
              <a:t>Clear </a:t>
            </a:r>
            <a:r>
              <a:rPr lang="en-AU" b="1" dirty="0">
                <a:latin typeface="Calibri Light" panose="020F0302020204030204" pitchFamily="34" charset="0"/>
                <a:cs typeface="Calibri Light" panose="020F0302020204030204" pitchFamily="34" charset="0"/>
              </a:rPr>
              <a:t>engagement</a:t>
            </a:r>
            <a:r>
              <a:rPr lang="en-AU" dirty="0">
                <a:latin typeface="Calibri Light" panose="020F0302020204030204" pitchFamily="34" charset="0"/>
                <a:cs typeface="Calibri Light" panose="020F0302020204030204" pitchFamily="34" charset="0"/>
              </a:rPr>
              <a:t> strategy and rationale for LEAP course duration </a:t>
            </a:r>
          </a:p>
          <a:p>
            <a:pPr marL="285750" lvl="0" indent="-285750">
              <a:spcBef>
                <a:spcPts val="600"/>
              </a:spcBef>
              <a:spcAft>
                <a:spcPts val="600"/>
              </a:spcAft>
              <a:buFont typeface="Arial" panose="020B0604020202020204" pitchFamily="34" charset="0"/>
              <a:buChar char="•"/>
            </a:pPr>
            <a:r>
              <a:rPr lang="en-AU" dirty="0">
                <a:latin typeface="Calibri Light" panose="020F0302020204030204" pitchFamily="34" charset="0"/>
                <a:cs typeface="Calibri Light" panose="020F0302020204030204" pitchFamily="34" charset="0"/>
              </a:rPr>
              <a:t>LEAP programs are </a:t>
            </a:r>
            <a:r>
              <a:rPr lang="en-AU" b="1" dirty="0">
                <a:latin typeface="Calibri Light" panose="020F0302020204030204" pitchFamily="34" charset="0"/>
                <a:cs typeface="Calibri Light" panose="020F0302020204030204" pitchFamily="34" charset="0"/>
              </a:rPr>
              <a:t>clearly distinguished from pre-accredited programs </a:t>
            </a:r>
          </a:p>
          <a:p>
            <a:pPr marL="285750" lvl="0" indent="-285750">
              <a:spcBef>
                <a:spcPts val="600"/>
              </a:spcBef>
              <a:spcAft>
                <a:spcPts val="600"/>
              </a:spcAft>
              <a:buFont typeface="Arial" panose="020B0604020202020204" pitchFamily="34" charset="0"/>
              <a:buChar char="•"/>
            </a:pPr>
            <a:r>
              <a:rPr lang="en-AU" dirty="0">
                <a:latin typeface="Calibri Light" panose="020F0302020204030204" pitchFamily="34" charset="0"/>
                <a:cs typeface="Calibri Light" panose="020F0302020204030204" pitchFamily="34" charset="0"/>
              </a:rPr>
              <a:t>Proposed courses which are </a:t>
            </a:r>
            <a:r>
              <a:rPr lang="en-AU" b="1" dirty="0">
                <a:latin typeface="Calibri Light" panose="020F0302020204030204" pitchFamily="34" charset="0"/>
                <a:cs typeface="Calibri Light" panose="020F0302020204030204" pitchFamily="34" charset="0"/>
              </a:rPr>
              <a:t>15 SCH or longer will be assessed as exceptions </a:t>
            </a:r>
            <a:r>
              <a:rPr lang="en-AU" dirty="0">
                <a:latin typeface="Calibri Light" panose="020F0302020204030204" pitchFamily="34" charset="0"/>
                <a:cs typeface="Calibri Light" panose="020F0302020204030204" pitchFamily="34" charset="0"/>
              </a:rPr>
              <a:t>and will require a clear rationale for the course length, aligned to the LEAP Objectives</a:t>
            </a:r>
          </a:p>
          <a:p>
            <a:pPr marL="285750" lvl="0" indent="-285750">
              <a:spcBef>
                <a:spcPts val="600"/>
              </a:spcBef>
              <a:spcAft>
                <a:spcPts val="600"/>
              </a:spcAft>
              <a:buFont typeface="Arial" panose="020B0604020202020204" pitchFamily="34" charset="0"/>
              <a:buChar char="•"/>
            </a:pPr>
            <a:r>
              <a:rPr lang="en-AU" dirty="0">
                <a:latin typeface="Calibri Light" panose="020F0302020204030204" pitchFamily="34" charset="0"/>
                <a:cs typeface="Calibri Light" panose="020F0302020204030204" pitchFamily="34" charset="0"/>
              </a:rPr>
              <a:t>Programs aim to </a:t>
            </a:r>
            <a:r>
              <a:rPr lang="en-AU" b="1" dirty="0">
                <a:latin typeface="Calibri Light" panose="020F0302020204030204" pitchFamily="34" charset="0"/>
                <a:cs typeface="Calibri Light" panose="020F0302020204030204" pitchFamily="34" charset="0"/>
              </a:rPr>
              <a:t>improve learning outcomes </a:t>
            </a:r>
            <a:r>
              <a:rPr lang="en-AU" dirty="0">
                <a:latin typeface="Calibri Light" panose="020F0302020204030204" pitchFamily="34" charset="0"/>
                <a:cs typeface="Calibri Light" panose="020F0302020204030204" pitchFamily="34" charset="0"/>
              </a:rPr>
              <a:t>for learner categories in the guidelines.</a:t>
            </a:r>
          </a:p>
          <a:p>
            <a:pPr marL="285750" lvl="0" indent="-285750">
              <a:spcBef>
                <a:spcPts val="600"/>
              </a:spcBef>
              <a:spcAft>
                <a:spcPts val="600"/>
              </a:spcAft>
              <a:buFont typeface="Arial" panose="020B0604020202020204" pitchFamily="34" charset="0"/>
              <a:buChar char="•"/>
            </a:pPr>
            <a:r>
              <a:rPr lang="en-AU" dirty="0">
                <a:latin typeface="Calibri Light" panose="020F0302020204030204" pitchFamily="34" charset="0"/>
                <a:cs typeface="Calibri Light" panose="020F0302020204030204" pitchFamily="34" charset="0"/>
              </a:rPr>
              <a:t>Programs specify how </a:t>
            </a:r>
            <a:r>
              <a:rPr lang="en-AU" b="1" dirty="0">
                <a:latin typeface="Calibri Light" panose="020F0302020204030204" pitchFamily="34" charset="0"/>
                <a:cs typeface="Calibri Light" panose="020F0302020204030204" pitchFamily="34" charset="0"/>
              </a:rPr>
              <a:t>learners will be linked to pathways to further education and training or employment.</a:t>
            </a:r>
          </a:p>
        </p:txBody>
      </p:sp>
      <p:sp>
        <p:nvSpPr>
          <p:cNvPr id="8" name="Right Triangle 7">
            <a:extLst>
              <a:ext uri="{FF2B5EF4-FFF2-40B4-BE49-F238E27FC236}">
                <a16:creationId xmlns:a16="http://schemas.microsoft.com/office/drawing/2014/main" id="{D174CD1C-3309-4D03-A30B-54245BB6CEAB}"/>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67503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25" y="372120"/>
            <a:ext cx="8460150" cy="781431"/>
          </a:xfrm>
        </p:spPr>
        <p:txBody>
          <a:bodyPr>
            <a:noAutofit/>
          </a:bodyPr>
          <a:lstStyle/>
          <a:p>
            <a:pPr algn="ctr"/>
            <a:r>
              <a:rPr lang="en-AU" sz="3600" cap="all" dirty="0">
                <a:solidFill>
                  <a:schemeClr val="tx1"/>
                </a:solidFill>
                <a:latin typeface="Calibri Light" panose="020F0302020204030204" pitchFamily="34" charset="0"/>
                <a:cs typeface="Calibri Light" panose="020F0302020204030204" pitchFamily="34" charset="0"/>
              </a:rPr>
              <a:t>Reporting – leap (SVTS)</a:t>
            </a:r>
            <a:endParaRPr lang="en-AU" sz="3600" dirty="0">
              <a:solidFill>
                <a:schemeClr val="tx1"/>
              </a:solidFill>
              <a:latin typeface="Calibri Light" panose="020F0302020204030204" pitchFamily="34" charset="0"/>
              <a:cs typeface="Calibri Light" panose="020F0302020204030204" pitchFamily="34" charset="0"/>
            </a:endParaRPr>
          </a:p>
        </p:txBody>
      </p:sp>
      <p:sp>
        <p:nvSpPr>
          <p:cNvPr id="6" name="Rectangle 5"/>
          <p:cNvSpPr/>
          <p:nvPr/>
        </p:nvSpPr>
        <p:spPr>
          <a:xfrm>
            <a:off x="446969" y="1153551"/>
            <a:ext cx="8355106" cy="4185761"/>
          </a:xfrm>
          <a:prstGeom prst="rect">
            <a:avLst/>
          </a:prstGeom>
        </p:spPr>
        <p:txBody>
          <a:bodyPr wrap="square">
            <a:spAutoFit/>
          </a:bodyPr>
          <a:lstStyle/>
          <a:p>
            <a:pPr>
              <a:spcBef>
                <a:spcPts val="600"/>
              </a:spcBef>
              <a:spcAft>
                <a:spcPts val="600"/>
              </a:spcAft>
            </a:pPr>
            <a:r>
              <a:rPr lang="en-AU" dirty="0">
                <a:solidFill>
                  <a:schemeClr val="accent1"/>
                </a:solidFill>
                <a:latin typeface="Calibri" panose="020F0502020204030204" pitchFamily="34" charset="0"/>
                <a:cs typeface="Calibri" panose="020F0502020204030204" pitchFamily="34" charset="0"/>
              </a:rPr>
              <a:t>Course delivery data must be </a:t>
            </a:r>
            <a:r>
              <a:rPr lang="en-AU" b="1" dirty="0">
                <a:solidFill>
                  <a:schemeClr val="accent1"/>
                </a:solidFill>
                <a:latin typeface="Calibri" panose="020F0502020204030204" pitchFamily="34" charset="0"/>
                <a:cs typeface="Calibri" panose="020F0502020204030204" pitchFamily="34" charset="0"/>
              </a:rPr>
              <a:t>entered into SVTS </a:t>
            </a:r>
            <a:r>
              <a:rPr lang="en-AU" dirty="0">
                <a:solidFill>
                  <a:schemeClr val="accent1"/>
                </a:solidFill>
                <a:latin typeface="Calibri" panose="020F0502020204030204" pitchFamily="34" charset="0"/>
                <a:cs typeface="Calibri" panose="020F0502020204030204" pitchFamily="34" charset="0"/>
              </a:rPr>
              <a:t>using the reporting codes as follows:  </a:t>
            </a:r>
          </a:p>
          <a:p>
            <a:pPr marL="342900" indent="-342900">
              <a:spcBef>
                <a:spcPts val="600"/>
              </a:spcBef>
              <a:spcAft>
                <a:spcPts val="600"/>
              </a:spcAft>
              <a:buFont typeface="Arial" panose="020B0604020202020204" pitchFamily="34" charset="0"/>
              <a:buChar char="•"/>
            </a:pPr>
            <a:r>
              <a:rPr lang="en-AU" dirty="0">
                <a:solidFill>
                  <a:schemeClr val="accent1"/>
                </a:solidFill>
                <a:latin typeface="Calibri" panose="020F0502020204030204" pitchFamily="34" charset="0"/>
                <a:cs typeface="Calibri" panose="020F0502020204030204" pitchFamily="34" charset="0"/>
              </a:rPr>
              <a:t>State funding source code: </a:t>
            </a:r>
            <a:r>
              <a:rPr lang="en-AU" b="1" dirty="0">
                <a:solidFill>
                  <a:schemeClr val="accent1"/>
                </a:solidFill>
                <a:latin typeface="Calibri" panose="020F0502020204030204" pitchFamily="34" charset="0"/>
                <a:cs typeface="Calibri" panose="020F0502020204030204" pitchFamily="34" charset="0"/>
              </a:rPr>
              <a:t>‘ACE’ </a:t>
            </a:r>
            <a:r>
              <a:rPr lang="en-AU" dirty="0">
                <a:solidFill>
                  <a:schemeClr val="accent1"/>
                </a:solidFill>
                <a:latin typeface="Calibri" panose="020F0502020204030204" pitchFamily="34" charset="0"/>
                <a:cs typeface="Calibri" panose="020F0502020204030204" pitchFamily="34" charset="0"/>
              </a:rPr>
              <a:t>(i.e. Funding Source State Code for standard ACFE pre-accredited programs).</a:t>
            </a:r>
          </a:p>
          <a:p>
            <a:pPr marL="342900" indent="-342900">
              <a:spcBef>
                <a:spcPts val="600"/>
              </a:spcBef>
              <a:spcAft>
                <a:spcPts val="600"/>
              </a:spcAft>
              <a:buFont typeface="Arial" panose="020B0604020202020204" pitchFamily="34" charset="0"/>
              <a:buChar char="•"/>
            </a:pPr>
            <a:r>
              <a:rPr lang="en-AU" dirty="0">
                <a:solidFill>
                  <a:schemeClr val="accent1"/>
                </a:solidFill>
                <a:latin typeface="Calibri" panose="020F0502020204030204" pitchFamily="34" charset="0"/>
                <a:cs typeface="Calibri" panose="020F0502020204030204" pitchFamily="34" charset="0"/>
              </a:rPr>
              <a:t>Course code: use prefix ‘</a:t>
            </a:r>
            <a:r>
              <a:rPr lang="en-AU" b="1" dirty="0">
                <a:solidFill>
                  <a:schemeClr val="accent1"/>
                </a:solidFill>
                <a:latin typeface="Calibri" panose="020F0502020204030204" pitchFamily="34" charset="0"/>
                <a:cs typeface="Calibri" panose="020F0502020204030204" pitchFamily="34" charset="0"/>
              </a:rPr>
              <a:t>ACL</a:t>
            </a:r>
            <a:r>
              <a:rPr lang="en-AU" dirty="0">
                <a:solidFill>
                  <a:schemeClr val="accent1"/>
                </a:solidFill>
                <a:latin typeface="Calibri" panose="020F0502020204030204" pitchFamily="34" charset="0"/>
                <a:cs typeface="Calibri" panose="020F0502020204030204" pitchFamily="34" charset="0"/>
              </a:rPr>
              <a:t>, </a:t>
            </a:r>
            <a:r>
              <a:rPr lang="en-AU" b="1" dirty="0">
                <a:solidFill>
                  <a:schemeClr val="accent1"/>
                </a:solidFill>
                <a:latin typeface="Calibri" panose="020F0502020204030204" pitchFamily="34" charset="0"/>
                <a:cs typeface="Calibri" panose="020F0502020204030204" pitchFamily="34" charset="0"/>
              </a:rPr>
              <a:t>followed by ‘21’</a:t>
            </a:r>
            <a:r>
              <a:rPr lang="en-AU" dirty="0">
                <a:solidFill>
                  <a:schemeClr val="accent1"/>
                </a:solidFill>
                <a:latin typeface="Calibri" panose="020F0502020204030204" pitchFamily="34" charset="0"/>
                <a:cs typeface="Calibri" panose="020F0502020204030204" pitchFamily="34" charset="0"/>
              </a:rPr>
              <a:t>, followed by your designated code (maximum 12 characters). E.g.: ‘ACL21RESUME’.</a:t>
            </a:r>
          </a:p>
          <a:p>
            <a:pPr marL="285750" lvl="0" indent="-285750">
              <a:spcBef>
                <a:spcPts val="600"/>
              </a:spcBef>
              <a:spcAft>
                <a:spcPts val="600"/>
              </a:spcAft>
              <a:buFont typeface="Arial" panose="020B0604020202020204" pitchFamily="34" charset="0"/>
              <a:buChar char="•"/>
            </a:pPr>
            <a:r>
              <a:rPr lang="en-AU" dirty="0">
                <a:solidFill>
                  <a:schemeClr val="accent1"/>
                </a:solidFill>
                <a:latin typeface="Calibri" panose="020F0502020204030204" pitchFamily="34" charset="0"/>
                <a:cs typeface="Calibri" panose="020F0502020204030204" pitchFamily="34" charset="0"/>
              </a:rPr>
              <a:t>Course name: use prefix </a:t>
            </a:r>
            <a:r>
              <a:rPr lang="en-AU" b="1" dirty="0">
                <a:solidFill>
                  <a:schemeClr val="accent1"/>
                </a:solidFill>
                <a:latin typeface="Calibri" panose="020F0502020204030204" pitchFamily="34" charset="0"/>
                <a:cs typeface="Calibri" panose="020F0502020204030204" pitchFamily="34" charset="0"/>
              </a:rPr>
              <a:t>‘LEAP’</a:t>
            </a:r>
            <a:r>
              <a:rPr lang="en-AU" dirty="0">
                <a:solidFill>
                  <a:schemeClr val="accent1"/>
                </a:solidFill>
                <a:latin typeface="Calibri" panose="020F0502020204030204" pitchFamily="34" charset="0"/>
                <a:cs typeface="Calibri" panose="020F0502020204030204" pitchFamily="34" charset="0"/>
              </a:rPr>
              <a:t>, followed by your designated name.  E.g.: ‘LEAP Resume Preparation’. </a:t>
            </a:r>
          </a:p>
          <a:p>
            <a:pPr marL="342900" indent="-342900">
              <a:spcBef>
                <a:spcPts val="600"/>
              </a:spcBef>
              <a:spcAft>
                <a:spcPts val="600"/>
              </a:spcAft>
              <a:buFont typeface="Arial" panose="020B0604020202020204" pitchFamily="34" charset="0"/>
              <a:buChar char="•"/>
            </a:pPr>
            <a:r>
              <a:rPr lang="en-AU" dirty="0">
                <a:solidFill>
                  <a:schemeClr val="accent1"/>
                </a:solidFill>
                <a:latin typeface="Calibri" panose="020F0502020204030204" pitchFamily="34" charset="0"/>
                <a:cs typeface="Calibri" panose="020F0502020204030204" pitchFamily="34" charset="0"/>
              </a:rPr>
              <a:t>Providers</a:t>
            </a:r>
            <a:r>
              <a:rPr lang="en-AU" b="1" dirty="0">
                <a:solidFill>
                  <a:schemeClr val="accent1"/>
                </a:solidFill>
                <a:latin typeface="Calibri" panose="020F0502020204030204" pitchFamily="34" charset="0"/>
                <a:cs typeface="Calibri" panose="020F0502020204030204" pitchFamily="34" charset="0"/>
              </a:rPr>
              <a:t> can upload their LEAP data at any time but must report </a:t>
            </a:r>
            <a:r>
              <a:rPr lang="en-AU" dirty="0">
                <a:solidFill>
                  <a:schemeClr val="accent1"/>
                </a:solidFill>
                <a:latin typeface="Calibri" panose="020F0502020204030204" pitchFamily="34" charset="0"/>
                <a:cs typeface="Calibri" panose="020F0502020204030204" pitchFamily="34" charset="0"/>
              </a:rPr>
              <a:t>their </a:t>
            </a:r>
            <a:r>
              <a:rPr lang="en-AU" b="1" dirty="0">
                <a:solidFill>
                  <a:schemeClr val="accent1"/>
                </a:solidFill>
                <a:latin typeface="Calibri" panose="020F0502020204030204" pitchFamily="34" charset="0"/>
                <a:cs typeface="Calibri" panose="020F0502020204030204" pitchFamily="34" charset="0"/>
              </a:rPr>
              <a:t>data quarterly at a minimum by the following dates: 30 March 2021, 31 July 2021, 30 September 2021 and 15 January 2022.   </a:t>
            </a:r>
          </a:p>
          <a:p>
            <a:pPr marL="285750" lvl="0" indent="-285750">
              <a:spcBef>
                <a:spcPts val="600"/>
              </a:spcBef>
              <a:spcAft>
                <a:spcPts val="600"/>
              </a:spcAft>
              <a:buFont typeface="Arial" panose="020B0604020202020204" pitchFamily="34" charset="0"/>
              <a:buChar char="•"/>
            </a:pPr>
            <a:r>
              <a:rPr lang="en-US" b="1" dirty="0">
                <a:solidFill>
                  <a:schemeClr val="accent1"/>
                </a:solidFill>
                <a:latin typeface="Calibri" panose="020F0502020204030204" pitchFamily="34" charset="0"/>
                <a:cs typeface="Calibri" panose="020F0502020204030204" pitchFamily="34" charset="0"/>
              </a:rPr>
              <a:t>Students do not need to have fully completed a LEAP </a:t>
            </a:r>
            <a:r>
              <a:rPr lang="en-US" dirty="0">
                <a:solidFill>
                  <a:schemeClr val="accent1"/>
                </a:solidFill>
                <a:latin typeface="Calibri" panose="020F0502020204030204" pitchFamily="34" charset="0"/>
                <a:cs typeface="Calibri" panose="020F0502020204030204" pitchFamily="34" charset="0"/>
              </a:rPr>
              <a:t>course before the data is reported.</a:t>
            </a:r>
            <a:endParaRPr lang="en-AU" dirty="0">
              <a:solidFill>
                <a:schemeClr val="accent1"/>
              </a:solidFill>
              <a:latin typeface="Calibri" panose="020F0502020204030204" pitchFamily="34" charset="0"/>
              <a:cs typeface="Calibri" panose="020F0502020204030204" pitchFamily="34" charset="0"/>
            </a:endParaRPr>
          </a:p>
        </p:txBody>
      </p:sp>
      <p:sp>
        <p:nvSpPr>
          <p:cNvPr id="7" name="Right Triangle 6">
            <a:extLst>
              <a:ext uri="{FF2B5EF4-FFF2-40B4-BE49-F238E27FC236}">
                <a16:creationId xmlns:a16="http://schemas.microsoft.com/office/drawing/2014/main" id="{1DD055DD-0D25-473C-A589-6F935AABE5C1}"/>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94877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B2F34-F0A1-401C-9CB2-473573ECE8C3}"/>
              </a:ext>
            </a:extLst>
          </p:cNvPr>
          <p:cNvSpPr>
            <a:spLocks noGrp="1"/>
          </p:cNvSpPr>
          <p:nvPr>
            <p:ph type="body" idx="1"/>
          </p:nvPr>
        </p:nvSpPr>
        <p:spPr/>
        <p:txBody>
          <a:bodyPr/>
          <a:lstStyle/>
          <a:p>
            <a:r>
              <a:rPr lang="en-AU" dirty="0"/>
              <a:t>NEXT STEPS AND FURTHER OPPORTUNITIES</a:t>
            </a:r>
          </a:p>
        </p:txBody>
      </p:sp>
    </p:spTree>
    <p:extLst>
      <p:ext uri="{BB962C8B-B14F-4D97-AF65-F5344CB8AC3E}">
        <p14:creationId xmlns:p14="http://schemas.microsoft.com/office/powerpoint/2010/main" val="69287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7271-0778-4A4D-A89B-F033C9F60F04}"/>
              </a:ext>
            </a:extLst>
          </p:cNvPr>
          <p:cNvSpPr>
            <a:spLocks noGrp="1"/>
          </p:cNvSpPr>
          <p:nvPr>
            <p:ph type="title"/>
          </p:nvPr>
        </p:nvSpPr>
        <p:spPr>
          <a:xfrm>
            <a:off x="341925" y="462039"/>
            <a:ext cx="8460150" cy="788333"/>
          </a:xfrm>
        </p:spPr>
        <p:txBody>
          <a:bodyPr>
            <a:normAutofit/>
          </a:bodyPr>
          <a:lstStyle/>
          <a:p>
            <a:r>
              <a:rPr lang="en-AU" sz="2800" dirty="0">
                <a:solidFill>
                  <a:schemeClr val="tx1"/>
                </a:solidFill>
                <a:latin typeface="Calibri Light" panose="020F0302020204030204" pitchFamily="34" charset="0"/>
                <a:cs typeface="Calibri Light" panose="020F0302020204030204" pitchFamily="34" charset="0"/>
              </a:rPr>
              <a:t>COVID-19 IMPACTS</a:t>
            </a:r>
          </a:p>
        </p:txBody>
      </p:sp>
      <p:sp>
        <p:nvSpPr>
          <p:cNvPr id="3" name="Content Placeholder 2">
            <a:extLst>
              <a:ext uri="{FF2B5EF4-FFF2-40B4-BE49-F238E27FC236}">
                <a16:creationId xmlns:a16="http://schemas.microsoft.com/office/drawing/2014/main" id="{3812E36F-0B9D-428A-8D02-050302F4E016}"/>
              </a:ext>
            </a:extLst>
          </p:cNvPr>
          <p:cNvSpPr>
            <a:spLocks noGrp="1"/>
          </p:cNvSpPr>
          <p:nvPr>
            <p:ph idx="1"/>
          </p:nvPr>
        </p:nvSpPr>
        <p:spPr>
          <a:xfrm>
            <a:off x="358775" y="1160463"/>
            <a:ext cx="8461374" cy="4608514"/>
          </a:xfrm>
        </p:spPr>
        <p:txBody>
          <a:bodyPr>
            <a:normAutofit lnSpcReduction="10000"/>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First of all, the ACFE Board and the Department acknowledge the impacts of COVID-19 on the delivery of ACFE funded programs by Learn Locals</a:t>
            </a:r>
            <a:r>
              <a:rPr lang="en-AU" dirty="0">
                <a:latin typeface="Calibri" panose="020F0502020204030204" pitchFamily="34" charset="0"/>
                <a:cs typeface="Calibri" panose="020F0502020204030204" pitchFamily="34" charset="0"/>
              </a:rPr>
              <a:t>. </a:t>
            </a: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Thank you for your continued efforts to maintain training delivery and engagement in 2020, as we look forward to 2021.</a:t>
            </a:r>
          </a:p>
          <a:p>
            <a:endParaRPr lang="en-AU" dirty="0">
              <a:latin typeface="Calibri" panose="020F0502020204030204" pitchFamily="34" charset="0"/>
              <a:cs typeface="Calibri" panose="020F0502020204030204" pitchFamily="34" charset="0"/>
            </a:endParaRPr>
          </a:p>
          <a:p>
            <a:r>
              <a:rPr lang="en-AU" b="1" i="1" dirty="0">
                <a:solidFill>
                  <a:schemeClr val="tx1"/>
                </a:solidFill>
                <a:latin typeface="Calibri Light" panose="020F0302020204030204" pitchFamily="34" charset="0"/>
                <a:ea typeface="Times New Roman" panose="02020603050405020304" pitchFamily="18" charset="0"/>
                <a:cs typeface="Arial" panose="020B0604020202020204" pitchFamily="34" charset="0"/>
              </a:rPr>
              <a:t>What does this mean for your 2021 pre-accredited training delivery allocation?</a:t>
            </a:r>
          </a:p>
          <a:p>
            <a:r>
              <a:rPr lang="en-AU" b="1" dirty="0">
                <a:latin typeface="Calibri Light" panose="020F0302020204030204" pitchFamily="34" charset="0"/>
                <a:ea typeface="Times New Roman" panose="02020603050405020304" pitchFamily="18" charset="0"/>
                <a:cs typeface="Arial" panose="020B0604020202020204" pitchFamily="34" charset="0"/>
              </a:rPr>
              <a:t>The ACFE Board has </a:t>
            </a:r>
            <a:r>
              <a:rPr lang="en-US" b="1" dirty="0">
                <a:latin typeface="Calibri Light" panose="020F0302020204030204" pitchFamily="34" charset="0"/>
                <a:ea typeface="Times New Roman" panose="02020603050405020304" pitchFamily="18" charset="0"/>
                <a:cs typeface="Arial" panose="020B0604020202020204" pitchFamily="34" charset="0"/>
              </a:rPr>
              <a:t>approved a 2021 pre-accredited allocation for each provider, up to a maximum of their total 2020 allocation by ACFE regional area. </a:t>
            </a:r>
          </a:p>
          <a:p>
            <a:endParaRPr lang="en-US" b="1" dirty="0">
              <a:latin typeface="Calibri Light" panose="020F0302020204030204" pitchFamily="34" charset="0"/>
              <a:ea typeface="Times New Roman" panose="02020603050405020304" pitchFamily="18" charset="0"/>
              <a:cs typeface="Arial" panose="020B0604020202020204" pitchFamily="34" charset="0"/>
            </a:endParaRPr>
          </a:p>
          <a:p>
            <a:r>
              <a:rPr lang="en-US" b="1" dirty="0">
                <a:latin typeface="Calibri Light" panose="020F0302020204030204" pitchFamily="34" charset="0"/>
                <a:ea typeface="Times New Roman" panose="02020603050405020304" pitchFamily="18" charset="0"/>
                <a:cs typeface="Arial" panose="020B0604020202020204" pitchFamily="34" charset="0"/>
              </a:rPr>
              <a:t>Providers may request to reduce their allocation.  </a:t>
            </a:r>
            <a:endParaRPr lang="en-AU" b="1" dirty="0">
              <a:latin typeface="Calibri Light" panose="020F0302020204030204" pitchFamily="34" charset="0"/>
              <a:ea typeface="Times New Roman" panose="02020603050405020304" pitchFamily="18" charset="0"/>
              <a:cs typeface="Arial" panose="020B0604020202020204" pitchFamily="34" charset="0"/>
            </a:endParaRPr>
          </a:p>
          <a:p>
            <a:endParaRPr lang="en-AU"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837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D36E-93AE-4615-8B71-B91172A38E3E}"/>
              </a:ext>
            </a:extLst>
          </p:cNvPr>
          <p:cNvSpPr>
            <a:spLocks noGrp="1"/>
          </p:cNvSpPr>
          <p:nvPr>
            <p:ph type="title"/>
          </p:nvPr>
        </p:nvSpPr>
        <p:spPr/>
        <p:txBody>
          <a:bodyPr>
            <a:normAutofit/>
          </a:bodyPr>
          <a:lstStyle/>
          <a:p>
            <a:r>
              <a:rPr lang="en-AU" sz="2800" dirty="0">
                <a:solidFill>
                  <a:schemeClr val="tx1"/>
                </a:solidFill>
                <a:latin typeface="Calibri Light" panose="020F0302020204030204" pitchFamily="34" charset="0"/>
                <a:cs typeface="Calibri Light" panose="020F0302020204030204" pitchFamily="34" charset="0"/>
              </a:rPr>
              <a:t>FURTHER OPPORTUNITIES</a:t>
            </a:r>
          </a:p>
        </p:txBody>
      </p:sp>
      <p:sp>
        <p:nvSpPr>
          <p:cNvPr id="3" name="Content Placeholder 2">
            <a:extLst>
              <a:ext uri="{FF2B5EF4-FFF2-40B4-BE49-F238E27FC236}">
                <a16:creationId xmlns:a16="http://schemas.microsoft.com/office/drawing/2014/main" id="{365533E0-4943-4CC6-8D5A-5A46476B62FA}"/>
              </a:ext>
            </a:extLst>
          </p:cNvPr>
          <p:cNvSpPr>
            <a:spLocks noGrp="1"/>
          </p:cNvSpPr>
          <p:nvPr>
            <p:ph idx="1"/>
          </p:nvPr>
        </p:nvSpPr>
        <p:spPr>
          <a:xfrm>
            <a:off x="360000" y="1160463"/>
            <a:ext cx="7372890" cy="4608514"/>
          </a:xfrm>
        </p:spPr>
        <p:txBody>
          <a:bodyPr>
            <a:normAutofit/>
          </a:bodyPr>
          <a:lstStyle/>
          <a:p>
            <a:r>
              <a:rPr lang="en-AU" b="1" dirty="0">
                <a:latin typeface="Calibri" panose="020F0502020204030204" pitchFamily="34" charset="0"/>
                <a:cs typeface="Calibri" panose="020F0502020204030204" pitchFamily="34" charset="0"/>
              </a:rPr>
              <a:t>Skills for Work and Study pilot programs</a:t>
            </a:r>
          </a:p>
          <a:p>
            <a:endParaRPr lang="en-AU" b="1"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The Skills for Work and Study pilot programs are high quality, industry contextualised literacy and numeracy programs </a:t>
            </a:r>
            <a:r>
              <a:rPr lang="en-AU" sz="1800" dirty="0">
                <a:latin typeface="Calibri" panose="020F0502020204030204" pitchFamily="34" charset="0"/>
                <a:cs typeface="Calibri" panose="020F0502020204030204" pitchFamily="34" charset="0"/>
              </a:rPr>
              <a:t>designed for learners with low literacy and numeracy skills and interested in one of the available industries</a:t>
            </a:r>
            <a:r>
              <a:rPr lang="en-GB" sz="1800" dirty="0">
                <a:latin typeface="Calibri" panose="020F0502020204030204" pitchFamily="34" charset="0"/>
                <a:cs typeface="Calibri" panose="020F0502020204030204" pitchFamily="34" charset="0"/>
              </a:rPr>
              <a:t>.  The programs have been developed by Learn Local providers to share with other Learn Local providers across Victoria.   </a:t>
            </a:r>
            <a:endParaRPr lang="en-AU" sz="1800" dirty="0">
              <a:latin typeface="Calibri" panose="020F0502020204030204" pitchFamily="34" charset="0"/>
              <a:cs typeface="Calibri" panose="020F0502020204030204" pitchFamily="34" charset="0"/>
            </a:endParaRPr>
          </a:p>
          <a:p>
            <a:r>
              <a:rPr lang="en-AU" sz="1800" dirty="0">
                <a:latin typeface="Calibri" panose="020F0502020204030204" pitchFamily="34" charset="0"/>
                <a:cs typeface="Calibri" panose="020F0502020204030204" pitchFamily="34" charset="0"/>
              </a:rPr>
              <a:t>Further information on the Skills for Work and Study pilot programs, and other upcoming opportunities, will be presented at an information session on Monday, 28 September.  If you are interested, please register and attend the information session.</a:t>
            </a:r>
          </a:p>
          <a:p>
            <a:r>
              <a:rPr lang="en-AU" sz="1800" dirty="0">
                <a:latin typeface="Calibri" panose="020F0502020204030204" pitchFamily="34" charset="0"/>
                <a:cs typeface="Calibri" panose="020F0502020204030204" pitchFamily="34" charset="0"/>
              </a:rPr>
              <a:t>Details are available in the </a:t>
            </a:r>
            <a:r>
              <a:rPr lang="en-AU" sz="1800" u="sng" dirty="0">
                <a:latin typeface="Calibri" panose="020F0502020204030204" pitchFamily="34" charset="0"/>
                <a:cs typeface="Calibri" panose="020F0502020204030204" pitchFamily="34" charset="0"/>
                <a:hlinkClick r:id="rId3"/>
              </a:rPr>
              <a:t>General Memo</a:t>
            </a:r>
            <a:r>
              <a:rPr lang="en-AU" sz="1800" dirty="0">
                <a:latin typeface="Calibri" panose="020F0502020204030204" pitchFamily="34" charset="0"/>
                <a:cs typeface="Calibri" panose="020F0502020204030204" pitchFamily="34" charset="0"/>
              </a:rPr>
              <a:t> of 10 September 2020. </a:t>
            </a:r>
          </a:p>
        </p:txBody>
      </p:sp>
    </p:spTree>
    <p:extLst>
      <p:ext uri="{BB962C8B-B14F-4D97-AF65-F5344CB8AC3E}">
        <p14:creationId xmlns:p14="http://schemas.microsoft.com/office/powerpoint/2010/main" val="3630632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31" y="213775"/>
            <a:ext cx="8384214" cy="538847"/>
          </a:xfrm>
        </p:spPr>
        <p:txBody>
          <a:bodyPr>
            <a:noAutofit/>
          </a:bodyPr>
          <a:lstStyle/>
          <a:p>
            <a:pPr algn="ctr"/>
            <a:r>
              <a:rPr lang="en-US" sz="2400" dirty="0">
                <a:solidFill>
                  <a:schemeClr val="tx1"/>
                </a:solidFill>
                <a:latin typeface="Calibri Light" panose="020F0302020204030204" pitchFamily="34" charset="0"/>
                <a:cs typeface="Calibri Light" panose="020F0302020204030204" pitchFamily="34" charset="0"/>
              </a:rPr>
              <a:t>HOW TO APPLY FOR SKILLS FOR WORK AND STUDY FUNDING</a:t>
            </a:r>
            <a:br>
              <a:rPr lang="en-US" sz="2000" dirty="0"/>
            </a:br>
            <a:endParaRPr lang="en-US" sz="2000" dirty="0"/>
          </a:p>
        </p:txBody>
      </p:sp>
      <p:sp>
        <p:nvSpPr>
          <p:cNvPr id="3" name="Content Placeholder 2"/>
          <p:cNvSpPr>
            <a:spLocks noGrp="1"/>
          </p:cNvSpPr>
          <p:nvPr>
            <p:ph idx="1"/>
          </p:nvPr>
        </p:nvSpPr>
        <p:spPr>
          <a:xfrm>
            <a:off x="323851" y="1066144"/>
            <a:ext cx="4304191" cy="5039234"/>
          </a:xfrm>
        </p:spPr>
        <p:txBody>
          <a:bodyPr>
            <a:normAutofit fontScale="92500" lnSpcReduction="10000"/>
          </a:bodyPr>
          <a:lstStyle/>
          <a:p>
            <a:pPr marL="457200" lvl="0" indent="-457200">
              <a:lnSpc>
                <a:spcPct val="120000"/>
              </a:lnSpc>
              <a:spcBef>
                <a:spcPts val="600"/>
              </a:spcBef>
              <a:spcAft>
                <a:spcPts val="600"/>
              </a:spcAft>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Only providers who have </a:t>
            </a:r>
            <a:r>
              <a:rPr lang="en-US" sz="1400" b="1" dirty="0">
                <a:latin typeface="Calibri" panose="020F0502020204030204" pitchFamily="34" charset="0"/>
                <a:ea typeface="Times New Roman" panose="02020603050405020304" pitchFamily="18" charset="0"/>
                <a:cs typeface="Calibri" panose="020F0502020204030204" pitchFamily="34" charset="0"/>
              </a:rPr>
              <a:t>applied for a 2021 Pre-accredited allocation can apply </a:t>
            </a:r>
            <a:r>
              <a:rPr lang="en-US" sz="1400" dirty="0">
                <a:latin typeface="Calibri" panose="020F0502020204030204" pitchFamily="34" charset="0"/>
                <a:ea typeface="Times New Roman" panose="02020603050405020304" pitchFamily="18" charset="0"/>
                <a:cs typeface="Calibri" panose="020F0502020204030204" pitchFamily="34" charset="0"/>
              </a:rPr>
              <a:t>for the Skills for Work and Study pilot programs.</a:t>
            </a:r>
            <a:endParaRPr lang="en-AU" sz="1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20000"/>
              </a:lnSpc>
              <a:spcBef>
                <a:spcPts val="600"/>
              </a:spcBef>
              <a:spcAft>
                <a:spcPts val="600"/>
              </a:spcAft>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Download and read the</a:t>
            </a:r>
            <a:r>
              <a:rPr lang="en-AU" sz="1400" u="sng" dirty="0">
                <a:latin typeface="Calibri" panose="020F0502020204030204" pitchFamily="34" charset="0"/>
                <a:cs typeface="Calibri" panose="020F0502020204030204" pitchFamily="34" charset="0"/>
                <a:hlinkClick r:id="rId3"/>
              </a:rPr>
              <a:t> </a:t>
            </a:r>
            <a:r>
              <a:rPr lang="en-AU" sz="1400" u="sng" dirty="0">
                <a:latin typeface="Calibri" panose="020F0502020204030204" pitchFamily="34" charset="0"/>
                <a:cs typeface="Calibri" panose="020F0502020204030204" pitchFamily="34" charset="0"/>
                <a:hlinkClick r:id="rId4"/>
              </a:rPr>
              <a:t>2021 Skills for Work and Study Guidelines</a:t>
            </a:r>
            <a:endParaRPr lang="en-AU" sz="1400" u="sng" dirty="0">
              <a:latin typeface="Calibri" panose="020F0502020204030204" pitchFamily="34" charset="0"/>
              <a:cs typeface="Calibri" panose="020F0502020204030204" pitchFamily="34" charset="0"/>
            </a:endParaRPr>
          </a:p>
          <a:p>
            <a:pPr marL="457200" indent="-457200">
              <a:lnSpc>
                <a:spcPct val="120000"/>
              </a:lnSpc>
              <a:spcBef>
                <a:spcPts val="600"/>
              </a:spcBef>
              <a:spcAft>
                <a:spcPts val="600"/>
              </a:spcAft>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Read the draft A-frames for the 7 industry-</a:t>
            </a:r>
            <a:r>
              <a:rPr lang="en-US" sz="1400" dirty="0" err="1">
                <a:latin typeface="Calibri" panose="020F0502020204030204" pitchFamily="34" charset="0"/>
                <a:ea typeface="Times New Roman" panose="02020603050405020304" pitchFamily="18" charset="0"/>
                <a:cs typeface="Calibri" panose="020F0502020204030204" pitchFamily="34" charset="0"/>
              </a:rPr>
              <a:t>contextualised</a:t>
            </a:r>
            <a:r>
              <a:rPr lang="en-US" sz="1400" dirty="0">
                <a:latin typeface="Calibri" panose="020F0502020204030204" pitchFamily="34" charset="0"/>
                <a:ea typeface="Times New Roman" panose="02020603050405020304" pitchFamily="18" charset="0"/>
                <a:cs typeface="Calibri" panose="020F0502020204030204" pitchFamily="34" charset="0"/>
              </a:rPr>
              <a:t> programs via the link in the Guidelines.  Consider if Skills for Work and Study is appropriate for your 2021 delivery. You can apply for more than one of the 7 programs.</a:t>
            </a:r>
          </a:p>
          <a:p>
            <a:pPr marL="457200" indent="-457200">
              <a:lnSpc>
                <a:spcPct val="120000"/>
              </a:lnSpc>
              <a:spcBef>
                <a:spcPts val="600"/>
              </a:spcBef>
              <a:spcAft>
                <a:spcPts val="600"/>
              </a:spcAft>
              <a:buFont typeface="+mj-lt"/>
              <a:buAutoNum type="arabicPeriod"/>
            </a:pPr>
            <a:r>
              <a:rPr lang="en-AU" sz="1400" dirty="0">
                <a:latin typeface="Calibri" panose="020F0502020204030204" pitchFamily="34" charset="0"/>
                <a:cs typeface="Calibri" panose="020F0502020204030204" pitchFamily="34" charset="0"/>
              </a:rPr>
              <a:t>Additional delivery hours are available in 2021 to pilot the Skills for Work and Study programs.</a:t>
            </a: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457200" lvl="0" indent="-457200">
              <a:lnSpc>
                <a:spcPct val="120000"/>
              </a:lnSpc>
              <a:spcBef>
                <a:spcPts val="600"/>
              </a:spcBef>
              <a:spcAft>
                <a:spcPts val="600"/>
              </a:spcAft>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Complete the </a:t>
            </a:r>
            <a:r>
              <a:rPr lang="en-US" sz="1400" b="1" dirty="0" err="1">
                <a:latin typeface="Calibri" panose="020F0502020204030204" pitchFamily="34" charset="0"/>
                <a:ea typeface="Times New Roman" panose="02020603050405020304" pitchFamily="18" charset="0"/>
                <a:cs typeface="Calibri" panose="020F0502020204030204" pitchFamily="34" charset="0"/>
              </a:rPr>
              <a:t>EoI</a:t>
            </a:r>
            <a:r>
              <a:rPr lang="en-US" sz="1400" b="1" dirty="0">
                <a:latin typeface="Calibri" panose="020F0502020204030204" pitchFamily="34" charset="0"/>
                <a:ea typeface="Times New Roman" panose="02020603050405020304" pitchFamily="18" charset="0"/>
                <a:cs typeface="Calibri" panose="020F0502020204030204" pitchFamily="34" charset="0"/>
              </a:rPr>
              <a:t> Application Form </a:t>
            </a:r>
            <a:r>
              <a:rPr lang="en-US" sz="1400" dirty="0">
                <a:latin typeface="Calibri" panose="020F0502020204030204" pitchFamily="34" charset="0"/>
                <a:ea typeface="Times New Roman" panose="02020603050405020304" pitchFamily="18" charset="0"/>
                <a:cs typeface="Calibri" panose="020F0502020204030204" pitchFamily="34" charset="0"/>
              </a:rPr>
              <a:t>at Attachment 1 of the Skills for Work and Study guidelines.</a:t>
            </a:r>
          </a:p>
          <a:p>
            <a:pPr marL="457200" indent="-457200">
              <a:lnSpc>
                <a:spcPct val="120000"/>
              </a:lnSpc>
              <a:spcBef>
                <a:spcPts val="0"/>
              </a:spcBef>
              <a:buFont typeface="+mj-lt"/>
              <a:buAutoNum type="arabicPeriod"/>
            </a:pPr>
            <a:r>
              <a:rPr lang="en-US" sz="1400" dirty="0">
                <a:latin typeface="Calibri" panose="020F0502020204030204" pitchFamily="34" charset="0"/>
                <a:ea typeface="Times New Roman" panose="02020603050405020304" pitchFamily="18" charset="0"/>
                <a:cs typeface="Calibri" panose="020F0502020204030204" pitchFamily="34" charset="0"/>
              </a:rPr>
              <a:t>Complete the </a:t>
            </a:r>
            <a:r>
              <a:rPr lang="en-US" sz="1400" b="1" dirty="0">
                <a:latin typeface="Calibri" panose="020F0502020204030204" pitchFamily="34" charset="0"/>
                <a:ea typeface="Times New Roman" panose="02020603050405020304" pitchFamily="18" charset="0"/>
                <a:cs typeface="Calibri" panose="020F0502020204030204" pitchFamily="34" charset="0"/>
              </a:rPr>
              <a:t>2021 Skills for Work and Study Delivery Plan template</a:t>
            </a:r>
            <a:r>
              <a:rPr lang="en-US" sz="1400" dirty="0">
                <a:latin typeface="Calibri" panose="020F0502020204030204" pitchFamily="34" charset="0"/>
                <a:ea typeface="Times New Roman" panose="02020603050405020304" pitchFamily="18" charset="0"/>
                <a:cs typeface="Calibri" panose="020F0502020204030204" pitchFamily="34" charset="0"/>
              </a:rPr>
              <a:t> by LGA and list Skills for Work and Study programs in your order of priority. P</a:t>
            </a:r>
            <a:r>
              <a:rPr lang="en-AU" sz="1400" dirty="0">
                <a:latin typeface="Calibri" panose="020F0502020204030204" pitchFamily="34" charset="0"/>
                <a:cs typeface="Calibri" panose="020F0502020204030204" pitchFamily="34" charset="0"/>
              </a:rPr>
              <a:t>lease i</a:t>
            </a:r>
            <a:r>
              <a:rPr lang="en-US" sz="1400" dirty="0" err="1">
                <a:latin typeface="Calibri" panose="020F0502020204030204" pitchFamily="34" charset="0"/>
                <a:cs typeface="Calibri" panose="020F0502020204030204" pitchFamily="34" charset="0"/>
              </a:rPr>
              <a:t>nclude</a:t>
            </a:r>
            <a:r>
              <a:rPr lang="en-US" sz="1400" dirty="0">
                <a:latin typeface="Calibri" panose="020F0502020204030204" pitchFamily="34" charset="0"/>
                <a:cs typeface="Calibri" panose="020F0502020204030204" pitchFamily="34" charset="0"/>
              </a:rPr>
              <a:t> the Course Code (field F) for each Skills for Work and Study program you are applying for.  </a:t>
            </a: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20000"/>
              </a:lnSpc>
              <a:spcBef>
                <a:spcPts val="600"/>
              </a:spcBef>
              <a:spcAft>
                <a:spcPts val="600"/>
              </a:spcAft>
              <a:buFont typeface="+mj-lt"/>
              <a:buAutoNum type="arabicPeriod"/>
            </a:pP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20000"/>
              </a:lnSpc>
              <a:spcBef>
                <a:spcPts val="600"/>
              </a:spcBef>
              <a:spcAft>
                <a:spcPts val="600"/>
              </a:spcAft>
              <a:buFont typeface="+mj-lt"/>
              <a:buAutoNum type="arabicPeriod"/>
            </a:pPr>
            <a:endParaRPr lang="en-US" sz="1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ight Triangle 7">
            <a:extLst>
              <a:ext uri="{FF2B5EF4-FFF2-40B4-BE49-F238E27FC236}">
                <a16:creationId xmlns:a16="http://schemas.microsoft.com/office/drawing/2014/main" id="{74B6703C-9AA1-4432-AF25-97DDE7F71CB6}"/>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E45C9CB1-F46F-43D3-8817-1B9456E29F51}"/>
              </a:ext>
            </a:extLst>
          </p:cNvPr>
          <p:cNvSpPr/>
          <p:nvPr/>
        </p:nvSpPr>
        <p:spPr>
          <a:xfrm>
            <a:off x="4628042" y="656252"/>
            <a:ext cx="4572000" cy="1521635"/>
          </a:xfrm>
          <a:prstGeom prst="rect">
            <a:avLst/>
          </a:prstGeom>
        </p:spPr>
        <p:txBody>
          <a:bodyPr>
            <a:spAutoFit/>
          </a:bodyPr>
          <a:lstStyle/>
          <a:p>
            <a:pPr marL="457200" indent="-457200">
              <a:lnSpc>
                <a:spcPct val="120000"/>
              </a:lnSpc>
              <a:spcBef>
                <a:spcPts val="600"/>
              </a:spcBef>
              <a:spcAft>
                <a:spcPts val="600"/>
              </a:spcAft>
              <a:buFont typeface="+mj-lt"/>
              <a:buAutoNum type="arabicPeriod"/>
            </a:pPr>
            <a:endPar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a:p>
            <a:pPr>
              <a:lnSpc>
                <a:spcPct val="120000"/>
              </a:lnSpc>
              <a:spcBef>
                <a:spcPts val="600"/>
              </a:spcBef>
              <a:spcAft>
                <a:spcPts val="600"/>
              </a:spcAft>
            </a:pP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Submit your application in </a:t>
            </a:r>
            <a:r>
              <a:rPr lang="en-US" sz="14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ONE email </a:t>
            </a: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with your Pre-accredited Training application (and LEAP if applicable) by </a:t>
            </a:r>
            <a:r>
              <a:rPr lang="en-US" sz="14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COB 14 October 2020 </a:t>
            </a: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via</a:t>
            </a:r>
            <a:r>
              <a:rPr lang="en-US" sz="14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email to: </a:t>
            </a:r>
            <a:r>
              <a:rPr lang="en-US" sz="1400" u="sng" dirty="0">
                <a:solidFill>
                  <a:schemeClr val="accent1"/>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training.participation@education.vic.gov.au</a:t>
            </a:r>
            <a:r>
              <a:rPr lang="en-US" sz="14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 </a:t>
            </a:r>
            <a:endParaRPr lang="en-US" sz="1400" dirty="0">
              <a:solidFill>
                <a:schemeClr val="accent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5AD983-3EBE-454A-A149-D02AFA5A19B0}"/>
              </a:ext>
            </a:extLst>
          </p:cNvPr>
          <p:cNvPicPr/>
          <p:nvPr/>
        </p:nvPicPr>
        <p:blipFill>
          <a:blip r:embed="rId6"/>
          <a:stretch>
            <a:fillRect/>
          </a:stretch>
        </p:blipFill>
        <p:spPr>
          <a:xfrm>
            <a:off x="4865511" y="2824154"/>
            <a:ext cx="3533889" cy="2897229"/>
          </a:xfrm>
          <a:prstGeom prst="rect">
            <a:avLst/>
          </a:prstGeom>
        </p:spPr>
      </p:pic>
    </p:spTree>
    <p:extLst>
      <p:ext uri="{BB962C8B-B14F-4D97-AF65-F5344CB8AC3E}">
        <p14:creationId xmlns:p14="http://schemas.microsoft.com/office/powerpoint/2010/main" val="1110204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4BE2CF8-EF4B-4D74-908A-B8A76CE97790}"/>
              </a:ext>
            </a:extLst>
          </p:cNvPr>
          <p:cNvPicPr>
            <a:picLocks noChangeAspect="1"/>
          </p:cNvPicPr>
          <p:nvPr/>
        </p:nvPicPr>
        <p:blipFill>
          <a:blip r:embed="rId3"/>
          <a:stretch>
            <a:fillRect/>
          </a:stretch>
        </p:blipFill>
        <p:spPr>
          <a:xfrm>
            <a:off x="2982351" y="5392838"/>
            <a:ext cx="2682377" cy="1508837"/>
          </a:xfrm>
          <a:prstGeom prst="rect">
            <a:avLst/>
          </a:prstGeom>
          <a:ln>
            <a:noFill/>
          </a:ln>
          <a:effectLst>
            <a:softEdge rad="112500"/>
          </a:effectLst>
        </p:spPr>
      </p:pic>
      <p:sp>
        <p:nvSpPr>
          <p:cNvPr id="2" name="Title 1"/>
          <p:cNvSpPr>
            <a:spLocks noGrp="1"/>
          </p:cNvSpPr>
          <p:nvPr>
            <p:ph type="title"/>
          </p:nvPr>
        </p:nvSpPr>
        <p:spPr>
          <a:xfrm>
            <a:off x="379760" y="498743"/>
            <a:ext cx="8107768" cy="889652"/>
          </a:xfrm>
        </p:spPr>
        <p:txBody>
          <a:bodyPr>
            <a:noAutofit/>
          </a:bodyPr>
          <a:lstStyle/>
          <a:p>
            <a:r>
              <a:rPr lang="en-AU" sz="3600" dirty="0">
                <a:solidFill>
                  <a:schemeClr val="tx1"/>
                </a:solidFill>
                <a:latin typeface="Calibri Light" panose="020F0302020204030204" pitchFamily="34" charset="0"/>
                <a:cs typeface="Calibri Light" panose="020F0302020204030204" pitchFamily="34" charset="0"/>
              </a:rPr>
              <a:t>REGIONAL FORUMS </a:t>
            </a:r>
          </a:p>
        </p:txBody>
      </p:sp>
      <p:sp>
        <p:nvSpPr>
          <p:cNvPr id="6" name="Rectangle 5"/>
          <p:cNvSpPr/>
          <p:nvPr/>
        </p:nvSpPr>
        <p:spPr>
          <a:xfrm>
            <a:off x="119762" y="1657370"/>
            <a:ext cx="7059971" cy="3170099"/>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en-AU" sz="2000" dirty="0">
                <a:solidFill>
                  <a:schemeClr val="accent1"/>
                </a:solidFill>
                <a:latin typeface="Calibri" panose="020F0502020204030204" pitchFamily="34" charset="0"/>
                <a:cs typeface="Calibri" panose="020F0502020204030204" pitchFamily="34" charset="0"/>
              </a:rPr>
              <a:t>To help you in developing your Delivery Plans, a number of </a:t>
            </a:r>
            <a:r>
              <a:rPr lang="en-AU" sz="2000" b="1" dirty="0">
                <a:solidFill>
                  <a:schemeClr val="accent1"/>
                </a:solidFill>
                <a:latin typeface="Calibri" panose="020F0502020204030204" pitchFamily="34" charset="0"/>
                <a:cs typeface="Calibri" panose="020F0502020204030204" pitchFamily="34" charset="0"/>
              </a:rPr>
              <a:t>forums</a:t>
            </a:r>
            <a:r>
              <a:rPr lang="en-AU" sz="2000" dirty="0">
                <a:solidFill>
                  <a:schemeClr val="accent1"/>
                </a:solidFill>
                <a:latin typeface="Calibri" panose="020F0502020204030204" pitchFamily="34" charset="0"/>
                <a:cs typeface="Calibri" panose="020F0502020204030204" pitchFamily="34" charset="0"/>
              </a:rPr>
              <a:t> focussing on </a:t>
            </a:r>
            <a:r>
              <a:rPr lang="en-AU" sz="2000" b="1" dirty="0">
                <a:solidFill>
                  <a:schemeClr val="accent1"/>
                </a:solidFill>
                <a:latin typeface="Calibri" panose="020F0502020204030204" pitchFamily="34" charset="0"/>
                <a:cs typeface="Calibri" panose="020F0502020204030204" pitchFamily="34" charset="0"/>
              </a:rPr>
              <a:t>contracting workshops </a:t>
            </a:r>
            <a:r>
              <a:rPr lang="en-AU" sz="2000" dirty="0">
                <a:solidFill>
                  <a:schemeClr val="accent1"/>
                </a:solidFill>
                <a:latin typeface="Calibri" panose="020F0502020204030204" pitchFamily="34" charset="0"/>
                <a:cs typeface="Calibri" panose="020F0502020204030204" pitchFamily="34" charset="0"/>
              </a:rPr>
              <a:t>will be scheduled across regions following these information sessions.</a:t>
            </a:r>
          </a:p>
          <a:p>
            <a:pPr marL="285750" indent="-285750">
              <a:spcBef>
                <a:spcPts val="600"/>
              </a:spcBef>
              <a:spcAft>
                <a:spcPts val="600"/>
              </a:spcAft>
              <a:buFont typeface="Wingdings" panose="05000000000000000000" pitchFamily="2" charset="2"/>
              <a:buChar char="Ø"/>
            </a:pPr>
            <a:r>
              <a:rPr lang="en-AU" sz="2000" dirty="0">
                <a:solidFill>
                  <a:schemeClr val="accent1"/>
                </a:solidFill>
                <a:latin typeface="Calibri" panose="020F0502020204030204" pitchFamily="34" charset="0"/>
                <a:cs typeface="Calibri" panose="020F0502020204030204" pitchFamily="34" charset="0"/>
              </a:rPr>
              <a:t>Regional staff will be available at the forums to provide advice and support on how to complete your delivery plans.</a:t>
            </a:r>
          </a:p>
          <a:p>
            <a:pPr marL="285750" indent="-285750">
              <a:spcBef>
                <a:spcPts val="600"/>
              </a:spcBef>
              <a:spcAft>
                <a:spcPts val="600"/>
              </a:spcAft>
              <a:buFont typeface="Wingdings" panose="05000000000000000000" pitchFamily="2" charset="2"/>
              <a:buChar char="Ø"/>
            </a:pPr>
            <a:r>
              <a:rPr lang="en-AU" sz="2000" dirty="0">
                <a:solidFill>
                  <a:schemeClr val="accent1"/>
                </a:solidFill>
                <a:latin typeface="Calibri" panose="020F0502020204030204" pitchFamily="34" charset="0"/>
                <a:cs typeface="Calibri" panose="020F0502020204030204" pitchFamily="34" charset="0"/>
              </a:rPr>
              <a:t>Regional Forums will be held in </a:t>
            </a:r>
            <a:r>
              <a:rPr lang="en-AU" sz="2000" b="1" dirty="0">
                <a:solidFill>
                  <a:schemeClr val="accent1"/>
                </a:solidFill>
                <a:latin typeface="Calibri" panose="020F0502020204030204" pitchFamily="34" charset="0"/>
                <a:cs typeface="Calibri" panose="020F0502020204030204" pitchFamily="34" charset="0"/>
              </a:rPr>
              <a:t>September-October 2020.</a:t>
            </a:r>
          </a:p>
          <a:p>
            <a:pPr marL="285750" indent="-285750">
              <a:spcBef>
                <a:spcPts val="600"/>
              </a:spcBef>
              <a:spcAft>
                <a:spcPts val="600"/>
              </a:spcAft>
              <a:buFont typeface="Wingdings" panose="05000000000000000000" pitchFamily="2" charset="2"/>
              <a:buChar char="Ø"/>
            </a:pPr>
            <a:r>
              <a:rPr lang="en-AU" sz="2000" dirty="0">
                <a:solidFill>
                  <a:schemeClr val="accent1"/>
                </a:solidFill>
                <a:latin typeface="Calibri" panose="020F0502020204030204" pitchFamily="34" charset="0"/>
                <a:cs typeface="Calibri" panose="020F0502020204030204" pitchFamily="34" charset="0"/>
              </a:rPr>
              <a:t>These are not compulsory to attend.</a:t>
            </a:r>
          </a:p>
          <a:p>
            <a:pPr marL="285750" indent="-285750">
              <a:spcBef>
                <a:spcPts val="600"/>
              </a:spcBef>
              <a:spcAft>
                <a:spcPts val="600"/>
              </a:spcAft>
              <a:buFont typeface="Wingdings" panose="05000000000000000000" pitchFamily="2" charset="2"/>
              <a:buChar char="Ø"/>
            </a:pPr>
            <a:r>
              <a:rPr lang="en-AU" sz="2000" b="1" dirty="0">
                <a:solidFill>
                  <a:schemeClr val="accent1"/>
                </a:solidFill>
                <a:latin typeface="Calibri" panose="020F0502020204030204" pitchFamily="34" charset="0"/>
                <a:cs typeface="Calibri" panose="020F0502020204030204" pitchFamily="34" charset="0"/>
              </a:rPr>
              <a:t>Please contact your Regional Office for further information.</a:t>
            </a:r>
          </a:p>
        </p:txBody>
      </p:sp>
      <p:sp>
        <p:nvSpPr>
          <p:cNvPr id="8" name="Right Triangle 7">
            <a:extLst>
              <a:ext uri="{FF2B5EF4-FFF2-40B4-BE49-F238E27FC236}">
                <a16:creationId xmlns:a16="http://schemas.microsoft.com/office/drawing/2014/main" id="{A07F5797-C7D6-4F19-BEE9-630F67A0A7DD}"/>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165553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8B94-A22E-4011-BFE5-06E80DD7626D}"/>
              </a:ext>
            </a:extLst>
          </p:cNvPr>
          <p:cNvSpPr>
            <a:spLocks noGrp="1"/>
          </p:cNvSpPr>
          <p:nvPr>
            <p:ph type="title"/>
          </p:nvPr>
        </p:nvSpPr>
        <p:spPr>
          <a:xfrm>
            <a:off x="323851" y="372131"/>
            <a:ext cx="8460150" cy="510236"/>
          </a:xfrm>
        </p:spPr>
        <p:txBody>
          <a:bodyPr>
            <a:noAutofit/>
          </a:bodyPr>
          <a:lstStyle/>
          <a:p>
            <a:r>
              <a:rPr lang="en-AU" sz="3600" b="0" dirty="0">
                <a:solidFill>
                  <a:schemeClr val="tx1"/>
                </a:solidFill>
                <a:latin typeface="Calibri Light" panose="020F0302020204030204" pitchFamily="34" charset="0"/>
                <a:cs typeface="Calibri Light" panose="020F0302020204030204" pitchFamily="34" charset="0"/>
              </a:rPr>
              <a:t>TIMELINES &amp; NEXT STEPS</a:t>
            </a:r>
            <a:endParaRPr lang="en-AU" sz="3600" dirty="0"/>
          </a:p>
        </p:txBody>
      </p:sp>
      <p:sp>
        <p:nvSpPr>
          <p:cNvPr id="6" name="TextBox 5">
            <a:extLst>
              <a:ext uri="{FF2B5EF4-FFF2-40B4-BE49-F238E27FC236}">
                <a16:creationId xmlns:a16="http://schemas.microsoft.com/office/drawing/2014/main" id="{715C77BF-8DB9-4A2D-AEFE-19A2C31719BF}"/>
              </a:ext>
            </a:extLst>
          </p:cNvPr>
          <p:cNvSpPr txBox="1"/>
          <p:nvPr/>
        </p:nvSpPr>
        <p:spPr>
          <a:xfrm>
            <a:off x="480597" y="1192280"/>
            <a:ext cx="1481211" cy="2587631"/>
          </a:xfrm>
          <a:prstGeom prst="rect">
            <a:avLst/>
          </a:prstGeom>
          <a:noFill/>
        </p:spPr>
        <p:txBody>
          <a:bodyPr wrap="square" rtlCol="0">
            <a:spAutoFit/>
          </a:bodyPr>
          <a:lstStyle/>
          <a:p>
            <a:pPr defTabSz="685800">
              <a:defRPr/>
            </a:pPr>
            <a:r>
              <a:rPr lang="en-AU" sz="1400" b="1" kern="0" dirty="0">
                <a:solidFill>
                  <a:schemeClr val="accent1">
                    <a:lumMod val="50000"/>
                  </a:schemeClr>
                </a:solidFill>
                <a:latin typeface="Calibri Light" panose="020F0302020204030204" pitchFamily="34" charset="0"/>
                <a:cs typeface="Calibri Light" panose="020F0302020204030204" pitchFamily="34" charset="0"/>
              </a:rPr>
              <a:t>14 September 2020</a:t>
            </a:r>
          </a:p>
          <a:p>
            <a:pPr>
              <a:lnSpc>
                <a:spcPct val="107000"/>
              </a:lnSpc>
              <a:spcAft>
                <a:spcPts val="800"/>
              </a:spcAft>
            </a:pPr>
            <a:r>
              <a:rPr lang="en-AU" sz="1400" b="1" dirty="0">
                <a:solidFill>
                  <a:schemeClr val="accent1">
                    <a:lumMod val="50000"/>
                  </a:schemeClr>
                </a:solidFill>
                <a:latin typeface="Calibri Light" panose="020F0302020204030204" pitchFamily="34" charset="0"/>
                <a:cs typeface="Calibri Light" panose="020F0302020204030204" pitchFamily="34" charset="0"/>
              </a:rPr>
              <a:t>Read and action </a:t>
            </a:r>
            <a:r>
              <a:rPr lang="en-AU" sz="1400" dirty="0">
                <a:solidFill>
                  <a:schemeClr val="accent1">
                    <a:lumMod val="50000"/>
                  </a:schemeClr>
                </a:solidFill>
                <a:latin typeface="Calibri Light" panose="020F0302020204030204" pitchFamily="34" charset="0"/>
                <a:cs typeface="Calibri Light" panose="020F0302020204030204" pitchFamily="34" charset="0"/>
              </a:rPr>
              <a:t>the </a:t>
            </a:r>
            <a:r>
              <a:rPr lang="en-AU" sz="1400" b="1" dirty="0">
                <a:solidFill>
                  <a:schemeClr val="accent1">
                    <a:lumMod val="50000"/>
                  </a:schemeClr>
                </a:solidFill>
                <a:latin typeface="Calibri Light" panose="020F0302020204030204" pitchFamily="34" charset="0"/>
                <a:cs typeface="Calibri Light" panose="020F0302020204030204" pitchFamily="34" charset="0"/>
              </a:rPr>
              <a:t>Memo</a:t>
            </a:r>
            <a:r>
              <a:rPr lang="en-AU" sz="1400" dirty="0">
                <a:solidFill>
                  <a:schemeClr val="accent1">
                    <a:lumMod val="50000"/>
                  </a:schemeClr>
                </a:solidFill>
                <a:latin typeface="Calibri Light" panose="020F0302020204030204" pitchFamily="34" charset="0"/>
                <a:cs typeface="Calibri Light" panose="020F0302020204030204" pitchFamily="34" charset="0"/>
              </a:rPr>
              <a:t>, to commence the 2020 Pre-accredited Training Delivery, LEAP and Skills for Work and Study EoI process.</a:t>
            </a:r>
            <a:endParaRPr lang="en-AU" sz="1400" dirty="0">
              <a:solidFill>
                <a:schemeClr val="accent1">
                  <a:lumMod val="50000"/>
                </a:schemeClr>
              </a:solidFill>
              <a:latin typeface="Calibri Light" panose="020F0302020204030204" pitchFamily="34" charset="0"/>
              <a:ea typeface="Calibri" panose="020F0502020204030204" pitchFamily="34" charset="0"/>
              <a:cs typeface="Calibri Light" panose="020F0302020204030204" pitchFamily="34" charset="0"/>
            </a:endParaRPr>
          </a:p>
        </p:txBody>
      </p:sp>
      <p:cxnSp>
        <p:nvCxnSpPr>
          <p:cNvPr id="10" name="Straight Arrow Connector 9">
            <a:extLst>
              <a:ext uri="{FF2B5EF4-FFF2-40B4-BE49-F238E27FC236}">
                <a16:creationId xmlns:a16="http://schemas.microsoft.com/office/drawing/2014/main" id="{61D6E696-7BE1-4540-9548-A3422DFAC163}"/>
              </a:ext>
            </a:extLst>
          </p:cNvPr>
          <p:cNvCxnSpPr>
            <a:cxnSpLocks/>
          </p:cNvCxnSpPr>
          <p:nvPr/>
        </p:nvCxnSpPr>
        <p:spPr>
          <a:xfrm flipH="1" flipV="1">
            <a:off x="412803" y="2528830"/>
            <a:ext cx="26390" cy="1180686"/>
          </a:xfrm>
          <a:prstGeom prst="straightConnector1">
            <a:avLst/>
          </a:prstGeom>
          <a:noFill/>
          <a:ln w="6350" cap="flat" cmpd="sng" algn="ctr">
            <a:solidFill>
              <a:srgbClr val="364283"/>
            </a:solidFill>
            <a:prstDash val="solid"/>
            <a:miter lim="800000"/>
            <a:tailEnd type="oval"/>
          </a:ln>
          <a:effectLst/>
        </p:spPr>
      </p:cxnSp>
      <p:cxnSp>
        <p:nvCxnSpPr>
          <p:cNvPr id="13" name="Straight Arrow Connector 12">
            <a:extLst>
              <a:ext uri="{FF2B5EF4-FFF2-40B4-BE49-F238E27FC236}">
                <a16:creationId xmlns:a16="http://schemas.microsoft.com/office/drawing/2014/main" id="{87CD8472-C871-4258-ACD6-E2D22AFBE5EF}"/>
              </a:ext>
            </a:extLst>
          </p:cNvPr>
          <p:cNvCxnSpPr/>
          <p:nvPr/>
        </p:nvCxnSpPr>
        <p:spPr>
          <a:xfrm flipV="1">
            <a:off x="3451244" y="3889320"/>
            <a:ext cx="0" cy="1249034"/>
          </a:xfrm>
          <a:prstGeom prst="straightConnector1">
            <a:avLst/>
          </a:prstGeom>
          <a:noFill/>
          <a:ln w="6350" cap="flat" cmpd="sng" algn="ctr">
            <a:solidFill>
              <a:srgbClr val="C00000"/>
            </a:solidFill>
            <a:prstDash val="solid"/>
            <a:miter lim="800000"/>
            <a:headEnd type="oval"/>
            <a:tailEnd type="none"/>
          </a:ln>
          <a:effectLst/>
        </p:spPr>
      </p:cxnSp>
      <p:cxnSp>
        <p:nvCxnSpPr>
          <p:cNvPr id="16" name="Straight Arrow Connector 15">
            <a:extLst>
              <a:ext uri="{FF2B5EF4-FFF2-40B4-BE49-F238E27FC236}">
                <a16:creationId xmlns:a16="http://schemas.microsoft.com/office/drawing/2014/main" id="{69AC9C94-D9E1-4FC8-8B98-53B0322E00C8}"/>
              </a:ext>
            </a:extLst>
          </p:cNvPr>
          <p:cNvCxnSpPr/>
          <p:nvPr/>
        </p:nvCxnSpPr>
        <p:spPr>
          <a:xfrm flipV="1">
            <a:off x="450644" y="4003603"/>
            <a:ext cx="0" cy="1249034"/>
          </a:xfrm>
          <a:prstGeom prst="straightConnector1">
            <a:avLst/>
          </a:prstGeom>
          <a:noFill/>
          <a:ln w="6350" cap="flat" cmpd="sng" algn="ctr">
            <a:solidFill>
              <a:srgbClr val="C00000"/>
            </a:solidFill>
            <a:prstDash val="solid"/>
            <a:miter lim="800000"/>
            <a:headEnd type="oval"/>
            <a:tailEnd type="none"/>
          </a:ln>
          <a:effectLst/>
        </p:spPr>
      </p:cxnSp>
      <p:sp>
        <p:nvSpPr>
          <p:cNvPr id="17" name="TextBox 16">
            <a:extLst>
              <a:ext uri="{FF2B5EF4-FFF2-40B4-BE49-F238E27FC236}">
                <a16:creationId xmlns:a16="http://schemas.microsoft.com/office/drawing/2014/main" id="{4E30CD16-BB30-4912-9907-FCA7A13A31EE}"/>
              </a:ext>
            </a:extLst>
          </p:cNvPr>
          <p:cNvSpPr txBox="1"/>
          <p:nvPr/>
        </p:nvSpPr>
        <p:spPr>
          <a:xfrm>
            <a:off x="498854" y="4004919"/>
            <a:ext cx="2732972" cy="1798313"/>
          </a:xfrm>
          <a:prstGeom prst="rect">
            <a:avLst/>
          </a:prstGeom>
          <a:noFill/>
          <a:ln>
            <a:noFill/>
          </a:ln>
        </p:spPr>
        <p:txBody>
          <a:bodyPr wrap="square" rtlCol="0" anchor="b" anchorCtr="0">
            <a:spAutoFit/>
          </a:bodyPr>
          <a:lstStyle/>
          <a:p>
            <a:pPr>
              <a:lnSpc>
                <a:spcPct val="107000"/>
              </a:lnSpc>
              <a:spcAft>
                <a:spcPts val="800"/>
              </a:spcAft>
            </a:pPr>
            <a:r>
              <a:rPr lang="en-AU" sz="1400" b="1" dirty="0">
                <a:latin typeface="Calibri Light" panose="020F0302020204030204" pitchFamily="34" charset="0"/>
                <a:cs typeface="Calibri Light" panose="020F0302020204030204" pitchFamily="34" charset="0"/>
              </a:rPr>
              <a:t>By 14 October 2020</a:t>
            </a:r>
          </a:p>
          <a:p>
            <a:pPr>
              <a:lnSpc>
                <a:spcPct val="107000"/>
              </a:lnSpc>
              <a:spcAft>
                <a:spcPts val="800"/>
              </a:spcAft>
            </a:pPr>
            <a:r>
              <a:rPr lang="en-AU" sz="1400" b="1" dirty="0">
                <a:latin typeface="Calibri Light" panose="020F0302020204030204" pitchFamily="34" charset="0"/>
                <a:cs typeface="Calibri Light" panose="020F0302020204030204" pitchFamily="34" charset="0"/>
              </a:rPr>
              <a:t>Complete &amp; submit </a:t>
            </a:r>
            <a:r>
              <a:rPr lang="en-AU" sz="1400" dirty="0">
                <a:latin typeface="Calibri Light" panose="020F0302020204030204" pitchFamily="34" charset="0"/>
                <a:cs typeface="Calibri Light" panose="020F0302020204030204" pitchFamily="34" charset="0"/>
              </a:rPr>
              <a:t>your </a:t>
            </a:r>
            <a:r>
              <a:rPr lang="en-AU" sz="1400" dirty="0" err="1">
                <a:latin typeface="Calibri Light" panose="020F0302020204030204" pitchFamily="34" charset="0"/>
                <a:cs typeface="Calibri Light" panose="020F0302020204030204" pitchFamily="34" charset="0"/>
              </a:rPr>
              <a:t>EoI</a:t>
            </a:r>
            <a:r>
              <a:rPr lang="en-AU" sz="1400" dirty="0">
                <a:latin typeface="Calibri Light" panose="020F0302020204030204" pitchFamily="34" charset="0"/>
                <a:cs typeface="Calibri Light" panose="020F0302020204030204" pitchFamily="34" charset="0"/>
              </a:rPr>
              <a:t> in </a:t>
            </a:r>
            <a:r>
              <a:rPr lang="en-AU" sz="1400" b="1" dirty="0">
                <a:latin typeface="Calibri Light" panose="020F0302020204030204" pitchFamily="34" charset="0"/>
                <a:cs typeface="Calibri Light" panose="020F0302020204030204" pitchFamily="34" charset="0"/>
              </a:rPr>
              <a:t>ONE email</a:t>
            </a:r>
            <a:r>
              <a:rPr lang="en-AU" sz="1400" dirty="0">
                <a:latin typeface="Calibri Light" panose="020F0302020204030204" pitchFamily="34" charset="0"/>
                <a:cs typeface="Calibri Light" panose="020F0302020204030204" pitchFamily="34" charset="0"/>
              </a:rPr>
              <a:t>, including Delivery Plans for all programs you are applying for, and if applicable A-frames, to: </a:t>
            </a:r>
            <a:r>
              <a:rPr lang="en-AU" sz="1400" b="1" u="sng" dirty="0">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training.participation@education.vic.gov.au</a:t>
            </a:r>
            <a:r>
              <a:rPr lang="en-AU" sz="1400" b="1" dirty="0">
                <a:latin typeface="Calibri Light" panose="020F0302020204030204" pitchFamily="34" charset="0"/>
                <a:cs typeface="Calibri Light" panose="020F0302020204030204" pitchFamily="34" charset="0"/>
              </a:rPr>
              <a:t>. </a:t>
            </a:r>
          </a:p>
        </p:txBody>
      </p:sp>
      <p:cxnSp>
        <p:nvCxnSpPr>
          <p:cNvPr id="21" name="Straight Arrow Connector 20">
            <a:extLst>
              <a:ext uri="{FF2B5EF4-FFF2-40B4-BE49-F238E27FC236}">
                <a16:creationId xmlns:a16="http://schemas.microsoft.com/office/drawing/2014/main" id="{833548B5-34CC-447A-BC60-8929FF274FB0}"/>
              </a:ext>
            </a:extLst>
          </p:cNvPr>
          <p:cNvCxnSpPr/>
          <p:nvPr/>
        </p:nvCxnSpPr>
        <p:spPr>
          <a:xfrm flipV="1">
            <a:off x="5037149" y="3976836"/>
            <a:ext cx="0" cy="1249034"/>
          </a:xfrm>
          <a:prstGeom prst="straightConnector1">
            <a:avLst/>
          </a:prstGeom>
          <a:noFill/>
          <a:ln w="6350" cap="flat" cmpd="sng" algn="ctr">
            <a:solidFill>
              <a:srgbClr val="C00000"/>
            </a:solidFill>
            <a:prstDash val="solid"/>
            <a:miter lim="800000"/>
            <a:headEnd type="oval"/>
            <a:tailEnd type="none"/>
          </a:ln>
          <a:effectLst/>
        </p:spPr>
      </p:cxnSp>
      <p:cxnSp>
        <p:nvCxnSpPr>
          <p:cNvPr id="23" name="Straight Connector 22">
            <a:extLst>
              <a:ext uri="{FF2B5EF4-FFF2-40B4-BE49-F238E27FC236}">
                <a16:creationId xmlns:a16="http://schemas.microsoft.com/office/drawing/2014/main" id="{F4F7F93D-F57F-489C-BB94-99EE3A778EE5}"/>
              </a:ext>
            </a:extLst>
          </p:cNvPr>
          <p:cNvCxnSpPr>
            <a:cxnSpLocks/>
          </p:cNvCxnSpPr>
          <p:nvPr/>
        </p:nvCxnSpPr>
        <p:spPr>
          <a:xfrm>
            <a:off x="408050" y="3824969"/>
            <a:ext cx="8283187" cy="20507"/>
          </a:xfrm>
          <a:prstGeom prst="line">
            <a:avLst/>
          </a:prstGeom>
          <a:ln w="38100">
            <a:solidFill>
              <a:srgbClr val="53565A"/>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B809BE3-5B84-496E-B2AA-42D7EB0AA96A}"/>
              </a:ext>
            </a:extLst>
          </p:cNvPr>
          <p:cNvSpPr/>
          <p:nvPr/>
        </p:nvSpPr>
        <p:spPr>
          <a:xfrm>
            <a:off x="381545" y="3747935"/>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7B341C5F-F523-4EA8-90B5-C062A9024437}"/>
              </a:ext>
            </a:extLst>
          </p:cNvPr>
          <p:cNvSpPr/>
          <p:nvPr/>
        </p:nvSpPr>
        <p:spPr>
          <a:xfrm>
            <a:off x="1854637" y="3747935"/>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07DCA814-6794-41C9-BE0F-C4BE25B00DD5}"/>
              </a:ext>
            </a:extLst>
          </p:cNvPr>
          <p:cNvSpPr/>
          <p:nvPr/>
        </p:nvSpPr>
        <p:spPr>
          <a:xfrm>
            <a:off x="4924420" y="3759256"/>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4682C99-136C-42AF-A3A5-C096A5792208}"/>
              </a:ext>
            </a:extLst>
          </p:cNvPr>
          <p:cNvSpPr txBox="1"/>
          <p:nvPr/>
        </p:nvSpPr>
        <p:spPr>
          <a:xfrm>
            <a:off x="1989546" y="1448640"/>
            <a:ext cx="1481211" cy="2357120"/>
          </a:xfrm>
          <a:prstGeom prst="rect">
            <a:avLst/>
          </a:prstGeom>
          <a:noFill/>
        </p:spPr>
        <p:txBody>
          <a:bodyPr wrap="square" rtlCol="0">
            <a:spAutoFit/>
          </a:bodyPr>
          <a:lstStyle/>
          <a:p>
            <a:pPr defTabSz="685800">
              <a:defRPr/>
            </a:pPr>
            <a:r>
              <a:rPr lang="en-AU" sz="1400" b="1" kern="0" dirty="0">
                <a:solidFill>
                  <a:srgbClr val="364283"/>
                </a:solidFill>
                <a:latin typeface="Calibri Light" panose="020F0302020204030204" pitchFamily="34" charset="0"/>
                <a:cs typeface="Calibri Light" panose="020F0302020204030204" pitchFamily="34" charset="0"/>
              </a:rPr>
              <a:t>14 September 2020</a:t>
            </a:r>
          </a:p>
          <a:p>
            <a:pPr>
              <a:lnSpc>
                <a:spcPct val="107000"/>
              </a:lnSpc>
              <a:spcAft>
                <a:spcPts val="800"/>
              </a:spcAft>
            </a:pPr>
            <a:r>
              <a:rPr lang="en-GB" sz="1400" b="1" dirty="0">
                <a:solidFill>
                  <a:schemeClr val="accent1">
                    <a:lumMod val="50000"/>
                  </a:schemeClr>
                </a:solidFill>
                <a:latin typeface="Calibri Light" panose="020F0302020204030204" pitchFamily="34" charset="0"/>
                <a:cs typeface="Calibri Light" panose="020F0302020204030204" pitchFamily="34" charset="0"/>
              </a:rPr>
              <a:t>Download the 2021 Guidelines </a:t>
            </a:r>
            <a:r>
              <a:rPr lang="en-GB" sz="1400" dirty="0">
                <a:solidFill>
                  <a:schemeClr val="accent1">
                    <a:lumMod val="50000"/>
                  </a:schemeClr>
                </a:solidFill>
                <a:latin typeface="Calibri Light" panose="020F0302020204030204" pitchFamily="34" charset="0"/>
                <a:cs typeface="Calibri Light" panose="020F0302020204030204" pitchFamily="34" charset="0"/>
              </a:rPr>
              <a:t>for the program you are applying for and the </a:t>
            </a:r>
            <a:r>
              <a:rPr lang="en-GB" sz="1400" b="1" dirty="0">
                <a:solidFill>
                  <a:schemeClr val="accent1">
                    <a:lumMod val="50000"/>
                  </a:schemeClr>
                </a:solidFill>
                <a:latin typeface="Calibri Light" panose="020F0302020204030204" pitchFamily="34" charset="0"/>
                <a:cs typeface="Calibri Light" panose="020F0302020204030204" pitchFamily="34" charset="0"/>
              </a:rPr>
              <a:t>2021 Delivery Plan Template </a:t>
            </a:r>
            <a:r>
              <a:rPr lang="en-GB" sz="1400" dirty="0">
                <a:solidFill>
                  <a:schemeClr val="accent1">
                    <a:lumMod val="50000"/>
                  </a:schemeClr>
                </a:solidFill>
                <a:latin typeface="Calibri Light" panose="020F0302020204030204" pitchFamily="34" charset="0"/>
                <a:cs typeface="Calibri Light" panose="020F0302020204030204" pitchFamily="34" charset="0"/>
              </a:rPr>
              <a:t>from the DET website</a:t>
            </a:r>
            <a:r>
              <a:rPr lang="en-GB" sz="1400" dirty="0">
                <a:latin typeface="Calibri Light" panose="020F0302020204030204" pitchFamily="34" charset="0"/>
                <a:cs typeface="Calibri Light" panose="020F0302020204030204" pitchFamily="34" charset="0"/>
              </a:rPr>
              <a:t>.</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37" name="TextBox 36">
            <a:extLst>
              <a:ext uri="{FF2B5EF4-FFF2-40B4-BE49-F238E27FC236}">
                <a16:creationId xmlns:a16="http://schemas.microsoft.com/office/drawing/2014/main" id="{02E6D48C-F872-46B0-BBEF-703671466458}"/>
              </a:ext>
            </a:extLst>
          </p:cNvPr>
          <p:cNvSpPr txBox="1"/>
          <p:nvPr/>
        </p:nvSpPr>
        <p:spPr>
          <a:xfrm>
            <a:off x="3590752" y="959401"/>
            <a:ext cx="1436957" cy="2822952"/>
          </a:xfrm>
          <a:prstGeom prst="rect">
            <a:avLst/>
          </a:prstGeom>
          <a:noFill/>
        </p:spPr>
        <p:txBody>
          <a:bodyPr wrap="square" rtlCol="0">
            <a:spAutoFit/>
          </a:bodyPr>
          <a:lstStyle/>
          <a:p>
            <a:pPr>
              <a:lnSpc>
                <a:spcPct val="107000"/>
              </a:lnSpc>
              <a:spcAft>
                <a:spcPts val="800"/>
              </a:spcAft>
            </a:pPr>
            <a:r>
              <a:rPr lang="en-AU" sz="1400" b="1" dirty="0">
                <a:solidFill>
                  <a:schemeClr val="accent1">
                    <a:lumMod val="50000"/>
                  </a:schemeClr>
                </a:solidFill>
                <a:latin typeface="Calibri Light" panose="020F0302020204030204" pitchFamily="34" charset="0"/>
                <a:cs typeface="Calibri Light" panose="020F0302020204030204" pitchFamily="34" charset="0"/>
              </a:rPr>
              <a:t>17 &amp; 23 September 2020</a:t>
            </a:r>
          </a:p>
          <a:p>
            <a:pPr>
              <a:lnSpc>
                <a:spcPct val="107000"/>
              </a:lnSpc>
              <a:spcAft>
                <a:spcPts val="800"/>
              </a:spcAft>
            </a:pPr>
            <a:r>
              <a:rPr lang="en-AU" sz="1400" b="1" dirty="0">
                <a:solidFill>
                  <a:schemeClr val="accent1">
                    <a:lumMod val="50000"/>
                  </a:schemeClr>
                </a:solidFill>
                <a:latin typeface="Calibri Light" panose="020F0302020204030204" pitchFamily="34" charset="0"/>
                <a:cs typeface="Calibri Light" panose="020F0302020204030204" pitchFamily="34" charset="0"/>
              </a:rPr>
              <a:t>28 September </a:t>
            </a:r>
            <a:r>
              <a:rPr lang="en-AU" sz="1400" b="1" i="1" dirty="0">
                <a:solidFill>
                  <a:schemeClr val="accent1">
                    <a:lumMod val="50000"/>
                  </a:schemeClr>
                </a:solidFill>
                <a:latin typeface="Calibri Light" panose="020F0302020204030204" pitchFamily="34" charset="0"/>
                <a:cs typeface="Calibri Light" panose="020F0302020204030204" pitchFamily="34" charset="0"/>
              </a:rPr>
              <a:t>Skills for Work</a:t>
            </a:r>
            <a:r>
              <a:rPr lang="en-AU" sz="1400" b="1" dirty="0">
                <a:solidFill>
                  <a:schemeClr val="accent1">
                    <a:lumMod val="50000"/>
                  </a:schemeClr>
                </a:solidFill>
                <a:latin typeface="Calibri Light" panose="020F0302020204030204" pitchFamily="34" charset="0"/>
                <a:cs typeface="Calibri Light" panose="020F0302020204030204" pitchFamily="34" charset="0"/>
              </a:rPr>
              <a:t> </a:t>
            </a:r>
            <a:r>
              <a:rPr lang="en-AU" sz="1400" b="1" i="1" dirty="0">
                <a:solidFill>
                  <a:schemeClr val="accent1">
                    <a:lumMod val="50000"/>
                  </a:schemeClr>
                </a:solidFill>
                <a:latin typeface="Calibri Light" panose="020F0302020204030204" pitchFamily="34" charset="0"/>
                <a:cs typeface="Calibri Light" panose="020F0302020204030204" pitchFamily="34" charset="0"/>
              </a:rPr>
              <a:t>and Study</a:t>
            </a:r>
          </a:p>
          <a:p>
            <a:pPr>
              <a:lnSpc>
                <a:spcPct val="107000"/>
              </a:lnSpc>
              <a:spcAft>
                <a:spcPts val="800"/>
              </a:spcAft>
            </a:pPr>
            <a:r>
              <a:rPr lang="en-AU" sz="1400" b="1" dirty="0">
                <a:solidFill>
                  <a:schemeClr val="accent1">
                    <a:lumMod val="50000"/>
                  </a:schemeClr>
                </a:solidFill>
                <a:latin typeface="Calibri Light" panose="020F0302020204030204" pitchFamily="34" charset="0"/>
                <a:cs typeface="Calibri Light" panose="020F0302020204030204" pitchFamily="34" charset="0"/>
              </a:rPr>
              <a:t>Participate</a:t>
            </a:r>
            <a:r>
              <a:rPr lang="en-AU" sz="1400" dirty="0">
                <a:solidFill>
                  <a:schemeClr val="accent1">
                    <a:lumMod val="50000"/>
                  </a:schemeClr>
                </a:solidFill>
                <a:latin typeface="Calibri Light" panose="020F0302020204030204" pitchFamily="34" charset="0"/>
                <a:cs typeface="Calibri Light" panose="020F0302020204030204" pitchFamily="34" charset="0"/>
              </a:rPr>
              <a:t> in an Information Session and review the information on the DET website</a:t>
            </a:r>
            <a:r>
              <a:rPr lang="en-AU" sz="1400" dirty="0">
                <a:latin typeface="Calibri Light" panose="020F0302020204030204" pitchFamily="34" charset="0"/>
                <a:cs typeface="Calibri Light" panose="020F0302020204030204" pitchFamily="34" charset="0"/>
              </a:rPr>
              <a:t>. </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39" name="Oval 38">
            <a:extLst>
              <a:ext uri="{FF2B5EF4-FFF2-40B4-BE49-F238E27FC236}">
                <a16:creationId xmlns:a16="http://schemas.microsoft.com/office/drawing/2014/main" id="{B6382A39-F001-4506-845D-64AC0ACE2F1C}"/>
              </a:ext>
            </a:extLst>
          </p:cNvPr>
          <p:cNvSpPr/>
          <p:nvPr/>
        </p:nvSpPr>
        <p:spPr>
          <a:xfrm>
            <a:off x="3370885" y="3779911"/>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402A221-8BBF-4BDE-891D-DA13B0C14D14}"/>
              </a:ext>
            </a:extLst>
          </p:cNvPr>
          <p:cNvSpPr txBox="1"/>
          <p:nvPr/>
        </p:nvSpPr>
        <p:spPr>
          <a:xfrm>
            <a:off x="5143689" y="894604"/>
            <a:ext cx="1582585" cy="2950872"/>
          </a:xfrm>
          <a:prstGeom prst="rect">
            <a:avLst/>
          </a:prstGeom>
          <a:noFill/>
        </p:spPr>
        <p:txBody>
          <a:bodyPr wrap="square" rtlCol="0">
            <a:spAutoFit/>
          </a:bodyPr>
          <a:lstStyle/>
          <a:p>
            <a:pPr>
              <a:lnSpc>
                <a:spcPct val="107000"/>
              </a:lnSpc>
              <a:spcAft>
                <a:spcPts val="800"/>
              </a:spcAft>
            </a:pPr>
            <a:r>
              <a:rPr lang="en-AU" sz="1400" b="1" dirty="0">
                <a:solidFill>
                  <a:schemeClr val="accent1">
                    <a:lumMod val="50000"/>
                  </a:schemeClr>
                </a:solidFill>
                <a:latin typeface="Calibri Light" panose="020F0302020204030204" pitchFamily="34" charset="0"/>
                <a:cs typeface="Calibri Light" panose="020F0302020204030204" pitchFamily="34" charset="0"/>
              </a:rPr>
              <a:t>Mid-October 2020</a:t>
            </a:r>
            <a:endParaRPr lang="en-AU" sz="1400" b="1" dirty="0">
              <a:solidFill>
                <a:schemeClr val="accent1">
                  <a:lumMod val="50000"/>
                </a:schemeClr>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AU" sz="1400" dirty="0">
                <a:solidFill>
                  <a:schemeClr val="accent1">
                    <a:lumMod val="50000"/>
                  </a:schemeClr>
                </a:solidFill>
                <a:latin typeface="Calibri Light" panose="020F0302020204030204" pitchFamily="34" charset="0"/>
                <a:cs typeface="Calibri Light" panose="020F0302020204030204" pitchFamily="34" charset="0"/>
              </a:rPr>
              <a:t>Ensure you have a </a:t>
            </a:r>
            <a:r>
              <a:rPr lang="en-AU" sz="1400" b="1" dirty="0">
                <a:solidFill>
                  <a:schemeClr val="accent1">
                    <a:lumMod val="50000"/>
                  </a:schemeClr>
                </a:solidFill>
                <a:latin typeface="Calibri Light" panose="020F0302020204030204" pitchFamily="34" charset="0"/>
                <a:cs typeface="Calibri Light" panose="020F0302020204030204" pitchFamily="34" charset="0"/>
              </a:rPr>
              <a:t>current BGS </a:t>
            </a:r>
            <a:r>
              <a:rPr lang="en-AU" sz="1400" dirty="0">
                <a:solidFill>
                  <a:schemeClr val="accent1">
                    <a:lumMod val="50000"/>
                  </a:schemeClr>
                </a:solidFill>
                <a:latin typeface="Calibri Light" panose="020F0302020204030204" pitchFamily="34" charset="0"/>
                <a:cs typeface="Calibri Light" panose="020F0302020204030204" pitchFamily="34" charset="0"/>
              </a:rPr>
              <a:t>and financial statements </a:t>
            </a:r>
            <a:r>
              <a:rPr lang="en-AU" sz="1400" b="1" dirty="0">
                <a:solidFill>
                  <a:schemeClr val="accent1">
                    <a:lumMod val="50000"/>
                  </a:schemeClr>
                </a:solidFill>
                <a:latin typeface="Calibri Light" panose="020F0302020204030204" pitchFamily="34" charset="0"/>
                <a:cs typeface="Calibri Light" panose="020F0302020204030204" pitchFamily="34" charset="0"/>
              </a:rPr>
              <a:t>uploaded in SAMS2 </a:t>
            </a:r>
            <a:r>
              <a:rPr lang="en-AU" sz="1400" dirty="0">
                <a:solidFill>
                  <a:schemeClr val="accent1">
                    <a:lumMod val="50000"/>
                  </a:schemeClr>
                </a:solidFill>
                <a:latin typeface="Calibri Light" panose="020F0302020204030204" pitchFamily="34" charset="0"/>
                <a:cs typeface="Calibri Light" panose="020F0302020204030204" pitchFamily="34" charset="0"/>
              </a:rPr>
              <a:t>system. Extended to 27 November, but note p</a:t>
            </a:r>
            <a:r>
              <a:rPr lang="en-AU" sz="1400" dirty="0">
                <a:latin typeface="Calibri Light" panose="020F0302020204030204" pitchFamily="34" charset="0"/>
                <a:cs typeface="Calibri Light" panose="020F0302020204030204" pitchFamily="34" charset="0"/>
              </a:rPr>
              <a:t>roviders without a valid BGS by then will not be offered a contract</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id="{77D177F7-3034-4F62-A07F-D6C507EF1EAB}"/>
              </a:ext>
            </a:extLst>
          </p:cNvPr>
          <p:cNvSpPr txBox="1"/>
          <p:nvPr/>
        </p:nvSpPr>
        <p:spPr>
          <a:xfrm>
            <a:off x="6776495" y="906073"/>
            <a:ext cx="1827757" cy="2950872"/>
          </a:xfrm>
          <a:prstGeom prst="rect">
            <a:avLst/>
          </a:prstGeom>
          <a:noFill/>
        </p:spPr>
        <p:txBody>
          <a:bodyPr wrap="square" rtlCol="0">
            <a:spAutoFit/>
          </a:bodyPr>
          <a:lstStyle/>
          <a:p>
            <a:pPr>
              <a:lnSpc>
                <a:spcPct val="107000"/>
              </a:lnSpc>
              <a:spcAft>
                <a:spcPts val="800"/>
              </a:spcAft>
            </a:pPr>
            <a:r>
              <a:rPr lang="en-AU" sz="1400" b="1" dirty="0">
                <a:solidFill>
                  <a:schemeClr val="accent1">
                    <a:lumMod val="50000"/>
                  </a:schemeClr>
                </a:solidFill>
                <a:latin typeface="Calibri Light" panose="020F0302020204030204" pitchFamily="34" charset="0"/>
                <a:cs typeface="Calibri Light" panose="020F0302020204030204" pitchFamily="34" charset="0"/>
              </a:rPr>
              <a:t>Throughout September-October 2020</a:t>
            </a:r>
            <a:endParaRPr lang="en-AU" sz="1400" b="1" dirty="0">
              <a:solidFill>
                <a:schemeClr val="accent1">
                  <a:lumMod val="50000"/>
                </a:schemeClr>
              </a:solidFill>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AU" sz="1400" b="1" dirty="0">
                <a:solidFill>
                  <a:schemeClr val="accent1">
                    <a:lumMod val="50000"/>
                  </a:schemeClr>
                </a:solidFill>
                <a:latin typeface="Calibri Light" panose="020F0302020204030204" pitchFamily="34" charset="0"/>
                <a:cs typeface="Calibri Light" panose="020F0302020204030204" pitchFamily="34" charset="0"/>
              </a:rPr>
              <a:t>Attend a regional forum</a:t>
            </a:r>
            <a:r>
              <a:rPr lang="en-AU" sz="1400" dirty="0">
                <a:solidFill>
                  <a:schemeClr val="accent1">
                    <a:lumMod val="50000"/>
                  </a:schemeClr>
                </a:solidFill>
                <a:latin typeface="Calibri Light" panose="020F0302020204030204" pitchFamily="34" charset="0"/>
                <a:cs typeface="Calibri Light" panose="020F0302020204030204" pitchFamily="34" charset="0"/>
              </a:rPr>
              <a:t> for assistance with contracting or to discuss partnership options with other Learn Locals in your region. </a:t>
            </a:r>
            <a:r>
              <a:rPr lang="en-AU" sz="1400" dirty="0">
                <a:latin typeface="Calibri Light" panose="020F0302020204030204" pitchFamily="34" charset="0"/>
                <a:cs typeface="Calibri Light" panose="020F0302020204030204" pitchFamily="34" charset="0"/>
              </a:rPr>
              <a:t>Registration details will be emailed to providers.</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44" name="Oval 43">
            <a:extLst>
              <a:ext uri="{FF2B5EF4-FFF2-40B4-BE49-F238E27FC236}">
                <a16:creationId xmlns:a16="http://schemas.microsoft.com/office/drawing/2014/main" id="{D694D406-C44C-491B-878B-2A1206C9BA1B}"/>
              </a:ext>
            </a:extLst>
          </p:cNvPr>
          <p:cNvSpPr/>
          <p:nvPr/>
        </p:nvSpPr>
        <p:spPr>
          <a:xfrm>
            <a:off x="6587437" y="3768442"/>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1A965190-5B31-4626-BF3D-A6AC096C59B9}"/>
              </a:ext>
            </a:extLst>
          </p:cNvPr>
          <p:cNvSpPr/>
          <p:nvPr/>
        </p:nvSpPr>
        <p:spPr>
          <a:xfrm>
            <a:off x="8547554" y="3768045"/>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48BD38AE-7445-4AAE-975D-B8B542FB4371}"/>
              </a:ext>
            </a:extLst>
          </p:cNvPr>
          <p:cNvSpPr txBox="1"/>
          <p:nvPr/>
        </p:nvSpPr>
        <p:spPr>
          <a:xfrm>
            <a:off x="3495841" y="4034120"/>
            <a:ext cx="1640794" cy="1798313"/>
          </a:xfrm>
          <a:prstGeom prst="rect">
            <a:avLst/>
          </a:prstGeom>
          <a:noFill/>
          <a:ln>
            <a:noFill/>
          </a:ln>
        </p:spPr>
        <p:txBody>
          <a:bodyPr wrap="square" rtlCol="0" anchor="b" anchorCtr="0">
            <a:spAutoFit/>
          </a:bodyPr>
          <a:lstStyle/>
          <a:p>
            <a:pPr>
              <a:lnSpc>
                <a:spcPct val="107000"/>
              </a:lnSpc>
              <a:spcAft>
                <a:spcPts val="800"/>
              </a:spcAft>
            </a:pPr>
            <a:r>
              <a:rPr lang="en-AU" sz="1400" b="1" dirty="0">
                <a:latin typeface="Calibri Light" panose="020F0302020204030204" pitchFamily="34" charset="0"/>
                <a:cs typeface="Calibri Light" panose="020F0302020204030204" pitchFamily="34" charset="0"/>
              </a:rPr>
              <a:t>By late-November 2020</a:t>
            </a:r>
          </a:p>
          <a:p>
            <a:pPr>
              <a:lnSpc>
                <a:spcPct val="107000"/>
              </a:lnSpc>
              <a:spcAft>
                <a:spcPts val="800"/>
              </a:spcAft>
            </a:pPr>
            <a:r>
              <a:rPr lang="en-AU" sz="1400" dirty="0">
                <a:latin typeface="Calibri Light" panose="020F0302020204030204" pitchFamily="34" charset="0"/>
                <a:cs typeface="Calibri Light" panose="020F0302020204030204" pitchFamily="34" charset="0"/>
              </a:rPr>
              <a:t>Regional Office staff will review your delivery plan(s) and </a:t>
            </a:r>
            <a:r>
              <a:rPr lang="en-AU" sz="1400" b="1" dirty="0">
                <a:latin typeface="Calibri Light" panose="020F0302020204030204" pitchFamily="34" charset="0"/>
                <a:cs typeface="Calibri Light" panose="020F0302020204030204" pitchFamily="34" charset="0"/>
              </a:rPr>
              <a:t>confirm delivery </a:t>
            </a:r>
            <a:r>
              <a:rPr lang="en-AU" sz="1400" dirty="0">
                <a:latin typeface="Calibri Light" panose="020F0302020204030204" pitchFamily="34" charset="0"/>
                <a:cs typeface="Calibri Light" panose="020F0302020204030204" pitchFamily="34" charset="0"/>
              </a:rPr>
              <a:t>by LGA with you.</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48" name="TextBox 47">
            <a:extLst>
              <a:ext uri="{FF2B5EF4-FFF2-40B4-BE49-F238E27FC236}">
                <a16:creationId xmlns:a16="http://schemas.microsoft.com/office/drawing/2014/main" id="{284B6E18-7CFC-4889-92EC-8546152F169C}"/>
              </a:ext>
            </a:extLst>
          </p:cNvPr>
          <p:cNvSpPr txBox="1"/>
          <p:nvPr/>
        </p:nvSpPr>
        <p:spPr>
          <a:xfrm>
            <a:off x="5107522" y="3902039"/>
            <a:ext cx="1582584" cy="2259336"/>
          </a:xfrm>
          <a:prstGeom prst="rect">
            <a:avLst/>
          </a:prstGeom>
          <a:noFill/>
          <a:ln>
            <a:noFill/>
          </a:ln>
        </p:spPr>
        <p:txBody>
          <a:bodyPr wrap="square" rtlCol="0" anchor="b" anchorCtr="0">
            <a:spAutoFit/>
          </a:bodyPr>
          <a:lstStyle/>
          <a:p>
            <a:pPr>
              <a:lnSpc>
                <a:spcPct val="107000"/>
              </a:lnSpc>
              <a:spcAft>
                <a:spcPts val="800"/>
              </a:spcAft>
            </a:pPr>
            <a:r>
              <a:rPr lang="en-AU" sz="1400" b="1" dirty="0">
                <a:latin typeface="Calibri Light" panose="020F0302020204030204" pitchFamily="34" charset="0"/>
                <a:cs typeface="Calibri Light" panose="020F0302020204030204" pitchFamily="34" charset="0"/>
              </a:rPr>
              <a:t>December 2020</a:t>
            </a:r>
            <a:endParaRPr lang="en-AU" sz="1400" b="1"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AU" sz="1400" dirty="0">
                <a:latin typeface="Calibri Light" panose="020F0302020204030204" pitchFamily="34" charset="0"/>
                <a:cs typeface="Calibri Light" panose="020F0302020204030204" pitchFamily="34" charset="0"/>
              </a:rPr>
              <a:t>A </a:t>
            </a:r>
            <a:r>
              <a:rPr lang="en-AU" sz="1400" b="1" dirty="0">
                <a:latin typeface="Calibri Light" panose="020F0302020204030204" pitchFamily="34" charset="0"/>
                <a:cs typeface="Calibri Light" panose="020F0302020204030204" pitchFamily="34" charset="0"/>
              </a:rPr>
              <a:t>Service Plan </a:t>
            </a:r>
            <a:r>
              <a:rPr lang="en-AU" sz="1400" dirty="0">
                <a:latin typeface="Calibri Light" panose="020F0302020204030204" pitchFamily="34" charset="0"/>
                <a:cs typeface="Calibri Light" panose="020F0302020204030204" pitchFamily="34" charset="0"/>
              </a:rPr>
              <a:t>will be loaded into </a:t>
            </a:r>
            <a:r>
              <a:rPr lang="en-AU" sz="1400" b="1" dirty="0">
                <a:latin typeface="Calibri Light" panose="020F0302020204030204" pitchFamily="34" charset="0"/>
                <a:cs typeface="Calibri Light" panose="020F0302020204030204" pitchFamily="34" charset="0"/>
              </a:rPr>
              <a:t>SAMS2</a:t>
            </a:r>
            <a:r>
              <a:rPr lang="en-AU" sz="1400" dirty="0">
                <a:latin typeface="Calibri Light" panose="020F0302020204030204" pitchFamily="34" charset="0"/>
                <a:cs typeface="Calibri Light" panose="020F0302020204030204" pitchFamily="34" charset="0"/>
              </a:rPr>
              <a:t> for your authorised signatory to accept. Review and accept Service Plan. </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49" name="TextBox 48">
            <a:extLst>
              <a:ext uri="{FF2B5EF4-FFF2-40B4-BE49-F238E27FC236}">
                <a16:creationId xmlns:a16="http://schemas.microsoft.com/office/drawing/2014/main" id="{CD5E219A-8D71-4554-9361-C3D5A9F717B8}"/>
              </a:ext>
            </a:extLst>
          </p:cNvPr>
          <p:cNvSpPr txBox="1"/>
          <p:nvPr/>
        </p:nvSpPr>
        <p:spPr>
          <a:xfrm>
            <a:off x="6855432" y="3953316"/>
            <a:ext cx="1582584" cy="738664"/>
          </a:xfrm>
          <a:prstGeom prst="rect">
            <a:avLst/>
          </a:prstGeom>
          <a:noFill/>
          <a:ln>
            <a:noFill/>
          </a:ln>
        </p:spPr>
        <p:txBody>
          <a:bodyPr wrap="square" rtlCol="0" anchor="b" anchorCtr="0">
            <a:spAutoFit/>
          </a:bodyPr>
          <a:lstStyle/>
          <a:p>
            <a:pPr>
              <a:lnSpc>
                <a:spcPct val="100000"/>
              </a:lnSpc>
              <a:spcAft>
                <a:spcPts val="0"/>
              </a:spcAft>
            </a:pPr>
            <a:r>
              <a:rPr lang="en-AU" sz="1400" b="1" dirty="0">
                <a:latin typeface="Calibri Light" panose="020F0302020204030204" pitchFamily="34" charset="0"/>
                <a:cs typeface="Calibri Light" panose="020F0302020204030204" pitchFamily="34" charset="0"/>
              </a:rPr>
              <a:t>January - February 2021</a:t>
            </a:r>
          </a:p>
          <a:p>
            <a:r>
              <a:rPr lang="en-AU" sz="1400" dirty="0">
                <a:latin typeface="Calibri Light" panose="020F0302020204030204" pitchFamily="34" charset="0"/>
                <a:cs typeface="Calibri Light" panose="020F0302020204030204" pitchFamily="34" charset="0"/>
              </a:rPr>
              <a:t>First Payment </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cxnSp>
        <p:nvCxnSpPr>
          <p:cNvPr id="50" name="Straight Arrow Connector 49">
            <a:extLst>
              <a:ext uri="{FF2B5EF4-FFF2-40B4-BE49-F238E27FC236}">
                <a16:creationId xmlns:a16="http://schemas.microsoft.com/office/drawing/2014/main" id="{80D7E912-FC03-410C-9B51-45ADF27F953E}"/>
              </a:ext>
            </a:extLst>
          </p:cNvPr>
          <p:cNvCxnSpPr/>
          <p:nvPr/>
        </p:nvCxnSpPr>
        <p:spPr>
          <a:xfrm flipV="1">
            <a:off x="6684848" y="4038422"/>
            <a:ext cx="0" cy="1249034"/>
          </a:xfrm>
          <a:prstGeom prst="straightConnector1">
            <a:avLst/>
          </a:prstGeom>
          <a:noFill/>
          <a:ln w="6350" cap="flat" cmpd="sng" algn="ctr">
            <a:solidFill>
              <a:srgbClr val="C00000"/>
            </a:solidFill>
            <a:prstDash val="solid"/>
            <a:miter lim="800000"/>
            <a:headEnd type="oval"/>
            <a:tailEnd type="none"/>
          </a:ln>
          <a:effectLst/>
        </p:spPr>
      </p:cxnSp>
      <p:cxnSp>
        <p:nvCxnSpPr>
          <p:cNvPr id="51" name="Straight Arrow Connector 50">
            <a:extLst>
              <a:ext uri="{FF2B5EF4-FFF2-40B4-BE49-F238E27FC236}">
                <a16:creationId xmlns:a16="http://schemas.microsoft.com/office/drawing/2014/main" id="{7269834D-F0B3-48CE-B7F9-DD6E64D0F4BC}"/>
              </a:ext>
            </a:extLst>
          </p:cNvPr>
          <p:cNvCxnSpPr/>
          <p:nvPr/>
        </p:nvCxnSpPr>
        <p:spPr>
          <a:xfrm flipV="1">
            <a:off x="8612951" y="4020512"/>
            <a:ext cx="0" cy="1249034"/>
          </a:xfrm>
          <a:prstGeom prst="straightConnector1">
            <a:avLst/>
          </a:prstGeom>
          <a:noFill/>
          <a:ln w="6350" cap="flat" cmpd="sng" algn="ctr">
            <a:solidFill>
              <a:srgbClr val="C00000"/>
            </a:solidFill>
            <a:prstDash val="solid"/>
            <a:miter lim="800000"/>
            <a:headEnd type="oval"/>
            <a:tailEnd type="none"/>
          </a:ln>
          <a:effectLst/>
        </p:spPr>
      </p:cxnSp>
      <p:cxnSp>
        <p:nvCxnSpPr>
          <p:cNvPr id="53" name="Straight Arrow Connector 52">
            <a:extLst>
              <a:ext uri="{FF2B5EF4-FFF2-40B4-BE49-F238E27FC236}">
                <a16:creationId xmlns:a16="http://schemas.microsoft.com/office/drawing/2014/main" id="{BD0A712F-D763-4348-9589-3DC61BA371DC}"/>
              </a:ext>
            </a:extLst>
          </p:cNvPr>
          <p:cNvCxnSpPr>
            <a:cxnSpLocks/>
            <a:stCxn id="25" idx="0"/>
          </p:cNvCxnSpPr>
          <p:nvPr/>
        </p:nvCxnSpPr>
        <p:spPr>
          <a:xfrm flipV="1">
            <a:off x="1931671" y="2528831"/>
            <a:ext cx="17895" cy="1219104"/>
          </a:xfrm>
          <a:prstGeom prst="straightConnector1">
            <a:avLst/>
          </a:prstGeom>
          <a:noFill/>
          <a:ln w="6350" cap="flat" cmpd="sng" algn="ctr">
            <a:solidFill>
              <a:srgbClr val="364283"/>
            </a:solidFill>
            <a:prstDash val="solid"/>
            <a:miter lim="800000"/>
            <a:tailEnd type="oval"/>
          </a:ln>
          <a:effectLst/>
        </p:spPr>
      </p:cxnSp>
      <p:cxnSp>
        <p:nvCxnSpPr>
          <p:cNvPr id="54" name="Straight Arrow Connector 53">
            <a:extLst>
              <a:ext uri="{FF2B5EF4-FFF2-40B4-BE49-F238E27FC236}">
                <a16:creationId xmlns:a16="http://schemas.microsoft.com/office/drawing/2014/main" id="{908CF530-CAEF-4212-BCFB-0959BE9BEFB3}"/>
              </a:ext>
            </a:extLst>
          </p:cNvPr>
          <p:cNvCxnSpPr>
            <a:cxnSpLocks/>
          </p:cNvCxnSpPr>
          <p:nvPr/>
        </p:nvCxnSpPr>
        <p:spPr>
          <a:xfrm flipV="1">
            <a:off x="3470757" y="2513240"/>
            <a:ext cx="4015" cy="1139636"/>
          </a:xfrm>
          <a:prstGeom prst="straightConnector1">
            <a:avLst/>
          </a:prstGeom>
          <a:noFill/>
          <a:ln w="6350" cap="flat" cmpd="sng" algn="ctr">
            <a:solidFill>
              <a:srgbClr val="364283"/>
            </a:solidFill>
            <a:prstDash val="solid"/>
            <a:miter lim="800000"/>
            <a:tailEnd type="oval"/>
          </a:ln>
          <a:effectLst/>
        </p:spPr>
      </p:cxnSp>
      <p:cxnSp>
        <p:nvCxnSpPr>
          <p:cNvPr id="55" name="Straight Arrow Connector 54">
            <a:extLst>
              <a:ext uri="{FF2B5EF4-FFF2-40B4-BE49-F238E27FC236}">
                <a16:creationId xmlns:a16="http://schemas.microsoft.com/office/drawing/2014/main" id="{AD8CC2C8-4841-4D4E-A331-A5E6C7FEBD9B}"/>
              </a:ext>
            </a:extLst>
          </p:cNvPr>
          <p:cNvCxnSpPr>
            <a:cxnSpLocks/>
          </p:cNvCxnSpPr>
          <p:nvPr/>
        </p:nvCxnSpPr>
        <p:spPr>
          <a:xfrm flipH="1" flipV="1">
            <a:off x="5001454" y="2492029"/>
            <a:ext cx="9301" cy="1201897"/>
          </a:xfrm>
          <a:prstGeom prst="straightConnector1">
            <a:avLst/>
          </a:prstGeom>
          <a:noFill/>
          <a:ln w="6350" cap="flat" cmpd="sng" algn="ctr">
            <a:solidFill>
              <a:srgbClr val="364283"/>
            </a:solidFill>
            <a:prstDash val="solid"/>
            <a:miter lim="800000"/>
            <a:tailEnd type="oval"/>
          </a:ln>
          <a:effectLst/>
        </p:spPr>
      </p:cxnSp>
      <p:cxnSp>
        <p:nvCxnSpPr>
          <p:cNvPr id="56" name="Straight Arrow Connector 55">
            <a:extLst>
              <a:ext uri="{FF2B5EF4-FFF2-40B4-BE49-F238E27FC236}">
                <a16:creationId xmlns:a16="http://schemas.microsoft.com/office/drawing/2014/main" id="{B13BDE2A-99E9-4618-A453-31AA5B2E3ACA}"/>
              </a:ext>
            </a:extLst>
          </p:cNvPr>
          <p:cNvCxnSpPr>
            <a:cxnSpLocks/>
          </p:cNvCxnSpPr>
          <p:nvPr/>
        </p:nvCxnSpPr>
        <p:spPr>
          <a:xfrm flipV="1">
            <a:off x="6693605" y="2562538"/>
            <a:ext cx="0" cy="1146978"/>
          </a:xfrm>
          <a:prstGeom prst="straightConnector1">
            <a:avLst/>
          </a:prstGeom>
          <a:noFill/>
          <a:ln w="6350" cap="flat" cmpd="sng" algn="ctr">
            <a:solidFill>
              <a:srgbClr val="364283"/>
            </a:solidFill>
            <a:prstDash val="solid"/>
            <a:miter lim="800000"/>
            <a:tailEnd type="oval"/>
          </a:ln>
          <a:effectLst/>
        </p:spPr>
      </p:cxnSp>
      <p:cxnSp>
        <p:nvCxnSpPr>
          <p:cNvPr id="57" name="Straight Arrow Connector 56">
            <a:extLst>
              <a:ext uri="{FF2B5EF4-FFF2-40B4-BE49-F238E27FC236}">
                <a16:creationId xmlns:a16="http://schemas.microsoft.com/office/drawing/2014/main" id="{49299D48-513E-4D76-94CB-064D9E9A112F}"/>
              </a:ext>
            </a:extLst>
          </p:cNvPr>
          <p:cNvCxnSpPr>
            <a:cxnSpLocks/>
          </p:cNvCxnSpPr>
          <p:nvPr/>
        </p:nvCxnSpPr>
        <p:spPr>
          <a:xfrm flipV="1">
            <a:off x="8624588" y="2562538"/>
            <a:ext cx="9057" cy="1131388"/>
          </a:xfrm>
          <a:prstGeom prst="straightConnector1">
            <a:avLst/>
          </a:prstGeom>
          <a:noFill/>
          <a:ln w="6350" cap="flat" cmpd="sng" algn="ctr">
            <a:solidFill>
              <a:srgbClr val="364283"/>
            </a:solidFill>
            <a:prstDash val="solid"/>
            <a:miter lim="800000"/>
            <a:tailEnd type="oval"/>
          </a:ln>
          <a:effectLst/>
        </p:spPr>
      </p:cxnSp>
      <p:sp>
        <p:nvSpPr>
          <p:cNvPr id="69" name="Right Triangle 68">
            <a:extLst>
              <a:ext uri="{FF2B5EF4-FFF2-40B4-BE49-F238E27FC236}">
                <a16:creationId xmlns:a16="http://schemas.microsoft.com/office/drawing/2014/main" id="{22281CF5-69F5-40C1-83B0-53D4C4CC7D0F}"/>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886986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60" y="498743"/>
            <a:ext cx="8107768" cy="889652"/>
          </a:xfrm>
        </p:spPr>
        <p:txBody>
          <a:bodyPr>
            <a:noAutofit/>
          </a:bodyPr>
          <a:lstStyle/>
          <a:p>
            <a:r>
              <a:rPr lang="en-AU" sz="3600" dirty="0">
                <a:solidFill>
                  <a:schemeClr val="tx1"/>
                </a:solidFill>
                <a:latin typeface="Calibri Light" panose="020F0302020204030204" pitchFamily="34" charset="0"/>
                <a:cs typeface="Calibri Light" panose="020F0302020204030204" pitchFamily="34" charset="0"/>
              </a:rPr>
              <a:t>NOTIFICATIONS OF OUTCOMES</a:t>
            </a:r>
          </a:p>
        </p:txBody>
      </p:sp>
      <p:sp>
        <p:nvSpPr>
          <p:cNvPr id="10" name="Content Placeholder 2">
            <a:extLst>
              <a:ext uri="{FF2B5EF4-FFF2-40B4-BE49-F238E27FC236}">
                <a16:creationId xmlns:a16="http://schemas.microsoft.com/office/drawing/2014/main" id="{C63D6912-B81B-4B49-866D-292A577C087F}"/>
              </a:ext>
            </a:extLst>
          </p:cNvPr>
          <p:cNvSpPr>
            <a:spLocks noGrp="1"/>
          </p:cNvSpPr>
          <p:nvPr>
            <p:ph idx="1"/>
          </p:nvPr>
        </p:nvSpPr>
        <p:spPr>
          <a:xfrm>
            <a:off x="496712" y="1099773"/>
            <a:ext cx="6412088" cy="4293065"/>
          </a:xfrm>
        </p:spPr>
        <p:txBody>
          <a:bodyPr>
            <a:normAutofit/>
          </a:bodyPr>
          <a:lstStyle/>
          <a:p>
            <a:pPr>
              <a:spcBef>
                <a:spcPts val="600"/>
              </a:spcBef>
              <a:spcAft>
                <a:spcPts val="600"/>
              </a:spcAft>
            </a:pPr>
            <a:r>
              <a:rPr lang="en-US" sz="2400" b="1" dirty="0">
                <a:latin typeface="Calibri" panose="020F0502020204030204" pitchFamily="34" charset="0"/>
                <a:cs typeface="Calibri" panose="020F0502020204030204" pitchFamily="34" charset="0"/>
              </a:rPr>
              <a:t>Notifications and Outcomes</a:t>
            </a:r>
          </a:p>
          <a:p>
            <a:pPr marL="285750" indent="-285750">
              <a:spcBef>
                <a:spcPts val="600"/>
              </a:spcBef>
              <a:spcAft>
                <a:spcPts val="600"/>
              </a:spcAft>
              <a:buFont typeface="Wingdings" panose="05000000000000000000" pitchFamily="2" charset="2"/>
              <a:buChar char="Ø"/>
            </a:pPr>
            <a:r>
              <a:rPr lang="en-US" sz="1800" dirty="0">
                <a:latin typeface="Calibri" panose="020F0502020204030204" pitchFamily="34" charset="0"/>
                <a:cs typeface="Calibri" panose="020F0502020204030204" pitchFamily="34" charset="0"/>
              </a:rPr>
              <a:t>Providers will be formally </a:t>
            </a:r>
            <a:r>
              <a:rPr lang="en-US" sz="1800" b="1" dirty="0">
                <a:latin typeface="Calibri" panose="020F0502020204030204" pitchFamily="34" charset="0"/>
                <a:cs typeface="Calibri" panose="020F0502020204030204" pitchFamily="34" charset="0"/>
              </a:rPr>
              <a:t>notified via email </a:t>
            </a:r>
            <a:r>
              <a:rPr lang="en-US" sz="1800" dirty="0">
                <a:latin typeface="Calibri" panose="020F0502020204030204" pitchFamily="34" charset="0"/>
                <a:cs typeface="Calibri" panose="020F0502020204030204" pitchFamily="34" charset="0"/>
              </a:rPr>
              <a:t>regarding assessment of their Delivery Plan(s) and associated A-frames, and the approved funding outcome.</a:t>
            </a:r>
          </a:p>
          <a:p>
            <a:pPr marL="285750" indent="-285750">
              <a:spcBef>
                <a:spcPts val="600"/>
              </a:spcBef>
              <a:spcAft>
                <a:spcPts val="600"/>
              </a:spcAft>
              <a:buFont typeface="Wingdings" panose="05000000000000000000" pitchFamily="2" charset="2"/>
              <a:buChar char="Ø"/>
            </a:pPr>
            <a:r>
              <a:rPr lang="en-US" sz="1800" b="1" dirty="0">
                <a:latin typeface="Calibri" panose="020F0502020204030204" pitchFamily="34" charset="0"/>
                <a:cs typeface="Calibri" panose="020F0502020204030204" pitchFamily="34" charset="0"/>
              </a:rPr>
              <a:t>Service Plan(s) </a:t>
            </a:r>
            <a:r>
              <a:rPr lang="en-US" sz="1800" dirty="0">
                <a:latin typeface="Calibri" panose="020F0502020204030204" pitchFamily="34" charset="0"/>
                <a:cs typeface="Calibri" panose="020F0502020204030204" pitchFamily="34" charset="0"/>
              </a:rPr>
              <a:t>will be sent to your </a:t>
            </a:r>
            <a:r>
              <a:rPr lang="en-US" sz="1800" b="1" dirty="0">
                <a:latin typeface="Calibri" panose="020F0502020204030204" pitchFamily="34" charset="0"/>
                <a:cs typeface="Calibri" panose="020F0502020204030204" pitchFamily="34" charset="0"/>
              </a:rPr>
              <a:t>organisation’s signatory </a:t>
            </a:r>
            <a:r>
              <a:rPr lang="en-US" sz="1800" dirty="0">
                <a:latin typeface="Calibri" panose="020F0502020204030204" pitchFamily="34" charset="0"/>
                <a:cs typeface="Calibri" panose="020F0502020204030204" pitchFamily="34" charset="0"/>
              </a:rPr>
              <a:t>via SAMS2 once all steps have been completed for execution in December 2020. </a:t>
            </a:r>
          </a:p>
          <a:p>
            <a:pPr marL="285750" indent="-285750">
              <a:spcBef>
                <a:spcPts val="600"/>
              </a:spcBef>
              <a:spcAft>
                <a:spcPts val="600"/>
              </a:spcAft>
              <a:buFont typeface="Wingdings" panose="05000000000000000000" pitchFamily="2" charset="2"/>
              <a:buChar char="Ø"/>
            </a:pPr>
            <a:r>
              <a:rPr lang="en-US" sz="1800" dirty="0">
                <a:latin typeface="Calibri" panose="020F0502020204030204" pitchFamily="34" charset="0"/>
                <a:cs typeface="Calibri" panose="020F0502020204030204" pitchFamily="34" charset="0"/>
              </a:rPr>
              <a:t>Check and ensure that your organisation’s </a:t>
            </a:r>
            <a:r>
              <a:rPr lang="en-US" sz="1800" b="1" dirty="0">
                <a:latin typeface="Calibri" panose="020F0502020204030204" pitchFamily="34" charset="0"/>
                <a:cs typeface="Calibri" panose="020F0502020204030204" pitchFamily="34" charset="0"/>
              </a:rPr>
              <a:t>contact details </a:t>
            </a:r>
            <a:r>
              <a:rPr lang="en-US" sz="1800" dirty="0">
                <a:latin typeface="Calibri" panose="020F0502020204030204" pitchFamily="34" charset="0"/>
                <a:cs typeface="Calibri" panose="020F0502020204030204" pitchFamily="34" charset="0"/>
              </a:rPr>
              <a:t>and </a:t>
            </a:r>
            <a:r>
              <a:rPr lang="en-US" sz="1800" b="1" dirty="0">
                <a:latin typeface="Calibri" panose="020F0502020204030204" pitchFamily="34" charset="0"/>
                <a:cs typeface="Calibri" panose="020F0502020204030204" pitchFamily="34" charset="0"/>
              </a:rPr>
              <a:t>signatories</a:t>
            </a:r>
            <a:r>
              <a:rPr lang="en-US" sz="1800" dirty="0">
                <a:latin typeface="Calibri" panose="020F0502020204030204" pitchFamily="34" charset="0"/>
                <a:cs typeface="Calibri" panose="020F0502020204030204" pitchFamily="34" charset="0"/>
              </a:rPr>
              <a:t> are up to date in SAMS2.</a:t>
            </a:r>
          </a:p>
          <a:p>
            <a:pPr>
              <a:spcBef>
                <a:spcPts val="600"/>
              </a:spcBef>
              <a:spcAft>
                <a:spcPts val="600"/>
              </a:spcAft>
            </a:pPr>
            <a:endParaRPr lang="en-AU" sz="1800" dirty="0"/>
          </a:p>
        </p:txBody>
      </p:sp>
      <p:sp>
        <p:nvSpPr>
          <p:cNvPr id="8" name="Right Triangle 7">
            <a:extLst>
              <a:ext uri="{FF2B5EF4-FFF2-40B4-BE49-F238E27FC236}">
                <a16:creationId xmlns:a16="http://schemas.microsoft.com/office/drawing/2014/main" id="{A07F5797-C7D6-4F19-BEE9-630F67A0A7DD}"/>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descr="A group of people sitting at a table&#10;&#10;Description automatically generated">
            <a:extLst>
              <a:ext uri="{FF2B5EF4-FFF2-40B4-BE49-F238E27FC236}">
                <a16:creationId xmlns:a16="http://schemas.microsoft.com/office/drawing/2014/main" id="{B8D52C94-83C5-43CB-AAF2-DE06643CB665}"/>
              </a:ext>
            </a:extLst>
          </p:cNvPr>
          <p:cNvPicPr>
            <a:picLocks noChangeAspect="1"/>
          </p:cNvPicPr>
          <p:nvPr/>
        </p:nvPicPr>
        <p:blipFill>
          <a:blip r:embed="rId3"/>
          <a:stretch>
            <a:fillRect/>
          </a:stretch>
        </p:blipFill>
        <p:spPr>
          <a:xfrm>
            <a:off x="2187576" y="4418133"/>
            <a:ext cx="2924116" cy="1949410"/>
          </a:xfrm>
          <a:prstGeom prst="rect">
            <a:avLst/>
          </a:prstGeom>
          <a:ln>
            <a:noFill/>
          </a:ln>
          <a:effectLst>
            <a:softEdge rad="112500"/>
          </a:effectLst>
        </p:spPr>
      </p:pic>
    </p:spTree>
    <p:extLst>
      <p:ext uri="{BB962C8B-B14F-4D97-AF65-F5344CB8AC3E}">
        <p14:creationId xmlns:p14="http://schemas.microsoft.com/office/powerpoint/2010/main" val="1968603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3021" y="2634810"/>
            <a:ext cx="4722941" cy="1585049"/>
          </a:xfrm>
          <a:prstGeom prst="rect">
            <a:avLst/>
          </a:prstGeom>
        </p:spPr>
        <p:txBody>
          <a:bodyPr wrap="square">
            <a:spAutoFit/>
          </a:bodyPr>
          <a:lstStyle/>
          <a:p>
            <a:pPr>
              <a:spcBef>
                <a:spcPts val="600"/>
              </a:spcBef>
            </a:pPr>
            <a:r>
              <a:rPr lang="en-US" sz="2000" b="1" cap="all" dirty="0">
                <a:solidFill>
                  <a:schemeClr val="accent1"/>
                </a:solidFill>
                <a:latin typeface="Calibri" panose="020F0502020204030204" pitchFamily="34" charset="0"/>
                <a:cs typeface="Calibri" panose="020F0502020204030204" pitchFamily="34" charset="0"/>
              </a:rPr>
              <a:t>Service Plan</a:t>
            </a:r>
          </a:p>
          <a:p>
            <a:pPr>
              <a:spcBef>
                <a:spcPts val="600"/>
              </a:spcBef>
            </a:pPr>
            <a:r>
              <a:rPr lang="en-US" b="1" dirty="0">
                <a:solidFill>
                  <a:schemeClr val="accent1"/>
                </a:solidFill>
                <a:latin typeface="Calibri" panose="020F0502020204030204" pitchFamily="34" charset="0"/>
                <a:cs typeface="Calibri" panose="020F0502020204030204" pitchFamily="34" charset="0"/>
              </a:rPr>
              <a:t>Service Plans are listed within the Service Agreement</a:t>
            </a:r>
            <a:r>
              <a:rPr lang="en-US" dirty="0">
                <a:solidFill>
                  <a:schemeClr val="accent1"/>
                </a:solidFill>
                <a:latin typeface="Calibri" panose="020F0502020204030204" pitchFamily="34" charset="0"/>
                <a:cs typeface="Calibri" panose="020F0502020204030204" pitchFamily="34" charset="0"/>
              </a:rPr>
              <a:t>. Pre-accredited Training Delivery, LEAP and Skills for Work and Study will be listed as separate Service Plans. </a:t>
            </a:r>
          </a:p>
        </p:txBody>
      </p:sp>
      <p:pic>
        <p:nvPicPr>
          <p:cNvPr id="2" name="Picture 1">
            <a:extLst>
              <a:ext uri="{FF2B5EF4-FFF2-40B4-BE49-F238E27FC236}">
                <a16:creationId xmlns:a16="http://schemas.microsoft.com/office/drawing/2014/main" id="{CED5EA54-8B1E-4698-9AD5-7CE530F0F5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92623" y="1312872"/>
            <a:ext cx="3225688" cy="2010392"/>
          </a:xfrm>
          <a:prstGeom prst="roundRect">
            <a:avLst>
              <a:gd name="adj" fmla="val 8594"/>
            </a:avLst>
          </a:prstGeom>
          <a:solidFill>
            <a:srgbClr val="FFFFFF">
              <a:shade val="85000"/>
            </a:srgbClr>
          </a:solidFill>
          <a:ln>
            <a:solidFill>
              <a:schemeClr val="tx2"/>
            </a:solid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9AD940C7-B325-479F-850D-EB5D19B9F3AD}"/>
              </a:ext>
            </a:extLst>
          </p:cNvPr>
          <p:cNvSpPr/>
          <p:nvPr/>
        </p:nvSpPr>
        <p:spPr>
          <a:xfrm>
            <a:off x="351692" y="312660"/>
            <a:ext cx="8583207" cy="646331"/>
          </a:xfrm>
          <a:prstGeom prst="rect">
            <a:avLst/>
          </a:prstGeom>
        </p:spPr>
        <p:txBody>
          <a:bodyPr wrap="square">
            <a:spAutoFit/>
          </a:bodyPr>
          <a:lstStyle/>
          <a:p>
            <a:r>
              <a:rPr lang="en-US" sz="3600" b="1" dirty="0">
                <a:latin typeface="Calibri Light" panose="020F0302020204030204" pitchFamily="34" charset="0"/>
                <a:cs typeface="Calibri Light" panose="020F0302020204030204" pitchFamily="34" charset="0"/>
              </a:rPr>
              <a:t>CONTRACTING  &amp; SUBCONTRACTING (SAMS2)</a:t>
            </a:r>
          </a:p>
        </p:txBody>
      </p:sp>
      <p:sp>
        <p:nvSpPr>
          <p:cNvPr id="8" name="Right Triangle 7">
            <a:extLst>
              <a:ext uri="{FF2B5EF4-FFF2-40B4-BE49-F238E27FC236}">
                <a16:creationId xmlns:a16="http://schemas.microsoft.com/office/drawing/2014/main" id="{D266F1A2-A8B8-4C7B-AA3E-7CB963F73D4A}"/>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2F040BBD-0F55-4072-95A1-36E368D93E2B}"/>
              </a:ext>
            </a:extLst>
          </p:cNvPr>
          <p:cNvSpPr/>
          <p:nvPr/>
        </p:nvSpPr>
        <p:spPr>
          <a:xfrm>
            <a:off x="351692" y="1109206"/>
            <a:ext cx="3799687" cy="1308050"/>
          </a:xfrm>
          <a:prstGeom prst="rect">
            <a:avLst/>
          </a:prstGeom>
        </p:spPr>
        <p:txBody>
          <a:bodyPr wrap="square">
            <a:spAutoFit/>
          </a:bodyPr>
          <a:lstStyle/>
          <a:p>
            <a:pPr>
              <a:spcBef>
                <a:spcPts val="600"/>
              </a:spcBef>
              <a:spcAft>
                <a:spcPts val="600"/>
              </a:spcAft>
            </a:pPr>
            <a:r>
              <a:rPr lang="en-AU" sz="2000" b="1" dirty="0">
                <a:solidFill>
                  <a:schemeClr val="accent1"/>
                </a:solidFill>
                <a:latin typeface="Calibri" panose="020F0502020204030204" pitchFamily="34" charset="0"/>
                <a:cs typeface="Calibri" panose="020F0502020204030204" pitchFamily="34" charset="0"/>
              </a:rPr>
              <a:t>SAMS2 - SERVICE AGREEMENT</a:t>
            </a:r>
            <a:endParaRPr lang="en-US" sz="2000" b="1" dirty="0">
              <a:solidFill>
                <a:schemeClr val="accent1"/>
              </a:solidFill>
              <a:latin typeface="Calibri" panose="020F0502020204030204" pitchFamily="34" charset="0"/>
              <a:cs typeface="Calibri" panose="020F0502020204030204" pitchFamily="34" charset="0"/>
            </a:endParaRPr>
          </a:p>
          <a:p>
            <a:r>
              <a:rPr lang="en-US" dirty="0">
                <a:solidFill>
                  <a:schemeClr val="accent1"/>
                </a:solidFill>
                <a:latin typeface="Calibri" panose="020F0502020204030204" pitchFamily="34" charset="0"/>
                <a:cs typeface="Calibri" panose="020F0502020204030204" pitchFamily="34" charset="0"/>
              </a:rPr>
              <a:t>Providers are contracted</a:t>
            </a:r>
            <a:r>
              <a:rPr lang="en-US" b="1" dirty="0">
                <a:solidFill>
                  <a:schemeClr val="accent1"/>
                </a:solidFill>
                <a:latin typeface="Calibri" panose="020F0502020204030204" pitchFamily="34" charset="0"/>
                <a:cs typeface="Calibri" panose="020F0502020204030204" pitchFamily="34" charset="0"/>
              </a:rPr>
              <a:t> via a Service Agreement </a:t>
            </a:r>
          </a:p>
          <a:p>
            <a:r>
              <a:rPr lang="en-US" b="1" dirty="0">
                <a:solidFill>
                  <a:schemeClr val="accent1"/>
                </a:solidFill>
                <a:latin typeface="Calibri" panose="020F0502020204030204" pitchFamily="34" charset="0"/>
                <a:cs typeface="Calibri" panose="020F0502020204030204" pitchFamily="34" charset="0"/>
              </a:rPr>
              <a:t>in SAMS2.</a:t>
            </a:r>
            <a:r>
              <a:rPr lang="en-US" dirty="0">
                <a:solidFill>
                  <a:schemeClr val="accent1"/>
                </a:solidFill>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7534E47B-CF7A-4ABE-96F6-9B6ED6CE4F51}"/>
              </a:ext>
            </a:extLst>
          </p:cNvPr>
          <p:cNvSpPr/>
          <p:nvPr/>
        </p:nvSpPr>
        <p:spPr>
          <a:xfrm>
            <a:off x="209568" y="4453447"/>
            <a:ext cx="7546366" cy="1508105"/>
          </a:xfrm>
          <a:prstGeom prst="rect">
            <a:avLst/>
          </a:prstGeom>
        </p:spPr>
        <p:txBody>
          <a:bodyPr wrap="square">
            <a:spAutoFit/>
          </a:bodyPr>
          <a:lstStyle/>
          <a:p>
            <a:pPr>
              <a:spcBef>
                <a:spcPts val="600"/>
              </a:spcBef>
            </a:pPr>
            <a:r>
              <a:rPr lang="en-AU" sz="2000" b="1" cap="all" dirty="0">
                <a:solidFill>
                  <a:schemeClr val="accent1"/>
                </a:solidFill>
                <a:latin typeface="Calibri Light" panose="020F0302020204030204" pitchFamily="34" charset="0"/>
                <a:cs typeface="Calibri Light" panose="020F0302020204030204" pitchFamily="34" charset="0"/>
              </a:rPr>
              <a:t>SUBCONTRACTING</a:t>
            </a:r>
          </a:p>
          <a:p>
            <a:r>
              <a:rPr lang="en-US" dirty="0">
                <a:solidFill>
                  <a:schemeClr val="accent1"/>
                </a:solidFill>
                <a:latin typeface="Calibri" panose="020F0502020204030204" pitchFamily="34" charset="0"/>
                <a:cs typeface="Calibri" panose="020F0502020204030204" pitchFamily="34" charset="0"/>
              </a:rPr>
              <a:t>Providers wishing to enter into a </a:t>
            </a:r>
            <a:r>
              <a:rPr lang="en-US" b="1" dirty="0">
                <a:solidFill>
                  <a:schemeClr val="accent1"/>
                </a:solidFill>
                <a:latin typeface="Calibri" panose="020F0502020204030204" pitchFamily="34" charset="0"/>
                <a:cs typeface="Calibri" panose="020F0502020204030204" pitchFamily="34" charset="0"/>
              </a:rPr>
              <a:t>subcontracting arrangement </a:t>
            </a:r>
            <a:r>
              <a:rPr lang="en-US" dirty="0">
                <a:solidFill>
                  <a:schemeClr val="accent1"/>
                </a:solidFill>
                <a:latin typeface="Calibri" panose="020F0502020204030204" pitchFamily="34" charset="0"/>
                <a:cs typeface="Calibri" panose="020F0502020204030204" pitchFamily="34" charset="0"/>
              </a:rPr>
              <a:t>to deliver pre-accredited training, </a:t>
            </a:r>
            <a:r>
              <a:rPr lang="en-US" b="1" dirty="0">
                <a:solidFill>
                  <a:schemeClr val="accent1"/>
                </a:solidFill>
                <a:latin typeface="Calibri" panose="020F0502020204030204" pitchFamily="34" charset="0"/>
                <a:cs typeface="Calibri" panose="020F0502020204030204" pitchFamily="34" charset="0"/>
              </a:rPr>
              <a:t>must inform the Department in writing </a:t>
            </a:r>
            <a:r>
              <a:rPr lang="en-US" dirty="0">
                <a:solidFill>
                  <a:schemeClr val="accent1"/>
                </a:solidFill>
                <a:latin typeface="Calibri" panose="020F0502020204030204" pitchFamily="34" charset="0"/>
                <a:cs typeface="Calibri" panose="020F0502020204030204" pitchFamily="34" charset="0"/>
              </a:rPr>
              <a:t>and comply with the terms and conditions listed in </a:t>
            </a:r>
            <a:r>
              <a:rPr lang="en-US" i="1" dirty="0">
                <a:solidFill>
                  <a:schemeClr val="accent1"/>
                </a:solidFill>
                <a:latin typeface="Calibri" panose="020F0502020204030204" pitchFamily="34" charset="0"/>
                <a:cs typeface="Calibri" panose="020F0502020204030204" pitchFamily="34" charset="0"/>
              </a:rPr>
              <a:t>Clause 10 Assignment</a:t>
            </a:r>
            <a:r>
              <a:rPr lang="en-US" b="1" i="1" dirty="0">
                <a:solidFill>
                  <a:schemeClr val="accent1"/>
                </a:solidFill>
                <a:latin typeface="Calibri" panose="020F0502020204030204" pitchFamily="34" charset="0"/>
                <a:cs typeface="Calibri" panose="020F0502020204030204" pitchFamily="34" charset="0"/>
              </a:rPr>
              <a:t> </a:t>
            </a:r>
            <a:r>
              <a:rPr lang="en-US" i="1" dirty="0">
                <a:solidFill>
                  <a:schemeClr val="accent1"/>
                </a:solidFill>
                <a:latin typeface="Calibri" panose="020F0502020204030204" pitchFamily="34" charset="0"/>
                <a:cs typeface="Calibri" panose="020F0502020204030204" pitchFamily="34" charset="0"/>
              </a:rPr>
              <a:t>and Subcontracting </a:t>
            </a:r>
            <a:r>
              <a:rPr lang="en-US" dirty="0">
                <a:solidFill>
                  <a:schemeClr val="accent1"/>
                </a:solidFill>
                <a:latin typeface="Calibri" panose="020F0502020204030204" pitchFamily="34" charset="0"/>
                <a:cs typeface="Calibri" panose="020F0502020204030204" pitchFamily="34" charset="0"/>
              </a:rPr>
              <a:t>of the Service Agreement.</a:t>
            </a:r>
          </a:p>
        </p:txBody>
      </p:sp>
    </p:spTree>
    <p:extLst>
      <p:ext uri="{BB962C8B-B14F-4D97-AF65-F5344CB8AC3E}">
        <p14:creationId xmlns:p14="http://schemas.microsoft.com/office/powerpoint/2010/main" val="8748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659" y="1295415"/>
            <a:ext cx="5490817" cy="4355038"/>
          </a:xfrm>
          <a:prstGeom prst="rect">
            <a:avLst/>
          </a:prstGeom>
        </p:spPr>
        <p:txBody>
          <a:bodyPr wrap="square">
            <a:spAutoFit/>
          </a:bodyPr>
          <a:lstStyle/>
          <a:p>
            <a:pPr>
              <a:spcBef>
                <a:spcPts val="600"/>
              </a:spcBef>
            </a:pPr>
            <a:r>
              <a:rPr lang="en-US" sz="2000" b="1" cap="all" dirty="0">
                <a:solidFill>
                  <a:schemeClr val="accent1"/>
                </a:solidFill>
                <a:latin typeface="Calibri" panose="020F0502020204030204" pitchFamily="34" charset="0"/>
                <a:cs typeface="Calibri" panose="020F0502020204030204" pitchFamily="34" charset="0"/>
              </a:rPr>
              <a:t>Variations to delivery Plans</a:t>
            </a:r>
          </a:p>
          <a:p>
            <a:pPr marL="285750" indent="-285750">
              <a:spcBef>
                <a:spcPts val="600"/>
              </a:spcBef>
              <a:buFont typeface="Arial" panose="020B0604020202020204" pitchFamily="34" charset="0"/>
              <a:buChar char="•"/>
            </a:pPr>
            <a:r>
              <a:rPr lang="en-US" sz="2000" dirty="0">
                <a:solidFill>
                  <a:schemeClr val="accent1"/>
                </a:solidFill>
                <a:latin typeface="Calibri" panose="020F0502020204030204" pitchFamily="34" charset="0"/>
                <a:cs typeface="Calibri" panose="020F0502020204030204" pitchFamily="34" charset="0"/>
              </a:rPr>
              <a:t>Approval must be obtained for all variations to </a:t>
            </a:r>
            <a:r>
              <a:rPr lang="en-US" sz="2000" b="1" dirty="0">
                <a:solidFill>
                  <a:schemeClr val="accent1"/>
                </a:solidFill>
                <a:latin typeface="Calibri" panose="020F0502020204030204" pitchFamily="34" charset="0"/>
                <a:cs typeface="Calibri" panose="020F0502020204030204" pitchFamily="34" charset="0"/>
              </a:rPr>
              <a:t>contracted Delivery Plans by the Department</a:t>
            </a:r>
            <a:r>
              <a:rPr lang="en-US" sz="2000" dirty="0">
                <a:solidFill>
                  <a:schemeClr val="accent1"/>
                </a:solidFill>
                <a:latin typeface="Calibri" panose="020F0502020204030204" pitchFamily="34" charset="0"/>
                <a:cs typeface="Calibri" panose="020F0502020204030204" pitchFamily="34" charset="0"/>
              </a:rPr>
              <a:t> before making any changes and commencing delivery. </a:t>
            </a:r>
          </a:p>
          <a:p>
            <a:pPr marL="285750" indent="-285750">
              <a:spcBef>
                <a:spcPts val="600"/>
              </a:spcBef>
              <a:buFont typeface="Arial" panose="020B0604020202020204" pitchFamily="34" charset="0"/>
              <a:buChar char="•"/>
            </a:pPr>
            <a:r>
              <a:rPr lang="en-US" sz="2000" dirty="0">
                <a:solidFill>
                  <a:schemeClr val="accent1"/>
                </a:solidFill>
                <a:latin typeface="Calibri" panose="020F0502020204030204" pitchFamily="34" charset="0"/>
                <a:cs typeface="Calibri" panose="020F0502020204030204" pitchFamily="34" charset="0"/>
              </a:rPr>
              <a:t>A variation to the Delivery Plan that includes changes to LGA targets or payments, can only be requested during a formal variation window. Advice on variation windows will be provided during the year. </a:t>
            </a:r>
            <a:endParaRPr lang="en-AU" sz="2000" dirty="0">
              <a:solidFill>
                <a:schemeClr val="accent1"/>
              </a:solidFill>
              <a:latin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n-US" sz="2000" dirty="0">
                <a:solidFill>
                  <a:schemeClr val="accent1"/>
                </a:solidFill>
                <a:latin typeface="Calibri" panose="020F0502020204030204" pitchFamily="34" charset="0"/>
                <a:cs typeface="Calibri" panose="020F0502020204030204" pitchFamily="34" charset="0"/>
              </a:rPr>
              <a:t>Please ensure the Chairperson (or approved delegate) of your organisation approves any variation prior to submitting a request</a:t>
            </a:r>
            <a:r>
              <a:rPr lang="en-US" sz="2000" dirty="0">
                <a:latin typeface="Calibri" panose="020F0502020204030204" pitchFamily="34" charset="0"/>
                <a:cs typeface="Calibri" panose="020F0502020204030204" pitchFamily="34" charset="0"/>
              </a:rPr>
              <a:t>. </a:t>
            </a:r>
          </a:p>
        </p:txBody>
      </p:sp>
      <p:sp>
        <p:nvSpPr>
          <p:cNvPr id="3" name="Rectangle 2">
            <a:extLst>
              <a:ext uri="{FF2B5EF4-FFF2-40B4-BE49-F238E27FC236}">
                <a16:creationId xmlns:a16="http://schemas.microsoft.com/office/drawing/2014/main" id="{9AD940C7-B325-479F-850D-EB5D19B9F3AD}"/>
              </a:ext>
            </a:extLst>
          </p:cNvPr>
          <p:cNvSpPr/>
          <p:nvPr/>
        </p:nvSpPr>
        <p:spPr>
          <a:xfrm>
            <a:off x="340659" y="403762"/>
            <a:ext cx="8282346" cy="646331"/>
          </a:xfrm>
          <a:prstGeom prst="rect">
            <a:avLst/>
          </a:prstGeom>
        </p:spPr>
        <p:txBody>
          <a:bodyPr wrap="square">
            <a:spAutoFit/>
          </a:bodyPr>
          <a:lstStyle/>
          <a:p>
            <a:r>
              <a:rPr lang="en-US" sz="3600" b="1" dirty="0">
                <a:latin typeface="Calibri Light" panose="020F0302020204030204" pitchFamily="34" charset="0"/>
                <a:cs typeface="Calibri Light" panose="020F0302020204030204" pitchFamily="34" charset="0"/>
              </a:rPr>
              <a:t>CONTRACT VARIATIONS</a:t>
            </a:r>
          </a:p>
        </p:txBody>
      </p:sp>
      <p:pic>
        <p:nvPicPr>
          <p:cNvPr id="7" name="Picture 6">
            <a:extLst>
              <a:ext uri="{FF2B5EF4-FFF2-40B4-BE49-F238E27FC236}">
                <a16:creationId xmlns:a16="http://schemas.microsoft.com/office/drawing/2014/main" id="{5FE65C5E-4FB6-4409-887C-0CB7D5604251}"/>
              </a:ext>
            </a:extLst>
          </p:cNvPr>
          <p:cNvPicPr>
            <a:picLocks noChangeAspect="1"/>
          </p:cNvPicPr>
          <p:nvPr/>
        </p:nvPicPr>
        <p:blipFill>
          <a:blip r:embed="rId3"/>
          <a:stretch>
            <a:fillRect/>
          </a:stretch>
        </p:blipFill>
        <p:spPr>
          <a:xfrm>
            <a:off x="5866128" y="1521168"/>
            <a:ext cx="2937214" cy="2544395"/>
          </a:xfrm>
          <a:prstGeom prst="rect">
            <a:avLst/>
          </a:prstGeom>
          <a:ln>
            <a:solidFill>
              <a:schemeClr val="tx1"/>
            </a:solidFill>
          </a:ln>
        </p:spPr>
      </p:pic>
      <p:sp>
        <p:nvSpPr>
          <p:cNvPr id="9" name="Right Triangle 8">
            <a:extLst>
              <a:ext uri="{FF2B5EF4-FFF2-40B4-BE49-F238E27FC236}">
                <a16:creationId xmlns:a16="http://schemas.microsoft.com/office/drawing/2014/main" id="{72F34518-60FA-4DE6-81AD-96EFDFE197F7}"/>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043669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D214-A1FA-4A50-8081-A22A32E872A8}"/>
              </a:ext>
            </a:extLst>
          </p:cNvPr>
          <p:cNvSpPr>
            <a:spLocks noGrp="1"/>
          </p:cNvSpPr>
          <p:nvPr>
            <p:ph type="title"/>
          </p:nvPr>
        </p:nvSpPr>
        <p:spPr/>
        <p:txBody>
          <a:bodyPr>
            <a:normAutofit/>
          </a:bodyPr>
          <a:lstStyle/>
          <a:p>
            <a:r>
              <a:rPr lang="en-AU" sz="3200" dirty="0">
                <a:solidFill>
                  <a:schemeClr val="tx1"/>
                </a:solidFill>
                <a:latin typeface="Calibri Light" panose="020F0302020204030204" pitchFamily="34" charset="0"/>
                <a:cs typeface="Calibri Light" panose="020F0302020204030204" pitchFamily="34" charset="0"/>
              </a:rPr>
              <a:t>CHECK LIST</a:t>
            </a:r>
          </a:p>
        </p:txBody>
      </p:sp>
      <p:sp>
        <p:nvSpPr>
          <p:cNvPr id="3" name="Content Placeholder 2">
            <a:extLst>
              <a:ext uri="{FF2B5EF4-FFF2-40B4-BE49-F238E27FC236}">
                <a16:creationId xmlns:a16="http://schemas.microsoft.com/office/drawing/2014/main" id="{56B2165E-097D-44FF-8326-5718C4C562C5}"/>
              </a:ext>
            </a:extLst>
          </p:cNvPr>
          <p:cNvSpPr>
            <a:spLocks noGrp="1"/>
          </p:cNvSpPr>
          <p:nvPr>
            <p:ph idx="1"/>
          </p:nvPr>
        </p:nvSpPr>
        <p:spPr/>
        <p:txBody>
          <a:bodyPr/>
          <a:lstStyle/>
          <a:p>
            <a:r>
              <a:rPr lang="en-AU" sz="1800" b="1" dirty="0">
                <a:latin typeface="Calibri" panose="020F0502020204030204" pitchFamily="34" charset="0"/>
                <a:cs typeface="Calibri" panose="020F0502020204030204" pitchFamily="34" charset="0"/>
              </a:rPr>
              <a:t>Important </a:t>
            </a:r>
            <a:r>
              <a:rPr lang="en-AU" sz="1800" b="1" dirty="0" err="1">
                <a:latin typeface="Calibri" panose="020F0502020204030204" pitchFamily="34" charset="0"/>
                <a:cs typeface="Calibri" panose="020F0502020204030204" pitchFamily="34" charset="0"/>
              </a:rPr>
              <a:t>EoI</a:t>
            </a:r>
            <a:r>
              <a:rPr lang="en-AU" sz="1800" b="1" dirty="0">
                <a:latin typeface="Calibri" panose="020F0502020204030204" pitchFamily="34" charset="0"/>
                <a:cs typeface="Calibri" panose="020F0502020204030204" pitchFamily="34" charset="0"/>
              </a:rPr>
              <a:t> details to check:</a:t>
            </a:r>
          </a:p>
          <a:p>
            <a:pPr marL="342900" indent="-342900">
              <a:buFont typeface="Arial" panose="020B0604020202020204" pitchFamily="34" charset="0"/>
              <a:buChar char="•"/>
            </a:pPr>
            <a:r>
              <a:rPr lang="en-AU" sz="1800" dirty="0">
                <a:latin typeface="Calibri" panose="020F0502020204030204" pitchFamily="34" charset="0"/>
                <a:cs typeface="Calibri" panose="020F0502020204030204" pitchFamily="34" charset="0"/>
              </a:rPr>
              <a:t>Current BGS and financial statements completed and uploaded in SAMS2.</a:t>
            </a:r>
          </a:p>
          <a:p>
            <a:pPr marL="342900" indent="-342900">
              <a:buFont typeface="Arial" panose="020B0604020202020204" pitchFamily="34" charset="0"/>
              <a:buChar char="•"/>
            </a:pPr>
            <a:r>
              <a:rPr lang="en-AU" sz="1800" dirty="0">
                <a:latin typeface="Calibri" panose="020F0502020204030204" pitchFamily="34" charset="0"/>
                <a:cs typeface="Calibri" panose="020F0502020204030204" pitchFamily="34" charset="0"/>
              </a:rPr>
              <a:t>Contact details and signatory up to date in the Delivery Plan and in SAMS2.</a:t>
            </a:r>
          </a:p>
          <a:p>
            <a:pPr marL="342900" indent="-342900">
              <a:buFont typeface="Arial" panose="020B0604020202020204" pitchFamily="34" charset="0"/>
              <a:buChar char="•"/>
            </a:pPr>
            <a:r>
              <a:rPr lang="en-AU" sz="1800" dirty="0">
                <a:latin typeface="Calibri" panose="020F0502020204030204" pitchFamily="34" charset="0"/>
                <a:cs typeface="Calibri" panose="020F0502020204030204" pitchFamily="34" charset="0"/>
              </a:rPr>
              <a:t>Ensure all Delivery Plans and (preferably) all A-frames for Pre-accredited Training and if applicable LEAP and/or Skills for Work and Study are submitted in ONE email to training.participation@education.vic.gov.au</a:t>
            </a:r>
          </a:p>
          <a:p>
            <a:pPr marL="342900" indent="-342900">
              <a:buFont typeface="Arial" panose="020B0604020202020204" pitchFamily="34" charset="0"/>
              <a:buChar char="•"/>
            </a:pPr>
            <a:r>
              <a:rPr lang="en-AU" sz="1800" dirty="0">
                <a:latin typeface="Calibri" panose="020F0502020204030204" pitchFamily="34" charset="0"/>
                <a:cs typeface="Calibri" panose="020F0502020204030204" pitchFamily="34" charset="0"/>
              </a:rPr>
              <a:t>Following </a:t>
            </a:r>
            <a:r>
              <a:rPr lang="en-AU" sz="1800" dirty="0" err="1">
                <a:latin typeface="Calibri" panose="020F0502020204030204" pitchFamily="34" charset="0"/>
                <a:cs typeface="Calibri" panose="020F0502020204030204" pitchFamily="34" charset="0"/>
              </a:rPr>
              <a:t>EoI</a:t>
            </a:r>
            <a:r>
              <a:rPr lang="en-AU" sz="1800" dirty="0">
                <a:latin typeface="Calibri" panose="020F0502020204030204" pitchFamily="34" charset="0"/>
                <a:cs typeface="Calibri" panose="020F0502020204030204" pitchFamily="34" charset="0"/>
              </a:rPr>
              <a:t> submission, ensure you receive an acknowledgement of the submission.</a:t>
            </a:r>
          </a:p>
          <a:p>
            <a:pPr marL="342900" indent="-342900">
              <a:buFont typeface="Arial" panose="020B0604020202020204" pitchFamily="34" charset="0"/>
              <a:buChar char="•"/>
            </a:pPr>
            <a:r>
              <a:rPr lang="en-AU" sz="1800" dirty="0">
                <a:latin typeface="Calibri" panose="020F0502020204030204" pitchFamily="34" charset="0"/>
                <a:cs typeface="Calibri" panose="020F0502020204030204" pitchFamily="34" charset="0"/>
              </a:rPr>
              <a:t>If you have not received a confirmation of your Delivery Plan(s) by late November, please contact your regional office. </a:t>
            </a:r>
          </a:p>
          <a:p>
            <a:pPr marL="342900" indent="-342900">
              <a:buFont typeface="Arial" panose="020B0604020202020204" pitchFamily="34" charset="0"/>
              <a:buChar char="•"/>
            </a:pPr>
            <a:endParaRPr lang="en-AU" dirty="0"/>
          </a:p>
          <a:p>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907293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D8B0E-3CD0-40EB-9256-35C1BD5EB3C7}"/>
              </a:ext>
            </a:extLst>
          </p:cNvPr>
          <p:cNvPicPr>
            <a:picLocks noChangeAspect="1"/>
          </p:cNvPicPr>
          <p:nvPr/>
        </p:nvPicPr>
        <p:blipFill>
          <a:blip r:embed="rId3"/>
          <a:stretch>
            <a:fillRect/>
          </a:stretch>
        </p:blipFill>
        <p:spPr>
          <a:xfrm>
            <a:off x="965200" y="2169217"/>
            <a:ext cx="6737896" cy="3932779"/>
          </a:xfrm>
          <a:prstGeom prst="rect">
            <a:avLst/>
          </a:prstGeom>
        </p:spPr>
      </p:pic>
      <p:sp>
        <p:nvSpPr>
          <p:cNvPr id="5" name="TextBox 4">
            <a:extLst>
              <a:ext uri="{FF2B5EF4-FFF2-40B4-BE49-F238E27FC236}">
                <a16:creationId xmlns:a16="http://schemas.microsoft.com/office/drawing/2014/main" id="{571F5754-8F52-4AD3-829F-E21068C48630}"/>
              </a:ext>
            </a:extLst>
          </p:cNvPr>
          <p:cNvSpPr txBox="1"/>
          <p:nvPr/>
        </p:nvSpPr>
        <p:spPr>
          <a:xfrm>
            <a:off x="563072" y="414891"/>
            <a:ext cx="8257077" cy="1754326"/>
          </a:xfrm>
          <a:prstGeom prst="rect">
            <a:avLst/>
          </a:prstGeom>
          <a:noFill/>
        </p:spPr>
        <p:txBody>
          <a:bodyPr wrap="square" rtlCol="0">
            <a:spAutoFit/>
          </a:bodyPr>
          <a:lstStyle/>
          <a:p>
            <a:r>
              <a:rPr lang="en-AU" sz="5400" dirty="0"/>
              <a:t>THANK YOU –</a:t>
            </a:r>
          </a:p>
          <a:p>
            <a:r>
              <a:rPr lang="en-AU" sz="5400" dirty="0"/>
              <a:t>ANY QUESTIONS?</a:t>
            </a:r>
          </a:p>
        </p:txBody>
      </p:sp>
      <p:sp>
        <p:nvSpPr>
          <p:cNvPr id="8" name="Right Triangle 7">
            <a:extLst>
              <a:ext uri="{FF2B5EF4-FFF2-40B4-BE49-F238E27FC236}">
                <a16:creationId xmlns:a16="http://schemas.microsoft.com/office/drawing/2014/main" id="{7D257339-688D-4B52-9D80-C8A70F840E5F}"/>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94858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B468-9C3C-414F-949F-BFB827B3117F}"/>
              </a:ext>
            </a:extLst>
          </p:cNvPr>
          <p:cNvSpPr>
            <a:spLocks noGrp="1"/>
          </p:cNvSpPr>
          <p:nvPr>
            <p:ph type="title"/>
          </p:nvPr>
        </p:nvSpPr>
        <p:spPr>
          <a:xfrm>
            <a:off x="423852" y="552436"/>
            <a:ext cx="8326634" cy="1031815"/>
          </a:xfrm>
        </p:spPr>
        <p:txBody>
          <a:bodyPr>
            <a:normAutofit fontScale="90000"/>
          </a:bodyPr>
          <a:lstStyle/>
          <a:p>
            <a:r>
              <a:rPr lang="en-US" sz="3600" dirty="0">
                <a:solidFill>
                  <a:schemeClr val="tx1"/>
                </a:solidFill>
                <a:latin typeface="Calibri Light" panose="020F0302020204030204" pitchFamily="34" charset="0"/>
                <a:cs typeface="Calibri Light" panose="020F0302020204030204" pitchFamily="34" charset="0"/>
              </a:rPr>
              <a:t>WHAT WILL BE COVERED IN TODAY’S SESSION</a:t>
            </a:r>
            <a:br>
              <a:rPr lang="en-US" sz="2000" dirty="0">
                <a:solidFill>
                  <a:schemeClr val="tx1"/>
                </a:solidFill>
              </a:rPr>
            </a:br>
            <a:br>
              <a:rPr lang="en-US" dirty="0"/>
            </a:br>
            <a:endParaRPr lang="en-AU" dirty="0"/>
          </a:p>
        </p:txBody>
      </p:sp>
      <p:sp>
        <p:nvSpPr>
          <p:cNvPr id="4" name="Rectangle 3">
            <a:extLst>
              <a:ext uri="{FF2B5EF4-FFF2-40B4-BE49-F238E27FC236}">
                <a16:creationId xmlns:a16="http://schemas.microsoft.com/office/drawing/2014/main" id="{74FCB32E-9238-4174-BF14-1D5C5FCA4D17}"/>
              </a:ext>
            </a:extLst>
          </p:cNvPr>
          <p:cNvSpPr/>
          <p:nvPr/>
        </p:nvSpPr>
        <p:spPr>
          <a:xfrm>
            <a:off x="530067" y="1072369"/>
            <a:ext cx="8220419" cy="1415772"/>
          </a:xfrm>
          <a:prstGeom prst="rect">
            <a:avLst/>
          </a:prstGeom>
        </p:spPr>
        <p:txBody>
          <a:bodyPr wrap="square">
            <a:spAutoFit/>
          </a:bodyPr>
          <a:lstStyle/>
          <a:p>
            <a:r>
              <a:rPr lang="en-US" sz="2000" dirty="0">
                <a:solidFill>
                  <a:schemeClr val="accent1"/>
                </a:solidFill>
                <a:latin typeface="Calibri Light" panose="020F0302020204030204" pitchFamily="34" charset="0"/>
                <a:cs typeface="Calibri Light" panose="020F0302020204030204" pitchFamily="34" charset="0"/>
              </a:rPr>
              <a:t>This information session will cover the Expression of Interest (EOI) process for the following ACFE funded programs for 2021.</a:t>
            </a:r>
          </a:p>
          <a:p>
            <a:endParaRPr lang="en-AU" sz="2300" i="1" dirty="0">
              <a:latin typeface="Calibri Light" panose="020F0302020204030204" pitchFamily="34" charset="0"/>
              <a:cs typeface="Calibri Light" panose="020F0302020204030204" pitchFamily="34" charset="0"/>
            </a:endParaRPr>
          </a:p>
          <a:p>
            <a:endParaRPr lang="en-US" sz="2300" dirty="0">
              <a:latin typeface="Calibri Light" panose="020F0302020204030204" pitchFamily="34" charset="0"/>
              <a:cs typeface="Calibri Light" panose="020F0302020204030204" pitchFamily="34" charset="0"/>
            </a:endParaRPr>
          </a:p>
        </p:txBody>
      </p:sp>
      <p:sp>
        <p:nvSpPr>
          <p:cNvPr id="6" name="Flowchart: Connector 5">
            <a:extLst>
              <a:ext uri="{FF2B5EF4-FFF2-40B4-BE49-F238E27FC236}">
                <a16:creationId xmlns:a16="http://schemas.microsoft.com/office/drawing/2014/main" id="{AE1A87CE-31FA-4D12-AA79-18F905AECBF8}"/>
              </a:ext>
            </a:extLst>
          </p:cNvPr>
          <p:cNvSpPr/>
          <p:nvPr/>
        </p:nvSpPr>
        <p:spPr>
          <a:xfrm>
            <a:off x="818403" y="1931350"/>
            <a:ext cx="474133" cy="480164"/>
          </a:xfrm>
          <a:prstGeom prst="flowChartConnector">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AU" dirty="0"/>
              <a:t>1</a:t>
            </a:r>
          </a:p>
        </p:txBody>
      </p:sp>
      <p:sp>
        <p:nvSpPr>
          <p:cNvPr id="7" name="Flowchart: Connector 6">
            <a:extLst>
              <a:ext uri="{FF2B5EF4-FFF2-40B4-BE49-F238E27FC236}">
                <a16:creationId xmlns:a16="http://schemas.microsoft.com/office/drawing/2014/main" id="{73BBB7D7-8763-4CD0-A48A-8C108E2ED078}"/>
              </a:ext>
            </a:extLst>
          </p:cNvPr>
          <p:cNvSpPr/>
          <p:nvPr/>
        </p:nvSpPr>
        <p:spPr>
          <a:xfrm>
            <a:off x="2711348" y="1915984"/>
            <a:ext cx="474133" cy="451556"/>
          </a:xfrm>
          <a:prstGeom prst="flowChartConnector">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AU" dirty="0"/>
              <a:t>2</a:t>
            </a:r>
          </a:p>
        </p:txBody>
      </p:sp>
      <p:sp>
        <p:nvSpPr>
          <p:cNvPr id="8" name="Flowchart: Connector 7">
            <a:extLst>
              <a:ext uri="{FF2B5EF4-FFF2-40B4-BE49-F238E27FC236}">
                <a16:creationId xmlns:a16="http://schemas.microsoft.com/office/drawing/2014/main" id="{0CAA0F95-1EAB-4312-9D07-742C43A2175A}"/>
              </a:ext>
            </a:extLst>
          </p:cNvPr>
          <p:cNvSpPr/>
          <p:nvPr/>
        </p:nvSpPr>
        <p:spPr>
          <a:xfrm>
            <a:off x="4453467" y="1941420"/>
            <a:ext cx="474133" cy="429658"/>
          </a:xfrm>
          <a:prstGeom prst="flowChartConnector">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AU" dirty="0"/>
              <a:t>3</a:t>
            </a:r>
          </a:p>
        </p:txBody>
      </p:sp>
      <p:sp>
        <p:nvSpPr>
          <p:cNvPr id="11" name="Flowchart: Connector 10">
            <a:extLst>
              <a:ext uri="{FF2B5EF4-FFF2-40B4-BE49-F238E27FC236}">
                <a16:creationId xmlns:a16="http://schemas.microsoft.com/office/drawing/2014/main" id="{0CF09789-AEFA-4230-965E-510BD02EAE24}"/>
              </a:ext>
            </a:extLst>
          </p:cNvPr>
          <p:cNvSpPr/>
          <p:nvPr/>
        </p:nvSpPr>
        <p:spPr>
          <a:xfrm>
            <a:off x="6195586" y="1892075"/>
            <a:ext cx="474133" cy="451556"/>
          </a:xfrm>
          <a:prstGeom prst="flowChartConnector">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AU" dirty="0"/>
              <a:t>4</a:t>
            </a:r>
          </a:p>
        </p:txBody>
      </p:sp>
      <p:sp>
        <p:nvSpPr>
          <p:cNvPr id="14" name="Rectangle 13">
            <a:extLst>
              <a:ext uri="{FF2B5EF4-FFF2-40B4-BE49-F238E27FC236}">
                <a16:creationId xmlns:a16="http://schemas.microsoft.com/office/drawing/2014/main" id="{77EF2706-D5A9-4745-8288-193FD22466D5}"/>
              </a:ext>
            </a:extLst>
          </p:cNvPr>
          <p:cNvSpPr/>
          <p:nvPr/>
        </p:nvSpPr>
        <p:spPr>
          <a:xfrm>
            <a:off x="2592131" y="2477299"/>
            <a:ext cx="1186699" cy="2308324"/>
          </a:xfrm>
          <a:prstGeom prst="rect">
            <a:avLst/>
          </a:prstGeom>
        </p:spPr>
        <p:txBody>
          <a:bodyPr wrap="square">
            <a:spAutoFit/>
          </a:bodyPr>
          <a:lstStyle/>
          <a:p>
            <a:r>
              <a:rPr lang="en-US" b="1" dirty="0">
                <a:solidFill>
                  <a:schemeClr val="accent1"/>
                </a:solidFill>
                <a:latin typeface="Calibri Light" panose="020F0302020204030204" pitchFamily="34" charset="0"/>
                <a:cs typeface="Calibri Light" panose="020F0302020204030204" pitchFamily="34" charset="0"/>
              </a:rPr>
              <a:t>Pre-accredited Training </a:t>
            </a:r>
            <a:r>
              <a:rPr lang="en-US" dirty="0">
                <a:solidFill>
                  <a:schemeClr val="accent1"/>
                </a:solidFill>
                <a:latin typeface="Calibri Light" panose="020F0302020204030204" pitchFamily="34" charset="0"/>
                <a:cs typeface="Calibri Light" panose="020F0302020204030204" pitchFamily="34" charset="0"/>
              </a:rPr>
              <a:t>Delivery EOI Process and Timeline</a:t>
            </a:r>
          </a:p>
        </p:txBody>
      </p:sp>
      <p:sp>
        <p:nvSpPr>
          <p:cNvPr id="18" name="Rectangle 17">
            <a:extLst>
              <a:ext uri="{FF2B5EF4-FFF2-40B4-BE49-F238E27FC236}">
                <a16:creationId xmlns:a16="http://schemas.microsoft.com/office/drawing/2014/main" id="{CEA1AE3A-CED2-4932-872E-70214DA567AB}"/>
              </a:ext>
            </a:extLst>
          </p:cNvPr>
          <p:cNvSpPr/>
          <p:nvPr/>
        </p:nvSpPr>
        <p:spPr>
          <a:xfrm>
            <a:off x="4450895" y="2576612"/>
            <a:ext cx="1108809" cy="1200329"/>
          </a:xfrm>
          <a:prstGeom prst="rect">
            <a:avLst/>
          </a:prstGeom>
        </p:spPr>
        <p:txBody>
          <a:bodyPr wrap="square">
            <a:spAutoFit/>
          </a:bodyPr>
          <a:lstStyle/>
          <a:p>
            <a:r>
              <a:rPr lang="en-AU" b="1" dirty="0">
                <a:solidFill>
                  <a:schemeClr val="accent1"/>
                </a:solidFill>
                <a:latin typeface="Calibri Light" panose="020F0302020204030204" pitchFamily="34" charset="0"/>
                <a:cs typeface="Calibri Light" panose="020F0302020204030204" pitchFamily="34" charset="0"/>
              </a:rPr>
              <a:t>LEAP</a:t>
            </a:r>
            <a:r>
              <a:rPr lang="en-AU" dirty="0">
                <a:solidFill>
                  <a:schemeClr val="accent1"/>
                </a:solidFill>
                <a:latin typeface="Calibri Light" panose="020F0302020204030204" pitchFamily="34" charset="0"/>
                <a:cs typeface="Calibri Light" panose="020F0302020204030204" pitchFamily="34" charset="0"/>
              </a:rPr>
              <a:t> EOI Process and Timelines</a:t>
            </a:r>
          </a:p>
        </p:txBody>
      </p:sp>
      <p:sp>
        <p:nvSpPr>
          <p:cNvPr id="20" name="Rectangle 19">
            <a:extLst>
              <a:ext uri="{FF2B5EF4-FFF2-40B4-BE49-F238E27FC236}">
                <a16:creationId xmlns:a16="http://schemas.microsoft.com/office/drawing/2014/main" id="{B5C3EA2D-5E35-482F-842F-104EE1112773}"/>
              </a:ext>
            </a:extLst>
          </p:cNvPr>
          <p:cNvSpPr/>
          <p:nvPr/>
        </p:nvSpPr>
        <p:spPr>
          <a:xfrm>
            <a:off x="5840894" y="2529026"/>
            <a:ext cx="1668857" cy="1200329"/>
          </a:xfrm>
          <a:prstGeom prst="rect">
            <a:avLst/>
          </a:prstGeom>
        </p:spPr>
        <p:txBody>
          <a:bodyPr wrap="square">
            <a:spAutoFit/>
          </a:bodyPr>
          <a:lstStyle/>
          <a:p>
            <a:r>
              <a:rPr lang="en-AU" dirty="0">
                <a:solidFill>
                  <a:schemeClr val="accent1"/>
                </a:solidFill>
                <a:latin typeface="Calibri Light" panose="020F0302020204030204" pitchFamily="34" charset="0"/>
                <a:cs typeface="Calibri Light" panose="020F0302020204030204" pitchFamily="34" charset="0"/>
              </a:rPr>
              <a:t>Next </a:t>
            </a:r>
          </a:p>
          <a:p>
            <a:r>
              <a:rPr lang="en-AU" dirty="0">
                <a:solidFill>
                  <a:schemeClr val="accent1"/>
                </a:solidFill>
                <a:latin typeface="Calibri Light" panose="020F0302020204030204" pitchFamily="34" charset="0"/>
                <a:cs typeface="Calibri Light" panose="020F0302020204030204" pitchFamily="34" charset="0"/>
              </a:rPr>
              <a:t>Steps and Further Opportunities</a:t>
            </a:r>
          </a:p>
        </p:txBody>
      </p:sp>
      <p:sp>
        <p:nvSpPr>
          <p:cNvPr id="21" name="Rectangle 20">
            <a:extLst>
              <a:ext uri="{FF2B5EF4-FFF2-40B4-BE49-F238E27FC236}">
                <a16:creationId xmlns:a16="http://schemas.microsoft.com/office/drawing/2014/main" id="{02CDBB7F-A1CC-4984-BFB7-8C661692CFF1}"/>
              </a:ext>
            </a:extLst>
          </p:cNvPr>
          <p:cNvSpPr/>
          <p:nvPr/>
        </p:nvSpPr>
        <p:spPr>
          <a:xfrm>
            <a:off x="7612087" y="2488141"/>
            <a:ext cx="1173117" cy="923330"/>
          </a:xfrm>
          <a:prstGeom prst="rect">
            <a:avLst/>
          </a:prstGeom>
        </p:spPr>
        <p:txBody>
          <a:bodyPr wrap="square">
            <a:spAutoFit/>
          </a:bodyPr>
          <a:lstStyle/>
          <a:p>
            <a:r>
              <a:rPr lang="en-AU" dirty="0">
                <a:solidFill>
                  <a:schemeClr val="accent1"/>
                </a:solidFill>
                <a:latin typeface="Calibri Light" panose="020F0302020204030204" pitchFamily="34" charset="0"/>
                <a:cs typeface="Calibri Light" panose="020F0302020204030204" pitchFamily="34" charset="0"/>
              </a:rPr>
              <a:t>Questions and Feedback</a:t>
            </a:r>
          </a:p>
        </p:txBody>
      </p:sp>
      <p:sp>
        <p:nvSpPr>
          <p:cNvPr id="22" name="Right Triangle 21">
            <a:extLst>
              <a:ext uri="{FF2B5EF4-FFF2-40B4-BE49-F238E27FC236}">
                <a16:creationId xmlns:a16="http://schemas.microsoft.com/office/drawing/2014/main" id="{9B69BDE7-D9ED-4871-9185-9F14F4E3648C}"/>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Flowchart: Connector 16">
            <a:extLst>
              <a:ext uri="{FF2B5EF4-FFF2-40B4-BE49-F238E27FC236}">
                <a16:creationId xmlns:a16="http://schemas.microsoft.com/office/drawing/2014/main" id="{C1F7EAE8-9D6E-45BA-9367-74522C1DAC08}"/>
              </a:ext>
            </a:extLst>
          </p:cNvPr>
          <p:cNvSpPr/>
          <p:nvPr/>
        </p:nvSpPr>
        <p:spPr>
          <a:xfrm>
            <a:off x="7753232" y="1867784"/>
            <a:ext cx="474133" cy="475847"/>
          </a:xfrm>
          <a:prstGeom prst="flowChartConnector">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AU" dirty="0"/>
              <a:t>5</a:t>
            </a:r>
          </a:p>
        </p:txBody>
      </p:sp>
      <p:sp>
        <p:nvSpPr>
          <p:cNvPr id="19" name="Rectangle 18">
            <a:extLst>
              <a:ext uri="{FF2B5EF4-FFF2-40B4-BE49-F238E27FC236}">
                <a16:creationId xmlns:a16="http://schemas.microsoft.com/office/drawing/2014/main" id="{DDFC9D01-3C8C-4EBE-83F7-83D74B35A527}"/>
              </a:ext>
            </a:extLst>
          </p:cNvPr>
          <p:cNvSpPr/>
          <p:nvPr/>
        </p:nvSpPr>
        <p:spPr>
          <a:xfrm>
            <a:off x="608275" y="2584616"/>
            <a:ext cx="1186699" cy="1477328"/>
          </a:xfrm>
          <a:prstGeom prst="rect">
            <a:avLst/>
          </a:prstGeom>
        </p:spPr>
        <p:txBody>
          <a:bodyPr wrap="square">
            <a:spAutoFit/>
          </a:bodyPr>
          <a:lstStyle/>
          <a:p>
            <a:r>
              <a:rPr lang="en-US" dirty="0">
                <a:solidFill>
                  <a:schemeClr val="accent1"/>
                </a:solidFill>
                <a:latin typeface="Calibri Light" panose="020F0302020204030204" pitchFamily="34" charset="0"/>
                <a:cs typeface="Calibri Light" panose="020F0302020204030204" pitchFamily="34" charset="0"/>
              </a:rPr>
              <a:t>Purpose of Pre-accredited Training Delivery</a:t>
            </a:r>
          </a:p>
        </p:txBody>
      </p:sp>
      <p:sp>
        <p:nvSpPr>
          <p:cNvPr id="5" name="TextBox 4">
            <a:extLst>
              <a:ext uri="{FF2B5EF4-FFF2-40B4-BE49-F238E27FC236}">
                <a16:creationId xmlns:a16="http://schemas.microsoft.com/office/drawing/2014/main" id="{C3C72B35-A3CA-4556-A828-AEF22F3001EC}"/>
              </a:ext>
            </a:extLst>
          </p:cNvPr>
          <p:cNvSpPr txBox="1"/>
          <p:nvPr/>
        </p:nvSpPr>
        <p:spPr>
          <a:xfrm>
            <a:off x="211727" y="4953854"/>
            <a:ext cx="8478335" cy="615553"/>
          </a:xfrm>
          <a:prstGeom prst="rect">
            <a:avLst/>
          </a:prstGeom>
          <a:noFill/>
        </p:spPr>
        <p:txBody>
          <a:bodyPr wrap="square" rtlCol="0">
            <a:spAutoFit/>
          </a:bodyPr>
          <a:lstStyle/>
          <a:p>
            <a:pPr lvl="0">
              <a:defRPr/>
            </a:pPr>
            <a:r>
              <a:rPr lang="en-AU" sz="1600" dirty="0"/>
              <a:t>*  </a:t>
            </a:r>
            <a:r>
              <a:rPr lang="en-AU" sz="1600" i="1" dirty="0"/>
              <a:t>There will be a separate information session on the details of Skills for Work and Study pilot programs, on Monday 28 September</a:t>
            </a:r>
            <a:r>
              <a:rPr lang="en-AU" i="1" dirty="0"/>
              <a:t>.</a:t>
            </a:r>
          </a:p>
        </p:txBody>
      </p:sp>
    </p:spTree>
    <p:extLst>
      <p:ext uri="{BB962C8B-B14F-4D97-AF65-F5344CB8AC3E}">
        <p14:creationId xmlns:p14="http://schemas.microsoft.com/office/powerpoint/2010/main" val="183782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F13228-4F8E-4322-973D-A3B64B633EC2}"/>
              </a:ext>
            </a:extLst>
          </p:cNvPr>
          <p:cNvSpPr>
            <a:spLocks noGrp="1"/>
          </p:cNvSpPr>
          <p:nvPr>
            <p:ph type="body" idx="1"/>
          </p:nvPr>
        </p:nvSpPr>
        <p:spPr/>
        <p:txBody>
          <a:bodyPr/>
          <a:lstStyle/>
          <a:p>
            <a:r>
              <a:rPr lang="en-AU" dirty="0"/>
              <a:t>PRE-ACCREDITED TRAINING – PURPOSE AND ROLES</a:t>
            </a:r>
          </a:p>
        </p:txBody>
      </p:sp>
    </p:spTree>
    <p:extLst>
      <p:ext uri="{BB962C8B-B14F-4D97-AF65-F5344CB8AC3E}">
        <p14:creationId xmlns:p14="http://schemas.microsoft.com/office/powerpoint/2010/main" val="97135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79" y="555842"/>
            <a:ext cx="8257441" cy="571921"/>
          </a:xfrm>
        </p:spPr>
        <p:txBody>
          <a:bodyPr>
            <a:noAutofit/>
          </a:bodyPr>
          <a:lstStyle/>
          <a:p>
            <a:r>
              <a:rPr lang="en-US" sz="3600" dirty="0">
                <a:solidFill>
                  <a:schemeClr val="tx1"/>
                </a:solidFill>
                <a:latin typeface="Calibri Light" panose="020F0302020204030204" pitchFamily="34" charset="0"/>
                <a:cs typeface="Calibri Light" panose="020F0302020204030204" pitchFamily="34" charset="0"/>
              </a:rPr>
              <a:t>PRE-ACCREDITED TRAINING DELIVERY</a:t>
            </a:r>
            <a:br>
              <a:rPr lang="en-US" sz="4000" dirty="0">
                <a:solidFill>
                  <a:schemeClr val="tx1"/>
                </a:solidFill>
                <a:latin typeface="Calibri Light" panose="020F0302020204030204" pitchFamily="34" charset="0"/>
                <a:cs typeface="Calibri Light" panose="020F0302020204030204" pitchFamily="34" charset="0"/>
              </a:rPr>
            </a:br>
            <a:endParaRPr lang="en-US" sz="4000" dirty="0">
              <a:solidFill>
                <a:schemeClr val="tx1"/>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479419" y="1779962"/>
            <a:ext cx="7512024" cy="4187877"/>
          </a:xfrm>
        </p:spPr>
        <p:txBody>
          <a:bodyPr>
            <a:normAutofit/>
          </a:bodyPr>
          <a:lstStyle/>
          <a:p>
            <a:pPr>
              <a:spcBef>
                <a:spcPts val="600"/>
              </a:spcBef>
              <a:spcAft>
                <a:spcPts val="600"/>
              </a:spcAft>
            </a:pPr>
            <a:r>
              <a:rPr lang="en-US" dirty="0">
                <a:latin typeface="Calibri" panose="020F0502020204030204" pitchFamily="34" charset="0"/>
                <a:cs typeface="Calibri" panose="020F0502020204030204" pitchFamily="34" charset="0"/>
              </a:rPr>
              <a:t>The primary purpose of pre-accredited education and training is to provide opportunities for adult learners in Victoria to gain the educational capacity and core skills they need for study, work and life.   </a:t>
            </a:r>
            <a:endParaRPr lang="en-AU" dirty="0">
              <a:latin typeface="Calibri" panose="020F0502020204030204" pitchFamily="34" charset="0"/>
              <a:cs typeface="Calibri" panose="020F0502020204030204" pitchFamily="34" charset="0"/>
            </a:endParaRPr>
          </a:p>
          <a:p>
            <a:pPr>
              <a:spcBef>
                <a:spcPts val="600"/>
              </a:spcBef>
              <a:spcAft>
                <a:spcPts val="600"/>
              </a:spcAft>
            </a:pPr>
            <a:r>
              <a:rPr lang="en-US" dirty="0">
                <a:latin typeface="Calibri" panose="020F0502020204030204" pitchFamily="34" charset="0"/>
                <a:cs typeface="Calibri" panose="020F0502020204030204" pitchFamily="34" charset="0"/>
              </a:rPr>
              <a:t>Pre-accredited education and training addresses the particular needs of adults who have experienced barriers to education in the past. </a:t>
            </a:r>
          </a:p>
          <a:p>
            <a:pPr>
              <a:spcBef>
                <a:spcPts val="600"/>
              </a:spcBef>
              <a:spcAft>
                <a:spcPts val="600"/>
              </a:spcAft>
            </a:pPr>
            <a:r>
              <a:rPr lang="en-US" dirty="0">
                <a:latin typeface="Calibri" panose="020F0502020204030204" pitchFamily="34" charset="0"/>
                <a:cs typeface="Calibri" panose="020F0502020204030204" pitchFamily="34" charset="0"/>
              </a:rPr>
              <a:t>Pre-accredited training programs focus on creating pathways for learners to further education and training or a pathway to employment. </a:t>
            </a:r>
            <a:endParaRPr lang="en-US" sz="2400" dirty="0">
              <a:latin typeface="Calibri" panose="020F0502020204030204" pitchFamily="34" charset="0"/>
              <a:cs typeface="Calibri" panose="020F0502020204030204" pitchFamily="34" charset="0"/>
            </a:endParaRPr>
          </a:p>
          <a:p>
            <a:pPr>
              <a:spcBef>
                <a:spcPts val="600"/>
              </a:spcBef>
              <a:spcAft>
                <a:spcPts val="600"/>
              </a:spcAft>
            </a:pPr>
            <a:r>
              <a:rPr lang="en-US" dirty="0">
                <a:latin typeface="Calibri" panose="020F0502020204030204" pitchFamily="34" charset="0"/>
                <a:cs typeface="Calibri" panose="020F0502020204030204" pitchFamily="34" charset="0"/>
              </a:rPr>
              <a:t>Programs are designed to be flexible, meet learners’ needs and s</a:t>
            </a:r>
            <a:r>
              <a:rPr lang="en-US" sz="1800" dirty="0">
                <a:latin typeface="Calibri" panose="020F0502020204030204" pitchFamily="34" charset="0"/>
                <a:cs typeface="Calibri" panose="020F0502020204030204" pitchFamily="34" charset="0"/>
              </a:rPr>
              <a:t>upport </a:t>
            </a:r>
            <a:r>
              <a:rPr lang="en-US" dirty="0">
                <a:latin typeface="Calibri" panose="020F0502020204030204" pitchFamily="34" charset="0"/>
                <a:cs typeface="Calibri" panose="020F0502020204030204" pitchFamily="34" charset="0"/>
              </a:rPr>
              <a:t>them to return to study, improve their literacy and numeracy skills, their qualification pathways and broaden their employment options. </a:t>
            </a:r>
            <a:endParaRPr lang="en-US" sz="2400" dirty="0">
              <a:latin typeface="Calibri" panose="020F0502020204030204" pitchFamily="34" charset="0"/>
              <a:cs typeface="Calibri" panose="020F0502020204030204" pitchFamily="34" charset="0"/>
            </a:endParaRPr>
          </a:p>
        </p:txBody>
      </p:sp>
      <p:pic>
        <p:nvPicPr>
          <p:cNvPr id="10" name="Graphic 9" descr="Boardroom">
            <a:extLst>
              <a:ext uri="{FF2B5EF4-FFF2-40B4-BE49-F238E27FC236}">
                <a16:creationId xmlns:a16="http://schemas.microsoft.com/office/drawing/2014/main" id="{6EFD122D-2C84-4CD7-8A6A-315C4BC53F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74" y="1654243"/>
            <a:ext cx="570198" cy="570198"/>
          </a:xfrm>
          <a:prstGeom prst="rect">
            <a:avLst/>
          </a:prstGeom>
        </p:spPr>
      </p:pic>
      <p:pic>
        <p:nvPicPr>
          <p:cNvPr id="12" name="Graphic 11" descr="Business Growth">
            <a:extLst>
              <a:ext uri="{FF2B5EF4-FFF2-40B4-BE49-F238E27FC236}">
                <a16:creationId xmlns:a16="http://schemas.microsoft.com/office/drawing/2014/main" id="{8E44B9F0-7B75-4F02-9915-81D1CBA741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454" y="2406657"/>
            <a:ext cx="597237" cy="488258"/>
          </a:xfrm>
          <a:prstGeom prst="rect">
            <a:avLst/>
          </a:prstGeom>
        </p:spPr>
      </p:pic>
      <p:pic>
        <p:nvPicPr>
          <p:cNvPr id="16" name="Graphic 15" descr="Books">
            <a:extLst>
              <a:ext uri="{FF2B5EF4-FFF2-40B4-BE49-F238E27FC236}">
                <a16:creationId xmlns:a16="http://schemas.microsoft.com/office/drawing/2014/main" id="{B8178CF7-3206-440F-8501-357DD7BAF6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439" y="3125894"/>
            <a:ext cx="687003" cy="314961"/>
          </a:xfrm>
          <a:prstGeom prst="rect">
            <a:avLst/>
          </a:prstGeom>
        </p:spPr>
      </p:pic>
      <p:pic>
        <p:nvPicPr>
          <p:cNvPr id="18" name="Graphic 17" descr="Diploma roll">
            <a:extLst>
              <a:ext uri="{FF2B5EF4-FFF2-40B4-BE49-F238E27FC236}">
                <a16:creationId xmlns:a16="http://schemas.microsoft.com/office/drawing/2014/main" id="{4532DC1B-9CEA-4491-A718-31FDA4C9F0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8439" y="3697717"/>
            <a:ext cx="570198" cy="543396"/>
          </a:xfrm>
          <a:prstGeom prst="rect">
            <a:avLst/>
          </a:prstGeom>
        </p:spPr>
      </p:pic>
      <p:pic>
        <p:nvPicPr>
          <p:cNvPr id="20" name="Graphic 19" descr="Handshake">
            <a:extLst>
              <a:ext uri="{FF2B5EF4-FFF2-40B4-BE49-F238E27FC236}">
                <a16:creationId xmlns:a16="http://schemas.microsoft.com/office/drawing/2014/main" id="{CF0DA099-9602-477F-B06D-D52EE9DBA4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3753" y="4384090"/>
            <a:ext cx="518362" cy="518362"/>
          </a:xfrm>
          <a:prstGeom prst="rect">
            <a:avLst/>
          </a:prstGeom>
        </p:spPr>
      </p:pic>
      <p:pic>
        <p:nvPicPr>
          <p:cNvPr id="24" name="Graphic 23" descr="Group brainstorm">
            <a:extLst>
              <a:ext uri="{FF2B5EF4-FFF2-40B4-BE49-F238E27FC236}">
                <a16:creationId xmlns:a16="http://schemas.microsoft.com/office/drawing/2014/main" id="{08940A5B-E9B7-474C-91A3-F079AC24CC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8439" y="4981822"/>
            <a:ext cx="594497" cy="443870"/>
          </a:xfrm>
          <a:prstGeom prst="rect">
            <a:avLst/>
          </a:prstGeom>
        </p:spPr>
      </p:pic>
      <p:sp>
        <p:nvSpPr>
          <p:cNvPr id="15" name="Right Triangle 14">
            <a:extLst>
              <a:ext uri="{FF2B5EF4-FFF2-40B4-BE49-F238E27FC236}">
                <a16:creationId xmlns:a16="http://schemas.microsoft.com/office/drawing/2014/main" id="{016ECDCB-1D37-4E42-B6CC-320458A16C62}"/>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7776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40" y="355078"/>
            <a:ext cx="7986098" cy="611100"/>
          </a:xfrm>
        </p:spPr>
        <p:txBody>
          <a:bodyPr>
            <a:normAutofit/>
          </a:bodyPr>
          <a:lstStyle/>
          <a:p>
            <a:r>
              <a:rPr lang="en-AU" sz="3600" dirty="0">
                <a:solidFill>
                  <a:schemeClr val="tx1"/>
                </a:solidFill>
                <a:latin typeface="Calibri Light" panose="020F0302020204030204" pitchFamily="34" charset="0"/>
                <a:cs typeface="Calibri Light" panose="020F0302020204030204" pitchFamily="34" charset="0"/>
              </a:rPr>
              <a:t>2021 PRE-ACCREDITED TRAINING</a:t>
            </a:r>
            <a:endParaRPr lang="en-US" sz="3600" dirty="0">
              <a:solidFill>
                <a:schemeClr val="tx1"/>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A4900F24-0AD1-4A79-A151-D426A9778D4B}"/>
              </a:ext>
            </a:extLst>
          </p:cNvPr>
          <p:cNvSpPr/>
          <p:nvPr/>
        </p:nvSpPr>
        <p:spPr>
          <a:xfrm>
            <a:off x="492669" y="1508220"/>
            <a:ext cx="8064776" cy="2985433"/>
          </a:xfrm>
          <a:prstGeom prst="rect">
            <a:avLst/>
          </a:prstGeom>
        </p:spPr>
        <p:txBody>
          <a:bodyPr wrap="square">
            <a:spAutoFit/>
          </a:bodyPr>
          <a:lstStyle/>
          <a:p>
            <a:pPr>
              <a:spcBef>
                <a:spcPts val="600"/>
              </a:spcBef>
              <a:spcAft>
                <a:spcPts val="600"/>
              </a:spcAft>
            </a:pPr>
            <a:endParaRPr lang="en-US" dirty="0">
              <a:latin typeface="Calibri Light" panose="020F0302020204030204" pitchFamily="34" charset="0"/>
              <a:cs typeface="Calibri Light" panose="020F0302020204030204" pitchFamily="34" charset="0"/>
            </a:endParaRPr>
          </a:p>
          <a:p>
            <a:pPr>
              <a:spcBef>
                <a:spcPts val="600"/>
              </a:spcBef>
              <a:spcAft>
                <a:spcPts val="600"/>
              </a:spcAft>
            </a:pPr>
            <a:r>
              <a:rPr lang="en-US" sz="2000" dirty="0">
                <a:solidFill>
                  <a:schemeClr val="accent1"/>
                </a:solidFill>
                <a:latin typeface="Calibri Light" panose="020F0302020204030204" pitchFamily="34" charset="0"/>
                <a:cs typeface="Calibri Light" panose="020F0302020204030204" pitchFamily="34" charset="0"/>
              </a:rPr>
              <a:t>It is expected that pre-accredited programs will reflect the </a:t>
            </a:r>
            <a:r>
              <a:rPr lang="en-US" sz="2000" b="1" dirty="0">
                <a:solidFill>
                  <a:schemeClr val="accent1"/>
                </a:solidFill>
                <a:latin typeface="Calibri Light" panose="020F0302020204030204" pitchFamily="34" charset="0"/>
                <a:cs typeface="Calibri Light" panose="020F0302020204030204" pitchFamily="34" charset="0"/>
              </a:rPr>
              <a:t>Board’s strategic priorities </a:t>
            </a:r>
            <a:r>
              <a:rPr lang="en-US" sz="2000" dirty="0">
                <a:solidFill>
                  <a:schemeClr val="accent1"/>
                </a:solidFill>
                <a:latin typeface="Calibri Light" panose="020F0302020204030204" pitchFamily="34" charset="0"/>
                <a:cs typeface="Calibri Light" panose="020F0302020204030204" pitchFamily="34" charset="0"/>
              </a:rPr>
              <a:t>outlined in the </a:t>
            </a:r>
            <a:r>
              <a:rPr lang="en-US" sz="2000" dirty="0">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ACFE Board Strategy 2020-25</a:t>
            </a:r>
            <a:r>
              <a:rPr lang="en-AU" sz="2000" dirty="0">
                <a:latin typeface="Calibri Light" panose="020F0302020204030204" pitchFamily="34" charset="0"/>
                <a:cs typeface="Calibri Light" panose="020F0302020204030204" pitchFamily="34" charset="0"/>
              </a:rPr>
              <a:t>.  </a:t>
            </a:r>
          </a:p>
          <a:p>
            <a:pPr>
              <a:spcBef>
                <a:spcPts val="600"/>
              </a:spcBef>
              <a:spcAft>
                <a:spcPts val="600"/>
              </a:spcAft>
            </a:pPr>
            <a:r>
              <a:rPr lang="en-AU" sz="2000" dirty="0">
                <a:solidFill>
                  <a:schemeClr val="accent1"/>
                </a:solidFill>
                <a:latin typeface="Calibri Light" panose="020F0302020204030204" pitchFamily="34" charset="0"/>
                <a:cs typeface="Calibri Light" panose="020F0302020204030204" pitchFamily="34" charset="0"/>
              </a:rPr>
              <a:t>The Strategy is a primary means to implement the </a:t>
            </a:r>
            <a:r>
              <a:rPr lang="en-AU" sz="2000" dirty="0">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Ministerial Statement on the Future of Adult Community Education in Victoria 2020-25</a:t>
            </a:r>
            <a:r>
              <a:rPr lang="en-AU" sz="2000" dirty="0">
                <a:latin typeface="Calibri Light" panose="020F0302020204030204" pitchFamily="34" charset="0"/>
                <a:cs typeface="Calibri Light" panose="020F0302020204030204" pitchFamily="34" charset="0"/>
              </a:rPr>
              <a:t>.</a:t>
            </a:r>
            <a:r>
              <a:rPr lang="en-AU"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a:spcBef>
                <a:spcPts val="600"/>
              </a:spcBef>
              <a:spcAft>
                <a:spcPts val="600"/>
              </a:spcAft>
            </a:pPr>
            <a:r>
              <a:rPr lang="en-US" sz="2000" dirty="0">
                <a:solidFill>
                  <a:schemeClr val="accent1"/>
                </a:solidFill>
                <a:latin typeface="Calibri Light" panose="020F0302020204030204" pitchFamily="34" charset="0"/>
                <a:cs typeface="Calibri Light" panose="020F0302020204030204" pitchFamily="34" charset="0"/>
              </a:rPr>
              <a:t>The ACFE Board has identified people who have experienced </a:t>
            </a:r>
            <a:r>
              <a:rPr lang="en-US" sz="2000" b="1" dirty="0">
                <a:solidFill>
                  <a:schemeClr val="accent1"/>
                </a:solidFill>
                <a:latin typeface="Calibri Light" panose="020F0302020204030204" pitchFamily="34" charset="0"/>
                <a:cs typeface="Calibri Light" panose="020F0302020204030204" pitchFamily="34" charset="0"/>
              </a:rPr>
              <a:t>educational disadvantage as a priority </a:t>
            </a:r>
            <a:r>
              <a:rPr lang="en-US" sz="2000" dirty="0">
                <a:solidFill>
                  <a:schemeClr val="accent1"/>
                </a:solidFill>
                <a:latin typeface="Calibri Light" panose="020F0302020204030204" pitchFamily="34" charset="0"/>
                <a:cs typeface="Calibri Light" panose="020F0302020204030204" pitchFamily="34" charset="0"/>
              </a:rPr>
              <a:t>in the design and delivery of pre-accredited programs.</a:t>
            </a:r>
          </a:p>
        </p:txBody>
      </p:sp>
      <p:sp>
        <p:nvSpPr>
          <p:cNvPr id="9" name="Right Triangle 8">
            <a:extLst>
              <a:ext uri="{FF2B5EF4-FFF2-40B4-BE49-F238E27FC236}">
                <a16:creationId xmlns:a16="http://schemas.microsoft.com/office/drawing/2014/main" id="{C0CDB97D-B362-483D-9043-1D6B6EDBBB5D}"/>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D86FF087-93CF-430A-8EC8-00BA03E0FC40}"/>
              </a:ext>
            </a:extLst>
          </p:cNvPr>
          <p:cNvSpPr txBox="1"/>
          <p:nvPr/>
        </p:nvSpPr>
        <p:spPr>
          <a:xfrm>
            <a:off x="410662" y="1160463"/>
            <a:ext cx="4763978" cy="369332"/>
          </a:xfrm>
          <a:prstGeom prst="rect">
            <a:avLst/>
          </a:prstGeom>
          <a:noFill/>
        </p:spPr>
        <p:txBody>
          <a:bodyPr wrap="square" rtlCol="0">
            <a:spAutoFit/>
          </a:bodyPr>
          <a:lstStyle/>
          <a:p>
            <a:r>
              <a:rPr lang="en-AU" b="1" dirty="0"/>
              <a:t>New ACFE Board Strategy 2020-25</a:t>
            </a:r>
          </a:p>
        </p:txBody>
      </p:sp>
    </p:spTree>
    <p:extLst>
      <p:ext uri="{BB962C8B-B14F-4D97-AF65-F5344CB8AC3E}">
        <p14:creationId xmlns:p14="http://schemas.microsoft.com/office/powerpoint/2010/main" val="34056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A015-4ADE-4159-AF8A-3BF0BFB9E5D7}"/>
              </a:ext>
            </a:extLst>
          </p:cNvPr>
          <p:cNvSpPr>
            <a:spLocks noGrp="1"/>
          </p:cNvSpPr>
          <p:nvPr>
            <p:ph type="title"/>
          </p:nvPr>
        </p:nvSpPr>
        <p:spPr/>
        <p:txBody>
          <a:bodyPr>
            <a:normAutofit/>
          </a:bodyPr>
          <a:lstStyle/>
          <a:p>
            <a:r>
              <a:rPr lang="en-AU" sz="3200" dirty="0">
                <a:solidFill>
                  <a:schemeClr val="tx1"/>
                </a:solidFill>
                <a:latin typeface="Calibri Light" panose="020F0302020204030204" pitchFamily="34" charset="0"/>
                <a:cs typeface="Calibri Light" panose="020F0302020204030204" pitchFamily="34" charset="0"/>
              </a:rPr>
              <a:t>PRE-ACCREDITED TRAINING – WHAT’S NEW</a:t>
            </a:r>
            <a:endParaRPr lang="en-AU" sz="3200" dirty="0">
              <a:solidFill>
                <a:schemeClr val="tx1"/>
              </a:solidFill>
            </a:endParaRPr>
          </a:p>
        </p:txBody>
      </p:sp>
      <p:sp>
        <p:nvSpPr>
          <p:cNvPr id="3" name="Content Placeholder 2">
            <a:extLst>
              <a:ext uri="{FF2B5EF4-FFF2-40B4-BE49-F238E27FC236}">
                <a16:creationId xmlns:a16="http://schemas.microsoft.com/office/drawing/2014/main" id="{809C28A0-7134-474E-AF40-9AF27256B54B}"/>
              </a:ext>
            </a:extLst>
          </p:cNvPr>
          <p:cNvSpPr>
            <a:spLocks noGrp="1"/>
          </p:cNvSpPr>
          <p:nvPr>
            <p:ph idx="1"/>
          </p:nvPr>
        </p:nvSpPr>
        <p:spPr>
          <a:xfrm>
            <a:off x="341313" y="1556049"/>
            <a:ext cx="8461374" cy="3745902"/>
          </a:xfrm>
        </p:spPr>
        <p:txBody>
          <a:bodyPr>
            <a:normAutofit fontScale="92500" lnSpcReduction="20000"/>
          </a:bodyPr>
          <a:lstStyle/>
          <a:p>
            <a:pPr>
              <a:spcBef>
                <a:spcPts val="600"/>
              </a:spcBef>
              <a:spcAft>
                <a:spcPts val="600"/>
              </a:spcAft>
            </a:pPr>
            <a:r>
              <a:rPr lang="en-AU" b="1" dirty="0">
                <a:latin typeface="Calibri" panose="020F0502020204030204" pitchFamily="34" charset="0"/>
                <a:cs typeface="Calibri" panose="020F0502020204030204" pitchFamily="34" charset="0"/>
              </a:rPr>
              <a:t>Pre-accredited alignment to ACFE Board Strategy 2020-25</a:t>
            </a:r>
          </a:p>
          <a:p>
            <a:pPr>
              <a:lnSpc>
                <a:spcPct val="120000"/>
              </a:lnSpc>
              <a:spcBef>
                <a:spcPts val="600"/>
              </a:spcBef>
              <a:spcAft>
                <a:spcPts val="600"/>
              </a:spcAft>
            </a:pPr>
            <a:r>
              <a:rPr lang="en-US" dirty="0">
                <a:latin typeface="Calibri" panose="020F0502020204030204" pitchFamily="34" charset="0"/>
                <a:cs typeface="Calibri" panose="020F0502020204030204" pitchFamily="34" charset="0"/>
              </a:rPr>
              <a:t>In 2021, contracted providers are expected to deliver pre-accredited programs aligned to one or more of the four roles outlined in the ACFE Board Strategy 2020-25</a:t>
            </a:r>
            <a:r>
              <a:rPr lang="en-AU" dirty="0">
                <a:latin typeface="Calibri" panose="020F0502020204030204" pitchFamily="34" charset="0"/>
                <a:cs typeface="Calibri" panose="020F0502020204030204" pitchFamily="34" charset="0"/>
              </a:rPr>
              <a:t>: </a:t>
            </a:r>
          </a:p>
          <a:p>
            <a:pPr marL="857250" lvl="0" indent="-857250">
              <a:lnSpc>
                <a:spcPct val="120000"/>
              </a:lnSpc>
              <a:spcBef>
                <a:spcPts val="600"/>
              </a:spcBef>
              <a:spcAft>
                <a:spcPts val="600"/>
              </a:spcAft>
              <a:buFont typeface="Arial" panose="020B0604020202020204" pitchFamily="34" charset="0"/>
              <a:buChar char="•"/>
            </a:pPr>
            <a:r>
              <a:rPr lang="en-AU" dirty="0">
                <a:latin typeface="Calibri" panose="020F0502020204030204" pitchFamily="34" charset="0"/>
                <a:cs typeface="Calibri" panose="020F0502020204030204" pitchFamily="34" charset="0"/>
              </a:rPr>
              <a:t>Engage and participate in further education and training - Building confidence and skills for participation in education and training</a:t>
            </a:r>
          </a:p>
          <a:p>
            <a:pPr marL="857250" lvl="0" indent="-857250">
              <a:lnSpc>
                <a:spcPct val="120000"/>
              </a:lnSpc>
              <a:spcBef>
                <a:spcPts val="600"/>
              </a:spcBef>
              <a:spcAft>
                <a:spcPts val="600"/>
              </a:spcAft>
              <a:buFont typeface="Arial" panose="020B0604020202020204" pitchFamily="34" charset="0"/>
              <a:buChar char="•"/>
            </a:pPr>
            <a:r>
              <a:rPr lang="en-AU" dirty="0">
                <a:latin typeface="Calibri" panose="020F0502020204030204" pitchFamily="34" charset="0"/>
                <a:cs typeface="Calibri" panose="020F0502020204030204" pitchFamily="34" charset="0"/>
              </a:rPr>
              <a:t>Achieve success in further education and training - Supporting successful attainment in accredited training</a:t>
            </a:r>
          </a:p>
          <a:p>
            <a:pPr marL="857250" lvl="0" indent="-857250">
              <a:lnSpc>
                <a:spcPct val="120000"/>
              </a:lnSpc>
              <a:spcBef>
                <a:spcPts val="600"/>
              </a:spcBef>
              <a:spcAft>
                <a:spcPts val="600"/>
              </a:spcAft>
              <a:buFont typeface="Arial" panose="020B0604020202020204" pitchFamily="34" charset="0"/>
              <a:buChar char="•"/>
            </a:pPr>
            <a:r>
              <a:rPr lang="en-AU" dirty="0">
                <a:latin typeface="Calibri" panose="020F0502020204030204" pitchFamily="34" charset="0"/>
                <a:cs typeface="Calibri" panose="020F0502020204030204" pitchFamily="34" charset="0"/>
              </a:rPr>
              <a:t>Engage and participate in work - Building confidence and skills for participation in work</a:t>
            </a:r>
          </a:p>
          <a:p>
            <a:pPr marL="857250" lvl="0" indent="-857250">
              <a:lnSpc>
                <a:spcPct val="120000"/>
              </a:lnSpc>
              <a:spcBef>
                <a:spcPts val="600"/>
              </a:spcBef>
              <a:spcAft>
                <a:spcPts val="600"/>
              </a:spcAft>
              <a:buFont typeface="Arial" panose="020B0604020202020204" pitchFamily="34" charset="0"/>
              <a:buChar char="•"/>
            </a:pPr>
            <a:r>
              <a:rPr lang="en-AU" dirty="0">
                <a:latin typeface="Calibri" panose="020F0502020204030204" pitchFamily="34" charset="0"/>
                <a:cs typeface="Calibri" panose="020F0502020204030204" pitchFamily="34" charset="0"/>
              </a:rPr>
              <a:t>Achieve success in work - Upskilling and reskilling vulnerable worker.</a:t>
            </a:r>
          </a:p>
          <a:p>
            <a:pPr>
              <a:spcBef>
                <a:spcPts val="600"/>
              </a:spcBef>
              <a:spcAft>
                <a:spcPts val="600"/>
              </a:spcAft>
            </a:pPr>
            <a:endParaRPr lang="en-AU" dirty="0">
              <a:latin typeface="Calibri Light" panose="020F0302020204030204" pitchFamily="34" charset="0"/>
              <a:cs typeface="Calibri Light" panose="020F0302020204030204" pitchFamily="34" charset="0"/>
            </a:endParaRPr>
          </a:p>
          <a:p>
            <a:endParaRPr lang="en-AU" dirty="0"/>
          </a:p>
        </p:txBody>
      </p:sp>
    </p:spTree>
    <p:extLst>
      <p:ext uri="{BB962C8B-B14F-4D97-AF65-F5344CB8AC3E}">
        <p14:creationId xmlns:p14="http://schemas.microsoft.com/office/powerpoint/2010/main" val="122169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67DD-EEFD-43FD-9956-404A73AF8699}"/>
              </a:ext>
            </a:extLst>
          </p:cNvPr>
          <p:cNvSpPr>
            <a:spLocks noGrp="1"/>
          </p:cNvSpPr>
          <p:nvPr>
            <p:ph type="title"/>
          </p:nvPr>
        </p:nvSpPr>
        <p:spPr/>
        <p:txBody>
          <a:bodyPr>
            <a:normAutofit/>
          </a:bodyPr>
          <a:lstStyle/>
          <a:p>
            <a:r>
              <a:rPr lang="en-AU" sz="3200" dirty="0">
                <a:solidFill>
                  <a:schemeClr val="tx1"/>
                </a:solidFill>
                <a:latin typeface="Calibri Light" panose="020F0302020204030204" pitchFamily="34" charset="0"/>
                <a:cs typeface="Calibri Light" panose="020F0302020204030204" pitchFamily="34" charset="0"/>
              </a:rPr>
              <a:t>2021 PRE-ACCREDITED TRAINING ALLOCATIONS</a:t>
            </a:r>
            <a:endParaRPr lang="en-AU" sz="3200" dirty="0"/>
          </a:p>
        </p:txBody>
      </p:sp>
      <p:sp>
        <p:nvSpPr>
          <p:cNvPr id="3" name="Content Placeholder 2">
            <a:extLst>
              <a:ext uri="{FF2B5EF4-FFF2-40B4-BE49-F238E27FC236}">
                <a16:creationId xmlns:a16="http://schemas.microsoft.com/office/drawing/2014/main" id="{5D26247C-B0EF-4DA3-9D9F-BF3FA89316F3}"/>
              </a:ext>
            </a:extLst>
          </p:cNvPr>
          <p:cNvSpPr>
            <a:spLocks noGrp="1"/>
          </p:cNvSpPr>
          <p:nvPr>
            <p:ph idx="1"/>
          </p:nvPr>
        </p:nvSpPr>
        <p:spPr>
          <a:xfrm>
            <a:off x="518488" y="1267007"/>
            <a:ext cx="8265513" cy="4323986"/>
          </a:xfrm>
        </p:spPr>
        <p:txBody>
          <a:bodyPr>
            <a:normAutofit/>
          </a:bodyPr>
          <a:lstStyle/>
          <a:p>
            <a:endParaRPr lang="en-US" sz="2300" dirty="0">
              <a:latin typeface="Calibri" panose="020F0502020204030204" pitchFamily="34" charset="0"/>
              <a:cs typeface="Calibri" panose="020F0502020204030204" pitchFamily="34" charset="0"/>
            </a:endParaRPr>
          </a:p>
          <a:p>
            <a:endParaRPr lang="en-US" sz="2300" b="1" dirty="0">
              <a:latin typeface="Calibri" panose="020F0502020204030204" pitchFamily="34" charset="0"/>
              <a:cs typeface="Calibri" panose="020F0502020204030204" pitchFamily="34" charset="0"/>
            </a:endParaRPr>
          </a:p>
          <a:p>
            <a:endParaRPr lang="en-AU" dirty="0"/>
          </a:p>
        </p:txBody>
      </p:sp>
      <p:sp>
        <p:nvSpPr>
          <p:cNvPr id="6" name="Rectangle 5">
            <a:extLst>
              <a:ext uri="{FF2B5EF4-FFF2-40B4-BE49-F238E27FC236}">
                <a16:creationId xmlns:a16="http://schemas.microsoft.com/office/drawing/2014/main" id="{5E0B2241-BCC6-4C8B-93A1-868055B1F0CC}"/>
              </a:ext>
            </a:extLst>
          </p:cNvPr>
          <p:cNvSpPr/>
          <p:nvPr/>
        </p:nvSpPr>
        <p:spPr>
          <a:xfrm>
            <a:off x="518487" y="1343676"/>
            <a:ext cx="7331285" cy="2277547"/>
          </a:xfrm>
          <a:prstGeom prst="rect">
            <a:avLst/>
          </a:prstGeom>
        </p:spPr>
        <p:txBody>
          <a:bodyPr wrap="square">
            <a:spAutoFit/>
          </a:bodyPr>
          <a:lstStyle/>
          <a:p>
            <a:pPr>
              <a:spcBef>
                <a:spcPts val="600"/>
              </a:spcBef>
              <a:spcAft>
                <a:spcPts val="600"/>
              </a:spcAft>
            </a:pPr>
            <a:r>
              <a:rPr lang="en-AU"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In recognition of the impact of COVID-19, the ACFE Board has </a:t>
            </a:r>
            <a:r>
              <a:rPr lang="en-US" sz="16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approved a 2021 pre-accredited allocation for each provider, up to a maximum of their 2020 allocation by ACFE regional area. </a:t>
            </a:r>
          </a:p>
          <a:p>
            <a:pPr>
              <a:spcBef>
                <a:spcPts val="600"/>
              </a:spcBef>
              <a:spcAft>
                <a:spcPts val="600"/>
              </a:spcAft>
            </a:pP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Providers may request to reduce their allocation.</a:t>
            </a:r>
          </a:p>
          <a:p>
            <a:pPr>
              <a:spcBef>
                <a:spcPts val="600"/>
              </a:spcBef>
              <a:spcAft>
                <a:spcPts val="600"/>
              </a:spcAft>
            </a:pP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However, you cannot move allocations between ACFE regional areas. </a:t>
            </a:r>
          </a:p>
          <a:p>
            <a:pPr>
              <a:spcBef>
                <a:spcPts val="600"/>
              </a:spcBef>
              <a:spcAft>
                <a:spcPts val="600"/>
              </a:spcAft>
            </a:pPr>
            <a:r>
              <a:rPr lang="en-US"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Should hours be unallocated, these will be redistributed via a separate process, according to priorities and criteria set by the ACFE Board. </a:t>
            </a:r>
            <a:endParaRPr lang="en-AU" sz="1600"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8AB7A5D6-130E-4DA4-9E7B-8B53D721D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578" y="4359886"/>
            <a:ext cx="3024812" cy="2071163"/>
          </a:xfrm>
          <a:prstGeom prst="rect">
            <a:avLst/>
          </a:prstGeom>
          <a:ln>
            <a:noFill/>
          </a:ln>
          <a:effectLst>
            <a:softEdge rad="112500"/>
          </a:effectLst>
        </p:spPr>
      </p:pic>
    </p:spTree>
    <p:extLst>
      <p:ext uri="{BB962C8B-B14F-4D97-AF65-F5344CB8AC3E}">
        <p14:creationId xmlns:p14="http://schemas.microsoft.com/office/powerpoint/2010/main" val="3831095768"/>
      </p:ext>
    </p:extLst>
  </p:cSld>
  <p:clrMapOvr>
    <a:masterClrMapping/>
  </p:clrMapOvr>
</p:sld>
</file>

<file path=ppt/theme/theme1.xml><?xml version="1.0" encoding="utf-8"?>
<a:theme xmlns:a="http://schemas.openxmlformats.org/drawingml/2006/main" name="Office Theme">
  <a:themeElements>
    <a:clrScheme name="DET Corp">
      <a:dk1>
        <a:srgbClr val="000000"/>
      </a:dk1>
      <a:lt1>
        <a:srgbClr val="FFFFFF"/>
      </a:lt1>
      <a:dk2>
        <a:srgbClr val="53565A"/>
      </a:dk2>
      <a:lt2>
        <a:srgbClr val="D9D9D6"/>
      </a:lt2>
      <a:accent1>
        <a:srgbClr val="004EA8"/>
      </a:accent1>
      <a:accent2>
        <a:srgbClr val="87189D"/>
      </a:accent2>
      <a:accent3>
        <a:srgbClr val="00B7BD"/>
      </a:accent3>
      <a:accent4>
        <a:srgbClr val="201547"/>
      </a:accent4>
      <a:accent5>
        <a:srgbClr val="AF272F"/>
      </a:accent5>
      <a:accent6>
        <a:srgbClr val="201547"/>
      </a:accent6>
      <a:hlink>
        <a:srgbClr val="004EA8"/>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PublishingExpirationDate xmlns="http://schemas.microsoft.com/sharepoint/v3" xsi:nil="true"/>
    <DEECD_Description xmlns="http://schemas.microsoft.com/sharepoint/v3">2021 ACFE Funded Training Information Session Presentation_FINAL</DEECD_Description>
    <b1688cb4a3a940449dc8286705012a42 xmlns="76b566cd-adb9-46c2-964b-22eba181fd0b">
      <Terms xmlns="http://schemas.microsoft.com/office/infopath/2007/PartnerControls"/>
    </b1688cb4a3a940449dc8286705012a4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7" ma:contentTypeDescription="WebCM Documents Content Type" ma:contentTypeScope="" ma:versionID="2445d155e79af3f8de50d6e6a41d98b0">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1fa0b351c270b0bd4fc58157dcf1ab"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ma:displayName="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BBEEC-6F9C-44CF-81B1-7CB5C187159E}">
  <ds:schemaRefs>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c10f4a48-0b78-43ad-8a22-6707c806cbc3"/>
    <ds:schemaRef ds:uri="http://www.w3.org/XML/1998/namespace"/>
    <ds:schemaRef ds:uri="http://schemas.microsoft.com/sharepoint/v3"/>
    <ds:schemaRef ds:uri="76b566cd-adb9-46c2-964b-22eba181fd0b"/>
    <ds:schemaRef ds:uri="cb9114c1-daad-44dd-acad-30f4246641f2"/>
  </ds:schemaRefs>
</ds:datastoreItem>
</file>

<file path=customXml/itemProps2.xml><?xml version="1.0" encoding="utf-8"?>
<ds:datastoreItem xmlns:ds="http://schemas.openxmlformats.org/officeDocument/2006/customXml" ds:itemID="{D5B27216-59A0-441B-A876-B027640B449D}">
  <ds:schemaRefs>
    <ds:schemaRef ds:uri="http://schemas.microsoft.com/sharepoint/v3/contenttype/forms"/>
  </ds:schemaRefs>
</ds:datastoreItem>
</file>

<file path=customXml/itemProps3.xml><?xml version="1.0" encoding="utf-8"?>
<ds:datastoreItem xmlns:ds="http://schemas.openxmlformats.org/officeDocument/2006/customXml" ds:itemID="{E8C9BB70-4A93-467A-AE3E-BE762A12F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b566cd-adb9-46c2-964b-22eba181fd0b"/>
    <ds:schemaRef ds:uri="cb9114c1-daad-44dd-acad-30f42466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4345</TotalTime>
  <Words>4533</Words>
  <Application>Microsoft Office PowerPoint</Application>
  <PresentationFormat>On-screen Show (4:3)</PresentationFormat>
  <Paragraphs>754</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.AppleSystemUIFont</vt:lpstr>
      <vt:lpstr>Arial</vt:lpstr>
      <vt:lpstr>Calibri</vt:lpstr>
      <vt:lpstr>Calibri Light</vt:lpstr>
      <vt:lpstr>Courier New</vt:lpstr>
      <vt:lpstr>Wingdings</vt:lpstr>
      <vt:lpstr>Office Theme</vt:lpstr>
      <vt:lpstr>ADULT, COMMUNITY AND FURTHER EDUCATION BOARD</vt:lpstr>
      <vt:lpstr>ACKNOWLEDGEMENT OF COUNTRY</vt:lpstr>
      <vt:lpstr>COVID-19 IMPACTS</vt:lpstr>
      <vt:lpstr>WHAT WILL BE COVERED IN TODAY’S SESSION  </vt:lpstr>
      <vt:lpstr>PowerPoint Presentation</vt:lpstr>
      <vt:lpstr>PRE-ACCREDITED TRAINING DELIVERY </vt:lpstr>
      <vt:lpstr>2021 PRE-ACCREDITED TRAINING</vt:lpstr>
      <vt:lpstr>PRE-ACCREDITED TRAINING – WHAT’S NEW</vt:lpstr>
      <vt:lpstr>2021 PRE-ACCREDITED TRAINING ALLOCATIONS</vt:lpstr>
      <vt:lpstr>ACFE BOARD AND REGIONAL COUNCIL ROLES </vt:lpstr>
      <vt:lpstr>PowerPoint Presentation</vt:lpstr>
      <vt:lpstr>PROVIDER ELIGIBILITY TO DELIVER  PRE-ACCREDITED TRAINING</vt:lpstr>
      <vt:lpstr>Who can enrol in subsidised pre-accredited training? </vt:lpstr>
      <vt:lpstr>ACFE BOARD ALLOCATION TO ACFE REGIONAL AREAS </vt:lpstr>
      <vt:lpstr>PRE-ACCREDITED TRAINING DELIVERY FUNDING PROCESS </vt:lpstr>
      <vt:lpstr>PROCUREMENT BY EXPRESSION OF INTEREST</vt:lpstr>
      <vt:lpstr>HOW TO APPLY FOR PRE-ACCREDITED TRAINING DELIVERY FUNDING </vt:lpstr>
      <vt:lpstr>PRE-ACCREDITED DELIVERY PLAN - EXAMPLE</vt:lpstr>
      <vt:lpstr>THE PRE-ACCREDITED QUALITY FRAMEWORK </vt:lpstr>
      <vt:lpstr>DELIVERY PLAN ASSESSMENT CRITERIA </vt:lpstr>
      <vt:lpstr>Reporting – PRE-ACCREDITED TRAINING DELIVERY (SVTS)</vt:lpstr>
      <vt:lpstr>Reporting – PRE-ACCREDITED TRAINING DELIVERY (SVTS)</vt:lpstr>
      <vt:lpstr>PAYMENTS AND REPORTING SCHEDULE</vt:lpstr>
      <vt:lpstr>PowerPoint Presentation</vt:lpstr>
      <vt:lpstr>PowerPoint Presentation</vt:lpstr>
      <vt:lpstr>HOW TO APPLY FOR LEAP FUNDING </vt:lpstr>
      <vt:lpstr>LEAP ASSESSMENT CRITERIA </vt:lpstr>
      <vt:lpstr>Reporting – leap (SVTS)</vt:lpstr>
      <vt:lpstr>PowerPoint Presentation</vt:lpstr>
      <vt:lpstr>FURTHER OPPORTUNITIES</vt:lpstr>
      <vt:lpstr>HOW TO APPLY FOR SKILLS FOR WORK AND STUDY FUNDING </vt:lpstr>
      <vt:lpstr>REGIONAL FORUMS </vt:lpstr>
      <vt:lpstr>TIMELINES &amp; NEXT STEPS</vt:lpstr>
      <vt:lpstr>NOTIFICATIONS OF OUTCOMES</vt:lpstr>
      <vt:lpstr>PowerPoint Presentation</vt:lpstr>
      <vt:lpstr>PowerPoint Presentation</vt:lpstr>
      <vt:lpstr>CHECK 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COMMUNITY AND FURTHER EDUCATION BOARD 2021 PRE-ACCREDITED TRAINING DELIVERY AND  LEARNER ENGAGEMENT A-FRAME PROGRAM (LEAP) EXPRESSION OF INTEREST PROCESS</dc:title>
  <dc:creator>Kene, Effie E</dc:creator>
  <cp:lastModifiedBy>Marcella Marino (DPC)</cp:lastModifiedBy>
  <cp:revision>282</cp:revision>
  <dcterms:created xsi:type="dcterms:W3CDTF">2020-05-01T04:55:02Z</dcterms:created>
  <dcterms:modified xsi:type="dcterms:W3CDTF">2020-12-13T22:23:48Z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RecordPoint_WorkflowType">
    <vt:lpwstr>ActiveSubmitStub</vt:lpwstr>
  </property>
  <property fmtid="{D5CDD505-2E9C-101B-9397-08002B2CF9AE}" pid="4" name="RecordPoint_ActiveItemListId">
    <vt:lpwstr>{483f79c1-66ca-45ce-88f9-109c9a998fd0}</vt:lpwstr>
  </property>
  <property fmtid="{D5CDD505-2E9C-101B-9397-08002B2CF9AE}" pid="5" name="RecordPoint_ActiveItemUniqueId">
    <vt:lpwstr>{36f1ab58-1ad5-45c3-9819-37e16318f0a2}</vt:lpwstr>
  </property>
  <property fmtid="{D5CDD505-2E9C-101B-9397-08002B2CF9AE}" pid="6" name="RecordPoint_ActiveItemWebId">
    <vt:lpwstr>{3ed742c5-94af-4432-8895-d50f327830af}</vt:lpwstr>
  </property>
  <property fmtid="{D5CDD505-2E9C-101B-9397-08002B2CF9AE}" pid="7" name="RecordPoint_ActiveItemSiteId">
    <vt:lpwstr>{702d8416-5cfb-418e-b259-4c75e5c77461}</vt:lpwstr>
  </property>
  <property fmtid="{D5CDD505-2E9C-101B-9397-08002B2CF9AE}" pid="8" name="RecordPoint_RecordNumberSubmitted">
    <vt:lpwstr/>
  </property>
  <property fmtid="{D5CDD505-2E9C-101B-9397-08002B2CF9AE}" pid="9" name="RecordPoint_SubmissionCompleted">
    <vt:lpwstr/>
  </property>
  <property fmtid="{D5CDD505-2E9C-101B-9397-08002B2CF9AE}" pid="10" name="RecordPoint_SubmissionDate">
    <vt:lpwstr/>
  </property>
  <property fmtid="{D5CDD505-2E9C-101B-9397-08002B2CF9AE}" pid="11" name="RecordPoint_ActiveItemMoved">
    <vt:lpwstr/>
  </property>
  <property fmtid="{D5CDD505-2E9C-101B-9397-08002B2CF9AE}" pid="12" name="RecordPoint_RecordFormat">
    <vt:lpwstr/>
  </property>
  <property fmtid="{D5CDD505-2E9C-101B-9397-08002B2CF9AE}" pid="13" name="DEECD_Author">
    <vt:lpwstr>94;#Education|5232e41c-5101-41fe-b638-7d41d1371531</vt:lpwstr>
  </property>
  <property fmtid="{D5CDD505-2E9C-101B-9397-08002B2CF9AE}" pid="14" name="DEECD_ItemType">
    <vt:lpwstr>101;#Page|eb523acf-a821-456c-a76b-7607578309d7</vt:lpwstr>
  </property>
  <property fmtid="{D5CDD505-2E9C-101B-9397-08002B2CF9AE}" pid="15" name="DEECD_SubjectCategory">
    <vt:lpwstr/>
  </property>
  <property fmtid="{D5CDD505-2E9C-101B-9397-08002B2CF9AE}" pid="16" name="DEECD_Audience">
    <vt:lpwstr/>
  </property>
  <property fmtid="{D5CDD505-2E9C-101B-9397-08002B2CF9AE}" pid="17" name="MSIP_Label_7158ebbd-6c5e-441f-bfc9-4eb8c11e3978_Enabled">
    <vt:lpwstr>True</vt:lpwstr>
  </property>
  <property fmtid="{D5CDD505-2E9C-101B-9397-08002B2CF9AE}" pid="18" name="MSIP_Label_7158ebbd-6c5e-441f-bfc9-4eb8c11e3978_SiteId">
    <vt:lpwstr>722ea0be-3e1c-4b11-ad6f-9401d6856e24</vt:lpwstr>
  </property>
  <property fmtid="{D5CDD505-2E9C-101B-9397-08002B2CF9AE}" pid="19" name="MSIP_Label_7158ebbd-6c5e-441f-bfc9-4eb8c11e3978_Owner">
    <vt:lpwstr>marcella.marino@dpc.vic.gov.au</vt:lpwstr>
  </property>
  <property fmtid="{D5CDD505-2E9C-101B-9397-08002B2CF9AE}" pid="20" name="MSIP_Label_7158ebbd-6c5e-441f-bfc9-4eb8c11e3978_SetDate">
    <vt:lpwstr>2020-12-13T22:23:04.0428249Z</vt:lpwstr>
  </property>
  <property fmtid="{D5CDD505-2E9C-101B-9397-08002B2CF9AE}" pid="21" name="MSIP_Label_7158ebbd-6c5e-441f-bfc9-4eb8c11e3978_Name">
    <vt:lpwstr>OFFICIAL</vt:lpwstr>
  </property>
  <property fmtid="{D5CDD505-2E9C-101B-9397-08002B2CF9AE}" pid="22" name="MSIP_Label_7158ebbd-6c5e-441f-bfc9-4eb8c11e3978_Application">
    <vt:lpwstr>Microsoft Azure Information Protection</vt:lpwstr>
  </property>
  <property fmtid="{D5CDD505-2E9C-101B-9397-08002B2CF9AE}" pid="23" name="MSIP_Label_7158ebbd-6c5e-441f-bfc9-4eb8c11e3978_Extended_MSFT_Method">
    <vt:lpwstr>Manual</vt:lpwstr>
  </property>
  <property fmtid="{D5CDD505-2E9C-101B-9397-08002B2CF9AE}" pid="24" name="Sensitivity">
    <vt:lpwstr>OFFICIAL</vt:lpwstr>
  </property>
</Properties>
</file>