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256" r:id="rId5"/>
    <p:sldId id="262" r:id="rId6"/>
    <p:sldId id="344" r:id="rId7"/>
    <p:sldId id="343" r:id="rId8"/>
    <p:sldId id="345" r:id="rId9"/>
    <p:sldId id="346" r:id="rId10"/>
    <p:sldId id="360" r:id="rId11"/>
    <p:sldId id="347" r:id="rId12"/>
    <p:sldId id="348" r:id="rId13"/>
    <p:sldId id="349" r:id="rId14"/>
    <p:sldId id="359" r:id="rId15"/>
    <p:sldId id="350" r:id="rId16"/>
    <p:sldId id="361" r:id="rId17"/>
    <p:sldId id="351" r:id="rId18"/>
    <p:sldId id="358" r:id="rId19"/>
    <p:sldId id="263" r:id="rId20"/>
    <p:sldId id="283" r:id="rId21"/>
    <p:sldId id="270" r:id="rId22"/>
    <p:sldId id="274" r:id="rId23"/>
    <p:sldId id="275" r:id="rId24"/>
    <p:sldId id="305" r:id="rId25"/>
    <p:sldId id="363" r:id="rId26"/>
    <p:sldId id="367" r:id="rId27"/>
    <p:sldId id="366" r:id="rId28"/>
    <p:sldId id="365" r:id="rId29"/>
    <p:sldId id="353" r:id="rId30"/>
    <p:sldId id="354" r:id="rId31"/>
    <p:sldId id="356" r:id="rId3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99FF"/>
    <a:srgbClr val="00CC00"/>
    <a:srgbClr val="346FA3"/>
    <a:srgbClr val="00FF00"/>
    <a:srgbClr val="5693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94" autoAdjust="0"/>
    <p:restoredTop sz="94676" autoAdjust="0"/>
  </p:normalViewPr>
  <p:slideViewPr>
    <p:cSldViewPr snapToGrid="0">
      <p:cViewPr varScale="1">
        <p:scale>
          <a:sx n="81" d="100"/>
          <a:sy n="81" d="100"/>
        </p:scale>
        <p:origin x="1434" y="90"/>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3570" y="3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EC53C5-5AD7-4FE9-81AB-654F6C41DFED}" type="doc">
      <dgm:prSet loTypeId="urn:microsoft.com/office/officeart/2005/8/layout/default" loCatId="list" qsTypeId="urn:microsoft.com/office/officeart/2005/8/quickstyle/3d2" qsCatId="3D" csTypeId="urn:microsoft.com/office/officeart/2005/8/colors/colorful1" csCatId="colorful" phldr="1"/>
      <dgm:spPr/>
      <dgm:t>
        <a:bodyPr/>
        <a:lstStyle/>
        <a:p>
          <a:endParaRPr lang="en-AU"/>
        </a:p>
      </dgm:t>
    </dgm:pt>
    <dgm:pt modelId="{7815752E-BF74-44D6-8AE4-40FEF8D1EBAC}">
      <dgm:prSet phldrT="[Text]" custT="1"/>
      <dgm:spPr/>
      <dgm:t>
        <a:bodyPr/>
        <a:lstStyle/>
        <a:p>
          <a:r>
            <a:rPr lang="en-AU" sz="1800" b="1" dirty="0">
              <a:latin typeface="Arial" pitchFamily="34" charset="0"/>
              <a:cs typeface="Arial" pitchFamily="34" charset="0"/>
            </a:rPr>
            <a:t>Communication</a:t>
          </a:r>
        </a:p>
      </dgm:t>
      <dgm:extLst>
        <a:ext uri="{E40237B7-FDA0-4F09-8148-C483321AD2D9}">
          <dgm14:cNvPr xmlns:dgm14="http://schemas.microsoft.com/office/drawing/2010/diagram" id="0" name="">
            <a:hlinkClick xmlns:r="http://schemas.openxmlformats.org/officeDocument/2006/relationships" r:id="" action="ppaction://hlinkshowjump?jump=nextslide"/>
          </dgm14:cNvPr>
        </a:ext>
      </dgm:extLst>
    </dgm:pt>
    <dgm:pt modelId="{D2A8F61D-6F92-4B33-AED0-7836C0601F33}" type="parTrans" cxnId="{95BD41E6-B102-48DA-806B-B01EADE20472}">
      <dgm:prSet/>
      <dgm:spPr/>
      <dgm:t>
        <a:bodyPr/>
        <a:lstStyle/>
        <a:p>
          <a:endParaRPr lang="en-AU" sz="1800" b="1"/>
        </a:p>
      </dgm:t>
    </dgm:pt>
    <dgm:pt modelId="{FDF517F9-D2F3-49E2-8C01-0A506CA7F1D0}" type="sibTrans" cxnId="{95BD41E6-B102-48DA-806B-B01EADE20472}">
      <dgm:prSet/>
      <dgm:spPr/>
      <dgm:t>
        <a:bodyPr/>
        <a:lstStyle/>
        <a:p>
          <a:endParaRPr lang="en-AU" sz="1800" b="1"/>
        </a:p>
      </dgm:t>
    </dgm:pt>
    <dgm:pt modelId="{AD212077-F471-4B15-B546-9AC223BBD187}">
      <dgm:prSet phldrT="[Text]" custT="1"/>
      <dgm:spPr/>
      <dgm:t>
        <a:bodyPr/>
        <a:lstStyle/>
        <a:p>
          <a:r>
            <a:rPr lang="en-AU" sz="1800" b="1" dirty="0">
              <a:latin typeface="Arial" pitchFamily="34" charset="0"/>
              <a:cs typeface="Arial" pitchFamily="34" charset="0"/>
            </a:rPr>
            <a:t>Teamwork</a:t>
          </a:r>
        </a:p>
      </dgm:t>
    </dgm:pt>
    <dgm:pt modelId="{651432C0-F8C6-4711-9753-E5ABF73FC153}" type="parTrans" cxnId="{F3422B73-A615-4B37-BB69-D925CF97B882}">
      <dgm:prSet/>
      <dgm:spPr/>
      <dgm:t>
        <a:bodyPr/>
        <a:lstStyle/>
        <a:p>
          <a:endParaRPr lang="en-AU" sz="1800" b="1"/>
        </a:p>
      </dgm:t>
    </dgm:pt>
    <dgm:pt modelId="{AA321881-DD2C-481B-8E2E-C5C5CEA7BD14}" type="sibTrans" cxnId="{F3422B73-A615-4B37-BB69-D925CF97B882}">
      <dgm:prSet/>
      <dgm:spPr/>
      <dgm:t>
        <a:bodyPr/>
        <a:lstStyle/>
        <a:p>
          <a:endParaRPr lang="en-AU" sz="1800" b="1"/>
        </a:p>
      </dgm:t>
    </dgm:pt>
    <dgm:pt modelId="{16F6F201-3034-465F-9AF2-E8984CE7D7FD}">
      <dgm:prSet phldrT="[Text]" custT="1"/>
      <dgm:spPr/>
      <dgm:t>
        <a:bodyPr/>
        <a:lstStyle/>
        <a:p>
          <a:r>
            <a:rPr lang="en-AU" sz="1800" b="1" dirty="0">
              <a:latin typeface="Arial" pitchFamily="34" charset="0"/>
              <a:cs typeface="Arial" pitchFamily="34" charset="0"/>
            </a:rPr>
            <a:t>Problem solving</a:t>
          </a:r>
        </a:p>
      </dgm:t>
    </dgm:pt>
    <dgm:pt modelId="{A3A9E0DB-16A7-41BF-A9D7-CBC487C53F63}" type="parTrans" cxnId="{71E1CAAB-F7F7-4068-AADC-B48AEB9A6992}">
      <dgm:prSet/>
      <dgm:spPr/>
      <dgm:t>
        <a:bodyPr/>
        <a:lstStyle/>
        <a:p>
          <a:endParaRPr lang="en-AU" sz="1800" b="1"/>
        </a:p>
      </dgm:t>
    </dgm:pt>
    <dgm:pt modelId="{7EB9FEB6-F0E8-47A0-A273-983C3532CEFE}" type="sibTrans" cxnId="{71E1CAAB-F7F7-4068-AADC-B48AEB9A6992}">
      <dgm:prSet/>
      <dgm:spPr/>
      <dgm:t>
        <a:bodyPr/>
        <a:lstStyle/>
        <a:p>
          <a:endParaRPr lang="en-AU" sz="1800" b="1"/>
        </a:p>
      </dgm:t>
    </dgm:pt>
    <dgm:pt modelId="{7353BD92-AED7-4341-A14F-4ACF1137A24A}">
      <dgm:prSet phldrT="[Text]" custT="1"/>
      <dgm:spPr/>
      <dgm:t>
        <a:bodyPr/>
        <a:lstStyle/>
        <a:p>
          <a:r>
            <a:rPr lang="en-AU" sz="1800" b="1" dirty="0">
              <a:latin typeface="Arial" pitchFamily="34" charset="0"/>
              <a:cs typeface="Arial" pitchFamily="34" charset="0"/>
            </a:rPr>
            <a:t>Initiative and enterprise</a:t>
          </a:r>
        </a:p>
      </dgm:t>
    </dgm:pt>
    <dgm:pt modelId="{407A2306-4E20-4982-BEEA-3626CC1248E2}" type="parTrans" cxnId="{A46EB0F4-187D-4AAA-9AC9-68014992DFDC}">
      <dgm:prSet/>
      <dgm:spPr/>
      <dgm:t>
        <a:bodyPr/>
        <a:lstStyle/>
        <a:p>
          <a:endParaRPr lang="en-AU" sz="1800" b="1"/>
        </a:p>
      </dgm:t>
    </dgm:pt>
    <dgm:pt modelId="{2314EB15-C701-46BD-8357-AD2A5BE81AD8}" type="sibTrans" cxnId="{A46EB0F4-187D-4AAA-9AC9-68014992DFDC}">
      <dgm:prSet/>
      <dgm:spPr/>
      <dgm:t>
        <a:bodyPr/>
        <a:lstStyle/>
        <a:p>
          <a:endParaRPr lang="en-AU" sz="1800" b="1"/>
        </a:p>
      </dgm:t>
    </dgm:pt>
    <dgm:pt modelId="{7D9C5C30-D221-4DE8-A36B-A26A4FD2C736}">
      <dgm:prSet phldrT="[Text]" custT="1"/>
      <dgm:spPr/>
      <dgm:t>
        <a:bodyPr/>
        <a:lstStyle/>
        <a:p>
          <a:r>
            <a:rPr lang="en-AU" sz="1800" b="1" dirty="0">
              <a:latin typeface="Arial" pitchFamily="34" charset="0"/>
              <a:cs typeface="Arial" pitchFamily="34" charset="0"/>
            </a:rPr>
            <a:t>Planning and organising</a:t>
          </a:r>
        </a:p>
      </dgm:t>
    </dgm:pt>
    <dgm:pt modelId="{B313D572-97DE-48CB-8C06-CECFBACA5420}" type="parTrans" cxnId="{E111718A-BA55-41DE-838C-A85885C2C876}">
      <dgm:prSet/>
      <dgm:spPr/>
      <dgm:t>
        <a:bodyPr/>
        <a:lstStyle/>
        <a:p>
          <a:endParaRPr lang="en-AU" sz="1800" b="1"/>
        </a:p>
      </dgm:t>
    </dgm:pt>
    <dgm:pt modelId="{ACB3C77A-E2B1-4EE5-848D-9FA68D12DF66}" type="sibTrans" cxnId="{E111718A-BA55-41DE-838C-A85885C2C876}">
      <dgm:prSet/>
      <dgm:spPr/>
      <dgm:t>
        <a:bodyPr/>
        <a:lstStyle/>
        <a:p>
          <a:endParaRPr lang="en-AU" sz="1800" b="1"/>
        </a:p>
      </dgm:t>
    </dgm:pt>
    <dgm:pt modelId="{B4B9397B-C7BF-4B98-984E-9C53C5DBFC64}">
      <dgm:prSet custT="1"/>
      <dgm:spPr/>
      <dgm:t>
        <a:bodyPr/>
        <a:lstStyle/>
        <a:p>
          <a:r>
            <a:rPr lang="en-AU" sz="1800" b="1" dirty="0">
              <a:latin typeface="Arial" pitchFamily="34" charset="0"/>
              <a:cs typeface="Arial" pitchFamily="34" charset="0"/>
            </a:rPr>
            <a:t>Self management</a:t>
          </a:r>
        </a:p>
      </dgm:t>
    </dgm:pt>
    <dgm:pt modelId="{E33B4328-AF00-4055-A23F-79D74E8C3077}" type="parTrans" cxnId="{D4DEE00E-BB4B-4FA9-982A-5F8ABBB89298}">
      <dgm:prSet/>
      <dgm:spPr/>
      <dgm:t>
        <a:bodyPr/>
        <a:lstStyle/>
        <a:p>
          <a:endParaRPr lang="en-AU" sz="1800" b="1"/>
        </a:p>
      </dgm:t>
    </dgm:pt>
    <dgm:pt modelId="{B8458A85-B4BF-4AB9-8A40-40E6F6D8A342}" type="sibTrans" cxnId="{D4DEE00E-BB4B-4FA9-982A-5F8ABBB89298}">
      <dgm:prSet/>
      <dgm:spPr/>
      <dgm:t>
        <a:bodyPr/>
        <a:lstStyle/>
        <a:p>
          <a:endParaRPr lang="en-AU" sz="1800" b="1"/>
        </a:p>
      </dgm:t>
    </dgm:pt>
    <dgm:pt modelId="{322394BB-4332-4055-BF34-85A4782175C7}">
      <dgm:prSet custT="1"/>
      <dgm:spPr/>
      <dgm:t>
        <a:bodyPr/>
        <a:lstStyle/>
        <a:p>
          <a:r>
            <a:rPr lang="en-AU" sz="1800" b="1" dirty="0">
              <a:latin typeface="Arial" pitchFamily="34" charset="0"/>
              <a:cs typeface="Arial" pitchFamily="34" charset="0"/>
            </a:rPr>
            <a:t>Learning</a:t>
          </a:r>
        </a:p>
      </dgm:t>
    </dgm:pt>
    <dgm:pt modelId="{1D187CD4-7E76-49E3-823C-F726A66B2E64}" type="parTrans" cxnId="{4731A618-F1BD-40E9-ACFA-33B512C9E4E8}">
      <dgm:prSet/>
      <dgm:spPr/>
      <dgm:t>
        <a:bodyPr/>
        <a:lstStyle/>
        <a:p>
          <a:endParaRPr lang="en-AU" sz="1800" b="1"/>
        </a:p>
      </dgm:t>
    </dgm:pt>
    <dgm:pt modelId="{1C0C323F-E920-4E9F-B834-FCC34FF4E970}" type="sibTrans" cxnId="{4731A618-F1BD-40E9-ACFA-33B512C9E4E8}">
      <dgm:prSet/>
      <dgm:spPr/>
      <dgm:t>
        <a:bodyPr/>
        <a:lstStyle/>
        <a:p>
          <a:endParaRPr lang="en-AU" sz="1800" b="1"/>
        </a:p>
      </dgm:t>
    </dgm:pt>
    <dgm:pt modelId="{C3809AC5-632A-498B-85B4-4B4B923AEBB8}">
      <dgm:prSet custT="1"/>
      <dgm:spPr/>
      <dgm:t>
        <a:bodyPr/>
        <a:lstStyle/>
        <a:p>
          <a:r>
            <a:rPr lang="en-AU" sz="1800" b="1" dirty="0">
              <a:latin typeface="Arial" pitchFamily="34" charset="0"/>
              <a:cs typeface="Arial" pitchFamily="34" charset="0"/>
            </a:rPr>
            <a:t>Technology</a:t>
          </a:r>
        </a:p>
      </dgm:t>
    </dgm:pt>
    <dgm:pt modelId="{AA04D24F-859B-4A91-AF7C-974708126460}" type="parTrans" cxnId="{5217DD2B-C0D5-4345-BD50-14AD7E5A6AD4}">
      <dgm:prSet/>
      <dgm:spPr/>
      <dgm:t>
        <a:bodyPr/>
        <a:lstStyle/>
        <a:p>
          <a:endParaRPr lang="en-AU" sz="1800" b="1"/>
        </a:p>
      </dgm:t>
    </dgm:pt>
    <dgm:pt modelId="{4402AA29-10A5-48AC-91A4-A32E8744A626}" type="sibTrans" cxnId="{5217DD2B-C0D5-4345-BD50-14AD7E5A6AD4}">
      <dgm:prSet/>
      <dgm:spPr/>
      <dgm:t>
        <a:bodyPr/>
        <a:lstStyle/>
        <a:p>
          <a:endParaRPr lang="en-AU" sz="1800" b="1"/>
        </a:p>
      </dgm:t>
    </dgm:pt>
    <dgm:pt modelId="{2E9DEA4B-03D1-4AA3-B665-424DBA597B3C}" type="pres">
      <dgm:prSet presAssocID="{B8EC53C5-5AD7-4FE9-81AB-654F6C41DFED}" presName="diagram" presStyleCnt="0">
        <dgm:presLayoutVars>
          <dgm:dir/>
          <dgm:resizeHandles val="exact"/>
        </dgm:presLayoutVars>
      </dgm:prSet>
      <dgm:spPr/>
    </dgm:pt>
    <dgm:pt modelId="{31F21554-95E5-4798-9C6E-A9F07B890363}" type="pres">
      <dgm:prSet presAssocID="{7815752E-BF74-44D6-8AE4-40FEF8D1EBAC}" presName="node" presStyleLbl="node1" presStyleIdx="0" presStyleCnt="8">
        <dgm:presLayoutVars>
          <dgm:bulletEnabled val="1"/>
        </dgm:presLayoutVars>
      </dgm:prSet>
      <dgm:spPr/>
    </dgm:pt>
    <dgm:pt modelId="{90F79F92-4C88-4E94-B0B5-461DB400ECB7}" type="pres">
      <dgm:prSet presAssocID="{FDF517F9-D2F3-49E2-8C01-0A506CA7F1D0}" presName="sibTrans" presStyleCnt="0"/>
      <dgm:spPr/>
    </dgm:pt>
    <dgm:pt modelId="{128209BE-109E-42DB-A944-1D7CD0D2AF5D}" type="pres">
      <dgm:prSet presAssocID="{AD212077-F471-4B15-B546-9AC223BBD187}" presName="node" presStyleLbl="node1" presStyleIdx="1" presStyleCnt="8">
        <dgm:presLayoutVars>
          <dgm:bulletEnabled val="1"/>
        </dgm:presLayoutVars>
      </dgm:prSet>
      <dgm:spPr/>
    </dgm:pt>
    <dgm:pt modelId="{4149FCCF-BC8A-4A4C-9F50-6744F8C4BE5E}" type="pres">
      <dgm:prSet presAssocID="{AA321881-DD2C-481B-8E2E-C5C5CEA7BD14}" presName="sibTrans" presStyleCnt="0"/>
      <dgm:spPr/>
    </dgm:pt>
    <dgm:pt modelId="{4ADAFC8C-A4E0-4E12-BB00-CCFA3739E409}" type="pres">
      <dgm:prSet presAssocID="{16F6F201-3034-465F-9AF2-E8984CE7D7FD}" presName="node" presStyleLbl="node1" presStyleIdx="2" presStyleCnt="8">
        <dgm:presLayoutVars>
          <dgm:bulletEnabled val="1"/>
        </dgm:presLayoutVars>
      </dgm:prSet>
      <dgm:spPr/>
    </dgm:pt>
    <dgm:pt modelId="{56972849-9563-4B9D-8AEC-01064CF4E6BB}" type="pres">
      <dgm:prSet presAssocID="{7EB9FEB6-F0E8-47A0-A273-983C3532CEFE}" presName="sibTrans" presStyleCnt="0"/>
      <dgm:spPr/>
    </dgm:pt>
    <dgm:pt modelId="{ABB6CA59-8B9E-46DF-BC03-B2F706F5BEF4}" type="pres">
      <dgm:prSet presAssocID="{7353BD92-AED7-4341-A14F-4ACF1137A24A}" presName="node" presStyleLbl="node1" presStyleIdx="3" presStyleCnt="8">
        <dgm:presLayoutVars>
          <dgm:bulletEnabled val="1"/>
        </dgm:presLayoutVars>
      </dgm:prSet>
      <dgm:spPr/>
    </dgm:pt>
    <dgm:pt modelId="{30D4519C-7CC2-4F41-B00D-4EC4D8689380}" type="pres">
      <dgm:prSet presAssocID="{2314EB15-C701-46BD-8357-AD2A5BE81AD8}" presName="sibTrans" presStyleCnt="0"/>
      <dgm:spPr/>
    </dgm:pt>
    <dgm:pt modelId="{3D44A8C3-A71A-4765-AAFF-0FC98F9B80E6}" type="pres">
      <dgm:prSet presAssocID="{7D9C5C30-D221-4DE8-A36B-A26A4FD2C736}" presName="node" presStyleLbl="node1" presStyleIdx="4" presStyleCnt="8" custLinFactNeighborX="2207" custLinFactNeighborY="4121">
        <dgm:presLayoutVars>
          <dgm:bulletEnabled val="1"/>
        </dgm:presLayoutVars>
      </dgm:prSet>
      <dgm:spPr/>
    </dgm:pt>
    <dgm:pt modelId="{CB1A98CE-9C98-4E18-BE1E-9DD2404B82EE}" type="pres">
      <dgm:prSet presAssocID="{ACB3C77A-E2B1-4EE5-848D-9FA68D12DF66}" presName="sibTrans" presStyleCnt="0"/>
      <dgm:spPr/>
    </dgm:pt>
    <dgm:pt modelId="{413B01B9-584D-4392-A327-929BD4C61EF9}" type="pres">
      <dgm:prSet presAssocID="{B4B9397B-C7BF-4B98-984E-9C53C5DBFC64}" presName="node" presStyleLbl="node1" presStyleIdx="5" presStyleCnt="8">
        <dgm:presLayoutVars>
          <dgm:bulletEnabled val="1"/>
        </dgm:presLayoutVars>
      </dgm:prSet>
      <dgm:spPr/>
    </dgm:pt>
    <dgm:pt modelId="{69B416B4-1111-4C8E-83C0-1FB6B99B87A6}" type="pres">
      <dgm:prSet presAssocID="{B8458A85-B4BF-4AB9-8A40-40E6F6D8A342}" presName="sibTrans" presStyleCnt="0"/>
      <dgm:spPr/>
    </dgm:pt>
    <dgm:pt modelId="{3BD5504C-70C5-48E0-B51E-B8527A437BE3}" type="pres">
      <dgm:prSet presAssocID="{322394BB-4332-4055-BF34-85A4782175C7}" presName="node" presStyleLbl="node1" presStyleIdx="6" presStyleCnt="8">
        <dgm:presLayoutVars>
          <dgm:bulletEnabled val="1"/>
        </dgm:presLayoutVars>
      </dgm:prSet>
      <dgm:spPr/>
    </dgm:pt>
    <dgm:pt modelId="{9BF7878F-943F-4E7A-A1A2-E62FF28DC8D5}" type="pres">
      <dgm:prSet presAssocID="{1C0C323F-E920-4E9F-B834-FCC34FF4E970}" presName="sibTrans" presStyleCnt="0"/>
      <dgm:spPr/>
    </dgm:pt>
    <dgm:pt modelId="{3025273D-7CB2-46D2-96B1-4EA4E01E26C9}" type="pres">
      <dgm:prSet presAssocID="{C3809AC5-632A-498B-85B4-4B4B923AEBB8}" presName="node" presStyleLbl="node1" presStyleIdx="7" presStyleCnt="8">
        <dgm:presLayoutVars>
          <dgm:bulletEnabled val="1"/>
        </dgm:presLayoutVars>
      </dgm:prSet>
      <dgm:spPr/>
    </dgm:pt>
  </dgm:ptLst>
  <dgm:cxnLst>
    <dgm:cxn modelId="{D4DEE00E-BB4B-4FA9-982A-5F8ABBB89298}" srcId="{B8EC53C5-5AD7-4FE9-81AB-654F6C41DFED}" destId="{B4B9397B-C7BF-4B98-984E-9C53C5DBFC64}" srcOrd="5" destOrd="0" parTransId="{E33B4328-AF00-4055-A23F-79D74E8C3077}" sibTransId="{B8458A85-B4BF-4AB9-8A40-40E6F6D8A342}"/>
    <dgm:cxn modelId="{4731A618-F1BD-40E9-ACFA-33B512C9E4E8}" srcId="{B8EC53C5-5AD7-4FE9-81AB-654F6C41DFED}" destId="{322394BB-4332-4055-BF34-85A4782175C7}" srcOrd="6" destOrd="0" parTransId="{1D187CD4-7E76-49E3-823C-F726A66B2E64}" sibTransId="{1C0C323F-E920-4E9F-B834-FCC34FF4E970}"/>
    <dgm:cxn modelId="{5217DD2B-C0D5-4345-BD50-14AD7E5A6AD4}" srcId="{B8EC53C5-5AD7-4FE9-81AB-654F6C41DFED}" destId="{C3809AC5-632A-498B-85B4-4B4B923AEBB8}" srcOrd="7" destOrd="0" parTransId="{AA04D24F-859B-4A91-AF7C-974708126460}" sibTransId="{4402AA29-10A5-48AC-91A4-A32E8744A626}"/>
    <dgm:cxn modelId="{60E5842F-0893-4DC0-A537-686C47E4FFA9}" type="presOf" srcId="{322394BB-4332-4055-BF34-85A4782175C7}" destId="{3BD5504C-70C5-48E0-B51E-B8527A437BE3}" srcOrd="0" destOrd="0" presId="urn:microsoft.com/office/officeart/2005/8/layout/default"/>
    <dgm:cxn modelId="{5DF3CB44-E525-4BBC-A094-4D97CDE4CE4B}" type="presOf" srcId="{16F6F201-3034-465F-9AF2-E8984CE7D7FD}" destId="{4ADAFC8C-A4E0-4E12-BB00-CCFA3739E409}" srcOrd="0" destOrd="0" presId="urn:microsoft.com/office/officeart/2005/8/layout/default"/>
    <dgm:cxn modelId="{D789A94C-99D6-445D-99B4-66FCF3482992}" type="presOf" srcId="{AD212077-F471-4B15-B546-9AC223BBD187}" destId="{128209BE-109E-42DB-A944-1D7CD0D2AF5D}" srcOrd="0" destOrd="0" presId="urn:microsoft.com/office/officeart/2005/8/layout/default"/>
    <dgm:cxn modelId="{7FF7C54E-408D-4743-81FF-202B0CC91518}" type="presOf" srcId="{C3809AC5-632A-498B-85B4-4B4B923AEBB8}" destId="{3025273D-7CB2-46D2-96B1-4EA4E01E26C9}" srcOrd="0" destOrd="0" presId="urn:microsoft.com/office/officeart/2005/8/layout/default"/>
    <dgm:cxn modelId="{F3422B73-A615-4B37-BB69-D925CF97B882}" srcId="{B8EC53C5-5AD7-4FE9-81AB-654F6C41DFED}" destId="{AD212077-F471-4B15-B546-9AC223BBD187}" srcOrd="1" destOrd="0" parTransId="{651432C0-F8C6-4711-9753-E5ABF73FC153}" sibTransId="{AA321881-DD2C-481B-8E2E-C5C5CEA7BD14}"/>
    <dgm:cxn modelId="{472CCB5A-1DB7-49C0-B088-7F0D9FDB5B9D}" type="presOf" srcId="{7D9C5C30-D221-4DE8-A36B-A26A4FD2C736}" destId="{3D44A8C3-A71A-4765-AAFF-0FC98F9B80E6}" srcOrd="0" destOrd="0" presId="urn:microsoft.com/office/officeart/2005/8/layout/default"/>
    <dgm:cxn modelId="{E111718A-BA55-41DE-838C-A85885C2C876}" srcId="{B8EC53C5-5AD7-4FE9-81AB-654F6C41DFED}" destId="{7D9C5C30-D221-4DE8-A36B-A26A4FD2C736}" srcOrd="4" destOrd="0" parTransId="{B313D572-97DE-48CB-8C06-CECFBACA5420}" sibTransId="{ACB3C77A-E2B1-4EE5-848D-9FA68D12DF66}"/>
    <dgm:cxn modelId="{71E1CAAB-F7F7-4068-AADC-B48AEB9A6992}" srcId="{B8EC53C5-5AD7-4FE9-81AB-654F6C41DFED}" destId="{16F6F201-3034-465F-9AF2-E8984CE7D7FD}" srcOrd="2" destOrd="0" parTransId="{A3A9E0DB-16A7-41BF-A9D7-CBC487C53F63}" sibTransId="{7EB9FEB6-F0E8-47A0-A273-983C3532CEFE}"/>
    <dgm:cxn modelId="{95BD41E6-B102-48DA-806B-B01EADE20472}" srcId="{B8EC53C5-5AD7-4FE9-81AB-654F6C41DFED}" destId="{7815752E-BF74-44D6-8AE4-40FEF8D1EBAC}" srcOrd="0" destOrd="0" parTransId="{D2A8F61D-6F92-4B33-AED0-7836C0601F33}" sibTransId="{FDF517F9-D2F3-49E2-8C01-0A506CA7F1D0}"/>
    <dgm:cxn modelId="{87A119EE-B331-4AEF-B404-07EF416ABABF}" type="presOf" srcId="{7353BD92-AED7-4341-A14F-4ACF1137A24A}" destId="{ABB6CA59-8B9E-46DF-BC03-B2F706F5BEF4}" srcOrd="0" destOrd="0" presId="urn:microsoft.com/office/officeart/2005/8/layout/default"/>
    <dgm:cxn modelId="{6E00EDD0-FE1D-4B69-8EC3-D9D7F573CD7D}" type="presOf" srcId="{7815752E-BF74-44D6-8AE4-40FEF8D1EBAC}" destId="{31F21554-95E5-4798-9C6E-A9F07B890363}" srcOrd="0" destOrd="0" presId="urn:microsoft.com/office/officeart/2005/8/layout/default"/>
    <dgm:cxn modelId="{A46EB0F4-187D-4AAA-9AC9-68014992DFDC}" srcId="{B8EC53C5-5AD7-4FE9-81AB-654F6C41DFED}" destId="{7353BD92-AED7-4341-A14F-4ACF1137A24A}" srcOrd="3" destOrd="0" parTransId="{407A2306-4E20-4982-BEEA-3626CC1248E2}" sibTransId="{2314EB15-C701-46BD-8357-AD2A5BE81AD8}"/>
    <dgm:cxn modelId="{45B791DC-E679-4164-83CD-16C5494EF56A}" type="presOf" srcId="{B8EC53C5-5AD7-4FE9-81AB-654F6C41DFED}" destId="{2E9DEA4B-03D1-4AA3-B665-424DBA597B3C}" srcOrd="0" destOrd="0" presId="urn:microsoft.com/office/officeart/2005/8/layout/default"/>
    <dgm:cxn modelId="{FCC103FD-3E6C-4948-A31D-1ACA0F237CEB}" type="presOf" srcId="{B4B9397B-C7BF-4B98-984E-9C53C5DBFC64}" destId="{413B01B9-584D-4392-A327-929BD4C61EF9}" srcOrd="0" destOrd="0" presId="urn:microsoft.com/office/officeart/2005/8/layout/default"/>
    <dgm:cxn modelId="{00422BB7-BD43-45E7-997C-561A839581D2}" type="presParOf" srcId="{2E9DEA4B-03D1-4AA3-B665-424DBA597B3C}" destId="{31F21554-95E5-4798-9C6E-A9F07B890363}" srcOrd="0" destOrd="0" presId="urn:microsoft.com/office/officeart/2005/8/layout/default"/>
    <dgm:cxn modelId="{7713F164-7B5D-48B5-9071-FFE716EFB358}" type="presParOf" srcId="{2E9DEA4B-03D1-4AA3-B665-424DBA597B3C}" destId="{90F79F92-4C88-4E94-B0B5-461DB400ECB7}" srcOrd="1" destOrd="0" presId="urn:microsoft.com/office/officeart/2005/8/layout/default"/>
    <dgm:cxn modelId="{55D14510-7550-45F0-836F-407E77779C01}" type="presParOf" srcId="{2E9DEA4B-03D1-4AA3-B665-424DBA597B3C}" destId="{128209BE-109E-42DB-A944-1D7CD0D2AF5D}" srcOrd="2" destOrd="0" presId="urn:microsoft.com/office/officeart/2005/8/layout/default"/>
    <dgm:cxn modelId="{7003E0D3-B1D8-427F-97AF-492735C0800B}" type="presParOf" srcId="{2E9DEA4B-03D1-4AA3-B665-424DBA597B3C}" destId="{4149FCCF-BC8A-4A4C-9F50-6744F8C4BE5E}" srcOrd="3" destOrd="0" presId="urn:microsoft.com/office/officeart/2005/8/layout/default"/>
    <dgm:cxn modelId="{FB61F081-8E10-43F8-9BE9-FBE9CAB220F9}" type="presParOf" srcId="{2E9DEA4B-03D1-4AA3-B665-424DBA597B3C}" destId="{4ADAFC8C-A4E0-4E12-BB00-CCFA3739E409}" srcOrd="4" destOrd="0" presId="urn:microsoft.com/office/officeart/2005/8/layout/default"/>
    <dgm:cxn modelId="{95D500F2-9007-408C-8172-A6D4CE76B184}" type="presParOf" srcId="{2E9DEA4B-03D1-4AA3-B665-424DBA597B3C}" destId="{56972849-9563-4B9D-8AEC-01064CF4E6BB}" srcOrd="5" destOrd="0" presId="urn:microsoft.com/office/officeart/2005/8/layout/default"/>
    <dgm:cxn modelId="{26AC99AD-EF28-4617-88BA-0D274515A32E}" type="presParOf" srcId="{2E9DEA4B-03D1-4AA3-B665-424DBA597B3C}" destId="{ABB6CA59-8B9E-46DF-BC03-B2F706F5BEF4}" srcOrd="6" destOrd="0" presId="urn:microsoft.com/office/officeart/2005/8/layout/default"/>
    <dgm:cxn modelId="{6D071B49-C5FB-43AD-8210-AC138EAA7D6B}" type="presParOf" srcId="{2E9DEA4B-03D1-4AA3-B665-424DBA597B3C}" destId="{30D4519C-7CC2-4F41-B00D-4EC4D8689380}" srcOrd="7" destOrd="0" presId="urn:microsoft.com/office/officeart/2005/8/layout/default"/>
    <dgm:cxn modelId="{F1BB2B1A-0ECF-43E8-8081-779DC7555426}" type="presParOf" srcId="{2E9DEA4B-03D1-4AA3-B665-424DBA597B3C}" destId="{3D44A8C3-A71A-4765-AAFF-0FC98F9B80E6}" srcOrd="8" destOrd="0" presId="urn:microsoft.com/office/officeart/2005/8/layout/default"/>
    <dgm:cxn modelId="{209367F7-6495-418B-9CBB-DE5F791564A5}" type="presParOf" srcId="{2E9DEA4B-03D1-4AA3-B665-424DBA597B3C}" destId="{CB1A98CE-9C98-4E18-BE1E-9DD2404B82EE}" srcOrd="9" destOrd="0" presId="urn:microsoft.com/office/officeart/2005/8/layout/default"/>
    <dgm:cxn modelId="{1A97D79A-11D1-4746-90FA-A6182A34CCFA}" type="presParOf" srcId="{2E9DEA4B-03D1-4AA3-B665-424DBA597B3C}" destId="{413B01B9-584D-4392-A327-929BD4C61EF9}" srcOrd="10" destOrd="0" presId="urn:microsoft.com/office/officeart/2005/8/layout/default"/>
    <dgm:cxn modelId="{D72D29AB-CD7D-43FA-AD33-288C96259F0E}" type="presParOf" srcId="{2E9DEA4B-03D1-4AA3-B665-424DBA597B3C}" destId="{69B416B4-1111-4C8E-83C0-1FB6B99B87A6}" srcOrd="11" destOrd="0" presId="urn:microsoft.com/office/officeart/2005/8/layout/default"/>
    <dgm:cxn modelId="{C2AAE2DE-8C74-4792-A9B1-2BA2B75E0247}" type="presParOf" srcId="{2E9DEA4B-03D1-4AA3-B665-424DBA597B3C}" destId="{3BD5504C-70C5-48E0-B51E-B8527A437BE3}" srcOrd="12" destOrd="0" presId="urn:microsoft.com/office/officeart/2005/8/layout/default"/>
    <dgm:cxn modelId="{4461AD12-2F4C-44AA-9B19-437E95966E66}" type="presParOf" srcId="{2E9DEA4B-03D1-4AA3-B665-424DBA597B3C}" destId="{9BF7878F-943F-4E7A-A1A2-E62FF28DC8D5}" srcOrd="13" destOrd="0" presId="urn:microsoft.com/office/officeart/2005/8/layout/default"/>
    <dgm:cxn modelId="{D3C42C49-EE25-4DB1-A1A5-568A49A529DE}" type="presParOf" srcId="{2E9DEA4B-03D1-4AA3-B665-424DBA597B3C}" destId="{3025273D-7CB2-46D2-96B1-4EA4E01E26C9}"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6285F5-FD60-4A27-B8B8-78F8A630D21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855BF0F9-2114-4897-ACE3-B9EB44E3B8B7}">
      <dgm:prSet phldrT="[Text]" custT="1"/>
      <dgm:spPr>
        <a:xfrm>
          <a:off x="0" y="0"/>
          <a:ext cx="5238750" cy="1530726"/>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AU" sz="2000" b="1" dirty="0">
              <a:solidFill>
                <a:sysClr val="window" lastClr="FFFFFF"/>
              </a:solidFill>
              <a:latin typeface="Arial" pitchFamily="34" charset="0"/>
              <a:ea typeface="+mn-ea"/>
              <a:cs typeface="Arial" pitchFamily="34" charset="0"/>
            </a:rPr>
            <a:t>Learn Local Organisation</a:t>
          </a:r>
        </a:p>
        <a:p>
          <a:r>
            <a:rPr lang="en-AU" sz="1800" dirty="0">
              <a:solidFill>
                <a:sysClr val="window" lastClr="FFFFFF"/>
              </a:solidFill>
              <a:latin typeface="Arial" pitchFamily="34" charset="0"/>
              <a:ea typeface="+mn-ea"/>
              <a:cs typeface="Arial" pitchFamily="34" charset="0"/>
            </a:rPr>
            <a:t>Decide on what programs require moderation</a:t>
          </a:r>
          <a:endParaRPr lang="en-AU" sz="1800" dirty="0">
            <a:solidFill>
              <a:sysClr val="window" lastClr="FFFFFF"/>
            </a:solidFill>
            <a:latin typeface="Calibri"/>
            <a:ea typeface="+mn-ea"/>
            <a:cs typeface="+mn-cs"/>
          </a:endParaRPr>
        </a:p>
        <a:p>
          <a:r>
            <a:rPr lang="en-AU" sz="1800" dirty="0">
              <a:solidFill>
                <a:sysClr val="window" lastClr="FFFFFF"/>
              </a:solidFill>
              <a:latin typeface="Arial" pitchFamily="34" charset="0"/>
              <a:ea typeface="+mn-ea"/>
              <a:cs typeface="Arial" pitchFamily="34" charset="0"/>
            </a:rPr>
            <a:t>Arrange venue, date, time and confirm with relevant practitioners</a:t>
          </a:r>
        </a:p>
      </dgm:t>
    </dgm:pt>
    <dgm:pt modelId="{828494F2-DB1A-4B5D-A82E-8BE4C2AE4146}" type="parTrans" cxnId="{725CD526-58B2-49F6-857E-EBD6ED828C7A}">
      <dgm:prSet/>
      <dgm:spPr/>
      <dgm:t>
        <a:bodyPr/>
        <a:lstStyle/>
        <a:p>
          <a:endParaRPr lang="en-AU"/>
        </a:p>
      </dgm:t>
    </dgm:pt>
    <dgm:pt modelId="{AA2318CD-8465-4050-9B4D-BE6502C6F7CE}" type="sibTrans" cxnId="{725CD526-58B2-49F6-857E-EBD6ED828C7A}">
      <dgm:prSet/>
      <dgm:spPr/>
      <dgm:t>
        <a:bodyPr/>
        <a:lstStyle/>
        <a:p>
          <a:endParaRPr lang="en-AU"/>
        </a:p>
      </dgm:t>
    </dgm:pt>
    <dgm:pt modelId="{311FC980-D53E-42D8-99CE-5DD6FA6AACE4}">
      <dgm:prSet phldrT="[Text]" custT="1"/>
      <dgm:spPr>
        <a:xfrm>
          <a:off x="0" y="1545848"/>
          <a:ext cx="5238750" cy="1530726"/>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AU" sz="2000" b="1" dirty="0">
              <a:solidFill>
                <a:sysClr val="window" lastClr="FFFFFF"/>
              </a:solidFill>
              <a:latin typeface="Arial" pitchFamily="34" charset="0"/>
              <a:ea typeface="+mn-ea"/>
              <a:cs typeface="Arial" pitchFamily="34" charset="0"/>
            </a:rPr>
            <a:t>Practitioner </a:t>
          </a:r>
          <a:r>
            <a:rPr lang="en-AU" sz="2000" b="0" dirty="0">
              <a:solidFill>
                <a:sysClr val="window" lastClr="FFFFFF"/>
              </a:solidFill>
              <a:latin typeface="Arial" pitchFamily="34" charset="0"/>
              <a:ea typeface="+mn-ea"/>
              <a:cs typeface="Arial" pitchFamily="34" charset="0"/>
            </a:rPr>
            <a:t>(assisted by admin</a:t>
          </a:r>
          <a:r>
            <a:rPr lang="en-AU" sz="1800" b="0" dirty="0">
              <a:solidFill>
                <a:sysClr val="window" lastClr="FFFFFF"/>
              </a:solidFill>
              <a:latin typeface="Arial" pitchFamily="34" charset="0"/>
              <a:ea typeface="+mn-ea"/>
              <a:cs typeface="Arial" pitchFamily="34" charset="0"/>
            </a:rPr>
            <a:t>)</a:t>
          </a:r>
        </a:p>
        <a:p>
          <a:r>
            <a:rPr lang="en-AU" sz="1800" dirty="0">
              <a:solidFill>
                <a:sysClr val="window" lastClr="FFFFFF"/>
              </a:solidFill>
              <a:latin typeface="Arial" pitchFamily="34" charset="0"/>
              <a:ea typeface="+mn-ea"/>
              <a:cs typeface="Arial" pitchFamily="34" charset="0"/>
            </a:rPr>
            <a:t>Collect Course Plan and Session Planner</a:t>
          </a:r>
        </a:p>
        <a:p>
          <a:r>
            <a:rPr lang="en-AU" sz="1800" dirty="0">
              <a:solidFill>
                <a:sysClr val="window" lastClr="FFFFFF"/>
              </a:solidFill>
              <a:latin typeface="Arial" pitchFamily="34" charset="0"/>
              <a:ea typeface="+mn-ea"/>
              <a:cs typeface="Arial" pitchFamily="34" charset="0"/>
            </a:rPr>
            <a:t>Collect feedback and evaluation</a:t>
          </a:r>
        </a:p>
        <a:p>
          <a:r>
            <a:rPr lang="en-AU" sz="1800" dirty="0">
              <a:solidFill>
                <a:sysClr val="window" lastClr="FFFFFF"/>
              </a:solidFill>
              <a:latin typeface="Arial" pitchFamily="34" charset="0"/>
              <a:ea typeface="+mn-ea"/>
              <a:cs typeface="Arial" pitchFamily="34" charset="0"/>
            </a:rPr>
            <a:t>Collect samples of learner work or other evidence of outcomes</a:t>
          </a:r>
        </a:p>
      </dgm:t>
    </dgm:pt>
    <dgm:pt modelId="{F254E4E8-479C-4C6E-B3FB-B00AD95D77A4}" type="parTrans" cxnId="{B33B6047-5968-4506-BEAB-B01563A65BF5}">
      <dgm:prSet/>
      <dgm:spPr/>
      <dgm:t>
        <a:bodyPr/>
        <a:lstStyle/>
        <a:p>
          <a:endParaRPr lang="en-AU"/>
        </a:p>
      </dgm:t>
    </dgm:pt>
    <dgm:pt modelId="{0D95079F-0D3D-41A1-A478-81ED039304F6}" type="sibTrans" cxnId="{B33B6047-5968-4506-BEAB-B01563A65BF5}">
      <dgm:prSet/>
      <dgm:spPr/>
      <dgm:t>
        <a:bodyPr/>
        <a:lstStyle/>
        <a:p>
          <a:endParaRPr lang="en-AU"/>
        </a:p>
      </dgm:t>
    </dgm:pt>
    <dgm:pt modelId="{BCE77F96-D790-4788-B370-923E782DCD64}" type="pres">
      <dgm:prSet presAssocID="{BA6285F5-FD60-4A27-B8B8-78F8A630D21E}" presName="linear" presStyleCnt="0">
        <dgm:presLayoutVars>
          <dgm:animLvl val="lvl"/>
          <dgm:resizeHandles val="exact"/>
        </dgm:presLayoutVars>
      </dgm:prSet>
      <dgm:spPr/>
    </dgm:pt>
    <dgm:pt modelId="{B7857B87-FD84-4454-B889-5BE39E30A849}" type="pres">
      <dgm:prSet presAssocID="{855BF0F9-2114-4897-ACE3-B9EB44E3B8B7}" presName="parentText" presStyleLbl="node1" presStyleIdx="0" presStyleCnt="2" custScaleY="90650" custLinFactY="-3856" custLinFactNeighborY="-100000">
        <dgm:presLayoutVars>
          <dgm:chMax val="0"/>
          <dgm:bulletEnabled val="1"/>
        </dgm:presLayoutVars>
      </dgm:prSet>
      <dgm:spPr>
        <a:prstGeom prst="roundRect">
          <a:avLst/>
        </a:prstGeom>
      </dgm:spPr>
    </dgm:pt>
    <dgm:pt modelId="{DB0F3B02-FE7F-489B-B190-2DF71C38C44E}" type="pres">
      <dgm:prSet presAssocID="{AA2318CD-8465-4050-9B4D-BE6502C6F7CE}" presName="spacer" presStyleCnt="0"/>
      <dgm:spPr/>
    </dgm:pt>
    <dgm:pt modelId="{ED114EC0-68BB-4319-BD8C-1DD6DFF7A93B}" type="pres">
      <dgm:prSet presAssocID="{311FC980-D53E-42D8-99CE-5DD6FA6AACE4}" presName="parentText" presStyleLbl="node1" presStyleIdx="1" presStyleCnt="2" custLinFactNeighborY="11068">
        <dgm:presLayoutVars>
          <dgm:chMax val="0"/>
          <dgm:bulletEnabled val="1"/>
        </dgm:presLayoutVars>
      </dgm:prSet>
      <dgm:spPr>
        <a:prstGeom prst="roundRect">
          <a:avLst/>
        </a:prstGeom>
      </dgm:spPr>
    </dgm:pt>
  </dgm:ptLst>
  <dgm:cxnLst>
    <dgm:cxn modelId="{07E0B015-CD44-486E-9F87-8B1821F963A2}" type="presOf" srcId="{311FC980-D53E-42D8-99CE-5DD6FA6AACE4}" destId="{ED114EC0-68BB-4319-BD8C-1DD6DFF7A93B}" srcOrd="0" destOrd="0" presId="urn:microsoft.com/office/officeart/2005/8/layout/vList2"/>
    <dgm:cxn modelId="{725CD526-58B2-49F6-857E-EBD6ED828C7A}" srcId="{BA6285F5-FD60-4A27-B8B8-78F8A630D21E}" destId="{855BF0F9-2114-4897-ACE3-B9EB44E3B8B7}" srcOrd="0" destOrd="0" parTransId="{828494F2-DB1A-4B5D-A82E-8BE4C2AE4146}" sibTransId="{AA2318CD-8465-4050-9B4D-BE6502C6F7CE}"/>
    <dgm:cxn modelId="{81923528-90C7-4555-B35E-1309B76FDAF4}" type="presOf" srcId="{855BF0F9-2114-4897-ACE3-B9EB44E3B8B7}" destId="{B7857B87-FD84-4454-B889-5BE39E30A849}" srcOrd="0" destOrd="0" presId="urn:microsoft.com/office/officeart/2005/8/layout/vList2"/>
    <dgm:cxn modelId="{B33B6047-5968-4506-BEAB-B01563A65BF5}" srcId="{BA6285F5-FD60-4A27-B8B8-78F8A630D21E}" destId="{311FC980-D53E-42D8-99CE-5DD6FA6AACE4}" srcOrd="1" destOrd="0" parTransId="{F254E4E8-479C-4C6E-B3FB-B00AD95D77A4}" sibTransId="{0D95079F-0D3D-41A1-A478-81ED039304F6}"/>
    <dgm:cxn modelId="{8DACACB2-7915-4B10-A47A-F1765D28E39C}" type="presOf" srcId="{BA6285F5-FD60-4A27-B8B8-78F8A630D21E}" destId="{BCE77F96-D790-4788-B370-923E782DCD64}" srcOrd="0" destOrd="0" presId="urn:microsoft.com/office/officeart/2005/8/layout/vList2"/>
    <dgm:cxn modelId="{58312F5B-518D-4047-BD1D-4FE03C32BD8A}" type="presParOf" srcId="{BCE77F96-D790-4788-B370-923E782DCD64}" destId="{B7857B87-FD84-4454-B889-5BE39E30A849}" srcOrd="0" destOrd="0" presId="urn:microsoft.com/office/officeart/2005/8/layout/vList2"/>
    <dgm:cxn modelId="{1A4ED21F-2765-4179-8ECF-F65768E2C019}" type="presParOf" srcId="{BCE77F96-D790-4788-B370-923E782DCD64}" destId="{DB0F3B02-FE7F-489B-B190-2DF71C38C44E}" srcOrd="1" destOrd="0" presId="urn:microsoft.com/office/officeart/2005/8/layout/vList2"/>
    <dgm:cxn modelId="{038FFCC5-FA20-4B94-91AF-51804451D0B1}" type="presParOf" srcId="{BCE77F96-D790-4788-B370-923E782DCD64}" destId="{ED114EC0-68BB-4319-BD8C-1DD6DFF7A93B}" srcOrd="2"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A95A3D-C63F-49A8-BE7E-8A99C562373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62E00136-7CB8-41DF-B2F4-51EF6B7F3FD0}">
      <dgm:prSet phldrT="[Text]" custT="1"/>
      <dgm:spPr>
        <a:xfrm>
          <a:off x="0" y="0"/>
          <a:ext cx="5867399" cy="648716"/>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AU" sz="2400" b="1" dirty="0">
              <a:solidFill>
                <a:sysClr val="window" lastClr="FFFFFF"/>
              </a:solidFill>
              <a:latin typeface="Arial" pitchFamily="34" charset="0"/>
              <a:ea typeface="+mn-ea"/>
              <a:cs typeface="Arial" pitchFamily="34" charset="0"/>
            </a:rPr>
            <a:t>Practitioner</a:t>
          </a:r>
        </a:p>
        <a:p>
          <a:r>
            <a:rPr lang="en-AU" sz="2000" dirty="0">
              <a:solidFill>
                <a:sysClr val="window" lastClr="FFFFFF"/>
              </a:solidFill>
              <a:latin typeface="Arial" pitchFamily="34" charset="0"/>
              <a:ea typeface="+mn-ea"/>
              <a:cs typeface="Arial" pitchFamily="34" charset="0"/>
            </a:rPr>
            <a:t>Share the results peers and management</a:t>
          </a:r>
        </a:p>
      </dgm:t>
    </dgm:pt>
    <dgm:pt modelId="{F9F30138-9254-488E-8E96-AC367D77D833}" type="parTrans" cxnId="{445E317D-8892-4894-8B45-25BD7B44F862}">
      <dgm:prSet/>
      <dgm:spPr/>
      <dgm:t>
        <a:bodyPr/>
        <a:lstStyle/>
        <a:p>
          <a:endParaRPr lang="en-AU"/>
        </a:p>
      </dgm:t>
    </dgm:pt>
    <dgm:pt modelId="{8BC139C1-AA21-4F12-A87F-8CD170727A17}" type="sibTrans" cxnId="{445E317D-8892-4894-8B45-25BD7B44F862}">
      <dgm:prSet/>
      <dgm:spPr/>
      <dgm:t>
        <a:bodyPr/>
        <a:lstStyle/>
        <a:p>
          <a:endParaRPr lang="en-AU"/>
        </a:p>
      </dgm:t>
    </dgm:pt>
    <dgm:pt modelId="{01779EB8-8A4D-423F-BB28-AEC0B6198888}" type="pres">
      <dgm:prSet presAssocID="{3BA95A3D-C63F-49A8-BE7E-8A99C5623732}" presName="linear" presStyleCnt="0">
        <dgm:presLayoutVars>
          <dgm:animLvl val="lvl"/>
          <dgm:resizeHandles val="exact"/>
        </dgm:presLayoutVars>
      </dgm:prSet>
      <dgm:spPr/>
    </dgm:pt>
    <dgm:pt modelId="{0273C2F1-902B-42F5-A0DC-B2A1925D9ED8}" type="pres">
      <dgm:prSet presAssocID="{62E00136-7CB8-41DF-B2F4-51EF6B7F3FD0}" presName="parentText" presStyleLbl="node1" presStyleIdx="0" presStyleCnt="1" custScaleX="96359" custScaleY="152879" custLinFactY="-122578" custLinFactNeighborX="715" custLinFactNeighborY="-200000">
        <dgm:presLayoutVars>
          <dgm:chMax val="0"/>
          <dgm:bulletEnabled val="1"/>
        </dgm:presLayoutVars>
      </dgm:prSet>
      <dgm:spPr>
        <a:prstGeom prst="roundRect">
          <a:avLst/>
        </a:prstGeom>
      </dgm:spPr>
    </dgm:pt>
  </dgm:ptLst>
  <dgm:cxnLst>
    <dgm:cxn modelId="{B1725154-55CB-4C74-B185-4674702DAEAC}" type="presOf" srcId="{62E00136-7CB8-41DF-B2F4-51EF6B7F3FD0}" destId="{0273C2F1-902B-42F5-A0DC-B2A1925D9ED8}" srcOrd="0" destOrd="0" presId="urn:microsoft.com/office/officeart/2005/8/layout/vList2"/>
    <dgm:cxn modelId="{445E317D-8892-4894-8B45-25BD7B44F862}" srcId="{3BA95A3D-C63F-49A8-BE7E-8A99C5623732}" destId="{62E00136-7CB8-41DF-B2F4-51EF6B7F3FD0}" srcOrd="0" destOrd="0" parTransId="{F9F30138-9254-488E-8E96-AC367D77D833}" sibTransId="{8BC139C1-AA21-4F12-A87F-8CD170727A17}"/>
    <dgm:cxn modelId="{5C4DF891-C743-482D-98DC-D3263D902AD3}" type="presOf" srcId="{3BA95A3D-C63F-49A8-BE7E-8A99C5623732}" destId="{01779EB8-8A4D-423F-BB28-AEC0B6198888}" srcOrd="0" destOrd="0" presId="urn:microsoft.com/office/officeart/2005/8/layout/vList2"/>
    <dgm:cxn modelId="{C3589654-E583-409E-97D9-CBE96E42990A}" type="presParOf" srcId="{01779EB8-8A4D-423F-BB28-AEC0B6198888}" destId="{0273C2F1-902B-42F5-A0DC-B2A1925D9ED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95A70F-8B95-4AED-BA88-82DD883964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B4DB5026-B401-49C0-BE94-D6D8C0576105}">
      <dgm:prSet phldrT="[Text]" custT="1"/>
      <dgm:spPr>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r>
            <a:rPr lang="en-AU" sz="2400" b="1" dirty="0">
              <a:solidFill>
                <a:sysClr val="window" lastClr="FFFFFF"/>
              </a:solidFill>
              <a:latin typeface="Arial" pitchFamily="34" charset="0"/>
              <a:ea typeface="+mn-ea"/>
              <a:cs typeface="Arial" pitchFamily="34" charset="0"/>
            </a:rPr>
            <a:t>Learn Local Organisation</a:t>
          </a:r>
        </a:p>
        <a:p>
          <a:pPr algn="l"/>
          <a:r>
            <a:rPr lang="en-AU" sz="2000" dirty="0">
              <a:solidFill>
                <a:sysClr val="window" lastClr="FFFFFF"/>
              </a:solidFill>
              <a:latin typeface="Arial" pitchFamily="34" charset="0"/>
              <a:ea typeface="+mn-ea"/>
              <a:cs typeface="Arial" pitchFamily="34" charset="0"/>
            </a:rPr>
            <a:t>Agree and document an action plan with the practitioner using page 2 of the </a:t>
          </a:r>
          <a:r>
            <a:rPr lang="en-AU" sz="2000" b="1" dirty="0">
              <a:solidFill>
                <a:sysClr val="window" lastClr="FFFFFF"/>
              </a:solidFill>
              <a:latin typeface="Arial" pitchFamily="34" charset="0"/>
              <a:ea typeface="+mn-ea"/>
              <a:cs typeface="Arial" pitchFamily="34" charset="0"/>
            </a:rPr>
            <a:t>Moderation Summary </a:t>
          </a:r>
          <a:r>
            <a:rPr lang="en-AU" sz="2000" dirty="0">
              <a:solidFill>
                <a:sysClr val="window" lastClr="FFFFFF"/>
              </a:solidFill>
              <a:latin typeface="Arial" pitchFamily="34" charset="0"/>
              <a:ea typeface="+mn-ea"/>
              <a:cs typeface="Arial" pitchFamily="34" charset="0"/>
            </a:rPr>
            <a:t>form</a:t>
          </a:r>
        </a:p>
        <a:p>
          <a:pPr algn="l"/>
          <a:r>
            <a:rPr lang="en-AU" sz="2000" dirty="0">
              <a:solidFill>
                <a:sysClr val="window" lastClr="FFFFFF"/>
              </a:solidFill>
              <a:latin typeface="Arial" pitchFamily="34" charset="0"/>
              <a:ea typeface="+mn-ea"/>
              <a:cs typeface="Arial" pitchFamily="34" charset="0"/>
            </a:rPr>
            <a:t>Follow through with action plan documenting progress</a:t>
          </a:r>
        </a:p>
        <a:p>
          <a:pPr algn="l"/>
          <a:r>
            <a:rPr lang="en-AU" sz="2000" dirty="0">
              <a:solidFill>
                <a:sysClr val="window" lastClr="FFFFFF"/>
              </a:solidFill>
              <a:latin typeface="Arial" pitchFamily="34" charset="0"/>
              <a:ea typeface="+mn-ea"/>
              <a:cs typeface="Arial" pitchFamily="34" charset="0"/>
            </a:rPr>
            <a:t>Provide evidence of moderation to ACFE when requested</a:t>
          </a:r>
        </a:p>
      </dgm:t>
    </dgm:pt>
    <dgm:pt modelId="{DDEEBB6D-07CA-48A4-AD55-43C22BF79AC8}" type="parTrans" cxnId="{64BCFABB-97EE-4DAB-82E8-17B15F999196}">
      <dgm:prSet/>
      <dgm:spPr/>
      <dgm:t>
        <a:bodyPr/>
        <a:lstStyle/>
        <a:p>
          <a:endParaRPr lang="en-AU"/>
        </a:p>
      </dgm:t>
    </dgm:pt>
    <dgm:pt modelId="{4AD9E0F3-010A-47DF-AF5C-CA7FCA702E93}" type="sibTrans" cxnId="{64BCFABB-97EE-4DAB-82E8-17B15F999196}">
      <dgm:prSet/>
      <dgm:spPr/>
      <dgm:t>
        <a:bodyPr/>
        <a:lstStyle/>
        <a:p>
          <a:endParaRPr lang="en-AU"/>
        </a:p>
      </dgm:t>
    </dgm:pt>
    <dgm:pt modelId="{B583A479-694B-4B40-862B-5562E52BDB6F}" type="pres">
      <dgm:prSet presAssocID="{E595A70F-8B95-4AED-BA88-82DD883964C4}" presName="linear" presStyleCnt="0">
        <dgm:presLayoutVars>
          <dgm:animLvl val="lvl"/>
          <dgm:resizeHandles val="exact"/>
        </dgm:presLayoutVars>
      </dgm:prSet>
      <dgm:spPr/>
    </dgm:pt>
    <dgm:pt modelId="{36F4612A-D16D-45E0-88B8-B30CA7B52BC6}" type="pres">
      <dgm:prSet presAssocID="{B4DB5026-B401-49C0-BE94-D6D8C0576105}" presName="parentText" presStyleLbl="node1" presStyleIdx="0" presStyleCnt="1" custLinFactNeighborY="-24202">
        <dgm:presLayoutVars>
          <dgm:chMax val="0"/>
          <dgm:bulletEnabled val="1"/>
        </dgm:presLayoutVars>
      </dgm:prSet>
      <dgm:spPr/>
    </dgm:pt>
  </dgm:ptLst>
  <dgm:cxnLst>
    <dgm:cxn modelId="{6D1CEE7A-D42F-472B-B724-2CC2EBD80F40}" type="presOf" srcId="{B4DB5026-B401-49C0-BE94-D6D8C0576105}" destId="{36F4612A-D16D-45E0-88B8-B30CA7B52BC6}" srcOrd="0" destOrd="0" presId="urn:microsoft.com/office/officeart/2005/8/layout/vList2"/>
    <dgm:cxn modelId="{2A81709D-0A0D-47FE-B570-614762619FCB}" type="presOf" srcId="{E595A70F-8B95-4AED-BA88-82DD883964C4}" destId="{B583A479-694B-4B40-862B-5562E52BDB6F}" srcOrd="0" destOrd="0" presId="urn:microsoft.com/office/officeart/2005/8/layout/vList2"/>
    <dgm:cxn modelId="{64BCFABB-97EE-4DAB-82E8-17B15F999196}" srcId="{E595A70F-8B95-4AED-BA88-82DD883964C4}" destId="{B4DB5026-B401-49C0-BE94-D6D8C0576105}" srcOrd="0" destOrd="0" parTransId="{DDEEBB6D-07CA-48A4-AD55-43C22BF79AC8}" sibTransId="{4AD9E0F3-010A-47DF-AF5C-CA7FCA702E93}"/>
    <dgm:cxn modelId="{7438B221-02F0-419A-B843-5706D5CD06E1}" type="presParOf" srcId="{B583A479-694B-4B40-862B-5562E52BDB6F}" destId="{36F4612A-D16D-45E0-88B8-B30CA7B52BC6}"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21554-95E5-4798-9C6E-A9F07B890363}">
      <dsp:nvSpPr>
        <dsp:cNvPr id="0" name=""/>
        <dsp:cNvSpPr/>
      </dsp:nvSpPr>
      <dsp:spPr>
        <a:xfrm>
          <a:off x="0" y="127000"/>
          <a:ext cx="1904999" cy="1143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latin typeface="Arial" pitchFamily="34" charset="0"/>
              <a:cs typeface="Arial" pitchFamily="34" charset="0"/>
            </a:rPr>
            <a:t>Communication</a:t>
          </a:r>
        </a:p>
      </dsp:txBody>
      <dsp:txXfrm>
        <a:off x="0" y="127000"/>
        <a:ext cx="1904999" cy="1143000"/>
      </dsp:txXfrm>
    </dsp:sp>
    <dsp:sp modelId="{128209BE-109E-42DB-A944-1D7CD0D2AF5D}">
      <dsp:nvSpPr>
        <dsp:cNvPr id="0" name=""/>
        <dsp:cNvSpPr/>
      </dsp:nvSpPr>
      <dsp:spPr>
        <a:xfrm>
          <a:off x="2095500" y="127000"/>
          <a:ext cx="1904999" cy="11430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latin typeface="Arial" pitchFamily="34" charset="0"/>
              <a:cs typeface="Arial" pitchFamily="34" charset="0"/>
            </a:rPr>
            <a:t>Teamwork</a:t>
          </a:r>
        </a:p>
      </dsp:txBody>
      <dsp:txXfrm>
        <a:off x="2095500" y="127000"/>
        <a:ext cx="1904999" cy="1143000"/>
      </dsp:txXfrm>
    </dsp:sp>
    <dsp:sp modelId="{4ADAFC8C-A4E0-4E12-BB00-CCFA3739E409}">
      <dsp:nvSpPr>
        <dsp:cNvPr id="0" name=""/>
        <dsp:cNvSpPr/>
      </dsp:nvSpPr>
      <dsp:spPr>
        <a:xfrm>
          <a:off x="4191000" y="127000"/>
          <a:ext cx="1904999" cy="114300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latin typeface="Arial" pitchFamily="34" charset="0"/>
              <a:cs typeface="Arial" pitchFamily="34" charset="0"/>
            </a:rPr>
            <a:t>Problem solving</a:t>
          </a:r>
        </a:p>
      </dsp:txBody>
      <dsp:txXfrm>
        <a:off x="4191000" y="127000"/>
        <a:ext cx="1904999" cy="1143000"/>
      </dsp:txXfrm>
    </dsp:sp>
    <dsp:sp modelId="{ABB6CA59-8B9E-46DF-BC03-B2F706F5BEF4}">
      <dsp:nvSpPr>
        <dsp:cNvPr id="0" name=""/>
        <dsp:cNvSpPr/>
      </dsp:nvSpPr>
      <dsp:spPr>
        <a:xfrm>
          <a:off x="0" y="1460500"/>
          <a:ext cx="1904999" cy="114300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latin typeface="Arial" pitchFamily="34" charset="0"/>
              <a:cs typeface="Arial" pitchFamily="34" charset="0"/>
            </a:rPr>
            <a:t>Initiative and enterprise</a:t>
          </a:r>
        </a:p>
      </dsp:txBody>
      <dsp:txXfrm>
        <a:off x="0" y="1460500"/>
        <a:ext cx="1904999" cy="1143000"/>
      </dsp:txXfrm>
    </dsp:sp>
    <dsp:sp modelId="{3D44A8C3-A71A-4765-AAFF-0FC98F9B80E6}">
      <dsp:nvSpPr>
        <dsp:cNvPr id="0" name=""/>
        <dsp:cNvSpPr/>
      </dsp:nvSpPr>
      <dsp:spPr>
        <a:xfrm>
          <a:off x="2137543" y="1507603"/>
          <a:ext cx="1904999" cy="114300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latin typeface="Arial" pitchFamily="34" charset="0"/>
              <a:cs typeface="Arial" pitchFamily="34" charset="0"/>
            </a:rPr>
            <a:t>Planning and organising</a:t>
          </a:r>
        </a:p>
      </dsp:txBody>
      <dsp:txXfrm>
        <a:off x="2137543" y="1507603"/>
        <a:ext cx="1904999" cy="1143000"/>
      </dsp:txXfrm>
    </dsp:sp>
    <dsp:sp modelId="{413B01B9-584D-4392-A327-929BD4C61EF9}">
      <dsp:nvSpPr>
        <dsp:cNvPr id="0" name=""/>
        <dsp:cNvSpPr/>
      </dsp:nvSpPr>
      <dsp:spPr>
        <a:xfrm>
          <a:off x="4191000" y="1460500"/>
          <a:ext cx="1904999" cy="1143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latin typeface="Arial" pitchFamily="34" charset="0"/>
              <a:cs typeface="Arial" pitchFamily="34" charset="0"/>
            </a:rPr>
            <a:t>Self management</a:t>
          </a:r>
        </a:p>
      </dsp:txBody>
      <dsp:txXfrm>
        <a:off x="4191000" y="1460500"/>
        <a:ext cx="1904999" cy="1143000"/>
      </dsp:txXfrm>
    </dsp:sp>
    <dsp:sp modelId="{3BD5504C-70C5-48E0-B51E-B8527A437BE3}">
      <dsp:nvSpPr>
        <dsp:cNvPr id="0" name=""/>
        <dsp:cNvSpPr/>
      </dsp:nvSpPr>
      <dsp:spPr>
        <a:xfrm>
          <a:off x="1047750" y="2793999"/>
          <a:ext cx="1904999" cy="11430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latin typeface="Arial" pitchFamily="34" charset="0"/>
              <a:cs typeface="Arial" pitchFamily="34" charset="0"/>
            </a:rPr>
            <a:t>Learning</a:t>
          </a:r>
        </a:p>
      </dsp:txBody>
      <dsp:txXfrm>
        <a:off x="1047750" y="2793999"/>
        <a:ext cx="1904999" cy="1143000"/>
      </dsp:txXfrm>
    </dsp:sp>
    <dsp:sp modelId="{3025273D-7CB2-46D2-96B1-4EA4E01E26C9}">
      <dsp:nvSpPr>
        <dsp:cNvPr id="0" name=""/>
        <dsp:cNvSpPr/>
      </dsp:nvSpPr>
      <dsp:spPr>
        <a:xfrm>
          <a:off x="3143250" y="2793999"/>
          <a:ext cx="1904999" cy="114300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latin typeface="Arial" pitchFamily="34" charset="0"/>
              <a:cs typeface="Arial" pitchFamily="34" charset="0"/>
            </a:rPr>
            <a:t>Technology</a:t>
          </a:r>
        </a:p>
      </dsp:txBody>
      <dsp:txXfrm>
        <a:off x="3143250" y="2793999"/>
        <a:ext cx="1904999" cy="1143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57B87-FD84-4454-B889-5BE39E30A849}">
      <dsp:nvSpPr>
        <dsp:cNvPr id="0" name=""/>
        <dsp:cNvSpPr/>
      </dsp:nvSpPr>
      <dsp:spPr>
        <a:xfrm>
          <a:off x="0" y="405617"/>
          <a:ext cx="8683924" cy="1434998"/>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b="1" kern="1200" dirty="0">
              <a:solidFill>
                <a:sysClr val="window" lastClr="FFFFFF"/>
              </a:solidFill>
              <a:latin typeface="Arial" pitchFamily="34" charset="0"/>
              <a:ea typeface="+mn-ea"/>
              <a:cs typeface="Arial" pitchFamily="34" charset="0"/>
            </a:rPr>
            <a:t>Learn Local Organisation</a:t>
          </a:r>
        </a:p>
        <a:p>
          <a:pPr marL="0" lvl="0" indent="0" algn="l" defTabSz="889000">
            <a:lnSpc>
              <a:spcPct val="90000"/>
            </a:lnSpc>
            <a:spcBef>
              <a:spcPct val="0"/>
            </a:spcBef>
            <a:spcAft>
              <a:spcPct val="35000"/>
            </a:spcAft>
            <a:buNone/>
          </a:pPr>
          <a:r>
            <a:rPr lang="en-AU" sz="1800" kern="1200" dirty="0">
              <a:solidFill>
                <a:sysClr val="window" lastClr="FFFFFF"/>
              </a:solidFill>
              <a:latin typeface="Arial" pitchFamily="34" charset="0"/>
              <a:ea typeface="+mn-ea"/>
              <a:cs typeface="Arial" pitchFamily="34" charset="0"/>
            </a:rPr>
            <a:t>Decide on what programs require moderation</a:t>
          </a:r>
          <a:endParaRPr lang="en-AU" sz="1800" kern="1200" dirty="0">
            <a:solidFill>
              <a:sysClr val="window" lastClr="FFFFFF"/>
            </a:solidFill>
            <a:latin typeface="Calibri"/>
            <a:ea typeface="+mn-ea"/>
            <a:cs typeface="+mn-cs"/>
          </a:endParaRPr>
        </a:p>
        <a:p>
          <a:pPr marL="0" lvl="0" indent="0" algn="l" defTabSz="889000">
            <a:lnSpc>
              <a:spcPct val="90000"/>
            </a:lnSpc>
            <a:spcBef>
              <a:spcPct val="0"/>
            </a:spcBef>
            <a:spcAft>
              <a:spcPct val="35000"/>
            </a:spcAft>
            <a:buNone/>
          </a:pPr>
          <a:r>
            <a:rPr lang="en-AU" sz="1800" kern="1200" dirty="0">
              <a:solidFill>
                <a:sysClr val="window" lastClr="FFFFFF"/>
              </a:solidFill>
              <a:latin typeface="Arial" pitchFamily="34" charset="0"/>
              <a:ea typeface="+mn-ea"/>
              <a:cs typeface="Arial" pitchFamily="34" charset="0"/>
            </a:rPr>
            <a:t>Arrange venue, date, time and confirm with relevant practitioners</a:t>
          </a:r>
        </a:p>
      </dsp:txBody>
      <dsp:txXfrm>
        <a:off x="70051" y="475668"/>
        <a:ext cx="8543822" cy="1294896"/>
      </dsp:txXfrm>
    </dsp:sp>
    <dsp:sp modelId="{ED114EC0-68BB-4319-BD8C-1DD6DFF7A93B}">
      <dsp:nvSpPr>
        <dsp:cNvPr id="0" name=""/>
        <dsp:cNvSpPr/>
      </dsp:nvSpPr>
      <dsp:spPr>
        <a:xfrm>
          <a:off x="0" y="2290697"/>
          <a:ext cx="8683924" cy="1583010"/>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b="1" kern="1200" dirty="0">
              <a:solidFill>
                <a:sysClr val="window" lastClr="FFFFFF"/>
              </a:solidFill>
              <a:latin typeface="Arial" pitchFamily="34" charset="0"/>
              <a:ea typeface="+mn-ea"/>
              <a:cs typeface="Arial" pitchFamily="34" charset="0"/>
            </a:rPr>
            <a:t>Practitioner </a:t>
          </a:r>
          <a:r>
            <a:rPr lang="en-AU" sz="2000" b="0" kern="1200" dirty="0">
              <a:solidFill>
                <a:sysClr val="window" lastClr="FFFFFF"/>
              </a:solidFill>
              <a:latin typeface="Arial" pitchFamily="34" charset="0"/>
              <a:ea typeface="+mn-ea"/>
              <a:cs typeface="Arial" pitchFamily="34" charset="0"/>
            </a:rPr>
            <a:t>(assisted by admin</a:t>
          </a:r>
          <a:r>
            <a:rPr lang="en-AU" sz="1800" b="0" kern="1200" dirty="0">
              <a:solidFill>
                <a:sysClr val="window" lastClr="FFFFFF"/>
              </a:solidFill>
              <a:latin typeface="Arial" pitchFamily="34" charset="0"/>
              <a:ea typeface="+mn-ea"/>
              <a:cs typeface="Arial" pitchFamily="34" charset="0"/>
            </a:rPr>
            <a:t>)</a:t>
          </a:r>
        </a:p>
        <a:p>
          <a:pPr marL="0" lvl="0" indent="0" algn="l" defTabSz="889000">
            <a:lnSpc>
              <a:spcPct val="90000"/>
            </a:lnSpc>
            <a:spcBef>
              <a:spcPct val="0"/>
            </a:spcBef>
            <a:spcAft>
              <a:spcPct val="35000"/>
            </a:spcAft>
            <a:buNone/>
          </a:pPr>
          <a:r>
            <a:rPr lang="en-AU" sz="1800" kern="1200" dirty="0">
              <a:solidFill>
                <a:sysClr val="window" lastClr="FFFFFF"/>
              </a:solidFill>
              <a:latin typeface="Arial" pitchFamily="34" charset="0"/>
              <a:ea typeface="+mn-ea"/>
              <a:cs typeface="Arial" pitchFamily="34" charset="0"/>
            </a:rPr>
            <a:t>Collect Course Plan and Session Planner</a:t>
          </a:r>
        </a:p>
        <a:p>
          <a:pPr marL="0" lvl="0" indent="0" algn="l" defTabSz="889000">
            <a:lnSpc>
              <a:spcPct val="90000"/>
            </a:lnSpc>
            <a:spcBef>
              <a:spcPct val="0"/>
            </a:spcBef>
            <a:spcAft>
              <a:spcPct val="35000"/>
            </a:spcAft>
            <a:buNone/>
          </a:pPr>
          <a:r>
            <a:rPr lang="en-AU" sz="1800" kern="1200" dirty="0">
              <a:solidFill>
                <a:sysClr val="window" lastClr="FFFFFF"/>
              </a:solidFill>
              <a:latin typeface="Arial" pitchFamily="34" charset="0"/>
              <a:ea typeface="+mn-ea"/>
              <a:cs typeface="Arial" pitchFamily="34" charset="0"/>
            </a:rPr>
            <a:t>Collect feedback and evaluation</a:t>
          </a:r>
        </a:p>
        <a:p>
          <a:pPr marL="0" lvl="0" indent="0" algn="l" defTabSz="889000">
            <a:lnSpc>
              <a:spcPct val="90000"/>
            </a:lnSpc>
            <a:spcBef>
              <a:spcPct val="0"/>
            </a:spcBef>
            <a:spcAft>
              <a:spcPct val="35000"/>
            </a:spcAft>
            <a:buNone/>
          </a:pPr>
          <a:r>
            <a:rPr lang="en-AU" sz="1800" kern="1200" dirty="0">
              <a:solidFill>
                <a:sysClr val="window" lastClr="FFFFFF"/>
              </a:solidFill>
              <a:latin typeface="Arial" pitchFamily="34" charset="0"/>
              <a:ea typeface="+mn-ea"/>
              <a:cs typeface="Arial" pitchFamily="34" charset="0"/>
            </a:rPr>
            <a:t>Collect samples of learner work or other evidence of outcomes</a:t>
          </a:r>
        </a:p>
      </dsp:txBody>
      <dsp:txXfrm>
        <a:off x="77276" y="2367973"/>
        <a:ext cx="8529372" cy="14284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3C2F1-902B-42F5-A0DC-B2A1925D9ED8}">
      <dsp:nvSpPr>
        <dsp:cNvPr id="0" name=""/>
        <dsp:cNvSpPr/>
      </dsp:nvSpPr>
      <dsp:spPr>
        <a:xfrm>
          <a:off x="212244" y="0"/>
          <a:ext cx="8066132" cy="1860231"/>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AU" sz="2400" b="1" kern="1200" dirty="0">
              <a:solidFill>
                <a:sysClr val="window" lastClr="FFFFFF"/>
              </a:solidFill>
              <a:latin typeface="Arial" pitchFamily="34" charset="0"/>
              <a:ea typeface="+mn-ea"/>
              <a:cs typeface="Arial" pitchFamily="34" charset="0"/>
            </a:rPr>
            <a:t>Practitioner</a:t>
          </a:r>
        </a:p>
        <a:p>
          <a:pPr marL="0" lvl="0" indent="0" algn="l" defTabSz="1066800">
            <a:lnSpc>
              <a:spcPct val="90000"/>
            </a:lnSpc>
            <a:spcBef>
              <a:spcPct val="0"/>
            </a:spcBef>
            <a:spcAft>
              <a:spcPct val="35000"/>
            </a:spcAft>
            <a:buNone/>
          </a:pPr>
          <a:r>
            <a:rPr lang="en-AU" sz="2000" kern="1200" dirty="0">
              <a:solidFill>
                <a:sysClr val="window" lastClr="FFFFFF"/>
              </a:solidFill>
              <a:latin typeface="Arial" pitchFamily="34" charset="0"/>
              <a:ea typeface="+mn-ea"/>
              <a:cs typeface="Arial" pitchFamily="34" charset="0"/>
            </a:rPr>
            <a:t>Share the results peers and management</a:t>
          </a:r>
        </a:p>
      </dsp:txBody>
      <dsp:txXfrm>
        <a:off x="303053" y="90809"/>
        <a:ext cx="7884514" cy="16786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4612A-D16D-45E0-88B8-B30CA7B52BC6}">
      <dsp:nvSpPr>
        <dsp:cNvPr id="0" name=""/>
        <dsp:cNvSpPr/>
      </dsp:nvSpPr>
      <dsp:spPr>
        <a:xfrm>
          <a:off x="0" y="68715"/>
          <a:ext cx="7946547" cy="2091375"/>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AU" sz="2400" b="1" kern="1200" dirty="0">
              <a:solidFill>
                <a:sysClr val="window" lastClr="FFFFFF"/>
              </a:solidFill>
              <a:latin typeface="Arial" pitchFamily="34" charset="0"/>
              <a:ea typeface="+mn-ea"/>
              <a:cs typeface="Arial" pitchFamily="34" charset="0"/>
            </a:rPr>
            <a:t>Learn Local Organisation</a:t>
          </a:r>
        </a:p>
        <a:p>
          <a:pPr marL="0" lvl="0" indent="0" algn="l" defTabSz="1066800">
            <a:lnSpc>
              <a:spcPct val="90000"/>
            </a:lnSpc>
            <a:spcBef>
              <a:spcPct val="0"/>
            </a:spcBef>
            <a:spcAft>
              <a:spcPct val="35000"/>
            </a:spcAft>
            <a:buNone/>
          </a:pPr>
          <a:r>
            <a:rPr lang="en-AU" sz="2000" kern="1200" dirty="0">
              <a:solidFill>
                <a:sysClr val="window" lastClr="FFFFFF"/>
              </a:solidFill>
              <a:latin typeface="Arial" pitchFamily="34" charset="0"/>
              <a:ea typeface="+mn-ea"/>
              <a:cs typeface="Arial" pitchFamily="34" charset="0"/>
            </a:rPr>
            <a:t>Agree and document an action plan with the practitioner using page 2 of the </a:t>
          </a:r>
          <a:r>
            <a:rPr lang="en-AU" sz="2000" b="1" kern="1200" dirty="0">
              <a:solidFill>
                <a:sysClr val="window" lastClr="FFFFFF"/>
              </a:solidFill>
              <a:latin typeface="Arial" pitchFamily="34" charset="0"/>
              <a:ea typeface="+mn-ea"/>
              <a:cs typeface="Arial" pitchFamily="34" charset="0"/>
            </a:rPr>
            <a:t>Moderation Summary </a:t>
          </a:r>
          <a:r>
            <a:rPr lang="en-AU" sz="2000" kern="1200" dirty="0">
              <a:solidFill>
                <a:sysClr val="window" lastClr="FFFFFF"/>
              </a:solidFill>
              <a:latin typeface="Arial" pitchFamily="34" charset="0"/>
              <a:ea typeface="+mn-ea"/>
              <a:cs typeface="Arial" pitchFamily="34" charset="0"/>
            </a:rPr>
            <a:t>form</a:t>
          </a:r>
        </a:p>
        <a:p>
          <a:pPr marL="0" lvl="0" indent="0" algn="l" defTabSz="1066800">
            <a:lnSpc>
              <a:spcPct val="90000"/>
            </a:lnSpc>
            <a:spcBef>
              <a:spcPct val="0"/>
            </a:spcBef>
            <a:spcAft>
              <a:spcPct val="35000"/>
            </a:spcAft>
            <a:buNone/>
          </a:pPr>
          <a:r>
            <a:rPr lang="en-AU" sz="2000" kern="1200" dirty="0">
              <a:solidFill>
                <a:sysClr val="window" lastClr="FFFFFF"/>
              </a:solidFill>
              <a:latin typeface="Arial" pitchFamily="34" charset="0"/>
              <a:ea typeface="+mn-ea"/>
              <a:cs typeface="Arial" pitchFamily="34" charset="0"/>
            </a:rPr>
            <a:t>Follow through with action plan documenting progress</a:t>
          </a:r>
        </a:p>
        <a:p>
          <a:pPr marL="0" lvl="0" indent="0" algn="l" defTabSz="1066800">
            <a:lnSpc>
              <a:spcPct val="90000"/>
            </a:lnSpc>
            <a:spcBef>
              <a:spcPct val="0"/>
            </a:spcBef>
            <a:spcAft>
              <a:spcPct val="35000"/>
            </a:spcAft>
            <a:buNone/>
          </a:pPr>
          <a:r>
            <a:rPr lang="en-AU" sz="2000" kern="1200" dirty="0">
              <a:solidFill>
                <a:sysClr val="window" lastClr="FFFFFF"/>
              </a:solidFill>
              <a:latin typeface="Arial" pitchFamily="34" charset="0"/>
              <a:ea typeface="+mn-ea"/>
              <a:cs typeface="Arial" pitchFamily="34" charset="0"/>
            </a:rPr>
            <a:t>Provide evidence of moderation to ACFE when requested</a:t>
          </a:r>
        </a:p>
      </dsp:txBody>
      <dsp:txXfrm>
        <a:off x="102093" y="170808"/>
        <a:ext cx="7742361" cy="18871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3AB41F8-0228-476E-A036-680AD77F5D57}" type="datetimeFigureOut">
              <a:rPr lang="en-AU"/>
              <a:pPr>
                <a:defRPr/>
              </a:pPr>
              <a:t>14/12/2020</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18880D5-ACEF-4526-9183-A2205490A2D7}" type="slidenum">
              <a:rPr lang="en-AU"/>
              <a:pPr>
                <a:defRPr/>
              </a:pPr>
              <a:t>‹#›</a:t>
            </a:fld>
            <a:endParaRPr lang="en-AU"/>
          </a:p>
        </p:txBody>
      </p:sp>
    </p:spTree>
    <p:extLst>
      <p:ext uri="{BB962C8B-B14F-4D97-AF65-F5344CB8AC3E}">
        <p14:creationId xmlns:p14="http://schemas.microsoft.com/office/powerpoint/2010/main" val="1550341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CAFE3FE-67BD-4997-97FE-AC6F5CDBCCAA}" type="datetimeFigureOut">
              <a:rPr lang="en-AU"/>
              <a:pPr>
                <a:defRPr/>
              </a:pPr>
              <a:t>14/12/2020</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30CDFFE-A145-4B07-8D05-0CB541E2F669}" type="slidenum">
              <a:rPr lang="en-AU"/>
              <a:pPr>
                <a:defRPr/>
              </a:pPr>
              <a:t>‹#›</a:t>
            </a:fld>
            <a:endParaRPr lang="en-AU"/>
          </a:p>
        </p:txBody>
      </p:sp>
    </p:spTree>
    <p:extLst>
      <p:ext uri="{BB962C8B-B14F-4D97-AF65-F5344CB8AC3E}">
        <p14:creationId xmlns:p14="http://schemas.microsoft.com/office/powerpoint/2010/main" val="34127147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PowerPoint</a:t>
            </a:r>
            <a:r>
              <a:rPr lang="en-AU" baseline="0" dirty="0"/>
              <a:t> is designed for learn local providers who would like to train staff on the Pre-accredited </a:t>
            </a:r>
            <a:r>
              <a:rPr lang="en-AU" dirty="0"/>
              <a:t>Q</a:t>
            </a:r>
            <a:r>
              <a:rPr lang="en-AU" baseline="0" dirty="0"/>
              <a:t>uality </a:t>
            </a:r>
            <a:r>
              <a:rPr lang="en-AU" dirty="0"/>
              <a:t>F</a:t>
            </a:r>
            <a:r>
              <a:rPr lang="en-AU" baseline="0" dirty="0"/>
              <a:t>ramework in a small group internally or in a 1-1 session.</a:t>
            </a:r>
          </a:p>
          <a:p>
            <a:r>
              <a:rPr lang="en-AU" baseline="0" dirty="0"/>
              <a:t>This resources is chunked so you can choose to do all topics together or separate them and do them one at a time whatever works best for you and your staff.  </a:t>
            </a:r>
          </a:p>
          <a:p>
            <a:r>
              <a:rPr lang="en-AU" baseline="0" dirty="0"/>
              <a:t>As pre-reading think about providing a copy of the A-frame brochure to attendees (you will find this on the ACFE website) this helps with understanding the tools with in the A-frame – </a:t>
            </a:r>
            <a:r>
              <a:rPr lang="en-AU" dirty="0"/>
              <a:t>t</a:t>
            </a:r>
            <a:r>
              <a:rPr lang="en-AU" baseline="0" dirty="0"/>
              <a:t>he</a:t>
            </a:r>
            <a:r>
              <a:rPr lang="en-AU" dirty="0"/>
              <a:t> course plan and the learner plan.</a:t>
            </a:r>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a:t>
            </a:fld>
            <a:endParaRPr lang="en-AU"/>
          </a:p>
        </p:txBody>
      </p:sp>
    </p:spTree>
    <p:extLst>
      <p:ext uri="{BB962C8B-B14F-4D97-AF65-F5344CB8AC3E}">
        <p14:creationId xmlns:p14="http://schemas.microsoft.com/office/powerpoint/2010/main" val="436787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Explore the planning</a:t>
            </a:r>
            <a:r>
              <a:rPr lang="en-AU" baseline="0" dirty="0"/>
              <a:t> guide in detail with everyone- you can separate people into pairs to explore and discuss or in a 1-1 you can do this with your staff member. Allow time for reading and discussion as needed.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10</a:t>
            </a:fld>
            <a:endParaRPr lang="en-AU"/>
          </a:p>
        </p:txBody>
      </p:sp>
    </p:spTree>
    <p:extLst>
      <p:ext uri="{BB962C8B-B14F-4D97-AF65-F5344CB8AC3E}">
        <p14:creationId xmlns:p14="http://schemas.microsoft.com/office/powerpoint/2010/main" val="3386865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Using the action plan provided have your staff members</a:t>
            </a:r>
            <a:r>
              <a:rPr lang="en-AU" baseline="0" dirty="0"/>
              <a:t> reflect on what did they learned and what they will need to do next.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11</a:t>
            </a:fld>
            <a:endParaRPr lang="en-AU"/>
          </a:p>
        </p:txBody>
      </p:sp>
    </p:spTree>
    <p:extLst>
      <p:ext uri="{BB962C8B-B14F-4D97-AF65-F5344CB8AC3E}">
        <p14:creationId xmlns:p14="http://schemas.microsoft.com/office/powerpoint/2010/main" val="3022967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a:t>
            </a:r>
            <a:r>
              <a:rPr lang="en-AU" baseline="0" dirty="0"/>
              <a:t> you are not going to cover the teaching guide you can skip this section. </a:t>
            </a:r>
          </a:p>
          <a:p>
            <a:r>
              <a:rPr lang="en-AU" baseline="0" dirty="0"/>
              <a:t>If you are – then handout a copy of the teaching guide to everyone</a:t>
            </a:r>
            <a:r>
              <a:rPr lang="en-AU" dirty="0"/>
              <a:t> at this stage. </a:t>
            </a:r>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12</a:t>
            </a:fld>
            <a:endParaRPr lang="en-AU"/>
          </a:p>
        </p:txBody>
      </p:sp>
    </p:spTree>
    <p:extLst>
      <p:ext uri="{BB962C8B-B14F-4D97-AF65-F5344CB8AC3E}">
        <p14:creationId xmlns:p14="http://schemas.microsoft.com/office/powerpoint/2010/main" val="1375924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Mention that this QI focuses on teaching and the teaching guide will provide teachers with</a:t>
            </a:r>
            <a:r>
              <a:rPr lang="en-AU" baseline="0" dirty="0"/>
              <a:t> information on how they can focus on quality in their teaching practice.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13</a:t>
            </a:fld>
            <a:endParaRPr lang="en-AU"/>
          </a:p>
        </p:txBody>
      </p:sp>
    </p:spTree>
    <p:extLst>
      <p:ext uri="{BB962C8B-B14F-4D97-AF65-F5344CB8AC3E}">
        <p14:creationId xmlns:p14="http://schemas.microsoft.com/office/powerpoint/2010/main" val="1375924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Explore the teaching</a:t>
            </a:r>
            <a:r>
              <a:rPr lang="en-AU" baseline="0" dirty="0"/>
              <a:t> guide in detail with everyone- you can separate people into pairs to explore and discuss or in a 1-1 you can do this with your staff member. Allow time for reading and discussion as needed. </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14</a:t>
            </a:fld>
            <a:endParaRPr lang="en-AU"/>
          </a:p>
        </p:txBody>
      </p:sp>
    </p:spTree>
    <p:extLst>
      <p:ext uri="{BB962C8B-B14F-4D97-AF65-F5344CB8AC3E}">
        <p14:creationId xmlns:p14="http://schemas.microsoft.com/office/powerpoint/2010/main" val="3242701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Using the action plan provided have your staff members</a:t>
            </a:r>
            <a:r>
              <a:rPr lang="en-AU" baseline="0" dirty="0"/>
              <a:t> reflect on what did they learned and what they will need to do next. </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15</a:t>
            </a:fld>
            <a:endParaRPr lang="en-AU"/>
          </a:p>
        </p:txBody>
      </p:sp>
    </p:spTree>
    <p:extLst>
      <p:ext uri="{BB962C8B-B14F-4D97-AF65-F5344CB8AC3E}">
        <p14:creationId xmlns:p14="http://schemas.microsoft.com/office/powerpoint/2010/main" val="581084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Explore</a:t>
            </a:r>
            <a:r>
              <a:rPr lang="en-AU" baseline="0" dirty="0"/>
              <a:t> any definitions people have to set the scene and ask if anyone has done any form of moderation before. You can pose the question – ‘what does this mean in a pre-accredited context?’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16</a:t>
            </a:fld>
            <a:endParaRPr lang="en-AU"/>
          </a:p>
        </p:txBody>
      </p:sp>
    </p:spTree>
    <p:extLst>
      <p:ext uri="{BB962C8B-B14F-4D97-AF65-F5344CB8AC3E}">
        <p14:creationId xmlns:p14="http://schemas.microsoft.com/office/powerpoint/2010/main" val="3656988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slide explains</a:t>
            </a:r>
            <a:r>
              <a:rPr lang="en-AU" baseline="0" dirty="0"/>
              <a:t> what we mean by moderation in a pre-accredited </a:t>
            </a:r>
            <a:r>
              <a:rPr lang="en-AU" dirty="0"/>
              <a:t>education and training</a:t>
            </a:r>
            <a:r>
              <a:rPr lang="en-AU" baseline="0" dirty="0"/>
              <a:t>. It also explains the differences between accredited and pre-accredited moderation. Handout the moderation guide document here as a resources for staff members.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17</a:t>
            </a:fld>
            <a:endParaRPr lang="en-AU"/>
          </a:p>
        </p:txBody>
      </p:sp>
    </p:spTree>
    <p:extLst>
      <p:ext uri="{BB962C8B-B14F-4D97-AF65-F5344CB8AC3E}">
        <p14:creationId xmlns:p14="http://schemas.microsoft.com/office/powerpoint/2010/main" val="2275273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Elicit other ideas from  the staff members/group.				</a:t>
            </a:r>
          </a:p>
          <a:p>
            <a:r>
              <a:rPr lang="en-AU" dirty="0"/>
              <a:t>When would you undertake moderation?</a:t>
            </a:r>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18</a:t>
            </a:fld>
            <a:endParaRPr lang="en-AU"/>
          </a:p>
        </p:txBody>
      </p:sp>
    </p:spTree>
    <p:extLst>
      <p:ext uri="{BB962C8B-B14F-4D97-AF65-F5344CB8AC3E}">
        <p14:creationId xmlns:p14="http://schemas.microsoft.com/office/powerpoint/2010/main" val="4237230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Review the 8 employability skills with your staff members to confirm knowledge and understanding.</a:t>
            </a:r>
          </a:p>
          <a:p>
            <a:r>
              <a:rPr lang="en-AU" dirty="0"/>
              <a:t>If required, go to hidden slides that outline each employability skills (2 hidden slides)</a:t>
            </a:r>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19</a:t>
            </a:fld>
            <a:endParaRPr lang="en-AU"/>
          </a:p>
        </p:txBody>
      </p:sp>
    </p:spTree>
    <p:extLst>
      <p:ext uri="{BB962C8B-B14F-4D97-AF65-F5344CB8AC3E}">
        <p14:creationId xmlns:p14="http://schemas.microsoft.com/office/powerpoint/2010/main" val="2623344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slide can be customised if you just want to focus on one part of the framework such as the</a:t>
            </a:r>
            <a:r>
              <a:rPr lang="en-AU" baseline="0" dirty="0"/>
              <a:t> teaching guide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a:t>
            </a:fld>
            <a:endParaRPr lang="en-AU"/>
          </a:p>
        </p:txBody>
      </p:sp>
    </p:spTree>
    <p:extLst>
      <p:ext uri="{BB962C8B-B14F-4D97-AF65-F5344CB8AC3E}">
        <p14:creationId xmlns:p14="http://schemas.microsoft.com/office/powerpoint/2010/main" val="1047037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20</a:t>
            </a:fld>
            <a:endParaRPr lang="en-AU"/>
          </a:p>
        </p:txBody>
      </p:sp>
    </p:spTree>
    <p:extLst>
      <p:ext uri="{BB962C8B-B14F-4D97-AF65-F5344CB8AC3E}">
        <p14:creationId xmlns:p14="http://schemas.microsoft.com/office/powerpoint/2010/main" val="3000697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21</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22</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23</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24</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25</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Ask the group when do they think</a:t>
            </a:r>
            <a:r>
              <a:rPr lang="en-AU" baseline="0" dirty="0"/>
              <a:t> moderation can take place? Then show content.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26</a:t>
            </a:fld>
            <a:endParaRPr lang="en-AU"/>
          </a:p>
        </p:txBody>
      </p:sp>
    </p:spTree>
    <p:extLst>
      <p:ext uri="{BB962C8B-B14F-4D97-AF65-F5344CB8AC3E}">
        <p14:creationId xmlns:p14="http://schemas.microsoft.com/office/powerpoint/2010/main" val="18863016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Explore the moderation tools</a:t>
            </a:r>
            <a:r>
              <a:rPr lang="en-AU" baseline="0" dirty="0"/>
              <a:t> together using the sample tools completed at the back of the moderation guide.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27</a:t>
            </a:fld>
            <a:endParaRPr lang="en-AU"/>
          </a:p>
        </p:txBody>
      </p:sp>
    </p:spTree>
    <p:extLst>
      <p:ext uri="{BB962C8B-B14F-4D97-AF65-F5344CB8AC3E}">
        <p14:creationId xmlns:p14="http://schemas.microsoft.com/office/powerpoint/2010/main" val="577029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Using the action plan provided have your staff members</a:t>
            </a:r>
            <a:r>
              <a:rPr lang="en-AU" baseline="0" dirty="0"/>
              <a:t> reflect on what did </a:t>
            </a:r>
            <a:r>
              <a:rPr lang="en-AU" baseline="0"/>
              <a:t>they learned </a:t>
            </a:r>
            <a:r>
              <a:rPr lang="en-AU" baseline="0" dirty="0"/>
              <a:t>and what they will need to do next. </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28</a:t>
            </a:fld>
            <a:endParaRPr lang="en-AU"/>
          </a:p>
        </p:txBody>
      </p:sp>
    </p:spTree>
    <p:extLst>
      <p:ext uri="{BB962C8B-B14F-4D97-AF65-F5344CB8AC3E}">
        <p14:creationId xmlns:p14="http://schemas.microsoft.com/office/powerpoint/2010/main" val="1303366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Ask if anyone knows what this is?</a:t>
            </a:r>
            <a:r>
              <a:rPr lang="en-AU" baseline="0" dirty="0"/>
              <a:t> Run this as an ice breaker in a small group getting people to work as a small group of</a:t>
            </a:r>
            <a:r>
              <a:rPr lang="en-AU" dirty="0"/>
              <a:t> </a:t>
            </a:r>
            <a:r>
              <a:rPr lang="en-AU" baseline="0" dirty="0"/>
              <a:t>3 to discuss or in pairs if you have 4 people. Then show the content.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3</a:t>
            </a:fld>
            <a:endParaRPr lang="en-AU"/>
          </a:p>
        </p:txBody>
      </p:sp>
    </p:spTree>
    <p:extLst>
      <p:ext uri="{BB962C8B-B14F-4D97-AF65-F5344CB8AC3E}">
        <p14:creationId xmlns:p14="http://schemas.microsoft.com/office/powerpoint/2010/main" val="1172683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Initially</a:t>
            </a:r>
            <a:r>
              <a:rPr lang="en-AU" baseline="0" dirty="0"/>
              <a:t> explore with the group what pre-accredited courses are, then provide the content</a:t>
            </a:r>
            <a:r>
              <a:rPr lang="en-AU" dirty="0"/>
              <a:t> and debrief. </a:t>
            </a:r>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4</a:t>
            </a:fld>
            <a:endParaRPr lang="en-AU"/>
          </a:p>
        </p:txBody>
      </p:sp>
    </p:spTree>
    <p:extLst>
      <p:ext uri="{BB962C8B-B14F-4D97-AF65-F5344CB8AC3E}">
        <p14:creationId xmlns:p14="http://schemas.microsoft.com/office/powerpoint/2010/main" val="1418879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You may have already touched on this before while</a:t>
            </a:r>
            <a:r>
              <a:rPr lang="en-AU" baseline="0" dirty="0"/>
              <a:t> talking about what pre-accredited courses are so you can use this slide to summarise the discussion that you had.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5</a:t>
            </a:fld>
            <a:endParaRPr lang="en-AU"/>
          </a:p>
        </p:txBody>
      </p:sp>
    </p:spTree>
    <p:extLst>
      <p:ext uri="{BB962C8B-B14F-4D97-AF65-F5344CB8AC3E}">
        <p14:creationId xmlns:p14="http://schemas.microsoft.com/office/powerpoint/2010/main" val="2852523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is</a:t>
            </a:r>
            <a:r>
              <a:rPr lang="en-AU" baseline="0" dirty="0"/>
              <a:t> a high level slide showing the parts of the kit – you can remark that the focus we have is on 3,4,5.  Sections 8 and 9 are available as reading material.</a:t>
            </a:r>
            <a:r>
              <a:rPr lang="en-AU" dirty="0"/>
              <a:t> You will </a:t>
            </a:r>
            <a:r>
              <a:rPr lang="en-AU" baseline="0" dirty="0"/>
              <a:t>have covered sections 1 and 2 already</a:t>
            </a:r>
            <a:r>
              <a:rPr lang="en-AU" dirty="0"/>
              <a:t> if you have used the previous slides. </a:t>
            </a:r>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6</a:t>
            </a:fld>
            <a:endParaRPr lang="en-AU"/>
          </a:p>
        </p:txBody>
      </p:sp>
    </p:spTree>
    <p:extLst>
      <p:ext uri="{BB962C8B-B14F-4D97-AF65-F5344CB8AC3E}">
        <p14:creationId xmlns:p14="http://schemas.microsoft.com/office/powerpoint/2010/main" val="707877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a:t>
            </a:r>
            <a:r>
              <a:rPr lang="en-AU" baseline="0" dirty="0"/>
              <a:t> you are not going to cover the planning guide you can skip this section. </a:t>
            </a:r>
          </a:p>
          <a:p>
            <a:r>
              <a:rPr lang="en-AU" baseline="0" dirty="0"/>
              <a:t>If you are – then handout a copy of the planning guide to everyone</a:t>
            </a:r>
            <a:r>
              <a:rPr lang="en-AU" dirty="0"/>
              <a:t> at this stage. </a:t>
            </a:r>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7</a:t>
            </a:fld>
            <a:endParaRPr lang="en-AU"/>
          </a:p>
        </p:txBody>
      </p:sp>
    </p:spTree>
    <p:extLst>
      <p:ext uri="{BB962C8B-B14F-4D97-AF65-F5344CB8AC3E}">
        <p14:creationId xmlns:p14="http://schemas.microsoft.com/office/powerpoint/2010/main" val="109382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diagram shows how all the parts of the PQF fit together as well as the outcomes and pathways. You</a:t>
            </a:r>
            <a:r>
              <a:rPr lang="en-AU" baseline="0" dirty="0"/>
              <a:t> can mention that the kit follows this flow starting with the planning guide (needs analysis and course plan) then the teaching guide (learner plans and course delivery) and then moderation and the course plan part 3 as part of evaluation.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8</a:t>
            </a:fld>
            <a:endParaRPr lang="en-AU"/>
          </a:p>
        </p:txBody>
      </p:sp>
    </p:spTree>
    <p:extLst>
      <p:ext uri="{BB962C8B-B14F-4D97-AF65-F5344CB8AC3E}">
        <p14:creationId xmlns:p14="http://schemas.microsoft.com/office/powerpoint/2010/main" val="1387415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Explore the QI together,</a:t>
            </a:r>
            <a:r>
              <a:rPr lang="en-AU" baseline="0" dirty="0"/>
              <a:t> allowing some quiet time for reading and then time for discussion after each one to ensure understanding and discuss any queries or comments. Explain that these QI are the foundation of the framework and are a focus of moderation (which is to follow).</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9</a:t>
            </a:fld>
            <a:endParaRPr lang="en-AU"/>
          </a:p>
        </p:txBody>
      </p:sp>
    </p:spTree>
    <p:extLst>
      <p:ext uri="{BB962C8B-B14F-4D97-AF65-F5344CB8AC3E}">
        <p14:creationId xmlns:p14="http://schemas.microsoft.com/office/powerpoint/2010/main" val="4205845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5" name="Group 13"/>
          <p:cNvGrpSpPr>
            <a:grpSpLocks/>
          </p:cNvGrpSpPr>
          <p:nvPr userDrawn="1"/>
        </p:nvGrpSpPr>
        <p:grpSpPr bwMode="auto">
          <a:xfrm>
            <a:off x="398463" y="3254375"/>
            <a:ext cx="4344987" cy="2938463"/>
            <a:chOff x="412776" y="5242631"/>
            <a:chExt cx="1213618" cy="837991"/>
          </a:xfrm>
        </p:grpSpPr>
        <p:sp>
          <p:nvSpPr>
            <p:cNvPr id="6" name="Freeform 5"/>
            <p:cNvSpPr>
              <a:spLocks noEditPoints="1"/>
            </p:cNvSpPr>
            <p:nvPr userDrawn="1"/>
          </p:nvSpPr>
          <p:spPr bwMode="gray">
            <a:xfrm>
              <a:off x="412776" y="5242631"/>
              <a:ext cx="1061084" cy="646036"/>
            </a:xfrm>
            <a:custGeom>
              <a:avLst/>
              <a:gdLst>
                <a:gd name="T0" fmla="*/ 795 w 2123"/>
                <a:gd name="T1" fmla="*/ 1103 h 1261"/>
                <a:gd name="T2" fmla="*/ 795 w 2123"/>
                <a:gd name="T3" fmla="*/ 1261 h 1261"/>
                <a:gd name="T4" fmla="*/ 158 w 2123"/>
                <a:gd name="T5" fmla="*/ 1261 h 1261"/>
                <a:gd name="T6" fmla="*/ 0 w 2123"/>
                <a:gd name="T7" fmla="*/ 944 h 1261"/>
                <a:gd name="T8" fmla="*/ 158 w 2123"/>
                <a:gd name="T9" fmla="*/ 0 h 1261"/>
                <a:gd name="T10" fmla="*/ 317 w 2123"/>
                <a:gd name="T11" fmla="*/ 158 h 1261"/>
                <a:gd name="T12" fmla="*/ 317 w 2123"/>
                <a:gd name="T13" fmla="*/ 944 h 1261"/>
                <a:gd name="T14" fmla="*/ 637 w 2123"/>
                <a:gd name="T15" fmla="*/ 944 h 1261"/>
                <a:gd name="T16" fmla="*/ 1199 w 2123"/>
                <a:gd name="T17" fmla="*/ 1254 h 1261"/>
                <a:gd name="T18" fmla="*/ 1047 w 2123"/>
                <a:gd name="T19" fmla="*/ 1196 h 1261"/>
                <a:gd name="T20" fmla="*/ 978 w 2123"/>
                <a:gd name="T21" fmla="*/ 941 h 1261"/>
                <a:gd name="T22" fmla="*/ 1282 w 2123"/>
                <a:gd name="T23" fmla="*/ 1116 h 1261"/>
                <a:gd name="T24" fmla="*/ 1383 w 2123"/>
                <a:gd name="T25" fmla="*/ 1116 h 1261"/>
                <a:gd name="T26" fmla="*/ 1445 w 2123"/>
                <a:gd name="T27" fmla="*/ 1156 h 1261"/>
                <a:gd name="T28" fmla="*/ 1220 w 2123"/>
                <a:gd name="T29" fmla="*/ 1141 h 1261"/>
                <a:gd name="T30" fmla="*/ 1441 w 2123"/>
                <a:gd name="T31" fmla="*/ 1184 h 1261"/>
                <a:gd name="T32" fmla="*/ 1338 w 2123"/>
                <a:gd name="T33" fmla="*/ 1213 h 1261"/>
                <a:gd name="T34" fmla="*/ 1445 w 2123"/>
                <a:gd name="T35" fmla="*/ 1156 h 1261"/>
                <a:gd name="T36" fmla="*/ 1572 w 2123"/>
                <a:gd name="T37" fmla="*/ 1218 h 1261"/>
                <a:gd name="T38" fmla="*/ 1571 w 2123"/>
                <a:gd name="T39" fmla="*/ 1156 h 1261"/>
                <a:gd name="T40" fmla="*/ 1623 w 2123"/>
                <a:gd name="T41" fmla="*/ 1166 h 1261"/>
                <a:gd name="T42" fmla="*/ 1582 w 2123"/>
                <a:gd name="T43" fmla="*/ 1063 h 1261"/>
                <a:gd name="T44" fmla="*/ 1549 w 2123"/>
                <a:gd name="T45" fmla="*/ 1123 h 1261"/>
                <a:gd name="T46" fmla="*/ 1549 w 2123"/>
                <a:gd name="T47" fmla="*/ 1260 h 1261"/>
                <a:gd name="T48" fmla="*/ 1630 w 2123"/>
                <a:gd name="T49" fmla="*/ 1254 h 1261"/>
                <a:gd name="T50" fmla="*/ 1685 w 2123"/>
                <a:gd name="T51" fmla="*/ 1204 h 1261"/>
                <a:gd name="T52" fmla="*/ 1586 w 2123"/>
                <a:gd name="T53" fmla="*/ 1021 h 1261"/>
                <a:gd name="T54" fmla="*/ 1541 w 2123"/>
                <a:gd name="T55" fmla="*/ 1097 h 1261"/>
                <a:gd name="T56" fmla="*/ 1795 w 2123"/>
                <a:gd name="T57" fmla="*/ 1254 h 1261"/>
                <a:gd name="T58" fmla="*/ 1856 w 2123"/>
                <a:gd name="T59" fmla="*/ 1079 h 1261"/>
                <a:gd name="T60" fmla="*/ 1879 w 2123"/>
                <a:gd name="T61" fmla="*/ 1024 h 1261"/>
                <a:gd name="T62" fmla="*/ 1793 w 2123"/>
                <a:gd name="T63" fmla="*/ 1070 h 1261"/>
                <a:gd name="T64" fmla="*/ 1792 w 2123"/>
                <a:gd name="T65" fmla="*/ 1028 h 1261"/>
                <a:gd name="T66" fmla="*/ 1733 w 2123"/>
                <a:gd name="T67" fmla="*/ 1254 h 1261"/>
                <a:gd name="T68" fmla="*/ 1973 w 2123"/>
                <a:gd name="T69" fmla="*/ 1254 h 1261"/>
                <a:gd name="T70" fmla="*/ 2021 w 2123"/>
                <a:gd name="T71" fmla="*/ 1070 h 1261"/>
                <a:gd name="T72" fmla="*/ 2061 w 2123"/>
                <a:gd name="T73" fmla="*/ 1254 h 1261"/>
                <a:gd name="T74" fmla="*/ 2123 w 2123"/>
                <a:gd name="T75" fmla="*/ 1115 h 1261"/>
                <a:gd name="T76" fmla="*/ 1971 w 2123"/>
                <a:gd name="T77" fmla="*/ 1059 h 1261"/>
                <a:gd name="T78" fmla="*/ 1970 w 2123"/>
                <a:gd name="T79" fmla="*/ 1028 h 1261"/>
                <a:gd name="T80" fmla="*/ 1911 w 2123"/>
                <a:gd name="T81" fmla="*/ 1254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solidFill>
              <a:srgbClr val="00348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AU"/>
            </a:p>
          </p:txBody>
        </p:sp>
        <p:sp>
          <p:nvSpPr>
            <p:cNvPr id="7" name="Freeform 6"/>
            <p:cNvSpPr>
              <a:spLocks noEditPoints="1"/>
            </p:cNvSpPr>
            <p:nvPr userDrawn="1"/>
          </p:nvSpPr>
          <p:spPr bwMode="gray">
            <a:xfrm>
              <a:off x="592358" y="5429606"/>
              <a:ext cx="1034036" cy="651016"/>
            </a:xfrm>
            <a:custGeom>
              <a:avLst/>
              <a:gdLst>
                <a:gd name="T0" fmla="*/ 158 w 2054"/>
                <a:gd name="T1" fmla="*/ 0 h 1270"/>
                <a:gd name="T2" fmla="*/ 317 w 2054"/>
                <a:gd name="T3" fmla="*/ 159 h 1270"/>
                <a:gd name="T4" fmla="*/ 2 w 2054"/>
                <a:gd name="T5" fmla="*/ 534 h 1270"/>
                <a:gd name="T6" fmla="*/ 637 w 2054"/>
                <a:gd name="T7" fmla="*/ 946 h 1270"/>
                <a:gd name="T8" fmla="*/ 481 w 2054"/>
                <a:gd name="T9" fmla="*/ 946 h 1270"/>
                <a:gd name="T10" fmla="*/ 0 w 2054"/>
                <a:gd name="T11" fmla="*/ 1103 h 1270"/>
                <a:gd name="T12" fmla="*/ 158 w 2054"/>
                <a:gd name="T13" fmla="*/ 1263 h 1270"/>
                <a:gd name="T14" fmla="*/ 795 w 2054"/>
                <a:gd name="T15" fmla="*/ 1105 h 1270"/>
                <a:gd name="T16" fmla="*/ 637 w 2054"/>
                <a:gd name="T17" fmla="*/ 946 h 1270"/>
                <a:gd name="T18" fmla="*/ 1188 w 2054"/>
                <a:gd name="T19" fmla="*/ 1263 h 1270"/>
                <a:gd name="T20" fmla="*/ 1036 w 2054"/>
                <a:gd name="T21" fmla="*/ 1206 h 1270"/>
                <a:gd name="T22" fmla="*/ 967 w 2054"/>
                <a:gd name="T23" fmla="*/ 951 h 1270"/>
                <a:gd name="T24" fmla="*/ 1330 w 2054"/>
                <a:gd name="T25" fmla="*/ 1223 h 1270"/>
                <a:gd name="T26" fmla="*/ 1330 w 2054"/>
                <a:gd name="T27" fmla="*/ 1078 h 1270"/>
                <a:gd name="T28" fmla="*/ 1330 w 2054"/>
                <a:gd name="T29" fmla="*/ 1223 h 1270"/>
                <a:gd name="T30" fmla="*/ 1213 w 2054"/>
                <a:gd name="T31" fmla="*/ 1150 h 1270"/>
                <a:gd name="T32" fmla="*/ 1447 w 2054"/>
                <a:gd name="T33" fmla="*/ 1150 h 1270"/>
                <a:gd name="T34" fmla="*/ 1702 w 2054"/>
                <a:gd name="T35" fmla="*/ 1117 h 1270"/>
                <a:gd name="T36" fmla="*/ 1480 w 2054"/>
                <a:gd name="T37" fmla="*/ 1154 h 1270"/>
                <a:gd name="T38" fmla="*/ 1704 w 2054"/>
                <a:gd name="T39" fmla="*/ 1177 h 1270"/>
                <a:gd name="T40" fmla="*/ 1594 w 2054"/>
                <a:gd name="T41" fmla="*/ 1223 h 1270"/>
                <a:gd name="T42" fmla="*/ 1596 w 2054"/>
                <a:gd name="T43" fmla="*/ 1078 h 1270"/>
                <a:gd name="T44" fmla="*/ 1702 w 2054"/>
                <a:gd name="T45" fmla="*/ 1117 h 1270"/>
                <a:gd name="T46" fmla="*/ 1829 w 2054"/>
                <a:gd name="T47" fmla="*/ 1228 h 1270"/>
                <a:gd name="T48" fmla="*/ 1828 w 2054"/>
                <a:gd name="T49" fmla="*/ 1166 h 1270"/>
                <a:gd name="T50" fmla="*/ 1880 w 2054"/>
                <a:gd name="T51" fmla="*/ 1176 h 1270"/>
                <a:gd name="T52" fmla="*/ 1839 w 2054"/>
                <a:gd name="T53" fmla="*/ 1073 h 1270"/>
                <a:gd name="T54" fmla="*/ 1806 w 2054"/>
                <a:gd name="T55" fmla="*/ 1133 h 1270"/>
                <a:gd name="T56" fmla="*/ 1806 w 2054"/>
                <a:gd name="T57" fmla="*/ 1269 h 1270"/>
                <a:gd name="T58" fmla="*/ 1887 w 2054"/>
                <a:gd name="T59" fmla="*/ 1263 h 1270"/>
                <a:gd name="T60" fmla="*/ 1942 w 2054"/>
                <a:gd name="T61" fmla="*/ 1213 h 1270"/>
                <a:gd name="T62" fmla="*/ 1842 w 2054"/>
                <a:gd name="T63" fmla="*/ 1031 h 1270"/>
                <a:gd name="T64" fmla="*/ 1798 w 2054"/>
                <a:gd name="T65" fmla="*/ 1107 h 1270"/>
                <a:gd name="T66" fmla="*/ 2054 w 2054"/>
                <a:gd name="T67" fmla="*/ 1263 h 1270"/>
                <a:gd name="T68" fmla="*/ 1991 w 2054"/>
                <a:gd name="T69" fmla="*/ 951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solidFill>
              <a:srgbClr val="008AC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AU"/>
            </a:p>
          </p:txBody>
        </p:sp>
      </p:grpSp>
      <p:sp>
        <p:nvSpPr>
          <p:cNvPr id="2" name="Title 1"/>
          <p:cNvSpPr>
            <a:spLocks noGrp="1"/>
          </p:cNvSpPr>
          <p:nvPr>
            <p:ph type="ctrTitle"/>
          </p:nvPr>
        </p:nvSpPr>
        <p:spPr>
          <a:xfrm>
            <a:off x="2507530" y="400689"/>
            <a:ext cx="6249971" cy="678730"/>
          </a:xfrm>
        </p:spPr>
        <p:txBody>
          <a:bodyPr/>
          <a:lstStyle>
            <a:lvl1pPr>
              <a:defRPr baseline="0">
                <a:solidFill>
                  <a:schemeClr val="tx2"/>
                </a:solidFill>
              </a:defRPr>
            </a:lvl1pPr>
          </a:lstStyle>
          <a:p>
            <a:r>
              <a:rPr lang="en-US"/>
              <a:t>Click to edit Master title style</a:t>
            </a:r>
            <a:endParaRPr lang="en-AU"/>
          </a:p>
        </p:txBody>
      </p:sp>
      <p:sp>
        <p:nvSpPr>
          <p:cNvPr id="3" name="Subtitle 2"/>
          <p:cNvSpPr>
            <a:spLocks noGrp="1"/>
          </p:cNvSpPr>
          <p:nvPr>
            <p:ph type="subTitle" idx="1"/>
          </p:nvPr>
        </p:nvSpPr>
        <p:spPr>
          <a:xfrm>
            <a:off x="2507530" y="1112364"/>
            <a:ext cx="6259398" cy="1677970"/>
          </a:xfrm>
        </p:spPr>
        <p:txBody>
          <a:bodyPr/>
          <a:lstStyle>
            <a:lvl1pPr marL="0" indent="0" algn="l">
              <a:buNone/>
              <a:defRPr sz="26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3968664777"/>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r>
              <a:rPr lang="en-US"/>
              <a:t>8th March 2010</a:t>
            </a:r>
            <a:endParaRPr lang="en-AU" dirty="0"/>
          </a:p>
        </p:txBody>
      </p:sp>
      <p:sp>
        <p:nvSpPr>
          <p:cNvPr id="4" name="Footer Placeholder 4"/>
          <p:cNvSpPr>
            <a:spLocks noGrp="1"/>
          </p:cNvSpPr>
          <p:nvPr>
            <p:ph type="ftr" sz="quarter" idx="11"/>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4088608904"/>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8th March 2010</a:t>
            </a:r>
            <a:endParaRPr lang="en-AU" dirty="0"/>
          </a:p>
        </p:txBody>
      </p:sp>
      <p:sp>
        <p:nvSpPr>
          <p:cNvPr id="3" name="Footer Placeholder 4"/>
          <p:cNvSpPr>
            <a:spLocks noGrp="1"/>
          </p:cNvSpPr>
          <p:nvPr>
            <p:ph type="ftr" sz="quarter" idx="11"/>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2455268806"/>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Logo">
    <p:spTree>
      <p:nvGrpSpPr>
        <p:cNvPr id="1" name=""/>
        <p:cNvGrpSpPr/>
        <p:nvPr/>
      </p:nvGrpSpPr>
      <p:grpSpPr>
        <a:xfrm>
          <a:off x="0" y="0"/>
          <a:ext cx="0" cy="0"/>
          <a:chOff x="0" y="0"/>
          <a:chExt cx="0" cy="0"/>
        </a:xfrm>
      </p:grpSpPr>
      <p:sp>
        <p:nvSpPr>
          <p:cNvPr id="5"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6" name="Group 13"/>
          <p:cNvGrpSpPr>
            <a:grpSpLocks/>
          </p:cNvGrpSpPr>
          <p:nvPr userDrawn="1"/>
        </p:nvGrpSpPr>
        <p:grpSpPr bwMode="auto">
          <a:xfrm>
            <a:off x="398463" y="3254375"/>
            <a:ext cx="4344987" cy="2938463"/>
            <a:chOff x="412776" y="5242631"/>
            <a:chExt cx="1213618" cy="837991"/>
          </a:xfrm>
        </p:grpSpPr>
        <p:sp>
          <p:nvSpPr>
            <p:cNvPr id="7" name="Freeform 6"/>
            <p:cNvSpPr>
              <a:spLocks noEditPoints="1"/>
            </p:cNvSpPr>
            <p:nvPr userDrawn="1"/>
          </p:nvSpPr>
          <p:spPr bwMode="gray">
            <a:xfrm>
              <a:off x="412776" y="5242631"/>
              <a:ext cx="1061084" cy="646036"/>
            </a:xfrm>
            <a:custGeom>
              <a:avLst/>
              <a:gdLst>
                <a:gd name="T0" fmla="*/ 795 w 2123"/>
                <a:gd name="T1" fmla="*/ 1103 h 1261"/>
                <a:gd name="T2" fmla="*/ 795 w 2123"/>
                <a:gd name="T3" fmla="*/ 1261 h 1261"/>
                <a:gd name="T4" fmla="*/ 158 w 2123"/>
                <a:gd name="T5" fmla="*/ 1261 h 1261"/>
                <a:gd name="T6" fmla="*/ 0 w 2123"/>
                <a:gd name="T7" fmla="*/ 944 h 1261"/>
                <a:gd name="T8" fmla="*/ 158 w 2123"/>
                <a:gd name="T9" fmla="*/ 0 h 1261"/>
                <a:gd name="T10" fmla="*/ 317 w 2123"/>
                <a:gd name="T11" fmla="*/ 158 h 1261"/>
                <a:gd name="T12" fmla="*/ 317 w 2123"/>
                <a:gd name="T13" fmla="*/ 944 h 1261"/>
                <a:gd name="T14" fmla="*/ 637 w 2123"/>
                <a:gd name="T15" fmla="*/ 944 h 1261"/>
                <a:gd name="T16" fmla="*/ 1199 w 2123"/>
                <a:gd name="T17" fmla="*/ 1254 h 1261"/>
                <a:gd name="T18" fmla="*/ 1047 w 2123"/>
                <a:gd name="T19" fmla="*/ 1196 h 1261"/>
                <a:gd name="T20" fmla="*/ 978 w 2123"/>
                <a:gd name="T21" fmla="*/ 941 h 1261"/>
                <a:gd name="T22" fmla="*/ 1282 w 2123"/>
                <a:gd name="T23" fmla="*/ 1116 h 1261"/>
                <a:gd name="T24" fmla="*/ 1383 w 2123"/>
                <a:gd name="T25" fmla="*/ 1116 h 1261"/>
                <a:gd name="T26" fmla="*/ 1445 w 2123"/>
                <a:gd name="T27" fmla="*/ 1156 h 1261"/>
                <a:gd name="T28" fmla="*/ 1220 w 2123"/>
                <a:gd name="T29" fmla="*/ 1141 h 1261"/>
                <a:gd name="T30" fmla="*/ 1441 w 2123"/>
                <a:gd name="T31" fmla="*/ 1184 h 1261"/>
                <a:gd name="T32" fmla="*/ 1338 w 2123"/>
                <a:gd name="T33" fmla="*/ 1213 h 1261"/>
                <a:gd name="T34" fmla="*/ 1445 w 2123"/>
                <a:gd name="T35" fmla="*/ 1156 h 1261"/>
                <a:gd name="T36" fmla="*/ 1572 w 2123"/>
                <a:gd name="T37" fmla="*/ 1218 h 1261"/>
                <a:gd name="T38" fmla="*/ 1571 w 2123"/>
                <a:gd name="T39" fmla="*/ 1156 h 1261"/>
                <a:gd name="T40" fmla="*/ 1623 w 2123"/>
                <a:gd name="T41" fmla="*/ 1166 h 1261"/>
                <a:gd name="T42" fmla="*/ 1582 w 2123"/>
                <a:gd name="T43" fmla="*/ 1063 h 1261"/>
                <a:gd name="T44" fmla="*/ 1549 w 2123"/>
                <a:gd name="T45" fmla="*/ 1123 h 1261"/>
                <a:gd name="T46" fmla="*/ 1549 w 2123"/>
                <a:gd name="T47" fmla="*/ 1260 h 1261"/>
                <a:gd name="T48" fmla="*/ 1630 w 2123"/>
                <a:gd name="T49" fmla="*/ 1254 h 1261"/>
                <a:gd name="T50" fmla="*/ 1685 w 2123"/>
                <a:gd name="T51" fmla="*/ 1204 h 1261"/>
                <a:gd name="T52" fmla="*/ 1586 w 2123"/>
                <a:gd name="T53" fmla="*/ 1021 h 1261"/>
                <a:gd name="T54" fmla="*/ 1541 w 2123"/>
                <a:gd name="T55" fmla="*/ 1097 h 1261"/>
                <a:gd name="T56" fmla="*/ 1795 w 2123"/>
                <a:gd name="T57" fmla="*/ 1254 h 1261"/>
                <a:gd name="T58" fmla="*/ 1856 w 2123"/>
                <a:gd name="T59" fmla="*/ 1079 h 1261"/>
                <a:gd name="T60" fmla="*/ 1879 w 2123"/>
                <a:gd name="T61" fmla="*/ 1024 h 1261"/>
                <a:gd name="T62" fmla="*/ 1793 w 2123"/>
                <a:gd name="T63" fmla="*/ 1070 h 1261"/>
                <a:gd name="T64" fmla="*/ 1792 w 2123"/>
                <a:gd name="T65" fmla="*/ 1028 h 1261"/>
                <a:gd name="T66" fmla="*/ 1733 w 2123"/>
                <a:gd name="T67" fmla="*/ 1254 h 1261"/>
                <a:gd name="T68" fmla="*/ 1973 w 2123"/>
                <a:gd name="T69" fmla="*/ 1254 h 1261"/>
                <a:gd name="T70" fmla="*/ 2021 w 2123"/>
                <a:gd name="T71" fmla="*/ 1070 h 1261"/>
                <a:gd name="T72" fmla="*/ 2061 w 2123"/>
                <a:gd name="T73" fmla="*/ 1254 h 1261"/>
                <a:gd name="T74" fmla="*/ 2123 w 2123"/>
                <a:gd name="T75" fmla="*/ 1115 h 1261"/>
                <a:gd name="T76" fmla="*/ 1971 w 2123"/>
                <a:gd name="T77" fmla="*/ 1059 h 1261"/>
                <a:gd name="T78" fmla="*/ 1970 w 2123"/>
                <a:gd name="T79" fmla="*/ 1028 h 1261"/>
                <a:gd name="T80" fmla="*/ 1911 w 2123"/>
                <a:gd name="T81" fmla="*/ 1254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solidFill>
              <a:srgbClr val="00348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AU"/>
            </a:p>
          </p:txBody>
        </p:sp>
        <p:sp>
          <p:nvSpPr>
            <p:cNvPr id="8" name="Freeform 7"/>
            <p:cNvSpPr>
              <a:spLocks noEditPoints="1"/>
            </p:cNvSpPr>
            <p:nvPr userDrawn="1"/>
          </p:nvSpPr>
          <p:spPr bwMode="gray">
            <a:xfrm>
              <a:off x="592358" y="5429606"/>
              <a:ext cx="1034036" cy="651016"/>
            </a:xfrm>
            <a:custGeom>
              <a:avLst/>
              <a:gdLst>
                <a:gd name="T0" fmla="*/ 158 w 2054"/>
                <a:gd name="T1" fmla="*/ 0 h 1270"/>
                <a:gd name="T2" fmla="*/ 317 w 2054"/>
                <a:gd name="T3" fmla="*/ 159 h 1270"/>
                <a:gd name="T4" fmla="*/ 2 w 2054"/>
                <a:gd name="T5" fmla="*/ 534 h 1270"/>
                <a:gd name="T6" fmla="*/ 637 w 2054"/>
                <a:gd name="T7" fmla="*/ 946 h 1270"/>
                <a:gd name="T8" fmla="*/ 481 w 2054"/>
                <a:gd name="T9" fmla="*/ 946 h 1270"/>
                <a:gd name="T10" fmla="*/ 0 w 2054"/>
                <a:gd name="T11" fmla="*/ 1103 h 1270"/>
                <a:gd name="T12" fmla="*/ 158 w 2054"/>
                <a:gd name="T13" fmla="*/ 1263 h 1270"/>
                <a:gd name="T14" fmla="*/ 795 w 2054"/>
                <a:gd name="T15" fmla="*/ 1105 h 1270"/>
                <a:gd name="T16" fmla="*/ 637 w 2054"/>
                <a:gd name="T17" fmla="*/ 946 h 1270"/>
                <a:gd name="T18" fmla="*/ 1188 w 2054"/>
                <a:gd name="T19" fmla="*/ 1263 h 1270"/>
                <a:gd name="T20" fmla="*/ 1036 w 2054"/>
                <a:gd name="T21" fmla="*/ 1206 h 1270"/>
                <a:gd name="T22" fmla="*/ 967 w 2054"/>
                <a:gd name="T23" fmla="*/ 951 h 1270"/>
                <a:gd name="T24" fmla="*/ 1330 w 2054"/>
                <a:gd name="T25" fmla="*/ 1223 h 1270"/>
                <a:gd name="T26" fmla="*/ 1330 w 2054"/>
                <a:gd name="T27" fmla="*/ 1078 h 1270"/>
                <a:gd name="T28" fmla="*/ 1330 w 2054"/>
                <a:gd name="T29" fmla="*/ 1223 h 1270"/>
                <a:gd name="T30" fmla="*/ 1213 w 2054"/>
                <a:gd name="T31" fmla="*/ 1150 h 1270"/>
                <a:gd name="T32" fmla="*/ 1447 w 2054"/>
                <a:gd name="T33" fmla="*/ 1150 h 1270"/>
                <a:gd name="T34" fmla="*/ 1702 w 2054"/>
                <a:gd name="T35" fmla="*/ 1117 h 1270"/>
                <a:gd name="T36" fmla="*/ 1480 w 2054"/>
                <a:gd name="T37" fmla="*/ 1154 h 1270"/>
                <a:gd name="T38" fmla="*/ 1704 w 2054"/>
                <a:gd name="T39" fmla="*/ 1177 h 1270"/>
                <a:gd name="T40" fmla="*/ 1594 w 2054"/>
                <a:gd name="T41" fmla="*/ 1223 h 1270"/>
                <a:gd name="T42" fmla="*/ 1596 w 2054"/>
                <a:gd name="T43" fmla="*/ 1078 h 1270"/>
                <a:gd name="T44" fmla="*/ 1702 w 2054"/>
                <a:gd name="T45" fmla="*/ 1117 h 1270"/>
                <a:gd name="T46" fmla="*/ 1829 w 2054"/>
                <a:gd name="T47" fmla="*/ 1228 h 1270"/>
                <a:gd name="T48" fmla="*/ 1828 w 2054"/>
                <a:gd name="T49" fmla="*/ 1166 h 1270"/>
                <a:gd name="T50" fmla="*/ 1880 w 2054"/>
                <a:gd name="T51" fmla="*/ 1176 h 1270"/>
                <a:gd name="T52" fmla="*/ 1839 w 2054"/>
                <a:gd name="T53" fmla="*/ 1073 h 1270"/>
                <a:gd name="T54" fmla="*/ 1806 w 2054"/>
                <a:gd name="T55" fmla="*/ 1133 h 1270"/>
                <a:gd name="T56" fmla="*/ 1806 w 2054"/>
                <a:gd name="T57" fmla="*/ 1269 h 1270"/>
                <a:gd name="T58" fmla="*/ 1887 w 2054"/>
                <a:gd name="T59" fmla="*/ 1263 h 1270"/>
                <a:gd name="T60" fmla="*/ 1942 w 2054"/>
                <a:gd name="T61" fmla="*/ 1213 h 1270"/>
                <a:gd name="T62" fmla="*/ 1842 w 2054"/>
                <a:gd name="T63" fmla="*/ 1031 h 1270"/>
                <a:gd name="T64" fmla="*/ 1798 w 2054"/>
                <a:gd name="T65" fmla="*/ 1107 h 1270"/>
                <a:gd name="T66" fmla="*/ 2054 w 2054"/>
                <a:gd name="T67" fmla="*/ 1263 h 1270"/>
                <a:gd name="T68" fmla="*/ 1991 w 2054"/>
                <a:gd name="T69" fmla="*/ 951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solidFill>
              <a:srgbClr val="008AC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AU"/>
            </a:p>
          </p:txBody>
        </p:sp>
      </p:grpSp>
      <p:sp>
        <p:nvSpPr>
          <p:cNvPr id="2" name="Title 1"/>
          <p:cNvSpPr>
            <a:spLocks noGrp="1"/>
          </p:cNvSpPr>
          <p:nvPr>
            <p:ph type="ctrTitle"/>
          </p:nvPr>
        </p:nvSpPr>
        <p:spPr>
          <a:xfrm>
            <a:off x="2507530" y="400689"/>
            <a:ext cx="6249971" cy="678730"/>
          </a:xfrm>
        </p:spPr>
        <p:txBody>
          <a:bodyPr/>
          <a:lstStyle>
            <a:lvl1pPr>
              <a:defRPr baseline="0">
                <a:solidFill>
                  <a:schemeClr val="tx2"/>
                </a:solidFill>
              </a:defRPr>
            </a:lvl1pPr>
          </a:lstStyle>
          <a:p>
            <a:r>
              <a:rPr lang="en-US"/>
              <a:t>Click to edit Master title style</a:t>
            </a:r>
            <a:endParaRPr lang="en-AU"/>
          </a:p>
        </p:txBody>
      </p:sp>
      <p:sp>
        <p:nvSpPr>
          <p:cNvPr id="3" name="Subtitle 2"/>
          <p:cNvSpPr>
            <a:spLocks noGrp="1"/>
          </p:cNvSpPr>
          <p:nvPr>
            <p:ph type="subTitle" idx="1"/>
          </p:nvPr>
        </p:nvSpPr>
        <p:spPr>
          <a:xfrm>
            <a:off x="2507530" y="1112364"/>
            <a:ext cx="6259398" cy="1677970"/>
          </a:xfrm>
        </p:spPr>
        <p:txBody>
          <a:bodyPr/>
          <a:lstStyle>
            <a:lvl1pPr marL="0" indent="0" algn="l">
              <a:buNone/>
              <a:defRPr sz="26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13" name="Picture Placeholder 12"/>
          <p:cNvSpPr>
            <a:spLocks noGrp="1"/>
          </p:cNvSpPr>
          <p:nvPr>
            <p:ph type="pic" sz="quarter" idx="10"/>
          </p:nvPr>
        </p:nvSpPr>
        <p:spPr>
          <a:xfrm>
            <a:off x="398789" y="845344"/>
            <a:ext cx="977574" cy="1062037"/>
          </a:xfrm>
          <a:noFill/>
        </p:spPr>
        <p:txBody>
          <a:bodyPr anchor="ctr"/>
          <a:lstStyle>
            <a:lvl1pPr algn="ctr">
              <a:defRPr/>
            </a:lvl1pPr>
          </a:lstStyle>
          <a:p>
            <a:pPr lvl="0"/>
            <a:endParaRPr lang="en-AU" noProof="0"/>
          </a:p>
        </p:txBody>
      </p:sp>
    </p:spTree>
    <p:extLst>
      <p:ext uri="{BB962C8B-B14F-4D97-AF65-F5344CB8AC3E}">
        <p14:creationId xmlns:p14="http://schemas.microsoft.com/office/powerpoint/2010/main" val="279866328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8" name="Text Placeholder 7"/>
          <p:cNvSpPr>
            <a:spLocks noGrp="1"/>
          </p:cNvSpPr>
          <p:nvPr>
            <p:ph type="body" sz="quarter" idx="12"/>
          </p:nvPr>
        </p:nvSpPr>
        <p:spPr>
          <a:xfrm>
            <a:off x="2458800" y="1090994"/>
            <a:ext cx="6110165" cy="5102415"/>
          </a:xfrm>
        </p:spPr>
        <p:txBody>
          <a:bodyPr/>
          <a:lstStyle>
            <a:lvl1pPr marL="0" indent="0">
              <a:lnSpc>
                <a:spcPct val="99000"/>
              </a:lnSpc>
              <a:spcBef>
                <a:spcPts val="0"/>
              </a:spcBef>
              <a:buFontTx/>
              <a:buNone/>
              <a:defRPr sz="2700">
                <a:solidFill>
                  <a:schemeClr val="accent1"/>
                </a:solidFill>
              </a:defRPr>
            </a:lvl1pPr>
            <a:lvl2pPr marL="0" indent="0">
              <a:lnSpc>
                <a:spcPct val="99000"/>
              </a:lnSpc>
              <a:spcBef>
                <a:spcPts val="0"/>
              </a:spcBef>
              <a:buFontTx/>
              <a:buNone/>
              <a:defRPr sz="2700"/>
            </a:lvl2pPr>
            <a:lvl3pPr marL="0" indent="0">
              <a:lnSpc>
                <a:spcPct val="99000"/>
              </a:lnSpc>
              <a:spcBef>
                <a:spcPts val="0"/>
              </a:spcBef>
              <a:buFontTx/>
              <a:buNone/>
              <a:defRPr sz="2700"/>
            </a:lvl3pPr>
            <a:lvl4pPr marL="0" indent="0">
              <a:lnSpc>
                <a:spcPct val="99000"/>
              </a:lnSpc>
              <a:spcBef>
                <a:spcPts val="0"/>
              </a:spcBef>
              <a:buFontTx/>
              <a:buNone/>
              <a:defRPr sz="2700"/>
            </a:lvl4pPr>
            <a:lvl5pPr marL="0" indent="0">
              <a:lnSpc>
                <a:spcPct val="99000"/>
              </a:lnSpc>
              <a:spcBef>
                <a:spcPts val="0"/>
              </a:spcBef>
              <a:buFontTx/>
              <a:buNone/>
              <a:defRPr sz="2700"/>
            </a:lvl5pPr>
          </a:lstStyle>
          <a:p>
            <a:pPr lvl="0"/>
            <a:r>
              <a:rPr lang="en-US" dirty="0"/>
              <a:t>Click to edit Master text styles</a:t>
            </a:r>
          </a:p>
        </p:txBody>
      </p:sp>
      <p:sp>
        <p:nvSpPr>
          <p:cNvPr id="4" name="Date Placeholder 3"/>
          <p:cNvSpPr>
            <a:spLocks noGrp="1"/>
          </p:cNvSpPr>
          <p:nvPr>
            <p:ph type="dt" sz="half" idx="13"/>
          </p:nvPr>
        </p:nvSpPr>
        <p:spPr/>
        <p:txBody>
          <a:bodyPr/>
          <a:lstStyle>
            <a:lvl1pPr>
              <a:defRPr/>
            </a:lvl1pPr>
          </a:lstStyle>
          <a:p>
            <a:pPr>
              <a:defRPr/>
            </a:pPr>
            <a:r>
              <a:rPr lang="en-US"/>
              <a:t>8th March 2010</a:t>
            </a:r>
            <a:endParaRPr lang="en-AU" dirty="0"/>
          </a:p>
        </p:txBody>
      </p:sp>
      <p:sp>
        <p:nvSpPr>
          <p:cNvPr id="5" name="Footer Placeholder 4"/>
          <p:cNvSpPr>
            <a:spLocks noGrp="1"/>
          </p:cNvSpPr>
          <p:nvPr>
            <p:ph type="ftr" sz="quarter" idx="14"/>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173160070"/>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with Logo">
    <p:spTree>
      <p:nvGrpSpPr>
        <p:cNvPr id="1" name=""/>
        <p:cNvGrpSpPr/>
        <p:nvPr/>
      </p:nvGrpSpPr>
      <p:grpSpPr>
        <a:xfrm>
          <a:off x="0" y="0"/>
          <a:ext cx="0" cy="0"/>
          <a:chOff x="0" y="0"/>
          <a:chExt cx="0" cy="0"/>
        </a:xfrm>
      </p:grpSpPr>
      <p:cxnSp>
        <p:nvCxnSpPr>
          <p:cNvPr id="5" name="Straight Connector 4"/>
          <p:cNvCxnSpPr/>
          <p:nvPr userDrawn="1"/>
        </p:nvCxnSpPr>
        <p:spPr>
          <a:xfrm>
            <a:off x="414338" y="5094288"/>
            <a:ext cx="1338262"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AU"/>
          </a:p>
        </p:txBody>
      </p:sp>
      <p:sp>
        <p:nvSpPr>
          <p:cNvPr id="7" name="Picture Placeholder 12"/>
          <p:cNvSpPr>
            <a:spLocks noGrp="1"/>
          </p:cNvSpPr>
          <p:nvPr>
            <p:ph type="pic" sz="quarter" idx="13"/>
          </p:nvPr>
        </p:nvSpPr>
        <p:spPr>
          <a:xfrm>
            <a:off x="540191" y="3833641"/>
            <a:ext cx="977574" cy="1062037"/>
          </a:xfrm>
          <a:noFill/>
        </p:spPr>
        <p:txBody>
          <a:bodyPr anchor="ctr"/>
          <a:lstStyle>
            <a:lvl1pPr algn="ctr">
              <a:defRPr/>
            </a:lvl1pPr>
          </a:lstStyle>
          <a:p>
            <a:pPr lvl="0"/>
            <a:endParaRPr lang="en-AU" noProof="0"/>
          </a:p>
        </p:txBody>
      </p:sp>
      <p:sp>
        <p:nvSpPr>
          <p:cNvPr id="11" name="Text Placeholder 7"/>
          <p:cNvSpPr>
            <a:spLocks noGrp="1"/>
          </p:cNvSpPr>
          <p:nvPr>
            <p:ph type="body" sz="quarter" idx="12"/>
          </p:nvPr>
        </p:nvSpPr>
        <p:spPr>
          <a:xfrm>
            <a:off x="2458800" y="1090994"/>
            <a:ext cx="6110165" cy="5102415"/>
          </a:xfrm>
        </p:spPr>
        <p:txBody>
          <a:bodyPr/>
          <a:lstStyle>
            <a:lvl1pPr marL="0" indent="0">
              <a:lnSpc>
                <a:spcPct val="99000"/>
              </a:lnSpc>
              <a:spcBef>
                <a:spcPts val="0"/>
              </a:spcBef>
              <a:buFontTx/>
              <a:buNone/>
              <a:defRPr sz="2700">
                <a:solidFill>
                  <a:schemeClr val="accent1"/>
                </a:solidFill>
              </a:defRPr>
            </a:lvl1pPr>
            <a:lvl2pPr marL="0" indent="0">
              <a:lnSpc>
                <a:spcPct val="99000"/>
              </a:lnSpc>
              <a:spcBef>
                <a:spcPts val="0"/>
              </a:spcBef>
              <a:buFontTx/>
              <a:buNone/>
              <a:defRPr sz="2700"/>
            </a:lvl2pPr>
            <a:lvl3pPr marL="0" indent="0">
              <a:lnSpc>
                <a:spcPct val="99000"/>
              </a:lnSpc>
              <a:spcBef>
                <a:spcPts val="0"/>
              </a:spcBef>
              <a:buFontTx/>
              <a:buNone/>
              <a:defRPr sz="2700"/>
            </a:lvl3pPr>
            <a:lvl4pPr marL="0" indent="0">
              <a:lnSpc>
                <a:spcPct val="99000"/>
              </a:lnSpc>
              <a:spcBef>
                <a:spcPts val="0"/>
              </a:spcBef>
              <a:buFontTx/>
              <a:buNone/>
              <a:defRPr sz="2700"/>
            </a:lvl4pPr>
            <a:lvl5pPr marL="0" indent="0">
              <a:lnSpc>
                <a:spcPct val="99000"/>
              </a:lnSpc>
              <a:spcBef>
                <a:spcPts val="0"/>
              </a:spcBef>
              <a:buFontTx/>
              <a:buNone/>
              <a:defRPr sz="2700"/>
            </a:lvl5pPr>
          </a:lstStyle>
          <a:p>
            <a:pPr lvl="0"/>
            <a:r>
              <a:rPr lang="en-US"/>
              <a:t>Click to edit Master text styles</a:t>
            </a:r>
          </a:p>
        </p:txBody>
      </p:sp>
      <p:sp>
        <p:nvSpPr>
          <p:cNvPr id="6" name="Date Placeholder 2"/>
          <p:cNvSpPr>
            <a:spLocks noGrp="1"/>
          </p:cNvSpPr>
          <p:nvPr>
            <p:ph type="dt" sz="half" idx="14"/>
          </p:nvPr>
        </p:nvSpPr>
        <p:spPr/>
        <p:txBody>
          <a:bodyPr/>
          <a:lstStyle>
            <a:lvl1pPr>
              <a:defRPr/>
            </a:lvl1pPr>
          </a:lstStyle>
          <a:p>
            <a:pPr>
              <a:defRPr/>
            </a:pPr>
            <a:r>
              <a:rPr lang="en-US"/>
              <a:t>8th March 2010</a:t>
            </a:r>
            <a:endParaRPr lang="en-AU"/>
          </a:p>
        </p:txBody>
      </p:sp>
      <p:sp>
        <p:nvSpPr>
          <p:cNvPr id="8" name="Footer Placeholder 3"/>
          <p:cNvSpPr>
            <a:spLocks noGrp="1"/>
          </p:cNvSpPr>
          <p:nvPr>
            <p:ph type="ftr" sz="quarter" idx="15"/>
          </p:nvPr>
        </p:nvSpPr>
        <p:spPr/>
        <p:txBody>
          <a:bodyPr/>
          <a:lstStyle>
            <a:lvl1pPr>
              <a:defRPr/>
            </a:lvl1pPr>
          </a:lstStyle>
          <a:p>
            <a:pPr>
              <a:defRPr/>
            </a:pPr>
            <a:r>
              <a:rPr lang="en-AU"/>
              <a:t>Presentation Title</a:t>
            </a:r>
          </a:p>
        </p:txBody>
      </p:sp>
    </p:spTree>
    <p:extLst>
      <p:ext uri="{BB962C8B-B14F-4D97-AF65-F5344CB8AC3E}">
        <p14:creationId xmlns:p14="http://schemas.microsoft.com/office/powerpoint/2010/main" val="1107348667"/>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ord Slide 2007">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7" name="Content Placeholder 6"/>
          <p:cNvSpPr>
            <a:spLocks noGrp="1"/>
          </p:cNvSpPr>
          <p:nvPr>
            <p:ph sz="quarter" idx="12"/>
          </p:nvPr>
        </p:nvSpPr>
        <p:spPr>
          <a:xfrm>
            <a:off x="2460623" y="1241416"/>
            <a:ext cx="6084000" cy="4824000"/>
          </a:xfrm>
        </p:spPr>
        <p:txBody>
          <a:bodyPr/>
          <a:lstStyle>
            <a:lvl1pPr marL="0" indent="0">
              <a:spcBef>
                <a:spcPts val="2100"/>
              </a:spcBef>
              <a:buFontTx/>
              <a:buNone/>
              <a:defRPr b="1"/>
            </a:lvl1pPr>
            <a:lvl2pPr marL="0" indent="0">
              <a:spcBef>
                <a:spcPts val="0"/>
              </a:spcBef>
              <a:spcAft>
                <a:spcPts val="0"/>
              </a:spcAft>
              <a:buFontTx/>
              <a:buNone/>
              <a:defRPr/>
            </a:lvl2pPr>
            <a:lvl3pPr marL="129600" indent="-129600">
              <a:spcBef>
                <a:spcPts val="0"/>
              </a:spcBef>
              <a:defRPr/>
            </a:lvl3pPr>
            <a:lvl4pPr marL="259200" indent="-129600">
              <a:defRPr/>
            </a:lvl4pPr>
            <a:lvl5pPr marL="388800" indent="-1296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3"/>
          </p:nvPr>
        </p:nvSpPr>
        <p:spPr/>
        <p:txBody>
          <a:bodyPr/>
          <a:lstStyle>
            <a:lvl1pPr>
              <a:defRPr/>
            </a:lvl1pPr>
          </a:lstStyle>
          <a:p>
            <a:pPr>
              <a:defRPr/>
            </a:pPr>
            <a:r>
              <a:rPr lang="en-US"/>
              <a:t>8th March 2010</a:t>
            </a:r>
            <a:endParaRPr lang="en-AU" dirty="0"/>
          </a:p>
        </p:txBody>
      </p:sp>
      <p:sp>
        <p:nvSpPr>
          <p:cNvPr id="5" name="Footer Placeholder 4"/>
          <p:cNvSpPr>
            <a:spLocks noGrp="1"/>
          </p:cNvSpPr>
          <p:nvPr>
            <p:ph type="ftr" sz="quarter" idx="14"/>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2478387428"/>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ord Slide 2007 (with Logo)">
    <p:spTree>
      <p:nvGrpSpPr>
        <p:cNvPr id="1" name=""/>
        <p:cNvGrpSpPr/>
        <p:nvPr/>
      </p:nvGrpSpPr>
      <p:grpSpPr>
        <a:xfrm>
          <a:off x="0" y="0"/>
          <a:ext cx="0" cy="0"/>
          <a:chOff x="0" y="0"/>
          <a:chExt cx="0" cy="0"/>
        </a:xfrm>
      </p:grpSpPr>
      <p:cxnSp>
        <p:nvCxnSpPr>
          <p:cNvPr id="5" name="Straight Connector 4"/>
          <p:cNvCxnSpPr/>
          <p:nvPr userDrawn="1"/>
        </p:nvCxnSpPr>
        <p:spPr>
          <a:xfrm>
            <a:off x="414338" y="5094288"/>
            <a:ext cx="1338262"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AU"/>
          </a:p>
        </p:txBody>
      </p:sp>
      <p:sp>
        <p:nvSpPr>
          <p:cNvPr id="7" name="Content Placeholder 6"/>
          <p:cNvSpPr>
            <a:spLocks noGrp="1"/>
          </p:cNvSpPr>
          <p:nvPr>
            <p:ph sz="quarter" idx="12"/>
          </p:nvPr>
        </p:nvSpPr>
        <p:spPr>
          <a:xfrm>
            <a:off x="2460623" y="1241416"/>
            <a:ext cx="6084000" cy="4824000"/>
          </a:xfrm>
        </p:spPr>
        <p:txBody>
          <a:bodyPr/>
          <a:lstStyle>
            <a:lvl1pPr marL="0" indent="0">
              <a:spcBef>
                <a:spcPts val="2100"/>
              </a:spcBef>
              <a:buFontTx/>
              <a:buNone/>
              <a:defRPr b="1"/>
            </a:lvl1pPr>
            <a:lvl2pPr marL="0" indent="0">
              <a:spcBef>
                <a:spcPts val="0"/>
              </a:spcBef>
              <a:spcAft>
                <a:spcPts val="0"/>
              </a:spcAft>
              <a:buFontTx/>
              <a:buNone/>
              <a:defRPr/>
            </a:lvl2pPr>
            <a:lvl3pPr marL="129600" indent="-129600">
              <a:spcBef>
                <a:spcPts val="0"/>
              </a:spcBef>
              <a:defRPr/>
            </a:lvl3pPr>
            <a:lvl4pPr marL="259200" indent="-129600">
              <a:defRPr/>
            </a:lvl4pPr>
            <a:lvl5pPr marL="388800" indent="-1296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Picture Placeholder 12"/>
          <p:cNvSpPr>
            <a:spLocks noGrp="1"/>
          </p:cNvSpPr>
          <p:nvPr>
            <p:ph type="pic" sz="quarter" idx="13"/>
          </p:nvPr>
        </p:nvSpPr>
        <p:spPr>
          <a:xfrm>
            <a:off x="540191" y="3833641"/>
            <a:ext cx="977574" cy="1062037"/>
          </a:xfrm>
          <a:noFill/>
        </p:spPr>
        <p:txBody>
          <a:bodyPr anchor="ctr"/>
          <a:lstStyle>
            <a:lvl1pPr algn="ctr">
              <a:defRPr/>
            </a:lvl1pPr>
          </a:lstStyle>
          <a:p>
            <a:pPr lvl="0"/>
            <a:endParaRPr lang="en-AU" noProof="0"/>
          </a:p>
        </p:txBody>
      </p:sp>
      <p:sp>
        <p:nvSpPr>
          <p:cNvPr id="8" name="Date Placeholder 2"/>
          <p:cNvSpPr>
            <a:spLocks noGrp="1"/>
          </p:cNvSpPr>
          <p:nvPr>
            <p:ph type="dt" sz="half" idx="14"/>
          </p:nvPr>
        </p:nvSpPr>
        <p:spPr/>
        <p:txBody>
          <a:bodyPr/>
          <a:lstStyle>
            <a:lvl1pPr>
              <a:defRPr/>
            </a:lvl1pPr>
          </a:lstStyle>
          <a:p>
            <a:pPr>
              <a:defRPr/>
            </a:pPr>
            <a:r>
              <a:rPr lang="en-US"/>
              <a:t>8th March 2010</a:t>
            </a:r>
            <a:endParaRPr lang="en-AU"/>
          </a:p>
        </p:txBody>
      </p:sp>
      <p:sp>
        <p:nvSpPr>
          <p:cNvPr id="9" name="Footer Placeholder 3"/>
          <p:cNvSpPr>
            <a:spLocks noGrp="1"/>
          </p:cNvSpPr>
          <p:nvPr>
            <p:ph type="ftr" sz="quarter" idx="15"/>
          </p:nvPr>
        </p:nvSpPr>
        <p:spPr/>
        <p:txBody>
          <a:bodyPr/>
          <a:lstStyle>
            <a:lvl1pPr>
              <a:defRPr/>
            </a:lvl1pPr>
          </a:lstStyle>
          <a:p>
            <a:pPr>
              <a:defRPr/>
            </a:pPr>
            <a:r>
              <a:rPr lang="en-AU"/>
              <a:t>Presentation Title</a:t>
            </a:r>
          </a:p>
        </p:txBody>
      </p:sp>
    </p:spTree>
    <p:extLst>
      <p:ext uri="{BB962C8B-B14F-4D97-AF65-F5344CB8AC3E}">
        <p14:creationId xmlns:p14="http://schemas.microsoft.com/office/powerpoint/2010/main" val="1721342253"/>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Word Slide 2007 (Reversed)">
    <p:bg>
      <p:bgPr>
        <a:solidFill>
          <a:schemeClr val="accent1"/>
        </a:solidFill>
        <a:effectLst/>
      </p:bgPr>
    </p:bg>
    <p:spTree>
      <p:nvGrpSpPr>
        <p:cNvPr id="1" name=""/>
        <p:cNvGrpSpPr/>
        <p:nvPr/>
      </p:nvGrpSpPr>
      <p:grpSpPr>
        <a:xfrm>
          <a:off x="0" y="0"/>
          <a:ext cx="0" cy="0"/>
          <a:chOff x="0" y="0"/>
          <a:chExt cx="0" cy="0"/>
        </a:xfrm>
      </p:grpSpPr>
      <p:sp>
        <p:nvSpPr>
          <p:cNvPr id="4"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5" name="Group 4"/>
          <p:cNvGrpSpPr/>
          <p:nvPr userDrawn="1"/>
        </p:nvGrpSpPr>
        <p:grpSpPr bwMode="black">
          <a:xfrm>
            <a:off x="412776" y="5328000"/>
            <a:ext cx="1213618" cy="837991"/>
            <a:chOff x="412776" y="5242631"/>
            <a:chExt cx="1213618" cy="837991"/>
          </a:xfrm>
          <a:solidFill>
            <a:schemeClr val="bg1"/>
          </a:solidFill>
        </p:grpSpPr>
        <p:sp>
          <p:nvSpPr>
            <p:cNvPr id="6" name="Freeform 3"/>
            <p:cNvSpPr>
              <a:spLocks noEditPoints="1"/>
            </p:cNvSpPr>
            <p:nvPr/>
          </p:nvSpPr>
          <p:spPr bwMode="black">
            <a:xfrm>
              <a:off x="412776" y="5242631"/>
              <a:ext cx="1061218" cy="646177"/>
            </a:xfrm>
            <a:custGeom>
              <a:avLst/>
              <a:gdLst>
                <a:gd name="T0" fmla="*/ 795 w 2123"/>
                <a:gd name="T1" fmla="*/ 1103 h 1261"/>
                <a:gd name="T2" fmla="*/ 795 w 2123"/>
                <a:gd name="T3" fmla="*/ 1261 h 1261"/>
                <a:gd name="T4" fmla="*/ 158 w 2123"/>
                <a:gd name="T5" fmla="*/ 1261 h 1261"/>
                <a:gd name="T6" fmla="*/ 0 w 2123"/>
                <a:gd name="T7" fmla="*/ 944 h 1261"/>
                <a:gd name="T8" fmla="*/ 158 w 2123"/>
                <a:gd name="T9" fmla="*/ 0 h 1261"/>
                <a:gd name="T10" fmla="*/ 317 w 2123"/>
                <a:gd name="T11" fmla="*/ 158 h 1261"/>
                <a:gd name="T12" fmla="*/ 317 w 2123"/>
                <a:gd name="T13" fmla="*/ 944 h 1261"/>
                <a:gd name="T14" fmla="*/ 637 w 2123"/>
                <a:gd name="T15" fmla="*/ 944 h 1261"/>
                <a:gd name="T16" fmla="*/ 1199 w 2123"/>
                <a:gd name="T17" fmla="*/ 1254 h 1261"/>
                <a:gd name="T18" fmla="*/ 1047 w 2123"/>
                <a:gd name="T19" fmla="*/ 1196 h 1261"/>
                <a:gd name="T20" fmla="*/ 978 w 2123"/>
                <a:gd name="T21" fmla="*/ 941 h 1261"/>
                <a:gd name="T22" fmla="*/ 1282 w 2123"/>
                <a:gd name="T23" fmla="*/ 1116 h 1261"/>
                <a:gd name="T24" fmla="*/ 1383 w 2123"/>
                <a:gd name="T25" fmla="*/ 1116 h 1261"/>
                <a:gd name="T26" fmla="*/ 1445 w 2123"/>
                <a:gd name="T27" fmla="*/ 1156 h 1261"/>
                <a:gd name="T28" fmla="*/ 1220 w 2123"/>
                <a:gd name="T29" fmla="*/ 1141 h 1261"/>
                <a:gd name="T30" fmla="*/ 1441 w 2123"/>
                <a:gd name="T31" fmla="*/ 1184 h 1261"/>
                <a:gd name="T32" fmla="*/ 1338 w 2123"/>
                <a:gd name="T33" fmla="*/ 1213 h 1261"/>
                <a:gd name="T34" fmla="*/ 1445 w 2123"/>
                <a:gd name="T35" fmla="*/ 1156 h 1261"/>
                <a:gd name="T36" fmla="*/ 1572 w 2123"/>
                <a:gd name="T37" fmla="*/ 1218 h 1261"/>
                <a:gd name="T38" fmla="*/ 1571 w 2123"/>
                <a:gd name="T39" fmla="*/ 1156 h 1261"/>
                <a:gd name="T40" fmla="*/ 1623 w 2123"/>
                <a:gd name="T41" fmla="*/ 1166 h 1261"/>
                <a:gd name="T42" fmla="*/ 1582 w 2123"/>
                <a:gd name="T43" fmla="*/ 1063 h 1261"/>
                <a:gd name="T44" fmla="*/ 1549 w 2123"/>
                <a:gd name="T45" fmla="*/ 1123 h 1261"/>
                <a:gd name="T46" fmla="*/ 1549 w 2123"/>
                <a:gd name="T47" fmla="*/ 1260 h 1261"/>
                <a:gd name="T48" fmla="*/ 1630 w 2123"/>
                <a:gd name="T49" fmla="*/ 1254 h 1261"/>
                <a:gd name="T50" fmla="*/ 1685 w 2123"/>
                <a:gd name="T51" fmla="*/ 1204 h 1261"/>
                <a:gd name="T52" fmla="*/ 1586 w 2123"/>
                <a:gd name="T53" fmla="*/ 1021 h 1261"/>
                <a:gd name="T54" fmla="*/ 1541 w 2123"/>
                <a:gd name="T55" fmla="*/ 1097 h 1261"/>
                <a:gd name="T56" fmla="*/ 1795 w 2123"/>
                <a:gd name="T57" fmla="*/ 1254 h 1261"/>
                <a:gd name="T58" fmla="*/ 1856 w 2123"/>
                <a:gd name="T59" fmla="*/ 1079 h 1261"/>
                <a:gd name="T60" fmla="*/ 1879 w 2123"/>
                <a:gd name="T61" fmla="*/ 1024 h 1261"/>
                <a:gd name="T62" fmla="*/ 1793 w 2123"/>
                <a:gd name="T63" fmla="*/ 1070 h 1261"/>
                <a:gd name="T64" fmla="*/ 1792 w 2123"/>
                <a:gd name="T65" fmla="*/ 1028 h 1261"/>
                <a:gd name="T66" fmla="*/ 1733 w 2123"/>
                <a:gd name="T67" fmla="*/ 1254 h 1261"/>
                <a:gd name="T68" fmla="*/ 1973 w 2123"/>
                <a:gd name="T69" fmla="*/ 1254 h 1261"/>
                <a:gd name="T70" fmla="*/ 2021 w 2123"/>
                <a:gd name="T71" fmla="*/ 1070 h 1261"/>
                <a:gd name="T72" fmla="*/ 2061 w 2123"/>
                <a:gd name="T73" fmla="*/ 1254 h 1261"/>
                <a:gd name="T74" fmla="*/ 2123 w 2123"/>
                <a:gd name="T75" fmla="*/ 1115 h 1261"/>
                <a:gd name="T76" fmla="*/ 1971 w 2123"/>
                <a:gd name="T77" fmla="*/ 1059 h 1261"/>
                <a:gd name="T78" fmla="*/ 1970 w 2123"/>
                <a:gd name="T79" fmla="*/ 1028 h 1261"/>
                <a:gd name="T80" fmla="*/ 1911 w 2123"/>
                <a:gd name="T81" fmla="*/ 1254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AU">
                <a:latin typeface="+mn-lt"/>
                <a:cs typeface="+mn-cs"/>
              </a:endParaRPr>
            </a:p>
          </p:txBody>
        </p:sp>
        <p:sp>
          <p:nvSpPr>
            <p:cNvPr id="8" name="Freeform 4"/>
            <p:cNvSpPr>
              <a:spLocks noEditPoints="1"/>
            </p:cNvSpPr>
            <p:nvPr/>
          </p:nvSpPr>
          <p:spPr bwMode="black">
            <a:xfrm>
              <a:off x="592267" y="5429671"/>
              <a:ext cx="1034127" cy="650951"/>
            </a:xfrm>
            <a:custGeom>
              <a:avLst/>
              <a:gdLst>
                <a:gd name="T0" fmla="*/ 158 w 2054"/>
                <a:gd name="T1" fmla="*/ 0 h 1270"/>
                <a:gd name="T2" fmla="*/ 317 w 2054"/>
                <a:gd name="T3" fmla="*/ 159 h 1270"/>
                <a:gd name="T4" fmla="*/ 2 w 2054"/>
                <a:gd name="T5" fmla="*/ 534 h 1270"/>
                <a:gd name="T6" fmla="*/ 637 w 2054"/>
                <a:gd name="T7" fmla="*/ 946 h 1270"/>
                <a:gd name="T8" fmla="*/ 481 w 2054"/>
                <a:gd name="T9" fmla="*/ 946 h 1270"/>
                <a:gd name="T10" fmla="*/ 0 w 2054"/>
                <a:gd name="T11" fmla="*/ 1103 h 1270"/>
                <a:gd name="T12" fmla="*/ 158 w 2054"/>
                <a:gd name="T13" fmla="*/ 1263 h 1270"/>
                <a:gd name="T14" fmla="*/ 795 w 2054"/>
                <a:gd name="T15" fmla="*/ 1105 h 1270"/>
                <a:gd name="T16" fmla="*/ 637 w 2054"/>
                <a:gd name="T17" fmla="*/ 946 h 1270"/>
                <a:gd name="T18" fmla="*/ 1188 w 2054"/>
                <a:gd name="T19" fmla="*/ 1263 h 1270"/>
                <a:gd name="T20" fmla="*/ 1036 w 2054"/>
                <a:gd name="T21" fmla="*/ 1206 h 1270"/>
                <a:gd name="T22" fmla="*/ 967 w 2054"/>
                <a:gd name="T23" fmla="*/ 951 h 1270"/>
                <a:gd name="T24" fmla="*/ 1330 w 2054"/>
                <a:gd name="T25" fmla="*/ 1223 h 1270"/>
                <a:gd name="T26" fmla="*/ 1330 w 2054"/>
                <a:gd name="T27" fmla="*/ 1078 h 1270"/>
                <a:gd name="T28" fmla="*/ 1330 w 2054"/>
                <a:gd name="T29" fmla="*/ 1223 h 1270"/>
                <a:gd name="T30" fmla="*/ 1213 w 2054"/>
                <a:gd name="T31" fmla="*/ 1150 h 1270"/>
                <a:gd name="T32" fmla="*/ 1447 w 2054"/>
                <a:gd name="T33" fmla="*/ 1150 h 1270"/>
                <a:gd name="T34" fmla="*/ 1702 w 2054"/>
                <a:gd name="T35" fmla="*/ 1117 h 1270"/>
                <a:gd name="T36" fmla="*/ 1480 w 2054"/>
                <a:gd name="T37" fmla="*/ 1154 h 1270"/>
                <a:gd name="T38" fmla="*/ 1704 w 2054"/>
                <a:gd name="T39" fmla="*/ 1177 h 1270"/>
                <a:gd name="T40" fmla="*/ 1594 w 2054"/>
                <a:gd name="T41" fmla="*/ 1223 h 1270"/>
                <a:gd name="T42" fmla="*/ 1596 w 2054"/>
                <a:gd name="T43" fmla="*/ 1078 h 1270"/>
                <a:gd name="T44" fmla="*/ 1702 w 2054"/>
                <a:gd name="T45" fmla="*/ 1117 h 1270"/>
                <a:gd name="T46" fmla="*/ 1829 w 2054"/>
                <a:gd name="T47" fmla="*/ 1228 h 1270"/>
                <a:gd name="T48" fmla="*/ 1828 w 2054"/>
                <a:gd name="T49" fmla="*/ 1166 h 1270"/>
                <a:gd name="T50" fmla="*/ 1880 w 2054"/>
                <a:gd name="T51" fmla="*/ 1176 h 1270"/>
                <a:gd name="T52" fmla="*/ 1839 w 2054"/>
                <a:gd name="T53" fmla="*/ 1073 h 1270"/>
                <a:gd name="T54" fmla="*/ 1806 w 2054"/>
                <a:gd name="T55" fmla="*/ 1133 h 1270"/>
                <a:gd name="T56" fmla="*/ 1806 w 2054"/>
                <a:gd name="T57" fmla="*/ 1269 h 1270"/>
                <a:gd name="T58" fmla="*/ 1887 w 2054"/>
                <a:gd name="T59" fmla="*/ 1263 h 1270"/>
                <a:gd name="T60" fmla="*/ 1942 w 2054"/>
                <a:gd name="T61" fmla="*/ 1213 h 1270"/>
                <a:gd name="T62" fmla="*/ 1842 w 2054"/>
                <a:gd name="T63" fmla="*/ 1031 h 1270"/>
                <a:gd name="T64" fmla="*/ 1798 w 2054"/>
                <a:gd name="T65" fmla="*/ 1107 h 1270"/>
                <a:gd name="T66" fmla="*/ 2054 w 2054"/>
                <a:gd name="T67" fmla="*/ 1263 h 1270"/>
                <a:gd name="T68" fmla="*/ 1991 w 2054"/>
                <a:gd name="T69" fmla="*/ 951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AU">
                <a:latin typeface="+mn-lt"/>
                <a:cs typeface="+mn-cs"/>
              </a:endParaRPr>
            </a:p>
          </p:txBody>
        </p:sp>
      </p:grpSp>
      <p:sp>
        <p:nvSpPr>
          <p:cNvPr id="2" name="Title 1"/>
          <p:cNvSpPr>
            <a:spLocks noGrp="1"/>
          </p:cNvSpPr>
          <p:nvPr>
            <p:ph type="title"/>
          </p:nvPr>
        </p:nvSpPr>
        <p:spPr/>
        <p:txBody>
          <a:bodyPr/>
          <a:lstStyle>
            <a:lvl1pPr>
              <a:defRPr baseline="0">
                <a:solidFill>
                  <a:schemeClr val="bg1"/>
                </a:solidFill>
              </a:defRPr>
            </a:lvl1pPr>
          </a:lstStyle>
          <a:p>
            <a:r>
              <a:rPr lang="en-US"/>
              <a:t>Click to edit Master title style</a:t>
            </a:r>
            <a:endParaRPr lang="en-AU"/>
          </a:p>
        </p:txBody>
      </p:sp>
      <p:sp>
        <p:nvSpPr>
          <p:cNvPr id="7" name="Content Placeholder 6"/>
          <p:cNvSpPr>
            <a:spLocks noGrp="1"/>
          </p:cNvSpPr>
          <p:nvPr>
            <p:ph sz="quarter" idx="12"/>
          </p:nvPr>
        </p:nvSpPr>
        <p:spPr>
          <a:xfrm>
            <a:off x="2460623" y="1241416"/>
            <a:ext cx="6084000" cy="4824000"/>
          </a:xfrm>
        </p:spPr>
        <p:txBody>
          <a:bodyPr/>
          <a:lstStyle>
            <a:lvl1pPr marL="0" indent="0">
              <a:spcBef>
                <a:spcPts val="2100"/>
              </a:spcBef>
              <a:buFontTx/>
              <a:buNone/>
              <a:defRPr b="1" baseline="0">
                <a:solidFill>
                  <a:schemeClr val="bg1"/>
                </a:solidFill>
              </a:defRPr>
            </a:lvl1pPr>
            <a:lvl2pPr marL="0" indent="0">
              <a:spcBef>
                <a:spcPts val="0"/>
              </a:spcBef>
              <a:spcAft>
                <a:spcPts val="0"/>
              </a:spcAft>
              <a:buFontTx/>
              <a:buNone/>
              <a:defRPr baseline="0">
                <a:solidFill>
                  <a:schemeClr val="bg1"/>
                </a:solidFill>
              </a:defRPr>
            </a:lvl2pPr>
            <a:lvl3pPr marL="129600" indent="-129600">
              <a:spcBef>
                <a:spcPts val="0"/>
              </a:spcBef>
              <a:defRPr baseline="0">
                <a:solidFill>
                  <a:schemeClr val="bg1"/>
                </a:solidFill>
              </a:defRPr>
            </a:lvl3pPr>
            <a:lvl4pPr marL="259200" indent="-129600">
              <a:defRPr baseline="0">
                <a:solidFill>
                  <a:schemeClr val="bg1"/>
                </a:solidFill>
              </a:defRPr>
            </a:lvl4pPr>
            <a:lvl5pPr marL="388800" indent="-129600">
              <a:defRPr baseline="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Date Placeholder 2"/>
          <p:cNvSpPr>
            <a:spLocks noGrp="1"/>
          </p:cNvSpPr>
          <p:nvPr>
            <p:ph type="dt" sz="half" idx="13"/>
          </p:nvPr>
        </p:nvSpPr>
        <p:spPr/>
        <p:txBody>
          <a:bodyPr/>
          <a:lstStyle>
            <a:lvl1pPr>
              <a:defRPr baseline="0">
                <a:solidFill>
                  <a:schemeClr val="bg1"/>
                </a:solidFill>
              </a:defRPr>
            </a:lvl1pPr>
          </a:lstStyle>
          <a:p>
            <a:pPr>
              <a:defRPr/>
            </a:pPr>
            <a:r>
              <a:rPr lang="en-US"/>
              <a:t>8th March 2010</a:t>
            </a:r>
            <a:endParaRPr lang="en-AU"/>
          </a:p>
        </p:txBody>
      </p:sp>
      <p:sp>
        <p:nvSpPr>
          <p:cNvPr id="10" name="Footer Placeholder 3"/>
          <p:cNvSpPr>
            <a:spLocks noGrp="1"/>
          </p:cNvSpPr>
          <p:nvPr>
            <p:ph type="ftr" sz="quarter" idx="14"/>
          </p:nvPr>
        </p:nvSpPr>
        <p:spPr/>
        <p:txBody>
          <a:bodyPr/>
          <a:lstStyle>
            <a:lvl1pPr>
              <a:defRPr baseline="0">
                <a:solidFill>
                  <a:schemeClr val="bg1"/>
                </a:solidFill>
              </a:defRPr>
            </a:lvl1pPr>
          </a:lstStyle>
          <a:p>
            <a:pPr>
              <a:defRPr/>
            </a:pPr>
            <a:r>
              <a:rPr lang="en-AU"/>
              <a:t>Presentation Title</a:t>
            </a:r>
          </a:p>
        </p:txBody>
      </p:sp>
    </p:spTree>
    <p:extLst>
      <p:ext uri="{BB962C8B-B14F-4D97-AF65-F5344CB8AC3E}">
        <p14:creationId xmlns:p14="http://schemas.microsoft.com/office/powerpoint/2010/main" val="3793968789"/>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Word Slide 2007 (Reversed with Logo)">
    <p:bg>
      <p:bgPr>
        <a:solidFill>
          <a:schemeClr val="accent1"/>
        </a:solidFill>
        <a:effectLst/>
      </p:bgPr>
    </p:bg>
    <p:spTree>
      <p:nvGrpSpPr>
        <p:cNvPr id="1" name=""/>
        <p:cNvGrpSpPr/>
        <p:nvPr/>
      </p:nvGrpSpPr>
      <p:grpSpPr>
        <a:xfrm>
          <a:off x="0" y="0"/>
          <a:ext cx="0" cy="0"/>
          <a:chOff x="0" y="0"/>
          <a:chExt cx="0" cy="0"/>
        </a:xfrm>
      </p:grpSpPr>
      <p:sp>
        <p:nvSpPr>
          <p:cNvPr id="5"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6" name="Group 5"/>
          <p:cNvGrpSpPr/>
          <p:nvPr userDrawn="1"/>
        </p:nvGrpSpPr>
        <p:grpSpPr bwMode="black">
          <a:xfrm>
            <a:off x="412776" y="5328000"/>
            <a:ext cx="1213618" cy="837991"/>
            <a:chOff x="412776" y="5242631"/>
            <a:chExt cx="1213618" cy="837991"/>
          </a:xfrm>
          <a:solidFill>
            <a:schemeClr val="bg1"/>
          </a:solidFill>
        </p:grpSpPr>
        <p:sp>
          <p:nvSpPr>
            <p:cNvPr id="8" name="Freeform 3"/>
            <p:cNvSpPr>
              <a:spLocks noEditPoints="1"/>
            </p:cNvSpPr>
            <p:nvPr/>
          </p:nvSpPr>
          <p:spPr bwMode="black">
            <a:xfrm>
              <a:off x="412776" y="5242631"/>
              <a:ext cx="1061218" cy="646177"/>
            </a:xfrm>
            <a:custGeom>
              <a:avLst/>
              <a:gdLst>
                <a:gd name="T0" fmla="*/ 795 w 2123"/>
                <a:gd name="T1" fmla="*/ 1103 h 1261"/>
                <a:gd name="T2" fmla="*/ 795 w 2123"/>
                <a:gd name="T3" fmla="*/ 1261 h 1261"/>
                <a:gd name="T4" fmla="*/ 158 w 2123"/>
                <a:gd name="T5" fmla="*/ 1261 h 1261"/>
                <a:gd name="T6" fmla="*/ 0 w 2123"/>
                <a:gd name="T7" fmla="*/ 944 h 1261"/>
                <a:gd name="T8" fmla="*/ 158 w 2123"/>
                <a:gd name="T9" fmla="*/ 0 h 1261"/>
                <a:gd name="T10" fmla="*/ 317 w 2123"/>
                <a:gd name="T11" fmla="*/ 158 h 1261"/>
                <a:gd name="T12" fmla="*/ 317 w 2123"/>
                <a:gd name="T13" fmla="*/ 944 h 1261"/>
                <a:gd name="T14" fmla="*/ 637 w 2123"/>
                <a:gd name="T15" fmla="*/ 944 h 1261"/>
                <a:gd name="T16" fmla="*/ 1199 w 2123"/>
                <a:gd name="T17" fmla="*/ 1254 h 1261"/>
                <a:gd name="T18" fmla="*/ 1047 w 2123"/>
                <a:gd name="T19" fmla="*/ 1196 h 1261"/>
                <a:gd name="T20" fmla="*/ 978 w 2123"/>
                <a:gd name="T21" fmla="*/ 941 h 1261"/>
                <a:gd name="T22" fmla="*/ 1282 w 2123"/>
                <a:gd name="T23" fmla="*/ 1116 h 1261"/>
                <a:gd name="T24" fmla="*/ 1383 w 2123"/>
                <a:gd name="T25" fmla="*/ 1116 h 1261"/>
                <a:gd name="T26" fmla="*/ 1445 w 2123"/>
                <a:gd name="T27" fmla="*/ 1156 h 1261"/>
                <a:gd name="T28" fmla="*/ 1220 w 2123"/>
                <a:gd name="T29" fmla="*/ 1141 h 1261"/>
                <a:gd name="T30" fmla="*/ 1441 w 2123"/>
                <a:gd name="T31" fmla="*/ 1184 h 1261"/>
                <a:gd name="T32" fmla="*/ 1338 w 2123"/>
                <a:gd name="T33" fmla="*/ 1213 h 1261"/>
                <a:gd name="T34" fmla="*/ 1445 w 2123"/>
                <a:gd name="T35" fmla="*/ 1156 h 1261"/>
                <a:gd name="T36" fmla="*/ 1572 w 2123"/>
                <a:gd name="T37" fmla="*/ 1218 h 1261"/>
                <a:gd name="T38" fmla="*/ 1571 w 2123"/>
                <a:gd name="T39" fmla="*/ 1156 h 1261"/>
                <a:gd name="T40" fmla="*/ 1623 w 2123"/>
                <a:gd name="T41" fmla="*/ 1166 h 1261"/>
                <a:gd name="T42" fmla="*/ 1582 w 2123"/>
                <a:gd name="T43" fmla="*/ 1063 h 1261"/>
                <a:gd name="T44" fmla="*/ 1549 w 2123"/>
                <a:gd name="T45" fmla="*/ 1123 h 1261"/>
                <a:gd name="T46" fmla="*/ 1549 w 2123"/>
                <a:gd name="T47" fmla="*/ 1260 h 1261"/>
                <a:gd name="T48" fmla="*/ 1630 w 2123"/>
                <a:gd name="T49" fmla="*/ 1254 h 1261"/>
                <a:gd name="T50" fmla="*/ 1685 w 2123"/>
                <a:gd name="T51" fmla="*/ 1204 h 1261"/>
                <a:gd name="T52" fmla="*/ 1586 w 2123"/>
                <a:gd name="T53" fmla="*/ 1021 h 1261"/>
                <a:gd name="T54" fmla="*/ 1541 w 2123"/>
                <a:gd name="T55" fmla="*/ 1097 h 1261"/>
                <a:gd name="T56" fmla="*/ 1795 w 2123"/>
                <a:gd name="T57" fmla="*/ 1254 h 1261"/>
                <a:gd name="T58" fmla="*/ 1856 w 2123"/>
                <a:gd name="T59" fmla="*/ 1079 h 1261"/>
                <a:gd name="T60" fmla="*/ 1879 w 2123"/>
                <a:gd name="T61" fmla="*/ 1024 h 1261"/>
                <a:gd name="T62" fmla="*/ 1793 w 2123"/>
                <a:gd name="T63" fmla="*/ 1070 h 1261"/>
                <a:gd name="T64" fmla="*/ 1792 w 2123"/>
                <a:gd name="T65" fmla="*/ 1028 h 1261"/>
                <a:gd name="T66" fmla="*/ 1733 w 2123"/>
                <a:gd name="T67" fmla="*/ 1254 h 1261"/>
                <a:gd name="T68" fmla="*/ 1973 w 2123"/>
                <a:gd name="T69" fmla="*/ 1254 h 1261"/>
                <a:gd name="T70" fmla="*/ 2021 w 2123"/>
                <a:gd name="T71" fmla="*/ 1070 h 1261"/>
                <a:gd name="T72" fmla="*/ 2061 w 2123"/>
                <a:gd name="T73" fmla="*/ 1254 h 1261"/>
                <a:gd name="T74" fmla="*/ 2123 w 2123"/>
                <a:gd name="T75" fmla="*/ 1115 h 1261"/>
                <a:gd name="T76" fmla="*/ 1971 w 2123"/>
                <a:gd name="T77" fmla="*/ 1059 h 1261"/>
                <a:gd name="T78" fmla="*/ 1970 w 2123"/>
                <a:gd name="T79" fmla="*/ 1028 h 1261"/>
                <a:gd name="T80" fmla="*/ 1911 w 2123"/>
                <a:gd name="T81" fmla="*/ 1254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AU">
                <a:latin typeface="+mn-lt"/>
                <a:cs typeface="+mn-cs"/>
              </a:endParaRPr>
            </a:p>
          </p:txBody>
        </p:sp>
        <p:sp>
          <p:nvSpPr>
            <p:cNvPr id="9" name="Freeform 4"/>
            <p:cNvSpPr>
              <a:spLocks noEditPoints="1"/>
            </p:cNvSpPr>
            <p:nvPr/>
          </p:nvSpPr>
          <p:spPr bwMode="black">
            <a:xfrm>
              <a:off x="592267" y="5429671"/>
              <a:ext cx="1034127" cy="650951"/>
            </a:xfrm>
            <a:custGeom>
              <a:avLst/>
              <a:gdLst>
                <a:gd name="T0" fmla="*/ 158 w 2054"/>
                <a:gd name="T1" fmla="*/ 0 h 1270"/>
                <a:gd name="T2" fmla="*/ 317 w 2054"/>
                <a:gd name="T3" fmla="*/ 159 h 1270"/>
                <a:gd name="T4" fmla="*/ 2 w 2054"/>
                <a:gd name="T5" fmla="*/ 534 h 1270"/>
                <a:gd name="T6" fmla="*/ 637 w 2054"/>
                <a:gd name="T7" fmla="*/ 946 h 1270"/>
                <a:gd name="T8" fmla="*/ 481 w 2054"/>
                <a:gd name="T9" fmla="*/ 946 h 1270"/>
                <a:gd name="T10" fmla="*/ 0 w 2054"/>
                <a:gd name="T11" fmla="*/ 1103 h 1270"/>
                <a:gd name="T12" fmla="*/ 158 w 2054"/>
                <a:gd name="T13" fmla="*/ 1263 h 1270"/>
                <a:gd name="T14" fmla="*/ 795 w 2054"/>
                <a:gd name="T15" fmla="*/ 1105 h 1270"/>
                <a:gd name="T16" fmla="*/ 637 w 2054"/>
                <a:gd name="T17" fmla="*/ 946 h 1270"/>
                <a:gd name="T18" fmla="*/ 1188 w 2054"/>
                <a:gd name="T19" fmla="*/ 1263 h 1270"/>
                <a:gd name="T20" fmla="*/ 1036 w 2054"/>
                <a:gd name="T21" fmla="*/ 1206 h 1270"/>
                <a:gd name="T22" fmla="*/ 967 w 2054"/>
                <a:gd name="T23" fmla="*/ 951 h 1270"/>
                <a:gd name="T24" fmla="*/ 1330 w 2054"/>
                <a:gd name="T25" fmla="*/ 1223 h 1270"/>
                <a:gd name="T26" fmla="*/ 1330 w 2054"/>
                <a:gd name="T27" fmla="*/ 1078 h 1270"/>
                <a:gd name="T28" fmla="*/ 1330 w 2054"/>
                <a:gd name="T29" fmla="*/ 1223 h 1270"/>
                <a:gd name="T30" fmla="*/ 1213 w 2054"/>
                <a:gd name="T31" fmla="*/ 1150 h 1270"/>
                <a:gd name="T32" fmla="*/ 1447 w 2054"/>
                <a:gd name="T33" fmla="*/ 1150 h 1270"/>
                <a:gd name="T34" fmla="*/ 1702 w 2054"/>
                <a:gd name="T35" fmla="*/ 1117 h 1270"/>
                <a:gd name="T36" fmla="*/ 1480 w 2054"/>
                <a:gd name="T37" fmla="*/ 1154 h 1270"/>
                <a:gd name="T38" fmla="*/ 1704 w 2054"/>
                <a:gd name="T39" fmla="*/ 1177 h 1270"/>
                <a:gd name="T40" fmla="*/ 1594 w 2054"/>
                <a:gd name="T41" fmla="*/ 1223 h 1270"/>
                <a:gd name="T42" fmla="*/ 1596 w 2054"/>
                <a:gd name="T43" fmla="*/ 1078 h 1270"/>
                <a:gd name="T44" fmla="*/ 1702 w 2054"/>
                <a:gd name="T45" fmla="*/ 1117 h 1270"/>
                <a:gd name="T46" fmla="*/ 1829 w 2054"/>
                <a:gd name="T47" fmla="*/ 1228 h 1270"/>
                <a:gd name="T48" fmla="*/ 1828 w 2054"/>
                <a:gd name="T49" fmla="*/ 1166 h 1270"/>
                <a:gd name="T50" fmla="*/ 1880 w 2054"/>
                <a:gd name="T51" fmla="*/ 1176 h 1270"/>
                <a:gd name="T52" fmla="*/ 1839 w 2054"/>
                <a:gd name="T53" fmla="*/ 1073 h 1270"/>
                <a:gd name="T54" fmla="*/ 1806 w 2054"/>
                <a:gd name="T55" fmla="*/ 1133 h 1270"/>
                <a:gd name="T56" fmla="*/ 1806 w 2054"/>
                <a:gd name="T57" fmla="*/ 1269 h 1270"/>
                <a:gd name="T58" fmla="*/ 1887 w 2054"/>
                <a:gd name="T59" fmla="*/ 1263 h 1270"/>
                <a:gd name="T60" fmla="*/ 1942 w 2054"/>
                <a:gd name="T61" fmla="*/ 1213 h 1270"/>
                <a:gd name="T62" fmla="*/ 1842 w 2054"/>
                <a:gd name="T63" fmla="*/ 1031 h 1270"/>
                <a:gd name="T64" fmla="*/ 1798 w 2054"/>
                <a:gd name="T65" fmla="*/ 1107 h 1270"/>
                <a:gd name="T66" fmla="*/ 2054 w 2054"/>
                <a:gd name="T67" fmla="*/ 1263 h 1270"/>
                <a:gd name="T68" fmla="*/ 1991 w 2054"/>
                <a:gd name="T69" fmla="*/ 951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AU">
                <a:latin typeface="+mn-lt"/>
                <a:cs typeface="+mn-cs"/>
              </a:endParaRPr>
            </a:p>
          </p:txBody>
        </p:sp>
      </p:grpSp>
      <p:cxnSp>
        <p:nvCxnSpPr>
          <p:cNvPr id="10" name="Straight Connector 9"/>
          <p:cNvCxnSpPr/>
          <p:nvPr userDrawn="1"/>
        </p:nvCxnSpPr>
        <p:spPr>
          <a:xfrm>
            <a:off x="414338" y="5094288"/>
            <a:ext cx="1338262"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baseline="0">
                <a:solidFill>
                  <a:schemeClr val="bg1"/>
                </a:solidFill>
              </a:defRPr>
            </a:lvl1pPr>
          </a:lstStyle>
          <a:p>
            <a:r>
              <a:rPr lang="en-US"/>
              <a:t>Click to edit Master title style</a:t>
            </a:r>
            <a:endParaRPr lang="en-AU"/>
          </a:p>
        </p:txBody>
      </p:sp>
      <p:sp>
        <p:nvSpPr>
          <p:cNvPr id="7" name="Content Placeholder 6"/>
          <p:cNvSpPr>
            <a:spLocks noGrp="1"/>
          </p:cNvSpPr>
          <p:nvPr>
            <p:ph sz="quarter" idx="12"/>
          </p:nvPr>
        </p:nvSpPr>
        <p:spPr>
          <a:xfrm>
            <a:off x="2460623" y="1241416"/>
            <a:ext cx="6084000" cy="4824000"/>
          </a:xfrm>
        </p:spPr>
        <p:txBody>
          <a:bodyPr/>
          <a:lstStyle>
            <a:lvl1pPr marL="0" indent="0">
              <a:spcBef>
                <a:spcPts val="2100"/>
              </a:spcBef>
              <a:buFontTx/>
              <a:buNone/>
              <a:defRPr b="1" baseline="0">
                <a:solidFill>
                  <a:schemeClr val="bg1"/>
                </a:solidFill>
              </a:defRPr>
            </a:lvl1pPr>
            <a:lvl2pPr marL="0" indent="0">
              <a:spcBef>
                <a:spcPts val="0"/>
              </a:spcBef>
              <a:spcAft>
                <a:spcPts val="0"/>
              </a:spcAft>
              <a:buFontTx/>
              <a:buNone/>
              <a:defRPr baseline="0">
                <a:solidFill>
                  <a:schemeClr val="bg1"/>
                </a:solidFill>
              </a:defRPr>
            </a:lvl2pPr>
            <a:lvl3pPr marL="129600" indent="-129600">
              <a:spcBef>
                <a:spcPts val="0"/>
              </a:spcBef>
              <a:defRPr baseline="0">
                <a:solidFill>
                  <a:schemeClr val="bg1"/>
                </a:solidFill>
              </a:defRPr>
            </a:lvl3pPr>
            <a:lvl4pPr marL="259200" indent="-129600">
              <a:defRPr baseline="0">
                <a:solidFill>
                  <a:schemeClr val="bg1"/>
                </a:solidFill>
              </a:defRPr>
            </a:lvl4pPr>
            <a:lvl5pPr marL="388800" indent="-129600">
              <a:defRPr baseline="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2" name="Picture Placeholder 12"/>
          <p:cNvSpPr>
            <a:spLocks noGrp="1"/>
          </p:cNvSpPr>
          <p:nvPr>
            <p:ph type="pic" sz="quarter" idx="13"/>
          </p:nvPr>
        </p:nvSpPr>
        <p:spPr>
          <a:xfrm>
            <a:off x="540191" y="3833641"/>
            <a:ext cx="977574" cy="1062037"/>
          </a:xfrm>
          <a:noFill/>
        </p:spPr>
        <p:txBody>
          <a:bodyPr anchor="ctr"/>
          <a:lstStyle>
            <a:lvl1pPr algn="ctr">
              <a:defRPr/>
            </a:lvl1pPr>
          </a:lstStyle>
          <a:p>
            <a:pPr lvl="0"/>
            <a:endParaRPr lang="en-AU" noProof="0"/>
          </a:p>
        </p:txBody>
      </p:sp>
      <p:sp>
        <p:nvSpPr>
          <p:cNvPr id="11" name="Date Placeholder 2"/>
          <p:cNvSpPr>
            <a:spLocks noGrp="1"/>
          </p:cNvSpPr>
          <p:nvPr>
            <p:ph type="dt" sz="half" idx="14"/>
          </p:nvPr>
        </p:nvSpPr>
        <p:spPr/>
        <p:txBody>
          <a:bodyPr/>
          <a:lstStyle>
            <a:lvl1pPr>
              <a:defRPr baseline="0">
                <a:solidFill>
                  <a:schemeClr val="bg1"/>
                </a:solidFill>
              </a:defRPr>
            </a:lvl1pPr>
          </a:lstStyle>
          <a:p>
            <a:pPr>
              <a:defRPr/>
            </a:pPr>
            <a:r>
              <a:rPr lang="en-US"/>
              <a:t>8th March 2010</a:t>
            </a:r>
            <a:endParaRPr lang="en-AU"/>
          </a:p>
        </p:txBody>
      </p:sp>
      <p:sp>
        <p:nvSpPr>
          <p:cNvPr id="13" name="Footer Placeholder 3"/>
          <p:cNvSpPr>
            <a:spLocks noGrp="1"/>
          </p:cNvSpPr>
          <p:nvPr>
            <p:ph type="ftr" sz="quarter" idx="15"/>
          </p:nvPr>
        </p:nvSpPr>
        <p:spPr/>
        <p:txBody>
          <a:bodyPr/>
          <a:lstStyle>
            <a:lvl1pPr>
              <a:defRPr baseline="0">
                <a:solidFill>
                  <a:schemeClr val="bg1"/>
                </a:solidFill>
              </a:defRPr>
            </a:lvl1pPr>
          </a:lstStyle>
          <a:p>
            <a:pPr>
              <a:defRPr/>
            </a:pPr>
            <a:r>
              <a:rPr lang="en-AU"/>
              <a:t>Presentation Title</a:t>
            </a:r>
          </a:p>
        </p:txBody>
      </p:sp>
    </p:spTree>
    <p:extLst>
      <p:ext uri="{BB962C8B-B14F-4D97-AF65-F5344CB8AC3E}">
        <p14:creationId xmlns:p14="http://schemas.microsoft.com/office/powerpoint/2010/main" val="3246362165"/>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Word Slide (Bas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r>
              <a:rPr lang="en-US"/>
              <a:t>8th March 2010</a:t>
            </a:r>
            <a:endParaRPr lang="en-AU" dirty="0"/>
          </a:p>
        </p:txBody>
      </p:sp>
      <p:sp>
        <p:nvSpPr>
          <p:cNvPr id="5" name="Footer Placeholder 4"/>
          <p:cNvSpPr>
            <a:spLocks noGrp="1"/>
          </p:cNvSpPr>
          <p:nvPr>
            <p:ph type="ftr" sz="quarter" idx="11"/>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390839985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4650" y="385763"/>
            <a:ext cx="1851025" cy="500062"/>
          </a:xfrm>
          <a:prstGeom prst="rect">
            <a:avLst/>
          </a:prstGeom>
        </p:spPr>
        <p:txBody>
          <a:bodyPr vert="horz" lIns="0" tIns="0" rIns="0" bIns="0" rtlCol="0" anchor="b" anchorCtr="0">
            <a:noAutofit/>
          </a:bodyPr>
          <a:lstStyle>
            <a:lvl1pPr algn="l" fontAlgn="auto">
              <a:spcBef>
                <a:spcPts val="0"/>
              </a:spcBef>
              <a:spcAft>
                <a:spcPts val="0"/>
              </a:spcAft>
              <a:defRPr sz="1200" b="1" spc="-20" baseline="0">
                <a:solidFill>
                  <a:schemeClr val="tx2"/>
                </a:solidFill>
                <a:latin typeface="Arial" pitchFamily="34" charset="0"/>
                <a:cs typeface="Arial" pitchFamily="34" charset="0"/>
              </a:defRPr>
            </a:lvl1pPr>
          </a:lstStyle>
          <a:p>
            <a:pPr>
              <a:defRPr/>
            </a:pPr>
            <a:r>
              <a:rPr lang="en-US"/>
              <a:t>8th March 2010</a:t>
            </a:r>
            <a:endParaRPr lang="en-AU" dirty="0"/>
          </a:p>
        </p:txBody>
      </p:sp>
      <p:sp>
        <p:nvSpPr>
          <p:cNvPr id="2" name="Title Placeholder 1"/>
          <p:cNvSpPr>
            <a:spLocks noGrp="1"/>
          </p:cNvSpPr>
          <p:nvPr>
            <p:ph type="title"/>
          </p:nvPr>
        </p:nvSpPr>
        <p:spPr>
          <a:xfrm>
            <a:off x="2457450" y="377825"/>
            <a:ext cx="6102350" cy="684213"/>
          </a:xfrm>
          <a:prstGeom prst="rect">
            <a:avLst/>
          </a:prstGeom>
        </p:spPr>
        <p:txBody>
          <a:bodyPr vert="horz" lIns="0" tIns="0" rIns="0" bIns="0" rtlCol="0" anchor="b" anchorCtr="0">
            <a:noAutofit/>
          </a:bodyPr>
          <a:lstStyle/>
          <a:p>
            <a:r>
              <a:rPr lang="en-US"/>
              <a:t>Click to edit Slide Title</a:t>
            </a:r>
            <a:endParaRPr lang="en-AU"/>
          </a:p>
        </p:txBody>
      </p:sp>
      <p:sp>
        <p:nvSpPr>
          <p:cNvPr id="3" name="Text Placeholder 2"/>
          <p:cNvSpPr>
            <a:spLocks noGrp="1"/>
          </p:cNvSpPr>
          <p:nvPr>
            <p:ph type="body" idx="1"/>
          </p:nvPr>
        </p:nvSpPr>
        <p:spPr>
          <a:xfrm>
            <a:off x="2462213" y="1241425"/>
            <a:ext cx="6084887" cy="4824413"/>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p:cNvSpPr>
            <a:spLocks noGrp="1"/>
          </p:cNvSpPr>
          <p:nvPr>
            <p:ph type="ftr" sz="quarter" idx="3"/>
          </p:nvPr>
        </p:nvSpPr>
        <p:spPr>
          <a:xfrm>
            <a:off x="374650" y="885825"/>
            <a:ext cx="1849438" cy="1738313"/>
          </a:xfrm>
          <a:prstGeom prst="rect">
            <a:avLst/>
          </a:prstGeom>
        </p:spPr>
        <p:txBody>
          <a:bodyPr vert="horz" lIns="0" tIns="0" rIns="0" bIns="0" rtlCol="0" anchor="t" anchorCtr="0">
            <a:noAutofit/>
          </a:bodyPr>
          <a:lstStyle>
            <a:lvl1pPr algn="l" fontAlgn="auto">
              <a:spcBef>
                <a:spcPts val="0"/>
              </a:spcBef>
              <a:spcAft>
                <a:spcPts val="0"/>
              </a:spcAft>
              <a:defRPr sz="1200" b="0" spc="-20" baseline="0">
                <a:solidFill>
                  <a:srgbClr val="5693C9"/>
                </a:solidFill>
                <a:latin typeface="Arial" pitchFamily="34" charset="0"/>
                <a:cs typeface="Arial" pitchFamily="34" charset="0"/>
              </a:defRPr>
            </a:lvl1pPr>
          </a:lstStyle>
          <a:p>
            <a:pPr>
              <a:defRPr/>
            </a:pPr>
            <a:r>
              <a:rPr lang="en-AU"/>
              <a:t>Presentation Title</a:t>
            </a:r>
            <a:endParaRPr lang="en-AU" dirty="0"/>
          </a:p>
        </p:txBody>
      </p:sp>
      <p:sp>
        <p:nvSpPr>
          <p:cNvPr id="1030"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rgbClr val="0D92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1031" name="Group 11"/>
          <p:cNvGrpSpPr>
            <a:grpSpLocks/>
          </p:cNvGrpSpPr>
          <p:nvPr userDrawn="1"/>
        </p:nvGrpSpPr>
        <p:grpSpPr bwMode="auto">
          <a:xfrm>
            <a:off x="412750" y="5327650"/>
            <a:ext cx="1214438" cy="838200"/>
            <a:chOff x="412776" y="5242631"/>
            <a:chExt cx="1213618" cy="837991"/>
          </a:xfrm>
        </p:grpSpPr>
        <p:sp>
          <p:nvSpPr>
            <p:cNvPr id="1032" name="Freeform 3"/>
            <p:cNvSpPr>
              <a:spLocks noEditPoints="1"/>
            </p:cNvSpPr>
            <p:nvPr/>
          </p:nvSpPr>
          <p:spPr bwMode="gray">
            <a:xfrm>
              <a:off x="412776" y="5242631"/>
              <a:ext cx="1061218" cy="646177"/>
            </a:xfrm>
            <a:custGeom>
              <a:avLst/>
              <a:gdLst>
                <a:gd name="T0" fmla="*/ 198644214 w 2123"/>
                <a:gd name="T1" fmla="*/ 289633339 h 1261"/>
                <a:gd name="T2" fmla="*/ 198644214 w 2123"/>
                <a:gd name="T3" fmla="*/ 331121900 h 1261"/>
                <a:gd name="T4" fmla="*/ 39479009 w 2123"/>
                <a:gd name="T5" fmla="*/ 331121900 h 1261"/>
                <a:gd name="T6" fmla="*/ 0 w 2123"/>
                <a:gd name="T7" fmla="*/ 247881901 h 1261"/>
                <a:gd name="T8" fmla="*/ 39479009 w 2123"/>
                <a:gd name="T9" fmla="*/ 0 h 1261"/>
                <a:gd name="T10" fmla="*/ 79207952 w 2123"/>
                <a:gd name="T11" fmla="*/ 41488560 h 1261"/>
                <a:gd name="T12" fmla="*/ 79207952 w 2123"/>
                <a:gd name="T13" fmla="*/ 247881901 h 1261"/>
                <a:gd name="T14" fmla="*/ 159165205 w 2123"/>
                <a:gd name="T15" fmla="*/ 247881901 h 1261"/>
                <a:gd name="T16" fmla="*/ 299590889 w 2123"/>
                <a:gd name="T17" fmla="*/ 329283805 h 1261"/>
                <a:gd name="T18" fmla="*/ 261610981 w 2123"/>
                <a:gd name="T19" fmla="*/ 314053808 h 1261"/>
                <a:gd name="T20" fmla="*/ 244370063 w 2123"/>
                <a:gd name="T21" fmla="*/ 247094293 h 1261"/>
                <a:gd name="T22" fmla="*/ 320329878 w 2123"/>
                <a:gd name="T23" fmla="*/ 293046650 h 1261"/>
                <a:gd name="T24" fmla="*/ 345566172 w 2123"/>
                <a:gd name="T25" fmla="*/ 293046650 h 1261"/>
                <a:gd name="T26" fmla="*/ 361058055 w 2123"/>
                <a:gd name="T27" fmla="*/ 303550485 h 1261"/>
                <a:gd name="T28" fmla="*/ 304837995 w 2123"/>
                <a:gd name="T29" fmla="*/ 299611419 h 1261"/>
                <a:gd name="T30" fmla="*/ 360058821 w 2123"/>
                <a:gd name="T31" fmla="*/ 310902862 h 1261"/>
                <a:gd name="T32" fmla="*/ 334322160 w 2123"/>
                <a:gd name="T33" fmla="*/ 318517605 h 1261"/>
                <a:gd name="T34" fmla="*/ 361058055 w 2123"/>
                <a:gd name="T35" fmla="*/ 303550485 h 1261"/>
                <a:gd name="T36" fmla="*/ 392791123 w 2123"/>
                <a:gd name="T37" fmla="*/ 319830456 h 1261"/>
                <a:gd name="T38" fmla="*/ 392541189 w 2123"/>
                <a:gd name="T39" fmla="*/ 303550485 h 1261"/>
                <a:gd name="T40" fmla="*/ 405534236 w 2123"/>
                <a:gd name="T41" fmla="*/ 306176188 h 1261"/>
                <a:gd name="T42" fmla="*/ 395289959 w 2123"/>
                <a:gd name="T43" fmla="*/ 279129504 h 1261"/>
                <a:gd name="T44" fmla="*/ 387044150 w 2123"/>
                <a:gd name="T45" fmla="*/ 294884744 h 1261"/>
                <a:gd name="T46" fmla="*/ 387044150 w 2123"/>
                <a:gd name="T47" fmla="*/ 330859534 h 1261"/>
                <a:gd name="T48" fmla="*/ 407283272 w 2123"/>
                <a:gd name="T49" fmla="*/ 329283805 h 1261"/>
                <a:gd name="T50" fmla="*/ 421026120 w 2123"/>
                <a:gd name="T51" fmla="*/ 316154268 h 1261"/>
                <a:gd name="T52" fmla="*/ 396289193 w 2123"/>
                <a:gd name="T53" fmla="*/ 268100938 h 1261"/>
                <a:gd name="T54" fmla="*/ 385045181 w 2123"/>
                <a:gd name="T55" fmla="*/ 288057610 h 1261"/>
                <a:gd name="T56" fmla="*/ 448511816 w 2123"/>
                <a:gd name="T57" fmla="*/ 329283805 h 1261"/>
                <a:gd name="T58" fmla="*/ 463753266 w 2123"/>
                <a:gd name="T59" fmla="*/ 283330936 h 1261"/>
                <a:gd name="T60" fmla="*/ 469500239 w 2123"/>
                <a:gd name="T61" fmla="*/ 268889059 h 1261"/>
                <a:gd name="T62" fmla="*/ 448011949 w 2123"/>
                <a:gd name="T63" fmla="*/ 280967598 h 1261"/>
                <a:gd name="T64" fmla="*/ 447762015 w 2123"/>
                <a:gd name="T65" fmla="*/ 269939033 h 1261"/>
                <a:gd name="T66" fmla="*/ 433019933 w 2123"/>
                <a:gd name="T67" fmla="*/ 329283805 h 1261"/>
                <a:gd name="T68" fmla="*/ 492987997 w 2123"/>
                <a:gd name="T69" fmla="*/ 329283805 h 1261"/>
                <a:gd name="T70" fmla="*/ 504981810 w 2123"/>
                <a:gd name="T71" fmla="*/ 280967598 h 1261"/>
                <a:gd name="T72" fmla="*/ 514976154 w 2123"/>
                <a:gd name="T73" fmla="*/ 329283805 h 1261"/>
                <a:gd name="T74" fmla="*/ 530468037 w 2123"/>
                <a:gd name="T75" fmla="*/ 292784285 h 1261"/>
                <a:gd name="T76" fmla="*/ 492488130 w 2123"/>
                <a:gd name="T77" fmla="*/ 278079530 h 1261"/>
                <a:gd name="T78" fmla="*/ 492238196 w 2123"/>
                <a:gd name="T79" fmla="*/ 269939033 h 1261"/>
                <a:gd name="T80" fmla="*/ 477496114 w 2123"/>
                <a:gd name="T81" fmla="*/ 329283805 h 12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solidFill>
              <a:srgbClr val="0034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 name="Freeform 4"/>
            <p:cNvSpPr>
              <a:spLocks noEditPoints="1"/>
            </p:cNvSpPr>
            <p:nvPr/>
          </p:nvSpPr>
          <p:spPr bwMode="gray">
            <a:xfrm>
              <a:off x="592267" y="5429671"/>
              <a:ext cx="1034127" cy="650951"/>
            </a:xfrm>
            <a:custGeom>
              <a:avLst/>
              <a:gdLst>
                <a:gd name="T0" fmla="*/ 40050017 w 2054"/>
                <a:gd name="T1" fmla="*/ 0 h 1270"/>
                <a:gd name="T2" fmla="*/ 80353782 w 2054"/>
                <a:gd name="T3" fmla="*/ 41772089 h 1270"/>
                <a:gd name="T4" fmla="*/ 506994 w 2054"/>
                <a:gd name="T5" fmla="*/ 140291217 h 1270"/>
                <a:gd name="T6" fmla="*/ 161467804 w 2054"/>
                <a:gd name="T7" fmla="*/ 248531042 h 1270"/>
                <a:gd name="T8" fmla="*/ 121924782 w 2054"/>
                <a:gd name="T9" fmla="*/ 248531042 h 1270"/>
                <a:gd name="T10" fmla="*/ 0 w 2054"/>
                <a:gd name="T11" fmla="*/ 289777757 h 1270"/>
                <a:gd name="T12" fmla="*/ 40050017 w 2054"/>
                <a:gd name="T13" fmla="*/ 331812277 h 1270"/>
                <a:gd name="T14" fmla="*/ 201518325 w 2054"/>
                <a:gd name="T15" fmla="*/ 290303131 h 1270"/>
                <a:gd name="T16" fmla="*/ 161467804 w 2054"/>
                <a:gd name="T17" fmla="*/ 248531042 h 1270"/>
                <a:gd name="T18" fmla="*/ 301136373 w 2054"/>
                <a:gd name="T19" fmla="*/ 331812277 h 1270"/>
                <a:gd name="T20" fmla="*/ 262607338 w 2054"/>
                <a:gd name="T21" fmla="*/ 316837329 h 1270"/>
                <a:gd name="T22" fmla="*/ 245116797 w 2054"/>
                <a:gd name="T23" fmla="*/ 249844220 h 1270"/>
                <a:gd name="T24" fmla="*/ 337130940 w 2054"/>
                <a:gd name="T25" fmla="*/ 321303775 h 1270"/>
                <a:gd name="T26" fmla="*/ 337130940 w 2054"/>
                <a:gd name="T27" fmla="*/ 283209815 h 1270"/>
                <a:gd name="T28" fmla="*/ 337130940 w 2054"/>
                <a:gd name="T29" fmla="*/ 321303775 h 1270"/>
                <a:gd name="T30" fmla="*/ 307473547 w 2054"/>
                <a:gd name="T31" fmla="*/ 302125324 h 1270"/>
                <a:gd name="T32" fmla="*/ 366788333 w 2054"/>
                <a:gd name="T33" fmla="*/ 302125324 h 1270"/>
                <a:gd name="T34" fmla="*/ 431426305 w 2054"/>
                <a:gd name="T35" fmla="*/ 293455374 h 1270"/>
                <a:gd name="T36" fmla="*/ 375152981 w 2054"/>
                <a:gd name="T37" fmla="*/ 303176071 h 1270"/>
                <a:gd name="T38" fmla="*/ 431933299 w 2054"/>
                <a:gd name="T39" fmla="*/ 309218639 h 1270"/>
                <a:gd name="T40" fmla="*/ 404050134 w 2054"/>
                <a:gd name="T41" fmla="*/ 321303775 h 1270"/>
                <a:gd name="T42" fmla="*/ 404557128 w 2054"/>
                <a:gd name="T43" fmla="*/ 283209815 h 1270"/>
                <a:gd name="T44" fmla="*/ 431426305 w 2054"/>
                <a:gd name="T45" fmla="*/ 293455374 h 1270"/>
                <a:gd name="T46" fmla="*/ 463618165 w 2054"/>
                <a:gd name="T47" fmla="*/ 322616954 h 1270"/>
                <a:gd name="T48" fmla="*/ 463364920 w 2054"/>
                <a:gd name="T49" fmla="*/ 306328827 h 1270"/>
                <a:gd name="T50" fmla="*/ 476545760 w 2054"/>
                <a:gd name="T51" fmla="*/ 308955696 h 1270"/>
                <a:gd name="T52" fmla="*/ 466153136 w 2054"/>
                <a:gd name="T53" fmla="*/ 281896125 h 1270"/>
                <a:gd name="T54" fmla="*/ 457787985 w 2054"/>
                <a:gd name="T55" fmla="*/ 297658877 h 1270"/>
                <a:gd name="T56" fmla="*/ 457787985 w 2054"/>
                <a:gd name="T57" fmla="*/ 333388399 h 1270"/>
                <a:gd name="T58" fmla="*/ 478320491 w 2054"/>
                <a:gd name="T59" fmla="*/ 331812277 h 1270"/>
                <a:gd name="T60" fmla="*/ 492261570 w 2054"/>
                <a:gd name="T61" fmla="*/ 318676394 h 1270"/>
                <a:gd name="T62" fmla="*/ 466913375 w 2054"/>
                <a:gd name="T63" fmla="*/ 270861736 h 1270"/>
                <a:gd name="T64" fmla="*/ 455760512 w 2054"/>
                <a:gd name="T65" fmla="*/ 290828505 h 1270"/>
                <a:gd name="T66" fmla="*/ 520651729 w 2054"/>
                <a:gd name="T67" fmla="*/ 331812277 h 1270"/>
                <a:gd name="T68" fmla="*/ 504682170 w 2054"/>
                <a:gd name="T69" fmla="*/ 249844220 h 12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solidFill>
              <a:srgbClr val="008A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sp>
        <p:nvSpPr>
          <p:cNvPr id="6" name="MSIPCMContentMarking" descr="{&quot;HashCode&quot;:-1267603503,&quot;Placement&quot;:&quot;Footer&quot;}">
            <a:extLst>
              <a:ext uri="{FF2B5EF4-FFF2-40B4-BE49-F238E27FC236}">
                <a16:creationId xmlns:a16="http://schemas.microsoft.com/office/drawing/2014/main" id="{CF1CE75C-AD90-4D88-BF60-2A0B04DE7E51}"/>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ct val="0"/>
              </a:spcBef>
              <a:spcAft>
                <a:spcPct val="0"/>
              </a:spcAft>
            </a:pPr>
            <a:r>
              <a:rPr lang="en-AU" sz="1100">
                <a:solidFill>
                  <a:srgbClr val="000000"/>
                </a:solidFill>
                <a:latin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0" r:id="rId3"/>
    <p:sldLayoutId id="2147483697" r:id="rId4"/>
    <p:sldLayoutId id="2147483691" r:id="rId5"/>
    <p:sldLayoutId id="2147483698" r:id="rId6"/>
    <p:sldLayoutId id="2147483699" r:id="rId7"/>
    <p:sldLayoutId id="2147483700" r:id="rId8"/>
    <p:sldLayoutId id="2147483692" r:id="rId9"/>
    <p:sldLayoutId id="2147483693" r:id="rId10"/>
    <p:sldLayoutId id="2147483694" r:id="rId11"/>
  </p:sldLayoutIdLst>
  <p:transition spd="slow">
    <p:wipe dir="r"/>
  </p:transition>
  <p:hf sldNum="0" hdr="0" ftr="0" dt="0"/>
  <p:txStyles>
    <p:titleStyle>
      <a:lvl1pPr algn="l" rtl="0" eaLnBrk="0" fontAlgn="base" hangingPunct="0">
        <a:lnSpc>
          <a:spcPct val="80000"/>
        </a:lnSpc>
        <a:spcBef>
          <a:spcPct val="0"/>
        </a:spcBef>
        <a:spcAft>
          <a:spcPct val="0"/>
        </a:spcAft>
        <a:defRPr sz="2600" b="1" kern="1200" spc="-20">
          <a:solidFill>
            <a:schemeClr val="tx2"/>
          </a:solidFill>
          <a:latin typeface="Arial" pitchFamily="34" charset="0"/>
          <a:ea typeface="+mj-ea"/>
          <a:cs typeface="Arial" pitchFamily="34" charset="0"/>
        </a:defRPr>
      </a:lvl1pPr>
      <a:lvl2pPr algn="l" rtl="0" eaLnBrk="0" fontAlgn="base" hangingPunct="0">
        <a:lnSpc>
          <a:spcPct val="80000"/>
        </a:lnSpc>
        <a:spcBef>
          <a:spcPct val="0"/>
        </a:spcBef>
        <a:spcAft>
          <a:spcPct val="0"/>
        </a:spcAft>
        <a:defRPr sz="2600" b="1">
          <a:solidFill>
            <a:schemeClr val="tx2"/>
          </a:solidFill>
          <a:latin typeface="Arial" charset="0"/>
          <a:cs typeface="Arial" charset="0"/>
        </a:defRPr>
      </a:lvl2pPr>
      <a:lvl3pPr algn="l" rtl="0" eaLnBrk="0" fontAlgn="base" hangingPunct="0">
        <a:lnSpc>
          <a:spcPct val="80000"/>
        </a:lnSpc>
        <a:spcBef>
          <a:spcPct val="0"/>
        </a:spcBef>
        <a:spcAft>
          <a:spcPct val="0"/>
        </a:spcAft>
        <a:defRPr sz="2600" b="1">
          <a:solidFill>
            <a:schemeClr val="tx2"/>
          </a:solidFill>
          <a:latin typeface="Arial" charset="0"/>
          <a:cs typeface="Arial" charset="0"/>
        </a:defRPr>
      </a:lvl3pPr>
      <a:lvl4pPr algn="l" rtl="0" eaLnBrk="0" fontAlgn="base" hangingPunct="0">
        <a:lnSpc>
          <a:spcPct val="80000"/>
        </a:lnSpc>
        <a:spcBef>
          <a:spcPct val="0"/>
        </a:spcBef>
        <a:spcAft>
          <a:spcPct val="0"/>
        </a:spcAft>
        <a:defRPr sz="2600" b="1">
          <a:solidFill>
            <a:schemeClr val="tx2"/>
          </a:solidFill>
          <a:latin typeface="Arial" charset="0"/>
          <a:cs typeface="Arial" charset="0"/>
        </a:defRPr>
      </a:lvl4pPr>
      <a:lvl5pPr algn="l" rtl="0" eaLnBrk="0" fontAlgn="base" hangingPunct="0">
        <a:lnSpc>
          <a:spcPct val="80000"/>
        </a:lnSpc>
        <a:spcBef>
          <a:spcPct val="0"/>
        </a:spcBef>
        <a:spcAft>
          <a:spcPct val="0"/>
        </a:spcAft>
        <a:defRPr sz="2600" b="1">
          <a:solidFill>
            <a:schemeClr val="tx2"/>
          </a:solidFill>
          <a:latin typeface="Arial" charset="0"/>
          <a:cs typeface="Arial" charset="0"/>
        </a:defRPr>
      </a:lvl5pPr>
      <a:lvl6pPr marL="457200" algn="l" rtl="0" fontAlgn="base">
        <a:lnSpc>
          <a:spcPct val="80000"/>
        </a:lnSpc>
        <a:spcBef>
          <a:spcPct val="0"/>
        </a:spcBef>
        <a:spcAft>
          <a:spcPct val="0"/>
        </a:spcAft>
        <a:defRPr sz="2600" b="1">
          <a:solidFill>
            <a:schemeClr val="tx2"/>
          </a:solidFill>
          <a:latin typeface="Arial" charset="0"/>
          <a:cs typeface="Arial" charset="0"/>
        </a:defRPr>
      </a:lvl6pPr>
      <a:lvl7pPr marL="914400" algn="l" rtl="0" fontAlgn="base">
        <a:lnSpc>
          <a:spcPct val="80000"/>
        </a:lnSpc>
        <a:spcBef>
          <a:spcPct val="0"/>
        </a:spcBef>
        <a:spcAft>
          <a:spcPct val="0"/>
        </a:spcAft>
        <a:defRPr sz="2600" b="1">
          <a:solidFill>
            <a:schemeClr val="tx2"/>
          </a:solidFill>
          <a:latin typeface="Arial" charset="0"/>
          <a:cs typeface="Arial" charset="0"/>
        </a:defRPr>
      </a:lvl7pPr>
      <a:lvl8pPr marL="1371600" algn="l" rtl="0" fontAlgn="base">
        <a:lnSpc>
          <a:spcPct val="80000"/>
        </a:lnSpc>
        <a:spcBef>
          <a:spcPct val="0"/>
        </a:spcBef>
        <a:spcAft>
          <a:spcPct val="0"/>
        </a:spcAft>
        <a:defRPr sz="2600" b="1">
          <a:solidFill>
            <a:schemeClr val="tx2"/>
          </a:solidFill>
          <a:latin typeface="Arial" charset="0"/>
          <a:cs typeface="Arial" charset="0"/>
        </a:defRPr>
      </a:lvl8pPr>
      <a:lvl9pPr marL="1828800" algn="l" rtl="0" fontAlgn="base">
        <a:lnSpc>
          <a:spcPct val="80000"/>
        </a:lnSpc>
        <a:spcBef>
          <a:spcPct val="0"/>
        </a:spcBef>
        <a:spcAft>
          <a:spcPct val="0"/>
        </a:spcAft>
        <a:defRPr sz="2600" b="1">
          <a:solidFill>
            <a:schemeClr val="tx2"/>
          </a:solidFill>
          <a:latin typeface="Arial" charset="0"/>
          <a:cs typeface="Arial" charset="0"/>
        </a:defRPr>
      </a:lvl9pPr>
    </p:titleStyle>
    <p:bodyStyle>
      <a:lvl1pPr marL="128588" indent="-128588" algn="l" rtl="0" eaLnBrk="0" fontAlgn="base" hangingPunct="0">
        <a:lnSpc>
          <a:spcPct val="104000"/>
        </a:lnSpc>
        <a:spcBef>
          <a:spcPts val="600"/>
        </a:spcBef>
        <a:spcAft>
          <a:spcPct val="0"/>
        </a:spcAft>
        <a:buFont typeface="Arial" charset="0"/>
        <a:buChar char="•"/>
        <a:defRPr sz="1600" kern="1200" spc="-20">
          <a:solidFill>
            <a:schemeClr val="accent1"/>
          </a:solidFill>
          <a:latin typeface="Arial" pitchFamily="34" charset="0"/>
          <a:ea typeface="+mn-ea"/>
          <a:cs typeface="Arial" pitchFamily="34" charset="0"/>
        </a:defRPr>
      </a:lvl1pPr>
      <a:lvl2pPr marL="258763" indent="-128588" algn="l" rtl="0" eaLnBrk="0" fontAlgn="base" hangingPunct="0">
        <a:lnSpc>
          <a:spcPct val="104000"/>
        </a:lnSpc>
        <a:spcBef>
          <a:spcPct val="0"/>
        </a:spcBef>
        <a:spcAft>
          <a:spcPct val="0"/>
        </a:spcAft>
        <a:buFont typeface="Arial" charset="0"/>
        <a:buChar char="•"/>
        <a:defRPr sz="1600" kern="1200" spc="-20">
          <a:solidFill>
            <a:schemeClr val="accent1"/>
          </a:solidFill>
          <a:latin typeface="Arial" pitchFamily="34" charset="0"/>
          <a:ea typeface="+mn-ea"/>
          <a:cs typeface="Arial" pitchFamily="34" charset="0"/>
        </a:defRPr>
      </a:lvl2pPr>
      <a:lvl3pPr marL="387350" indent="-128588" algn="l" rtl="0" eaLnBrk="0" fontAlgn="base" hangingPunct="0">
        <a:lnSpc>
          <a:spcPct val="104000"/>
        </a:lnSpc>
        <a:spcBef>
          <a:spcPct val="0"/>
        </a:spcBef>
        <a:spcAft>
          <a:spcPct val="0"/>
        </a:spcAft>
        <a:buFont typeface="Arial" charset="0"/>
        <a:buChar char="•"/>
        <a:defRPr sz="1600" kern="1200" spc="-20">
          <a:solidFill>
            <a:schemeClr val="accent1"/>
          </a:solidFill>
          <a:latin typeface="Arial" pitchFamily="34" charset="0"/>
          <a:ea typeface="+mn-ea"/>
          <a:cs typeface="Arial" pitchFamily="34" charset="0"/>
        </a:defRPr>
      </a:lvl3pPr>
      <a:lvl4pPr marL="517525" indent="-128588" algn="l" rtl="0" eaLnBrk="0" fontAlgn="base" hangingPunct="0">
        <a:lnSpc>
          <a:spcPct val="104000"/>
        </a:lnSpc>
        <a:spcBef>
          <a:spcPct val="0"/>
        </a:spcBef>
        <a:spcAft>
          <a:spcPct val="0"/>
        </a:spcAft>
        <a:buFont typeface="Arial" charset="0"/>
        <a:buChar char="•"/>
        <a:defRPr sz="1600" kern="1200" spc="-20">
          <a:solidFill>
            <a:schemeClr val="accent1"/>
          </a:solidFill>
          <a:latin typeface="Arial" pitchFamily="34" charset="0"/>
          <a:ea typeface="+mn-ea"/>
          <a:cs typeface="Arial" pitchFamily="34" charset="0"/>
        </a:defRPr>
      </a:lvl4pPr>
      <a:lvl5pPr marL="647700" indent="-128588" algn="l" rtl="0" eaLnBrk="0" fontAlgn="base" hangingPunct="0">
        <a:lnSpc>
          <a:spcPct val="104000"/>
        </a:lnSpc>
        <a:spcBef>
          <a:spcPct val="0"/>
        </a:spcBef>
        <a:spcAft>
          <a:spcPct val="0"/>
        </a:spcAft>
        <a:buFont typeface="Arial" charset="0"/>
        <a:buChar char="•"/>
        <a:defRPr sz="1600" kern="1200" spc="-20">
          <a:solidFill>
            <a:schemeClr val="accent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FORM%20A%20moderation%20checklist.docx" TargetMode="External"/><Relationship Id="rId2" Type="http://schemas.openxmlformats.org/officeDocument/2006/relationships/notesSlide" Target="../notesSlides/notesSlide27.xml"/><Relationship Id="rId1" Type="http://schemas.openxmlformats.org/officeDocument/2006/relationships/slideLayout" Target="../slideLayouts/slideLayout5.xml"/><Relationship Id="rId6" Type="http://schemas.openxmlformats.org/officeDocument/2006/relationships/hyperlink" Target="FORM%20D%20verification%20self%20assessment%20and%20declaration.docx" TargetMode="External"/><Relationship Id="rId5" Type="http://schemas.openxmlformats.org/officeDocument/2006/relationships/hyperlink" Target="FORM%20C%20moderation%20summary.docx" TargetMode="External"/><Relationship Id="rId4" Type="http://schemas.openxmlformats.org/officeDocument/2006/relationships/hyperlink" Target="FORM%20B%20moderation%20tool.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slide" Target="slide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8350" y="1408113"/>
            <a:ext cx="7699375" cy="677862"/>
          </a:xfrm>
        </p:spPr>
        <p:txBody>
          <a:bodyPr/>
          <a:lstStyle/>
          <a:p>
            <a:pPr algn="ctr" eaLnBrk="1" fontAlgn="auto" hangingPunct="1">
              <a:spcAft>
                <a:spcPts val="0"/>
              </a:spcAft>
              <a:defRPr/>
            </a:pPr>
            <a:br>
              <a:rPr lang="en-AU" dirty="0"/>
            </a:br>
            <a:br>
              <a:rPr lang="en-AU" dirty="0"/>
            </a:br>
            <a:endParaRPr lang="en-AU" sz="3600" dirty="0"/>
          </a:p>
        </p:txBody>
      </p:sp>
      <p:sp>
        <p:nvSpPr>
          <p:cNvPr id="5" name="Subtitle 4"/>
          <p:cNvSpPr>
            <a:spLocks noGrp="1"/>
          </p:cNvSpPr>
          <p:nvPr>
            <p:ph type="subTitle" idx="1"/>
          </p:nvPr>
        </p:nvSpPr>
        <p:spPr>
          <a:xfrm>
            <a:off x="450575" y="1311147"/>
            <a:ext cx="8229600" cy="1677970"/>
          </a:xfrm>
        </p:spPr>
        <p:txBody>
          <a:bodyPr/>
          <a:lstStyle/>
          <a:p>
            <a:pPr algn="ctr"/>
            <a:r>
              <a:rPr lang="en-AU" sz="6600" dirty="0"/>
              <a:t>PQF Induction: </a:t>
            </a:r>
          </a:p>
          <a:p>
            <a:pPr algn="ctr"/>
            <a:r>
              <a:rPr lang="en-AU" sz="6600" dirty="0"/>
              <a:t>Small group delivery or 1-1 session </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Planning guide </a:t>
            </a:r>
          </a:p>
        </p:txBody>
      </p:sp>
      <p:sp>
        <p:nvSpPr>
          <p:cNvPr id="3" name="Text Placeholder 2"/>
          <p:cNvSpPr>
            <a:spLocks noGrp="1"/>
          </p:cNvSpPr>
          <p:nvPr>
            <p:ph type="body" sz="quarter" idx="12"/>
          </p:nvPr>
        </p:nvSpPr>
        <p:spPr>
          <a:xfrm>
            <a:off x="2299142" y="1889279"/>
            <a:ext cx="6110165" cy="5102415"/>
          </a:xfrm>
        </p:spPr>
        <p:txBody>
          <a:bodyPr/>
          <a:lstStyle/>
          <a:p>
            <a:r>
              <a:rPr lang="en-AU" sz="3200" i="1" dirty="0">
                <a:solidFill>
                  <a:srgbClr val="7030A0"/>
                </a:solidFill>
              </a:rPr>
              <a:t>Let’s review the planning guide together </a:t>
            </a:r>
            <a:endParaRPr lang="en-AU" sz="3200" dirty="0">
              <a:solidFill>
                <a:srgbClr val="7030A0"/>
              </a:solidFill>
            </a:endParaRPr>
          </a:p>
        </p:txBody>
      </p:sp>
    </p:spTree>
    <p:extLst>
      <p:ext uri="{BB962C8B-B14F-4D97-AF65-F5344CB8AC3E}">
        <p14:creationId xmlns:p14="http://schemas.microsoft.com/office/powerpoint/2010/main" val="1488799764"/>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39850" y="1364796"/>
            <a:ext cx="6102350" cy="2060575"/>
          </a:xfrm>
        </p:spPr>
        <p:txBody>
          <a:bodyPr/>
          <a:lstStyle/>
          <a:p>
            <a:r>
              <a:rPr lang="en-AU" sz="3600" dirty="0"/>
              <a:t>Complete your action plan  </a:t>
            </a:r>
          </a:p>
        </p:txBody>
      </p:sp>
    </p:spTree>
    <p:extLst>
      <p:ext uri="{BB962C8B-B14F-4D97-AF65-F5344CB8AC3E}">
        <p14:creationId xmlns:p14="http://schemas.microsoft.com/office/powerpoint/2010/main" val="895540160"/>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57450" y="377825"/>
            <a:ext cx="6102350" cy="2873375"/>
          </a:xfrm>
        </p:spPr>
        <p:txBody>
          <a:bodyPr/>
          <a:lstStyle/>
          <a:p>
            <a:r>
              <a:rPr lang="en-AU" sz="3600" dirty="0"/>
              <a:t>Teaching guide </a:t>
            </a:r>
          </a:p>
        </p:txBody>
      </p:sp>
    </p:spTree>
    <p:extLst>
      <p:ext uri="{BB962C8B-B14F-4D97-AF65-F5344CB8AC3E}">
        <p14:creationId xmlns:p14="http://schemas.microsoft.com/office/powerpoint/2010/main" val="595065108"/>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Teaching Guide </a:t>
            </a:r>
          </a:p>
        </p:txBody>
      </p:sp>
      <p:graphicFrame>
        <p:nvGraphicFramePr>
          <p:cNvPr id="6" name="Table 5"/>
          <p:cNvGraphicFramePr>
            <a:graphicFrameLocks noGrp="1"/>
          </p:cNvGraphicFramePr>
          <p:nvPr>
            <p:extLst>
              <p:ext uri="{D42A27DB-BD31-4B8C-83A1-F6EECF244321}">
                <p14:modId xmlns:p14="http://schemas.microsoft.com/office/powerpoint/2010/main" val="3075162166"/>
              </p:ext>
            </p:extLst>
          </p:nvPr>
        </p:nvGraphicFramePr>
        <p:xfrm>
          <a:off x="754743" y="1436914"/>
          <a:ext cx="7881257" cy="3831772"/>
        </p:xfrm>
        <a:graphic>
          <a:graphicData uri="http://schemas.openxmlformats.org/drawingml/2006/table">
            <a:tbl>
              <a:tblPr firstRow="1" firstCol="1" bandRow="1"/>
              <a:tblGrid>
                <a:gridCol w="2283675">
                  <a:extLst>
                    <a:ext uri="{9D8B030D-6E8A-4147-A177-3AD203B41FA5}">
                      <a16:colId xmlns:a16="http://schemas.microsoft.com/office/drawing/2014/main" val="20000"/>
                    </a:ext>
                  </a:extLst>
                </a:gridCol>
                <a:gridCol w="5597582">
                  <a:extLst>
                    <a:ext uri="{9D8B030D-6E8A-4147-A177-3AD203B41FA5}">
                      <a16:colId xmlns:a16="http://schemas.microsoft.com/office/drawing/2014/main" val="20001"/>
                    </a:ext>
                  </a:extLst>
                </a:gridCol>
              </a:tblGrid>
              <a:tr h="3831772">
                <a:tc>
                  <a:txBody>
                    <a:bodyPr/>
                    <a:lstStyle/>
                    <a:p>
                      <a:pPr marL="180340" indent="-180340">
                        <a:spcBef>
                          <a:spcPts val="600"/>
                        </a:spcBef>
                        <a:spcAft>
                          <a:spcPts val="600"/>
                        </a:spcAft>
                        <a:tabLst>
                          <a:tab pos="270510" algn="l"/>
                        </a:tabLst>
                      </a:pPr>
                      <a:r>
                        <a:rPr lang="en-AU" sz="2400" b="1" i="1" dirty="0">
                          <a:solidFill>
                            <a:srgbClr val="FFFFFF"/>
                          </a:solidFill>
                          <a:effectLst/>
                          <a:latin typeface="Calibri"/>
                          <a:ea typeface="Calibri"/>
                          <a:cs typeface="Calibri"/>
                        </a:rPr>
                        <a:t>	</a:t>
                      </a:r>
                      <a:r>
                        <a:rPr lang="en-AU" sz="2800" b="1" i="1" dirty="0">
                          <a:solidFill>
                            <a:srgbClr val="FFFFFF"/>
                          </a:solidFill>
                          <a:effectLst/>
                          <a:latin typeface="Calibri"/>
                          <a:ea typeface="Calibri"/>
                          <a:cs typeface="Calibri"/>
                        </a:rPr>
                        <a:t>3. Quality teaching indicators</a:t>
                      </a:r>
                      <a:endParaRPr lang="en-AU" sz="2800" dirty="0">
                        <a:effectLst/>
                        <a:latin typeface="Arial"/>
                        <a:ea typeface="Calibri"/>
                        <a:cs typeface="Times New Roman"/>
                      </a:endParaRPr>
                    </a:p>
                  </a:txBody>
                  <a:tcPr marL="68580" marR="68580" marT="0" marB="0" anchor="ctr">
                    <a:lnL>
                      <a:noFill/>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009900"/>
                    </a:solidFill>
                  </a:tcPr>
                </a:tc>
                <a:tc>
                  <a:txBody>
                    <a:bodyPr/>
                    <a:lstStyle/>
                    <a:p>
                      <a:pPr marL="457200">
                        <a:lnSpc>
                          <a:spcPct val="115000"/>
                        </a:lnSpc>
                        <a:spcBef>
                          <a:spcPts val="600"/>
                        </a:spcBef>
                        <a:spcAft>
                          <a:spcPts val="600"/>
                        </a:spcAft>
                        <a:tabLst>
                          <a:tab pos="1680210" algn="l"/>
                        </a:tabLst>
                      </a:pPr>
                      <a:r>
                        <a:rPr lang="en-AU" sz="2400" i="1" dirty="0">
                          <a:effectLst/>
                          <a:latin typeface="Calibri"/>
                          <a:ea typeface="Calibri"/>
                          <a:cs typeface="Calibri"/>
                        </a:rPr>
                        <a:t>3.1 The teacher has the knowledge and skills to engage learners</a:t>
                      </a:r>
                      <a:endParaRPr lang="en-AU" sz="2400" dirty="0">
                        <a:effectLst/>
                        <a:latin typeface="Arial"/>
                        <a:ea typeface="Calibri"/>
                        <a:cs typeface="Times New Roman"/>
                      </a:endParaRPr>
                    </a:p>
                    <a:p>
                      <a:pPr marL="457200">
                        <a:lnSpc>
                          <a:spcPct val="115000"/>
                        </a:lnSpc>
                        <a:spcBef>
                          <a:spcPts val="600"/>
                        </a:spcBef>
                        <a:spcAft>
                          <a:spcPts val="600"/>
                        </a:spcAft>
                        <a:tabLst>
                          <a:tab pos="1680210" algn="l"/>
                        </a:tabLst>
                      </a:pPr>
                      <a:r>
                        <a:rPr lang="en-AU" sz="2400" i="1" dirty="0">
                          <a:effectLst/>
                          <a:latin typeface="Calibri"/>
                          <a:ea typeface="Calibri"/>
                          <a:cs typeface="Calibri"/>
                        </a:rPr>
                        <a:t>3.2 The teacher has the relevant content expertise</a:t>
                      </a:r>
                      <a:endParaRPr lang="en-AU" sz="2400" dirty="0">
                        <a:effectLst/>
                        <a:latin typeface="Arial"/>
                        <a:ea typeface="Calibri"/>
                        <a:cs typeface="Times New Roman"/>
                      </a:endParaRPr>
                    </a:p>
                    <a:p>
                      <a:pPr marL="457200">
                        <a:lnSpc>
                          <a:spcPct val="115000"/>
                        </a:lnSpc>
                        <a:spcBef>
                          <a:spcPts val="600"/>
                        </a:spcBef>
                        <a:spcAft>
                          <a:spcPts val="600"/>
                        </a:spcAft>
                        <a:tabLst>
                          <a:tab pos="1680210" algn="l"/>
                        </a:tabLst>
                      </a:pPr>
                      <a:r>
                        <a:rPr lang="en-AU" sz="2400" i="1" dirty="0">
                          <a:effectLst/>
                          <a:latin typeface="Calibri"/>
                          <a:ea typeface="Calibri"/>
                          <a:cs typeface="Calibri"/>
                        </a:rPr>
                        <a:t>3.3 The teacher is engaged in on-going professional development to support quality pre-accredited delivery.</a:t>
                      </a:r>
                      <a:endParaRPr lang="en-AU" sz="2400" dirty="0">
                        <a:effectLst/>
                        <a:latin typeface="Arial"/>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a:noFill/>
                    </a:lnB>
                    <a:solidFill>
                      <a:srgbClr val="C6D9F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3940889"/>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1785258" y="1712686"/>
            <a:ext cx="6783708" cy="4480723"/>
          </a:xfrm>
        </p:spPr>
        <p:txBody>
          <a:bodyPr/>
          <a:lstStyle/>
          <a:p>
            <a:r>
              <a:rPr lang="en-AU" i="1" dirty="0"/>
              <a:t>Let’s review the teaching guide</a:t>
            </a:r>
          </a:p>
          <a:p>
            <a:endParaRPr lang="en-AU" i="1" dirty="0"/>
          </a:p>
          <a:p>
            <a:r>
              <a:rPr lang="en-AU" sz="3200" i="1" dirty="0">
                <a:solidFill>
                  <a:srgbClr val="7030A0"/>
                </a:solidFill>
              </a:rPr>
              <a:t>Opening</a:t>
            </a:r>
            <a:endParaRPr lang="en-AU" sz="3200" dirty="0">
              <a:solidFill>
                <a:srgbClr val="7030A0"/>
              </a:solidFill>
            </a:endParaRPr>
          </a:p>
          <a:p>
            <a:r>
              <a:rPr lang="en-AU" sz="3200" i="1" dirty="0">
                <a:solidFill>
                  <a:srgbClr val="FFFF00"/>
                </a:solidFill>
              </a:rPr>
              <a:t>Learning plan </a:t>
            </a:r>
          </a:p>
          <a:p>
            <a:r>
              <a:rPr lang="en-AU" sz="3200" i="1" dirty="0">
                <a:solidFill>
                  <a:srgbClr val="00B050"/>
                </a:solidFill>
              </a:rPr>
              <a:t>Adult learning principles</a:t>
            </a:r>
            <a:endParaRPr lang="en-AU" sz="3200" dirty="0">
              <a:solidFill>
                <a:srgbClr val="00B050"/>
              </a:solidFill>
            </a:endParaRPr>
          </a:p>
          <a:p>
            <a:r>
              <a:rPr lang="en-AU" sz="3200" i="1" dirty="0"/>
              <a:t>Employability skills</a:t>
            </a:r>
          </a:p>
          <a:p>
            <a:endParaRPr lang="en-AU" dirty="0"/>
          </a:p>
          <a:p>
            <a:r>
              <a:rPr lang="en-AU" i="1" dirty="0">
                <a:solidFill>
                  <a:srgbClr val="7030A0"/>
                </a:solidFill>
              </a:rPr>
              <a:t>.</a:t>
            </a:r>
            <a:endParaRPr lang="en-AU" dirty="0">
              <a:solidFill>
                <a:srgbClr val="7030A0"/>
              </a:solidFill>
            </a:endParaRPr>
          </a:p>
          <a:p>
            <a:endParaRPr lang="en-AU" dirty="0"/>
          </a:p>
        </p:txBody>
      </p:sp>
      <p:sp>
        <p:nvSpPr>
          <p:cNvPr id="4" name="Title 1"/>
          <p:cNvSpPr txBox="1">
            <a:spLocks/>
          </p:cNvSpPr>
          <p:nvPr/>
        </p:nvSpPr>
        <p:spPr>
          <a:xfrm>
            <a:off x="1785257" y="246515"/>
            <a:ext cx="6491514" cy="684213"/>
          </a:xfrm>
          <a:prstGeom prst="rect">
            <a:avLst/>
          </a:prstGeom>
        </p:spPr>
        <p:txBody>
          <a:bodyPr vert="horz" lIns="0" tIns="0" rIns="0" bIns="0" rtlCol="0" anchor="b" anchorCtr="0">
            <a:noAutofit/>
          </a:bodyPr>
          <a:lstStyle>
            <a:lvl1pPr algn="l" rtl="0" eaLnBrk="0" fontAlgn="base" hangingPunct="0">
              <a:lnSpc>
                <a:spcPct val="80000"/>
              </a:lnSpc>
              <a:spcBef>
                <a:spcPct val="0"/>
              </a:spcBef>
              <a:spcAft>
                <a:spcPct val="0"/>
              </a:spcAft>
              <a:defRPr sz="2600" b="1" kern="1200" spc="-20">
                <a:solidFill>
                  <a:schemeClr val="tx2"/>
                </a:solidFill>
                <a:latin typeface="Arial" pitchFamily="34" charset="0"/>
                <a:ea typeface="+mj-ea"/>
                <a:cs typeface="Arial" pitchFamily="34" charset="0"/>
              </a:defRPr>
            </a:lvl1pPr>
            <a:lvl2pPr algn="l" rtl="0" eaLnBrk="0" fontAlgn="base" hangingPunct="0">
              <a:lnSpc>
                <a:spcPct val="80000"/>
              </a:lnSpc>
              <a:spcBef>
                <a:spcPct val="0"/>
              </a:spcBef>
              <a:spcAft>
                <a:spcPct val="0"/>
              </a:spcAft>
              <a:defRPr sz="2600" b="1">
                <a:solidFill>
                  <a:schemeClr val="tx2"/>
                </a:solidFill>
                <a:latin typeface="Arial" charset="0"/>
                <a:cs typeface="Arial" charset="0"/>
              </a:defRPr>
            </a:lvl2pPr>
            <a:lvl3pPr algn="l" rtl="0" eaLnBrk="0" fontAlgn="base" hangingPunct="0">
              <a:lnSpc>
                <a:spcPct val="80000"/>
              </a:lnSpc>
              <a:spcBef>
                <a:spcPct val="0"/>
              </a:spcBef>
              <a:spcAft>
                <a:spcPct val="0"/>
              </a:spcAft>
              <a:defRPr sz="2600" b="1">
                <a:solidFill>
                  <a:schemeClr val="tx2"/>
                </a:solidFill>
                <a:latin typeface="Arial" charset="0"/>
                <a:cs typeface="Arial" charset="0"/>
              </a:defRPr>
            </a:lvl3pPr>
            <a:lvl4pPr algn="l" rtl="0" eaLnBrk="0" fontAlgn="base" hangingPunct="0">
              <a:lnSpc>
                <a:spcPct val="80000"/>
              </a:lnSpc>
              <a:spcBef>
                <a:spcPct val="0"/>
              </a:spcBef>
              <a:spcAft>
                <a:spcPct val="0"/>
              </a:spcAft>
              <a:defRPr sz="2600" b="1">
                <a:solidFill>
                  <a:schemeClr val="tx2"/>
                </a:solidFill>
                <a:latin typeface="Arial" charset="0"/>
                <a:cs typeface="Arial" charset="0"/>
              </a:defRPr>
            </a:lvl4pPr>
            <a:lvl5pPr algn="l" rtl="0" eaLnBrk="0" fontAlgn="base" hangingPunct="0">
              <a:lnSpc>
                <a:spcPct val="80000"/>
              </a:lnSpc>
              <a:spcBef>
                <a:spcPct val="0"/>
              </a:spcBef>
              <a:spcAft>
                <a:spcPct val="0"/>
              </a:spcAft>
              <a:defRPr sz="2600" b="1">
                <a:solidFill>
                  <a:schemeClr val="tx2"/>
                </a:solidFill>
                <a:latin typeface="Arial" charset="0"/>
                <a:cs typeface="Arial" charset="0"/>
              </a:defRPr>
            </a:lvl5pPr>
            <a:lvl6pPr marL="457200" algn="l" rtl="0" fontAlgn="base">
              <a:lnSpc>
                <a:spcPct val="80000"/>
              </a:lnSpc>
              <a:spcBef>
                <a:spcPct val="0"/>
              </a:spcBef>
              <a:spcAft>
                <a:spcPct val="0"/>
              </a:spcAft>
              <a:defRPr sz="2600" b="1">
                <a:solidFill>
                  <a:schemeClr val="tx2"/>
                </a:solidFill>
                <a:latin typeface="Arial" charset="0"/>
                <a:cs typeface="Arial" charset="0"/>
              </a:defRPr>
            </a:lvl6pPr>
            <a:lvl7pPr marL="914400" algn="l" rtl="0" fontAlgn="base">
              <a:lnSpc>
                <a:spcPct val="80000"/>
              </a:lnSpc>
              <a:spcBef>
                <a:spcPct val="0"/>
              </a:spcBef>
              <a:spcAft>
                <a:spcPct val="0"/>
              </a:spcAft>
              <a:defRPr sz="2600" b="1">
                <a:solidFill>
                  <a:schemeClr val="tx2"/>
                </a:solidFill>
                <a:latin typeface="Arial" charset="0"/>
                <a:cs typeface="Arial" charset="0"/>
              </a:defRPr>
            </a:lvl7pPr>
            <a:lvl8pPr marL="1371600" algn="l" rtl="0" fontAlgn="base">
              <a:lnSpc>
                <a:spcPct val="80000"/>
              </a:lnSpc>
              <a:spcBef>
                <a:spcPct val="0"/>
              </a:spcBef>
              <a:spcAft>
                <a:spcPct val="0"/>
              </a:spcAft>
              <a:defRPr sz="2600" b="1">
                <a:solidFill>
                  <a:schemeClr val="tx2"/>
                </a:solidFill>
                <a:latin typeface="Arial" charset="0"/>
                <a:cs typeface="Arial" charset="0"/>
              </a:defRPr>
            </a:lvl8pPr>
            <a:lvl9pPr marL="1828800" algn="l" rtl="0" fontAlgn="base">
              <a:lnSpc>
                <a:spcPct val="80000"/>
              </a:lnSpc>
              <a:spcBef>
                <a:spcPct val="0"/>
              </a:spcBef>
              <a:spcAft>
                <a:spcPct val="0"/>
              </a:spcAft>
              <a:defRPr sz="2600" b="1">
                <a:solidFill>
                  <a:schemeClr val="tx2"/>
                </a:solidFill>
                <a:latin typeface="Arial" charset="0"/>
                <a:cs typeface="Arial" charset="0"/>
              </a:defRPr>
            </a:lvl9pPr>
          </a:lstStyle>
          <a:p>
            <a:r>
              <a:rPr lang="en-AU" sz="4000" dirty="0"/>
              <a:t>Teaching guide </a:t>
            </a:r>
          </a:p>
        </p:txBody>
      </p:sp>
    </p:spTree>
    <p:extLst>
      <p:ext uri="{BB962C8B-B14F-4D97-AF65-F5344CB8AC3E}">
        <p14:creationId xmlns:p14="http://schemas.microsoft.com/office/powerpoint/2010/main" val="135986371"/>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2422" y="1335767"/>
            <a:ext cx="6102350" cy="2292804"/>
          </a:xfrm>
        </p:spPr>
        <p:txBody>
          <a:bodyPr/>
          <a:lstStyle/>
          <a:p>
            <a:r>
              <a:rPr lang="en-AU" sz="3600" dirty="0"/>
              <a:t>Complete your action plan  </a:t>
            </a:r>
          </a:p>
        </p:txBody>
      </p:sp>
    </p:spTree>
    <p:extLst>
      <p:ext uri="{BB962C8B-B14F-4D97-AF65-F5344CB8AC3E}">
        <p14:creationId xmlns:p14="http://schemas.microsoft.com/office/powerpoint/2010/main" val="2641954394"/>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78179" y="677024"/>
            <a:ext cx="6532562" cy="684213"/>
          </a:xfrm>
        </p:spPr>
        <p:txBody>
          <a:bodyPr/>
          <a:lstStyle/>
          <a:p>
            <a:pPr eaLnBrk="1" fontAlgn="auto" hangingPunct="1">
              <a:spcAft>
                <a:spcPts val="0"/>
              </a:spcAft>
              <a:defRPr/>
            </a:pPr>
            <a:r>
              <a:rPr lang="en-AU" sz="3600" dirty="0"/>
              <a:t>Moderation of pre-accredited delivery</a:t>
            </a:r>
          </a:p>
        </p:txBody>
      </p:sp>
      <p:sp>
        <p:nvSpPr>
          <p:cNvPr id="9" name="Content Placeholder 8"/>
          <p:cNvSpPr>
            <a:spLocks noGrp="1"/>
          </p:cNvSpPr>
          <p:nvPr>
            <p:ph sz="quarter" idx="12"/>
          </p:nvPr>
        </p:nvSpPr>
        <p:spPr>
          <a:xfrm>
            <a:off x="1577768" y="1894854"/>
            <a:ext cx="6556375" cy="4824412"/>
          </a:xfrm>
        </p:spPr>
        <p:txBody>
          <a:bodyPr/>
          <a:lstStyle/>
          <a:p>
            <a:pPr eaLnBrk="1" fontAlgn="auto" hangingPunct="1">
              <a:spcAft>
                <a:spcPts val="0"/>
              </a:spcAft>
              <a:defRPr/>
            </a:pPr>
            <a:r>
              <a:rPr lang="en-AU" sz="2800" dirty="0"/>
              <a:t>	</a:t>
            </a:r>
            <a:r>
              <a:rPr lang="en-AU" sz="2800" dirty="0">
                <a:solidFill>
                  <a:srgbClr val="0000FF"/>
                </a:solidFill>
              </a:rPr>
              <a:t>What is moderation?</a:t>
            </a:r>
          </a:p>
          <a:p>
            <a:pPr eaLnBrk="1" fontAlgn="auto" hangingPunct="1">
              <a:spcAft>
                <a:spcPts val="0"/>
              </a:spcAft>
              <a:defRPr/>
            </a:pPr>
            <a:endParaRPr lang="en-AU" sz="2800" dirty="0">
              <a:solidFill>
                <a:srgbClr val="0000FF"/>
              </a:solidFill>
            </a:endParaRPr>
          </a:p>
          <a:p>
            <a:pPr eaLnBrk="1" fontAlgn="auto" hangingPunct="1">
              <a:spcAft>
                <a:spcPts val="0"/>
              </a:spcAft>
              <a:defRPr/>
            </a:pPr>
            <a:r>
              <a:rPr lang="en-AU" sz="2800" dirty="0">
                <a:solidFill>
                  <a:srgbClr val="0000FF"/>
                </a:solidFill>
              </a:rPr>
              <a:t>	Why undertake moderation?</a:t>
            </a:r>
          </a:p>
          <a:p>
            <a:pPr eaLnBrk="1" fontAlgn="auto" hangingPunct="1">
              <a:spcAft>
                <a:spcPts val="0"/>
              </a:spcAft>
              <a:defRPr/>
            </a:pPr>
            <a:endParaRPr lang="en-AU" sz="2800" dirty="0"/>
          </a:p>
          <a:p>
            <a:pPr eaLnBrk="1" fontAlgn="auto" hangingPunct="1">
              <a:spcAft>
                <a:spcPts val="0"/>
              </a:spcAft>
              <a:defRPr/>
            </a:pPr>
            <a:endParaRPr lang="en-AU" sz="2800" dirty="0"/>
          </a:p>
        </p:txBody>
      </p:sp>
      <p:sp>
        <p:nvSpPr>
          <p:cNvPr id="5" name="5-Point Star 4"/>
          <p:cNvSpPr/>
          <p:nvPr/>
        </p:nvSpPr>
        <p:spPr>
          <a:xfrm>
            <a:off x="1788975" y="1789044"/>
            <a:ext cx="477837" cy="530225"/>
          </a:xfrm>
          <a:prstGeom prst="star5">
            <a:avLst>
              <a:gd name="adj" fmla="val 14575"/>
              <a:gd name="hf" fmla="val 105146"/>
              <a:gd name="vf" fmla="val 110557"/>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6" name="5-Point Star 5"/>
          <p:cNvSpPr/>
          <p:nvPr/>
        </p:nvSpPr>
        <p:spPr>
          <a:xfrm>
            <a:off x="1815790" y="3139937"/>
            <a:ext cx="564356" cy="590135"/>
          </a:xfrm>
          <a:prstGeom prst="star5">
            <a:avLst>
              <a:gd name="adj" fmla="val 16837"/>
              <a:gd name="hf" fmla="val 105146"/>
              <a:gd name="vf" fmla="val 110557"/>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Tree>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6598" y="379511"/>
            <a:ext cx="6532562" cy="684212"/>
          </a:xfrm>
        </p:spPr>
        <p:txBody>
          <a:bodyPr/>
          <a:lstStyle/>
          <a:p>
            <a:pPr eaLnBrk="1" fontAlgn="auto" hangingPunct="1">
              <a:spcAft>
                <a:spcPts val="0"/>
              </a:spcAft>
              <a:defRPr/>
            </a:pPr>
            <a:r>
              <a:rPr lang="en-AU" sz="3600" dirty="0"/>
              <a:t>Moderation of Pre-accredited delivery</a:t>
            </a:r>
          </a:p>
        </p:txBody>
      </p:sp>
      <p:sp>
        <p:nvSpPr>
          <p:cNvPr id="9" name="Content Placeholder 8"/>
          <p:cNvSpPr>
            <a:spLocks noGrp="1"/>
          </p:cNvSpPr>
          <p:nvPr>
            <p:ph sz="quarter" idx="12"/>
          </p:nvPr>
        </p:nvSpPr>
        <p:spPr>
          <a:xfrm>
            <a:off x="609600" y="1259015"/>
            <a:ext cx="8142514" cy="4822825"/>
          </a:xfrm>
        </p:spPr>
        <p:txBody>
          <a:bodyPr/>
          <a:lstStyle/>
          <a:p>
            <a:pPr marL="457200" indent="-457200">
              <a:buFont typeface="+mj-lt"/>
              <a:buAutoNum type="arabicPeriod"/>
            </a:pPr>
            <a:r>
              <a:rPr lang="en-AU" sz="2000" dirty="0">
                <a:solidFill>
                  <a:schemeClr val="tx2"/>
                </a:solidFill>
              </a:rPr>
              <a:t>Teachers and/or program planners, presenting, analysing, discussing and documenting adjustments to the content and delivery of their pre accredited programs. </a:t>
            </a:r>
          </a:p>
          <a:p>
            <a:pPr marL="457200" indent="-457200">
              <a:buFont typeface="+mj-lt"/>
              <a:buAutoNum type="arabicPeriod"/>
            </a:pPr>
            <a:r>
              <a:rPr lang="en-AU" sz="2000" dirty="0">
                <a:solidFill>
                  <a:schemeClr val="tx2"/>
                </a:solidFill>
              </a:rPr>
              <a:t>Unlike moderation of accredited courses, pre accredited moderation evaluates the program content and delivery not the design and use of assessment tools.</a:t>
            </a:r>
          </a:p>
          <a:p>
            <a:pPr marL="457200" indent="-457200">
              <a:buFont typeface="+mj-lt"/>
              <a:buAutoNum type="arabicPeriod"/>
            </a:pPr>
            <a:r>
              <a:rPr lang="en-AU" sz="2000" dirty="0">
                <a:solidFill>
                  <a:schemeClr val="tx2"/>
                </a:solidFill>
              </a:rPr>
              <a:t>Moderation is a collaborative, peer appraisal process that promotes a shared understanding of what constitutes quality program design, delivery and outcomes for learners. </a:t>
            </a:r>
          </a:p>
          <a:p>
            <a:r>
              <a:rPr lang="en-AU" sz="2400" dirty="0"/>
              <a:t> </a:t>
            </a:r>
          </a:p>
        </p:txBody>
      </p:sp>
    </p:spTree>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3931" y="509588"/>
            <a:ext cx="6532562" cy="684212"/>
          </a:xfrm>
        </p:spPr>
        <p:txBody>
          <a:bodyPr/>
          <a:lstStyle/>
          <a:p>
            <a:pPr eaLnBrk="1" fontAlgn="auto" hangingPunct="1">
              <a:spcAft>
                <a:spcPts val="0"/>
              </a:spcAft>
              <a:defRPr/>
            </a:pPr>
            <a:r>
              <a:rPr lang="en-AU" sz="3600" dirty="0">
                <a:solidFill>
                  <a:schemeClr val="tx2">
                    <a:lumMod val="75000"/>
                  </a:schemeClr>
                </a:solidFill>
              </a:rPr>
              <a:t>Benefits of moderation</a:t>
            </a:r>
          </a:p>
        </p:txBody>
      </p:sp>
      <p:sp>
        <p:nvSpPr>
          <p:cNvPr id="9" name="Content Placeholder 8"/>
          <p:cNvSpPr>
            <a:spLocks noGrp="1"/>
          </p:cNvSpPr>
          <p:nvPr>
            <p:ph sz="quarter" idx="12"/>
          </p:nvPr>
        </p:nvSpPr>
        <p:spPr>
          <a:xfrm>
            <a:off x="1655763" y="1268413"/>
            <a:ext cx="6557962" cy="3316287"/>
          </a:xfrm>
        </p:spPr>
        <p:txBody>
          <a:bodyPr/>
          <a:lstStyle/>
          <a:p>
            <a:pPr eaLnBrk="1" fontAlgn="auto" hangingPunct="1">
              <a:spcAft>
                <a:spcPts val="0"/>
              </a:spcAft>
              <a:defRPr/>
            </a:pPr>
            <a:endParaRPr lang="en-AU" sz="2400" dirty="0">
              <a:solidFill>
                <a:schemeClr val="accent5">
                  <a:lumMod val="75000"/>
                </a:schemeClr>
              </a:solidFill>
            </a:endParaRPr>
          </a:p>
          <a:p>
            <a:pPr eaLnBrk="1" fontAlgn="auto" hangingPunct="1">
              <a:spcAft>
                <a:spcPts val="0"/>
              </a:spcAft>
              <a:defRPr/>
            </a:pPr>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3358375925"/>
              </p:ext>
            </p:extLst>
          </p:nvPr>
        </p:nvGraphicFramePr>
        <p:xfrm>
          <a:off x="1417984" y="1577010"/>
          <a:ext cx="6824318" cy="2848940"/>
        </p:xfrm>
        <a:graphic>
          <a:graphicData uri="http://schemas.openxmlformats.org/drawingml/2006/table">
            <a:tbl>
              <a:tblPr firstRow="1" firstCol="1" bandRow="1"/>
              <a:tblGrid>
                <a:gridCol w="1922537">
                  <a:extLst>
                    <a:ext uri="{9D8B030D-6E8A-4147-A177-3AD203B41FA5}">
                      <a16:colId xmlns:a16="http://schemas.microsoft.com/office/drawing/2014/main" val="20000"/>
                    </a:ext>
                  </a:extLst>
                </a:gridCol>
                <a:gridCol w="541333">
                  <a:extLst>
                    <a:ext uri="{9D8B030D-6E8A-4147-A177-3AD203B41FA5}">
                      <a16:colId xmlns:a16="http://schemas.microsoft.com/office/drawing/2014/main" val="20001"/>
                    </a:ext>
                  </a:extLst>
                </a:gridCol>
                <a:gridCol w="1947733">
                  <a:extLst>
                    <a:ext uri="{9D8B030D-6E8A-4147-A177-3AD203B41FA5}">
                      <a16:colId xmlns:a16="http://schemas.microsoft.com/office/drawing/2014/main" val="20002"/>
                    </a:ext>
                  </a:extLst>
                </a:gridCol>
                <a:gridCol w="572637">
                  <a:extLst>
                    <a:ext uri="{9D8B030D-6E8A-4147-A177-3AD203B41FA5}">
                      <a16:colId xmlns:a16="http://schemas.microsoft.com/office/drawing/2014/main" val="20003"/>
                    </a:ext>
                  </a:extLst>
                </a:gridCol>
                <a:gridCol w="1840078">
                  <a:extLst>
                    <a:ext uri="{9D8B030D-6E8A-4147-A177-3AD203B41FA5}">
                      <a16:colId xmlns:a16="http://schemas.microsoft.com/office/drawing/2014/main" val="20004"/>
                    </a:ext>
                  </a:extLst>
                </a:gridCol>
              </a:tblGrid>
              <a:tr h="1246411">
                <a:tc>
                  <a:txBody>
                    <a:bodyPr/>
                    <a:lstStyle/>
                    <a:p>
                      <a:pPr algn="ctr">
                        <a:spcBef>
                          <a:spcPts val="600"/>
                        </a:spcBef>
                        <a:spcAft>
                          <a:spcPts val="600"/>
                        </a:spcAft>
                      </a:pPr>
                      <a:r>
                        <a:rPr lang="en-AU" sz="1600" b="1" dirty="0">
                          <a:solidFill>
                            <a:schemeClr val="tx1"/>
                          </a:solidFill>
                          <a:effectLst/>
                          <a:latin typeface="Arial"/>
                          <a:ea typeface="Calibri"/>
                          <a:cs typeface="Times New Roman"/>
                        </a:rPr>
                        <a:t>Simple</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chemeClr val="accent6">
                        <a:lumMod val="75000"/>
                      </a:schemeClr>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0"/>
                        </a:spcAft>
                      </a:pPr>
                      <a:r>
                        <a:rPr lang="en-AU" sz="1400" b="1" dirty="0">
                          <a:solidFill>
                            <a:schemeClr val="tx1"/>
                          </a:solidFill>
                          <a:effectLst/>
                          <a:latin typeface="Arial"/>
                          <a:ea typeface="Calibri"/>
                          <a:cs typeface="Times New Roman"/>
                        </a:rPr>
                        <a:t>Complements existing practice and resources</a:t>
                      </a:r>
                    </a:p>
                    <a:p>
                      <a:pPr algn="ctr">
                        <a:spcBef>
                          <a:spcPts val="0"/>
                        </a:spcBef>
                        <a:spcAft>
                          <a:spcPts val="600"/>
                        </a:spcAft>
                      </a:pPr>
                      <a:r>
                        <a:rPr lang="en-AU" sz="1400" b="1" dirty="0">
                          <a:solidFill>
                            <a:schemeClr val="tx1"/>
                          </a:solidFill>
                          <a:effectLst/>
                          <a:latin typeface="Arial"/>
                          <a:ea typeface="Calibri"/>
                          <a:cs typeface="Times New Roman"/>
                        </a:rPr>
                        <a:t>(A-frame)</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a:solidFill>
                            <a:schemeClr val="tx1"/>
                          </a:solidFill>
                          <a:effectLst/>
                          <a:latin typeface="Arial"/>
                          <a:ea typeface="Calibri"/>
                          <a:cs typeface="Times New Roman"/>
                        </a:rPr>
                        <a:t>Professional development for practitioners</a:t>
                      </a:r>
                      <a:endParaRPr lang="en-AU" sz="110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extLst>
                  <a:ext uri="{0D108BD9-81ED-4DB2-BD59-A6C34878D82A}">
                    <a16:rowId xmlns:a16="http://schemas.microsoft.com/office/drawing/2014/main" val="10000"/>
                  </a:ext>
                </a:extLst>
              </a:tr>
              <a:tr h="356118">
                <a:tc>
                  <a:txBody>
                    <a:bodyPr/>
                    <a:lstStyle/>
                    <a:p>
                      <a:pPr algn="ctr">
                        <a:spcAft>
                          <a:spcPts val="0"/>
                        </a:spcAft>
                      </a:pPr>
                      <a:r>
                        <a:rPr lang="en-AU" sz="1600" b="1">
                          <a:solidFill>
                            <a:schemeClr val="tx1"/>
                          </a:solidFill>
                          <a:effectLst/>
                          <a:latin typeface="Arial"/>
                          <a:ea typeface="Calibri"/>
                          <a:cs typeface="Times New Roman"/>
                        </a:rPr>
                        <a:t> </a:t>
                      </a:r>
                      <a:endParaRPr lang="en-AU" sz="1100">
                        <a:solidFill>
                          <a:schemeClr val="tx1"/>
                        </a:solidFill>
                        <a:effectLst/>
                        <a:latin typeface="Arial"/>
                        <a:ea typeface="Calibri"/>
                        <a:cs typeface="Times New Roman"/>
                      </a:endParaRPr>
                    </a:p>
                  </a:txBody>
                  <a:tcPr marL="68571" marR="68571" marT="0" marB="0" anchor="ctr">
                    <a:lnL>
                      <a:noFill/>
                    </a:lnL>
                    <a:lnR>
                      <a:noFill/>
                    </a:lnR>
                    <a:lnT>
                      <a:noFill/>
                    </a:lnT>
                    <a:lnB>
                      <a:noFill/>
                    </a:lnB>
                  </a:tcPr>
                </a:tc>
                <a:tc>
                  <a:txBody>
                    <a:bodyPr/>
                    <a:lstStyle/>
                    <a:p>
                      <a:pPr algn="just">
                        <a:spcAft>
                          <a:spcPts val="0"/>
                        </a:spcAft>
                      </a:pPr>
                      <a:r>
                        <a:rPr lang="en-AU" sz="110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Aft>
                          <a:spcPts val="0"/>
                        </a:spcAft>
                      </a:pPr>
                      <a:r>
                        <a:rPr lang="en-AU" sz="1400" b="1">
                          <a:solidFill>
                            <a:schemeClr val="tx1"/>
                          </a:solidFill>
                          <a:effectLst/>
                          <a:latin typeface="Arial"/>
                          <a:ea typeface="Calibri"/>
                          <a:cs typeface="Times New Roman"/>
                        </a:rPr>
                        <a:t> </a:t>
                      </a:r>
                      <a:endParaRPr lang="en-AU" sz="1100">
                        <a:solidFill>
                          <a:schemeClr val="tx1"/>
                        </a:solidFill>
                        <a:effectLst/>
                        <a:latin typeface="Arial"/>
                        <a:ea typeface="Calibri"/>
                        <a:cs typeface="Times New Roman"/>
                      </a:endParaRPr>
                    </a:p>
                  </a:txBody>
                  <a:tcPr marL="68571" marR="68571" marT="0" marB="0" anchor="ctr">
                    <a:lnL>
                      <a:noFill/>
                    </a:lnL>
                    <a:lnR>
                      <a:noFill/>
                    </a:lnR>
                    <a:lnT>
                      <a:noFill/>
                    </a:lnT>
                    <a:lnB>
                      <a:noFill/>
                    </a:lnB>
                  </a:tcPr>
                </a:tc>
                <a:tc>
                  <a:txBody>
                    <a:bodyPr/>
                    <a:lstStyle/>
                    <a:p>
                      <a:pPr algn="just">
                        <a:spcAft>
                          <a:spcPts val="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Aft>
                          <a:spcPts val="0"/>
                        </a:spcAft>
                      </a:pPr>
                      <a:r>
                        <a:rPr lang="en-AU" sz="1400" b="1">
                          <a:solidFill>
                            <a:schemeClr val="tx1"/>
                          </a:solidFill>
                          <a:effectLst/>
                          <a:latin typeface="Arial"/>
                          <a:ea typeface="Calibri"/>
                          <a:cs typeface="Times New Roman"/>
                        </a:rPr>
                        <a:t> </a:t>
                      </a:r>
                      <a:endParaRPr lang="en-AU" sz="1100">
                        <a:solidFill>
                          <a:schemeClr val="tx1"/>
                        </a:solidFill>
                        <a:effectLst/>
                        <a:latin typeface="Arial"/>
                        <a:ea typeface="Calibri"/>
                        <a:cs typeface="Times New Roman"/>
                      </a:endParaRPr>
                    </a:p>
                  </a:txBody>
                  <a:tcPr marL="68571" marR="68571" marT="0" marB="0" anchor="ctr">
                    <a:lnL>
                      <a:noFill/>
                    </a:lnL>
                    <a:lnR>
                      <a:noFill/>
                    </a:lnR>
                    <a:lnT>
                      <a:noFill/>
                    </a:lnT>
                    <a:lnB>
                      <a:noFill/>
                    </a:lnB>
                  </a:tcPr>
                </a:tc>
                <a:extLst>
                  <a:ext uri="{0D108BD9-81ED-4DB2-BD59-A6C34878D82A}">
                    <a16:rowId xmlns:a16="http://schemas.microsoft.com/office/drawing/2014/main" val="10001"/>
                  </a:ext>
                </a:extLst>
              </a:tr>
              <a:tr h="1246411">
                <a:tc>
                  <a:txBody>
                    <a:bodyPr/>
                    <a:lstStyle/>
                    <a:p>
                      <a:pPr algn="ctr">
                        <a:spcBef>
                          <a:spcPts val="600"/>
                        </a:spcBef>
                        <a:spcAft>
                          <a:spcPts val="600"/>
                        </a:spcAft>
                      </a:pPr>
                      <a:r>
                        <a:rPr lang="en-AU" sz="1400" b="1" dirty="0">
                          <a:solidFill>
                            <a:schemeClr val="tx1"/>
                          </a:solidFill>
                          <a:effectLst/>
                          <a:latin typeface="Arial"/>
                          <a:ea typeface="Calibri"/>
                          <a:cs typeface="Times New Roman"/>
                        </a:rPr>
                        <a:t>Links to validation process</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dirty="0">
                          <a:solidFill>
                            <a:schemeClr val="tx1"/>
                          </a:solidFill>
                          <a:effectLst/>
                          <a:latin typeface="Arial"/>
                          <a:ea typeface="Calibri"/>
                          <a:cs typeface="Times New Roman"/>
                        </a:rPr>
                        <a:t>Continuous improvement tool</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dirty="0">
                          <a:solidFill>
                            <a:schemeClr val="tx1"/>
                          </a:solidFill>
                          <a:effectLst/>
                          <a:latin typeface="Arial"/>
                          <a:ea typeface="Calibri"/>
                          <a:cs typeface="Times New Roman"/>
                        </a:rPr>
                        <a:t>Caters for different programs and learner groups</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54112921"/>
              </p:ext>
            </p:extLst>
          </p:nvPr>
        </p:nvGraphicFramePr>
        <p:xfrm>
          <a:off x="1417984" y="4598504"/>
          <a:ext cx="6824318" cy="1181584"/>
        </p:xfrm>
        <a:graphic>
          <a:graphicData uri="http://schemas.openxmlformats.org/drawingml/2006/table">
            <a:tbl>
              <a:tblPr firstRow="1" firstCol="1" bandRow="1"/>
              <a:tblGrid>
                <a:gridCol w="1922537">
                  <a:extLst>
                    <a:ext uri="{9D8B030D-6E8A-4147-A177-3AD203B41FA5}">
                      <a16:colId xmlns:a16="http://schemas.microsoft.com/office/drawing/2014/main" val="20000"/>
                    </a:ext>
                  </a:extLst>
                </a:gridCol>
                <a:gridCol w="541333">
                  <a:extLst>
                    <a:ext uri="{9D8B030D-6E8A-4147-A177-3AD203B41FA5}">
                      <a16:colId xmlns:a16="http://schemas.microsoft.com/office/drawing/2014/main" val="20001"/>
                    </a:ext>
                  </a:extLst>
                </a:gridCol>
                <a:gridCol w="1947733">
                  <a:extLst>
                    <a:ext uri="{9D8B030D-6E8A-4147-A177-3AD203B41FA5}">
                      <a16:colId xmlns:a16="http://schemas.microsoft.com/office/drawing/2014/main" val="20002"/>
                    </a:ext>
                  </a:extLst>
                </a:gridCol>
                <a:gridCol w="572637">
                  <a:extLst>
                    <a:ext uri="{9D8B030D-6E8A-4147-A177-3AD203B41FA5}">
                      <a16:colId xmlns:a16="http://schemas.microsoft.com/office/drawing/2014/main" val="20003"/>
                    </a:ext>
                  </a:extLst>
                </a:gridCol>
                <a:gridCol w="1840078">
                  <a:extLst>
                    <a:ext uri="{9D8B030D-6E8A-4147-A177-3AD203B41FA5}">
                      <a16:colId xmlns:a16="http://schemas.microsoft.com/office/drawing/2014/main" val="20004"/>
                    </a:ext>
                  </a:extLst>
                </a:gridCol>
              </a:tblGrid>
              <a:tr h="1181584">
                <a:tc>
                  <a:txBody>
                    <a:bodyPr/>
                    <a:lstStyle/>
                    <a:p>
                      <a:pPr algn="ctr">
                        <a:spcBef>
                          <a:spcPts val="600"/>
                        </a:spcBef>
                        <a:spcAft>
                          <a:spcPts val="600"/>
                        </a:spcAft>
                      </a:pPr>
                      <a:r>
                        <a:rPr lang="en-AU" sz="1400" b="1" dirty="0">
                          <a:solidFill>
                            <a:schemeClr val="tx1"/>
                          </a:solidFill>
                          <a:effectLst/>
                          <a:latin typeface="Arial"/>
                          <a:ea typeface="Calibri"/>
                          <a:cs typeface="Times New Roman"/>
                        </a:rPr>
                        <a:t>Embeds peer support</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dirty="0">
                          <a:solidFill>
                            <a:schemeClr val="tx1"/>
                          </a:solidFill>
                          <a:effectLst/>
                          <a:latin typeface="Arial"/>
                          <a:ea typeface="Calibri"/>
                          <a:cs typeface="Times New Roman"/>
                        </a:rPr>
                        <a:t>Face to face or online application</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dirty="0">
                          <a:solidFill>
                            <a:schemeClr val="tx1"/>
                          </a:solidFill>
                          <a:effectLst/>
                          <a:latin typeface="Arial"/>
                          <a:ea typeface="Calibri"/>
                          <a:cs typeface="Times New Roman"/>
                        </a:rPr>
                        <a:t>Can</a:t>
                      </a:r>
                      <a:r>
                        <a:rPr lang="en-AU" sz="1400" b="1" baseline="0" dirty="0">
                          <a:solidFill>
                            <a:schemeClr val="tx1"/>
                          </a:solidFill>
                          <a:effectLst/>
                          <a:latin typeface="Arial"/>
                          <a:ea typeface="Calibri"/>
                          <a:cs typeface="Times New Roman"/>
                        </a:rPr>
                        <a:t> be incorporated into induction and other planning activities</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extLst>
                  <a:ext uri="{0D108BD9-81ED-4DB2-BD59-A6C34878D82A}">
                    <a16:rowId xmlns:a16="http://schemas.microsoft.com/office/drawing/2014/main" val="10000"/>
                  </a:ext>
                </a:extLst>
              </a:tr>
            </a:tbl>
          </a:graphicData>
        </a:graphic>
      </p:graphicFrame>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8575" y="404261"/>
            <a:ext cx="7023100" cy="684212"/>
          </a:xfrm>
        </p:spPr>
        <p:txBody>
          <a:bodyPr/>
          <a:lstStyle/>
          <a:p>
            <a:pPr eaLnBrk="1" fontAlgn="auto" hangingPunct="1">
              <a:spcAft>
                <a:spcPts val="0"/>
              </a:spcAft>
              <a:defRPr/>
            </a:pPr>
            <a:r>
              <a:rPr lang="en-AU" sz="2800" dirty="0"/>
              <a:t>Let’s revisit employability skills</a:t>
            </a:r>
          </a:p>
        </p:txBody>
      </p:sp>
      <p:graphicFrame>
        <p:nvGraphicFramePr>
          <p:cNvPr id="3" name="Diagram 2"/>
          <p:cNvGraphicFramePr/>
          <p:nvPr>
            <p:extLst>
              <p:ext uri="{D42A27DB-BD31-4B8C-83A1-F6EECF244321}">
                <p14:modId xmlns:p14="http://schemas.microsoft.com/office/powerpoint/2010/main" val="560197694"/>
              </p:ext>
            </p:extLst>
          </p:nvPr>
        </p:nvGraphicFramePr>
        <p:xfrm>
          <a:off x="1470992" y="155602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entagon 5"/>
          <p:cNvSpPr/>
          <p:nvPr/>
        </p:nvSpPr>
        <p:spPr>
          <a:xfrm>
            <a:off x="7129669" y="5420139"/>
            <a:ext cx="1192695" cy="675861"/>
          </a:xfrm>
          <a:prstGeom prst="homePlate">
            <a:avLst/>
          </a:prstGeom>
          <a:solidFill>
            <a:schemeClr val="bg1"/>
          </a:solidFill>
          <a:ln w="38100">
            <a:solidFill>
              <a:schemeClr val="accent6">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AU" sz="2000" u="sng" dirty="0">
                <a:solidFill>
                  <a:schemeClr val="tx1"/>
                </a:solidFill>
                <a:latin typeface="Arial" pitchFamily="34" charset="0"/>
                <a:cs typeface="Arial" pitchFamily="34" charset="0"/>
                <a:hlinkClick r:id="rId8" action="ppaction://hlinksldjump"/>
              </a:rPr>
              <a:t>Review</a:t>
            </a:r>
            <a:endParaRPr lang="en-AU" sz="2000" u="sng" dirty="0">
              <a:solidFill>
                <a:schemeClr val="tx1"/>
              </a:solidFill>
              <a:latin typeface="Arial" pitchFamily="34" charset="0"/>
              <a:cs typeface="Arial" pitchFamily="34" charset="0"/>
            </a:endParaRPr>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56846" y="514350"/>
            <a:ext cx="6161088" cy="684213"/>
          </a:xfrm>
        </p:spPr>
        <p:txBody>
          <a:bodyPr/>
          <a:lstStyle/>
          <a:p>
            <a:pPr eaLnBrk="1" fontAlgn="auto" hangingPunct="1">
              <a:spcAft>
                <a:spcPts val="0"/>
              </a:spcAft>
              <a:defRPr/>
            </a:pPr>
            <a:r>
              <a:rPr lang="en-AU" sz="3600" dirty="0"/>
              <a:t>Topics</a:t>
            </a:r>
          </a:p>
        </p:txBody>
      </p:sp>
      <p:sp>
        <p:nvSpPr>
          <p:cNvPr id="5" name="Text Placeholder 4"/>
          <p:cNvSpPr>
            <a:spLocks noGrp="1"/>
          </p:cNvSpPr>
          <p:nvPr>
            <p:ph type="body" sz="quarter" idx="12"/>
          </p:nvPr>
        </p:nvSpPr>
        <p:spPr>
          <a:xfrm>
            <a:off x="1306286" y="1610001"/>
            <a:ext cx="7223282" cy="5102225"/>
          </a:xfrm>
        </p:spPr>
        <p:txBody>
          <a:bodyPr/>
          <a:lstStyle/>
          <a:p>
            <a:pPr marL="342900" indent="-342900">
              <a:buFont typeface="Arial" pitchFamily="34" charset="0"/>
              <a:buChar char="•"/>
            </a:pPr>
            <a:r>
              <a:rPr lang="en-AU" sz="3200" b="1" dirty="0"/>
              <a:t>The purpose of the Quality Pre-accredited Framework</a:t>
            </a:r>
          </a:p>
          <a:p>
            <a:pPr marL="342900" indent="-342900">
              <a:buFont typeface="Arial" pitchFamily="34" charset="0"/>
              <a:buChar char="•"/>
            </a:pPr>
            <a:r>
              <a:rPr lang="en-AU" sz="3200" b="1" dirty="0"/>
              <a:t>Planning guide - focusing on course plan</a:t>
            </a:r>
          </a:p>
          <a:p>
            <a:pPr marL="342900" indent="-342900">
              <a:buFont typeface="Arial" pitchFamily="34" charset="0"/>
              <a:buChar char="•"/>
            </a:pPr>
            <a:r>
              <a:rPr lang="en-AU" sz="3200" b="1" dirty="0"/>
              <a:t>Teaching guide- focusing on learner plan</a:t>
            </a:r>
          </a:p>
          <a:p>
            <a:pPr marL="342900" indent="-342900">
              <a:buFont typeface="Arial" pitchFamily="34" charset="0"/>
              <a:buChar char="•"/>
            </a:pPr>
            <a:r>
              <a:rPr lang="en-AU" sz="3200" b="1" dirty="0"/>
              <a:t>Moderation </a:t>
            </a:r>
          </a:p>
          <a:p>
            <a:pPr marL="342900" indent="-342900">
              <a:buFont typeface="Arial" pitchFamily="34" charset="0"/>
              <a:buChar char="•"/>
            </a:pPr>
            <a:r>
              <a:rPr lang="en-AU" sz="3200" b="1" dirty="0"/>
              <a:t>Implementation </a:t>
            </a:r>
            <a:endParaRPr lang="en-AU" sz="3200" dirty="0"/>
          </a:p>
          <a:p>
            <a:pPr eaLnBrk="1" fontAlgn="auto" hangingPunct="1">
              <a:spcAft>
                <a:spcPts val="0"/>
              </a:spcAft>
              <a:tabLst>
                <a:tab pos="1431925" algn="l"/>
              </a:tabLst>
              <a:defRPr/>
            </a:pPr>
            <a:endParaRPr lang="en-AU" sz="2400" dirty="0"/>
          </a:p>
          <a:p>
            <a:pPr eaLnBrk="1" fontAlgn="auto" hangingPunct="1">
              <a:spcAft>
                <a:spcPts val="0"/>
              </a:spcAft>
              <a:tabLst>
                <a:tab pos="1431925" algn="l"/>
              </a:tabLst>
              <a:defRPr/>
            </a:pPr>
            <a:endParaRPr lang="en-AU" sz="2400" dirty="0"/>
          </a:p>
          <a:p>
            <a:pPr eaLnBrk="1" fontAlgn="auto" hangingPunct="1">
              <a:spcAft>
                <a:spcPts val="0"/>
              </a:spcAft>
              <a:tabLst>
                <a:tab pos="1431925" algn="l"/>
              </a:tabLst>
              <a:defRPr/>
            </a:pPr>
            <a:endParaRPr lang="en-AU" sz="2400" dirty="0"/>
          </a:p>
          <a:p>
            <a:pPr eaLnBrk="1" fontAlgn="auto" hangingPunct="1">
              <a:spcAft>
                <a:spcPts val="0"/>
              </a:spcAft>
              <a:tabLst>
                <a:tab pos="1431925" algn="l"/>
              </a:tabLst>
              <a:defRPr/>
            </a:pPr>
            <a:endParaRPr lang="en-AU" sz="2400" dirty="0"/>
          </a:p>
          <a:p>
            <a:pPr eaLnBrk="1" fontAlgn="auto" hangingPunct="1">
              <a:spcAft>
                <a:spcPts val="0"/>
              </a:spcAft>
              <a:tabLst>
                <a:tab pos="1431925" algn="l"/>
              </a:tabLst>
              <a:defRPr/>
            </a:pPr>
            <a:endParaRPr lang="en-AU" dirty="0"/>
          </a:p>
          <a:p>
            <a:pPr eaLnBrk="1" fontAlgn="auto" hangingPunct="1">
              <a:spcAft>
                <a:spcPts val="0"/>
              </a:spcAft>
              <a:tabLst>
                <a:tab pos="1431925" algn="l"/>
              </a:tabLst>
              <a:defRPr/>
            </a:pPr>
            <a:r>
              <a:rPr lang="en-AU" dirty="0"/>
              <a:t>	</a:t>
            </a:r>
          </a:p>
        </p:txBody>
      </p:sp>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20763" y="271463"/>
            <a:ext cx="6981825" cy="684212"/>
          </a:xfrm>
        </p:spPr>
        <p:txBody>
          <a:bodyPr/>
          <a:lstStyle/>
          <a:p>
            <a:pPr eaLnBrk="1" fontAlgn="auto" hangingPunct="1">
              <a:spcAft>
                <a:spcPts val="0"/>
              </a:spcAft>
              <a:defRPr/>
            </a:pPr>
            <a:r>
              <a:rPr lang="en-AU" sz="2800" dirty="0"/>
              <a:t>Employability skills</a:t>
            </a:r>
            <a:endParaRPr lang="en-AU" sz="2000" dirty="0"/>
          </a:p>
        </p:txBody>
      </p:sp>
      <p:sp>
        <p:nvSpPr>
          <p:cNvPr id="5" name="Content Placeholder 8"/>
          <p:cNvSpPr>
            <a:spLocks noGrp="1"/>
          </p:cNvSpPr>
          <p:nvPr>
            <p:ph sz="quarter" idx="12"/>
          </p:nvPr>
        </p:nvSpPr>
        <p:spPr>
          <a:xfrm>
            <a:off x="1108901" y="1095643"/>
            <a:ext cx="7213464" cy="4824000"/>
          </a:xfrm>
        </p:spPr>
        <p:txBody>
          <a:bodyPr/>
          <a:lstStyle/>
          <a:p>
            <a:pPr marL="2690813" indent="-2690813" eaLnBrk="1" fontAlgn="auto" hangingPunct="1">
              <a:lnSpc>
                <a:spcPct val="100000"/>
              </a:lnSpc>
              <a:spcBef>
                <a:spcPts val="600"/>
              </a:spcBef>
              <a:spcAft>
                <a:spcPts val="600"/>
              </a:spcAft>
              <a:tabLst>
                <a:tab pos="2425700" algn="l"/>
              </a:tabLst>
              <a:defRPr/>
            </a:pPr>
            <a:r>
              <a:rPr lang="en-AU" sz="2000" dirty="0">
                <a:solidFill>
                  <a:srgbClr val="0000FF"/>
                </a:solidFill>
              </a:rPr>
              <a:t>Employability skill 	May include…</a:t>
            </a:r>
          </a:p>
          <a:p>
            <a:pPr marL="2425700" indent="-2425700" eaLnBrk="1" fontAlgn="auto" hangingPunct="1">
              <a:lnSpc>
                <a:spcPct val="100000"/>
              </a:lnSpc>
              <a:spcBef>
                <a:spcPts val="600"/>
              </a:spcBef>
              <a:spcAft>
                <a:spcPts val="600"/>
              </a:spcAft>
              <a:tabLst>
                <a:tab pos="2425700" algn="l"/>
              </a:tabLst>
              <a:defRPr/>
            </a:pPr>
            <a:r>
              <a:rPr lang="en-AU" sz="2000" dirty="0">
                <a:solidFill>
                  <a:srgbClr val="0000FF"/>
                </a:solidFill>
              </a:rPr>
              <a:t>Communicatio</a:t>
            </a:r>
            <a:r>
              <a:rPr lang="en-AU" sz="2000" b="0" dirty="0">
                <a:solidFill>
                  <a:srgbClr val="0000FF"/>
                </a:solidFill>
              </a:rPr>
              <a:t>n	Reading; writing; speaking; listening and clarifying; numeracy; negotiating.</a:t>
            </a:r>
          </a:p>
          <a:p>
            <a:pPr marL="2425700" indent="-2425700" eaLnBrk="1" fontAlgn="auto" hangingPunct="1">
              <a:lnSpc>
                <a:spcPct val="100000"/>
              </a:lnSpc>
              <a:spcBef>
                <a:spcPts val="600"/>
              </a:spcBef>
              <a:spcAft>
                <a:spcPts val="600"/>
              </a:spcAft>
              <a:tabLst>
                <a:tab pos="2425700" algn="l"/>
              </a:tabLst>
              <a:defRPr/>
            </a:pPr>
            <a:r>
              <a:rPr lang="en-AU" sz="2000" dirty="0">
                <a:solidFill>
                  <a:srgbClr val="0000FF"/>
                </a:solidFill>
              </a:rPr>
              <a:t>Teamwork</a:t>
            </a:r>
            <a:r>
              <a:rPr lang="en-AU" sz="2000" b="0" dirty="0">
                <a:solidFill>
                  <a:srgbClr val="0000FF"/>
                </a:solidFill>
              </a:rPr>
              <a:t>	Working with diverse team members; practising inclusivity; supporting others; working in groups.</a:t>
            </a:r>
          </a:p>
          <a:p>
            <a:pPr marL="2425700" indent="-2425700" eaLnBrk="1" fontAlgn="auto" hangingPunct="1">
              <a:lnSpc>
                <a:spcPct val="100000"/>
              </a:lnSpc>
              <a:spcBef>
                <a:spcPts val="600"/>
              </a:spcBef>
              <a:spcAft>
                <a:spcPts val="600"/>
              </a:spcAft>
              <a:tabLst>
                <a:tab pos="2425700" algn="l"/>
              </a:tabLst>
              <a:defRPr/>
            </a:pPr>
            <a:r>
              <a:rPr lang="en-AU" sz="2000" dirty="0">
                <a:solidFill>
                  <a:srgbClr val="0000FF"/>
                </a:solidFill>
              </a:rPr>
              <a:t>Problem solving</a:t>
            </a:r>
            <a:r>
              <a:rPr lang="en-AU" sz="2000" b="0" dirty="0">
                <a:solidFill>
                  <a:srgbClr val="0000FF"/>
                </a:solidFill>
              </a:rPr>
              <a:t>	Anticipating problems; developing solutions; using mathematics to solve problems; evaluating results and making recommendations.</a:t>
            </a:r>
          </a:p>
          <a:p>
            <a:pPr marL="2425700" indent="-2425700" eaLnBrk="1" fontAlgn="auto" hangingPunct="1">
              <a:lnSpc>
                <a:spcPct val="100000"/>
              </a:lnSpc>
              <a:spcBef>
                <a:spcPts val="0"/>
              </a:spcBef>
              <a:spcAft>
                <a:spcPts val="0"/>
              </a:spcAft>
              <a:tabLst>
                <a:tab pos="2425700" algn="l"/>
              </a:tabLst>
              <a:defRPr/>
            </a:pPr>
            <a:r>
              <a:rPr lang="en-AU" sz="2000" dirty="0">
                <a:solidFill>
                  <a:srgbClr val="0000FF"/>
                </a:solidFill>
              </a:rPr>
              <a:t>Initiative and 	</a:t>
            </a:r>
            <a:r>
              <a:rPr lang="en-AU" sz="2000" b="0" dirty="0">
                <a:solidFill>
                  <a:srgbClr val="0000FF"/>
                </a:solidFill>
              </a:rPr>
              <a:t>Adapting to change; translating </a:t>
            </a:r>
            <a:endParaRPr lang="en-AU" sz="2000" dirty="0">
              <a:solidFill>
                <a:srgbClr val="0000FF"/>
              </a:solidFill>
            </a:endParaRPr>
          </a:p>
          <a:p>
            <a:pPr marL="2425700" indent="-2425700" eaLnBrk="1" fontAlgn="auto" hangingPunct="1">
              <a:lnSpc>
                <a:spcPct val="100000"/>
              </a:lnSpc>
              <a:spcBef>
                <a:spcPts val="0"/>
              </a:spcBef>
              <a:spcAft>
                <a:spcPts val="0"/>
              </a:spcAft>
              <a:tabLst>
                <a:tab pos="2425700" algn="l"/>
              </a:tabLst>
              <a:defRPr/>
            </a:pPr>
            <a:r>
              <a:rPr lang="en-AU" sz="2000" dirty="0">
                <a:solidFill>
                  <a:srgbClr val="0000FF"/>
                </a:solidFill>
              </a:rPr>
              <a:t>enterprise</a:t>
            </a:r>
            <a:r>
              <a:rPr lang="en-AU" sz="2000" b="0" dirty="0">
                <a:solidFill>
                  <a:srgbClr val="0000FF"/>
                </a:solidFill>
              </a:rPr>
              <a:t>	ideas into actions; assessing risk; developing creative solutions and long term vision.</a:t>
            </a:r>
          </a:p>
        </p:txBody>
      </p:sp>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20763" y="271463"/>
            <a:ext cx="6981825" cy="684212"/>
          </a:xfrm>
        </p:spPr>
        <p:txBody>
          <a:bodyPr/>
          <a:lstStyle/>
          <a:p>
            <a:pPr eaLnBrk="1" fontAlgn="auto" hangingPunct="1">
              <a:spcAft>
                <a:spcPts val="0"/>
              </a:spcAft>
              <a:defRPr/>
            </a:pPr>
            <a:r>
              <a:rPr lang="en-AU" sz="2800" dirty="0"/>
              <a:t>Employability skills </a:t>
            </a:r>
            <a:r>
              <a:rPr lang="en-AU" sz="2000" dirty="0"/>
              <a:t>(</a:t>
            </a:r>
            <a:r>
              <a:rPr lang="en-AU" sz="2000" dirty="0" err="1"/>
              <a:t>cont</a:t>
            </a:r>
            <a:r>
              <a:rPr lang="en-AU" sz="2000" dirty="0"/>
              <a:t>)</a:t>
            </a:r>
          </a:p>
        </p:txBody>
      </p:sp>
      <p:sp>
        <p:nvSpPr>
          <p:cNvPr id="9" name="Content Placeholder 8"/>
          <p:cNvSpPr>
            <a:spLocks noGrp="1"/>
          </p:cNvSpPr>
          <p:nvPr>
            <p:ph sz="quarter" idx="12"/>
          </p:nvPr>
        </p:nvSpPr>
        <p:spPr>
          <a:xfrm>
            <a:off x="1006475" y="1082675"/>
            <a:ext cx="7607300" cy="5105400"/>
          </a:xfrm>
        </p:spPr>
        <p:txBody>
          <a:bodyPr/>
          <a:lstStyle/>
          <a:p>
            <a:pPr marL="2517775" indent="-2517775" eaLnBrk="1" fontAlgn="auto" hangingPunct="1">
              <a:lnSpc>
                <a:spcPct val="100000"/>
              </a:lnSpc>
              <a:spcBef>
                <a:spcPts val="600"/>
              </a:spcBef>
              <a:spcAft>
                <a:spcPts val="600"/>
              </a:spcAft>
              <a:tabLst>
                <a:tab pos="2517775" algn="l"/>
              </a:tabLst>
              <a:defRPr/>
            </a:pPr>
            <a:r>
              <a:rPr lang="en-AU" sz="2000" dirty="0">
                <a:solidFill>
                  <a:srgbClr val="0000FF"/>
                </a:solidFill>
              </a:rPr>
              <a:t>Employability skill 	May include…</a:t>
            </a:r>
          </a:p>
          <a:p>
            <a:pPr marL="2517775" indent="-2517775" eaLnBrk="1" fontAlgn="auto" hangingPunct="1">
              <a:lnSpc>
                <a:spcPct val="100000"/>
              </a:lnSpc>
              <a:spcBef>
                <a:spcPts val="0"/>
              </a:spcBef>
              <a:spcAft>
                <a:spcPts val="0"/>
              </a:spcAft>
              <a:tabLst>
                <a:tab pos="2517775" algn="l"/>
              </a:tabLst>
              <a:defRPr/>
            </a:pPr>
            <a:r>
              <a:rPr lang="en-AU" sz="2000" dirty="0">
                <a:solidFill>
                  <a:srgbClr val="0000FF"/>
                </a:solidFill>
              </a:rPr>
              <a:t>Planning and 	</a:t>
            </a:r>
            <a:r>
              <a:rPr lang="en-AU" sz="2000" b="0" dirty="0">
                <a:solidFill>
                  <a:srgbClr val="0000FF"/>
                </a:solidFill>
              </a:rPr>
              <a:t>Managing priorities; meeting </a:t>
            </a:r>
            <a:endParaRPr lang="en-AU" sz="2000" dirty="0">
              <a:solidFill>
                <a:srgbClr val="0000FF"/>
              </a:solidFill>
            </a:endParaRPr>
          </a:p>
          <a:p>
            <a:pPr marL="2517775" indent="-2517775" eaLnBrk="1" fontAlgn="auto" hangingPunct="1">
              <a:lnSpc>
                <a:spcPct val="100000"/>
              </a:lnSpc>
              <a:spcBef>
                <a:spcPts val="0"/>
              </a:spcBef>
              <a:spcAft>
                <a:spcPts val="0"/>
              </a:spcAft>
              <a:tabLst>
                <a:tab pos="2517775" algn="l"/>
              </a:tabLst>
              <a:defRPr/>
            </a:pPr>
            <a:r>
              <a:rPr lang="en-AU" sz="2000" dirty="0">
                <a:solidFill>
                  <a:srgbClr val="0000FF"/>
                </a:solidFill>
              </a:rPr>
              <a:t>organising</a:t>
            </a:r>
            <a:r>
              <a:rPr lang="en-AU" sz="2000" b="0" dirty="0">
                <a:solidFill>
                  <a:srgbClr val="0000FF"/>
                </a:solidFill>
              </a:rPr>
              <a:t>	timelines; monitoring progress; setting goals; employing strategies to monitor achievement; planning pathways.</a:t>
            </a:r>
          </a:p>
          <a:p>
            <a:pPr marL="2517775" indent="-2517775" eaLnBrk="1" fontAlgn="auto" hangingPunct="1">
              <a:lnSpc>
                <a:spcPct val="100000"/>
              </a:lnSpc>
              <a:spcBef>
                <a:spcPts val="600"/>
              </a:spcBef>
              <a:spcAft>
                <a:spcPts val="600"/>
              </a:spcAft>
              <a:tabLst>
                <a:tab pos="2517775" algn="l"/>
              </a:tabLst>
              <a:defRPr/>
            </a:pPr>
            <a:r>
              <a:rPr lang="en-AU" sz="2000" dirty="0">
                <a:solidFill>
                  <a:srgbClr val="0000FF"/>
                </a:solidFill>
              </a:rPr>
              <a:t>Self management</a:t>
            </a:r>
            <a:r>
              <a:rPr lang="en-AU" sz="2000" b="0" dirty="0">
                <a:solidFill>
                  <a:srgbClr val="0000FF"/>
                </a:solidFill>
              </a:rPr>
              <a:t>	Setting personal goals; evaluating own progress; completing delegated tasks; prioritising; time management; taking personal responsibility.</a:t>
            </a:r>
          </a:p>
          <a:p>
            <a:pPr marL="2517775" indent="-2517775" eaLnBrk="1" fontAlgn="auto" hangingPunct="1">
              <a:lnSpc>
                <a:spcPct val="100000"/>
              </a:lnSpc>
              <a:spcBef>
                <a:spcPts val="600"/>
              </a:spcBef>
              <a:spcAft>
                <a:spcPts val="600"/>
              </a:spcAft>
              <a:tabLst>
                <a:tab pos="2517775" algn="l"/>
              </a:tabLst>
              <a:defRPr/>
            </a:pPr>
            <a:r>
              <a:rPr lang="en-AU" sz="2000" dirty="0">
                <a:solidFill>
                  <a:srgbClr val="0000FF"/>
                </a:solidFill>
              </a:rPr>
              <a:t>Learning</a:t>
            </a:r>
            <a:r>
              <a:rPr lang="en-AU" sz="2000" b="0" dirty="0">
                <a:solidFill>
                  <a:srgbClr val="0000FF"/>
                </a:solidFill>
              </a:rPr>
              <a:t>	Managing own learning; identifying own learning style and strengths; accessing mentor/networks; contributing to the learning environment.</a:t>
            </a:r>
          </a:p>
          <a:p>
            <a:pPr marL="2517775" indent="-2517775" eaLnBrk="1" fontAlgn="auto" hangingPunct="1">
              <a:lnSpc>
                <a:spcPct val="100000"/>
              </a:lnSpc>
              <a:spcBef>
                <a:spcPts val="600"/>
              </a:spcBef>
              <a:spcAft>
                <a:spcPts val="600"/>
              </a:spcAft>
              <a:tabLst>
                <a:tab pos="2517775" algn="l"/>
              </a:tabLst>
              <a:defRPr/>
            </a:pPr>
            <a:r>
              <a:rPr lang="en-AU" sz="2000" dirty="0">
                <a:solidFill>
                  <a:srgbClr val="0000FF"/>
                </a:solidFill>
              </a:rPr>
              <a:t>Technology</a:t>
            </a:r>
            <a:r>
              <a:rPr lang="en-AU" sz="2000" b="0" dirty="0">
                <a:solidFill>
                  <a:srgbClr val="0000FF"/>
                </a:solidFill>
              </a:rPr>
              <a:t>	Applying technology to access and manage information; </a:t>
            </a:r>
            <a:r>
              <a:rPr lang="en-AU" sz="2000" b="0" dirty="0" err="1">
                <a:solidFill>
                  <a:srgbClr val="0000FF"/>
                </a:solidFill>
              </a:rPr>
              <a:t>inc</a:t>
            </a:r>
            <a:r>
              <a:rPr lang="en-AU" sz="2000" b="0" dirty="0">
                <a:solidFill>
                  <a:srgbClr val="0000FF"/>
                </a:solidFill>
              </a:rPr>
              <a:t> computers, the internet, emails; selecting appropriate software; using office equipment.</a:t>
            </a:r>
          </a:p>
        </p:txBody>
      </p:sp>
    </p:spTree>
    <p:extLst>
      <p:ext uri="{BB962C8B-B14F-4D97-AF65-F5344CB8AC3E}">
        <p14:creationId xmlns:p14="http://schemas.microsoft.com/office/powerpoint/2010/main" val="3070030917"/>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6" name="Content Placeholder 8"/>
          <p:cNvSpPr>
            <a:spLocks noGrp="1"/>
          </p:cNvSpPr>
          <p:nvPr>
            <p:ph sz="quarter" idx="12"/>
          </p:nvPr>
        </p:nvSpPr>
        <p:spPr>
          <a:xfrm>
            <a:off x="130628" y="319314"/>
            <a:ext cx="9013371" cy="6538686"/>
          </a:xfrm>
        </p:spPr>
        <p:txBody>
          <a:bodyPr/>
          <a:lstStyle/>
          <a:p>
            <a:pPr eaLnBrk="1" fontAlgn="auto" hangingPunct="1">
              <a:spcAft>
                <a:spcPts val="0"/>
              </a:spcAft>
              <a:defRPr/>
            </a:pPr>
            <a:r>
              <a:rPr lang="en-AU" sz="2800" dirty="0">
                <a:solidFill>
                  <a:srgbClr val="0000FF"/>
                </a:solidFill>
              </a:rPr>
              <a:t>Moderation: A Four Step Process</a:t>
            </a:r>
          </a:p>
          <a:p>
            <a:pPr eaLnBrk="1" fontAlgn="auto" hangingPunct="1">
              <a:spcAft>
                <a:spcPts val="0"/>
              </a:spcAft>
              <a:defRPr/>
            </a:pPr>
            <a:r>
              <a:rPr lang="en-AU" sz="2800" dirty="0">
                <a:solidFill>
                  <a:schemeClr val="accent1">
                    <a:lumMod val="50000"/>
                  </a:schemeClr>
                </a:solidFill>
              </a:rPr>
              <a:t>STEP 1: PREPARE</a:t>
            </a:r>
          </a:p>
          <a:p>
            <a:pPr eaLnBrk="1" fontAlgn="auto" hangingPunct="1">
              <a:spcAft>
                <a:spcPts val="0"/>
              </a:spcAft>
              <a:defRPr/>
            </a:pPr>
            <a:endParaRPr lang="en-AU" sz="2800" dirty="0">
              <a:solidFill>
                <a:schemeClr val="accent1">
                  <a:lumMod val="50000"/>
                </a:schemeClr>
              </a:solidFill>
            </a:endParaRPr>
          </a:p>
          <a:p>
            <a:pPr eaLnBrk="1" fontAlgn="auto" hangingPunct="1">
              <a:spcAft>
                <a:spcPts val="0"/>
              </a:spcAft>
              <a:defRPr/>
            </a:pPr>
            <a:endParaRPr lang="en-AU" sz="2800" dirty="0">
              <a:solidFill>
                <a:schemeClr val="accent1">
                  <a:lumMod val="50000"/>
                </a:schemeClr>
              </a:solidFill>
            </a:endParaRPr>
          </a:p>
          <a:p>
            <a:pPr eaLnBrk="1" fontAlgn="auto" hangingPunct="1">
              <a:spcAft>
                <a:spcPts val="0"/>
              </a:spcAft>
              <a:defRPr/>
            </a:pPr>
            <a:endParaRPr lang="en-AU" sz="2800" dirty="0">
              <a:solidFill>
                <a:schemeClr val="accent1">
                  <a:lumMod val="50000"/>
                </a:schemeClr>
              </a:solidFill>
            </a:endParaRPr>
          </a:p>
          <a:p>
            <a:pPr eaLnBrk="1" fontAlgn="auto" hangingPunct="1">
              <a:spcAft>
                <a:spcPts val="0"/>
              </a:spcAft>
              <a:defRPr/>
            </a:pPr>
            <a:endParaRPr lang="en-AU" sz="2800" dirty="0">
              <a:solidFill>
                <a:schemeClr val="accent1">
                  <a:lumMod val="50000"/>
                </a:schemeClr>
              </a:solidFill>
            </a:endParaRPr>
          </a:p>
          <a:p>
            <a:pPr eaLnBrk="1" fontAlgn="auto" hangingPunct="1">
              <a:spcAft>
                <a:spcPts val="0"/>
              </a:spcAft>
              <a:defRPr/>
            </a:pPr>
            <a:endParaRPr lang="en-AU" sz="2800" dirty="0">
              <a:solidFill>
                <a:schemeClr val="accent1">
                  <a:lumMod val="50000"/>
                </a:schemeClr>
              </a:solidFill>
            </a:endParaRPr>
          </a:p>
          <a:p>
            <a:pPr eaLnBrk="1" fontAlgn="auto" hangingPunct="1">
              <a:spcAft>
                <a:spcPts val="0"/>
              </a:spcAft>
              <a:defRPr/>
            </a:pPr>
            <a:r>
              <a:rPr lang="en-AU" sz="2800" dirty="0">
                <a:solidFill>
                  <a:srgbClr val="0000FF"/>
                </a:solidFill>
              </a:rPr>
              <a:t> </a:t>
            </a:r>
          </a:p>
          <a:p>
            <a:pPr eaLnBrk="1" fontAlgn="auto" hangingPunct="1">
              <a:spcAft>
                <a:spcPts val="0"/>
              </a:spcAft>
              <a:defRPr/>
            </a:pPr>
            <a:endParaRPr lang="en-AU" sz="2800" dirty="0">
              <a:solidFill>
                <a:srgbClr val="0000FF"/>
              </a:solidFill>
            </a:endParaRPr>
          </a:p>
          <a:p>
            <a:pPr eaLnBrk="1" fontAlgn="auto" hangingPunct="1">
              <a:spcAft>
                <a:spcPts val="0"/>
              </a:spcAft>
              <a:defRPr/>
            </a:pPr>
            <a:endParaRPr lang="en-AU" sz="2800" dirty="0"/>
          </a:p>
        </p:txBody>
      </p:sp>
      <p:graphicFrame>
        <p:nvGraphicFramePr>
          <p:cNvPr id="7" name="Diagram 6"/>
          <p:cNvGraphicFramePr>
            <a:graphicFrameLocks/>
          </p:cNvGraphicFramePr>
          <p:nvPr>
            <p:extLst>
              <p:ext uri="{D42A27DB-BD31-4B8C-83A1-F6EECF244321}">
                <p14:modId xmlns:p14="http://schemas.microsoft.com/office/powerpoint/2010/main" val="3732863264"/>
              </p:ext>
            </p:extLst>
          </p:nvPr>
        </p:nvGraphicFramePr>
        <p:xfrm>
          <a:off x="169593" y="1778466"/>
          <a:ext cx="8683924" cy="4504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9722" y="3625416"/>
            <a:ext cx="665265" cy="64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9965" y="5440964"/>
            <a:ext cx="665265" cy="64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803856"/>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Content Placeholder 8"/>
          <p:cNvSpPr>
            <a:spLocks noGrp="1"/>
          </p:cNvSpPr>
          <p:nvPr>
            <p:ph sz="quarter" idx="12"/>
          </p:nvPr>
        </p:nvSpPr>
        <p:spPr>
          <a:xfrm>
            <a:off x="208751" y="203199"/>
            <a:ext cx="7816261" cy="6555003"/>
          </a:xfrm>
        </p:spPr>
        <p:txBody>
          <a:bodyPr/>
          <a:lstStyle/>
          <a:p>
            <a:pPr eaLnBrk="1" fontAlgn="auto" hangingPunct="1">
              <a:spcAft>
                <a:spcPts val="0"/>
              </a:spcAft>
              <a:defRPr/>
            </a:pPr>
            <a:r>
              <a:rPr lang="en-AU" sz="2800" dirty="0">
                <a:solidFill>
                  <a:srgbClr val="0000FF"/>
                </a:solidFill>
              </a:rPr>
              <a:t>STEP 2: RECORD</a:t>
            </a:r>
          </a:p>
          <a:p>
            <a:pPr eaLnBrk="1" fontAlgn="auto" hangingPunct="1">
              <a:spcAft>
                <a:spcPts val="0"/>
              </a:spcAft>
              <a:defRPr/>
            </a:pPr>
            <a:endParaRPr lang="en-AU" sz="2800" dirty="0"/>
          </a:p>
        </p:txBody>
      </p:sp>
      <p:grpSp>
        <p:nvGrpSpPr>
          <p:cNvPr id="3" name="Group 2"/>
          <p:cNvGrpSpPr/>
          <p:nvPr/>
        </p:nvGrpSpPr>
        <p:grpSpPr>
          <a:xfrm>
            <a:off x="116114" y="1447411"/>
            <a:ext cx="8926286" cy="3991561"/>
            <a:chOff x="0" y="0"/>
            <a:chExt cx="6591300" cy="2450467"/>
          </a:xfrm>
        </p:grpSpPr>
        <p:sp>
          <p:nvSpPr>
            <p:cNvPr id="4" name="Rounded Rectangle 3"/>
            <p:cNvSpPr/>
            <p:nvPr/>
          </p:nvSpPr>
          <p:spPr>
            <a:xfrm>
              <a:off x="0" y="0"/>
              <a:ext cx="6591300" cy="2450467"/>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5" name="Rounded Rectangle 4"/>
            <p:cNvSpPr/>
            <p:nvPr/>
          </p:nvSpPr>
          <p:spPr>
            <a:xfrm>
              <a:off x="119622" y="119622"/>
              <a:ext cx="6352056" cy="2211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400" b="1" kern="1200" dirty="0">
                  <a:solidFill>
                    <a:sysClr val="window" lastClr="FFFFFF"/>
                  </a:solidFill>
                  <a:latin typeface="Arial" pitchFamily="34" charset="0"/>
                  <a:ea typeface="+mn-ea"/>
                  <a:cs typeface="Arial" pitchFamily="34" charset="0"/>
                </a:rPr>
                <a:t>Practitioner and peers</a:t>
              </a:r>
            </a:p>
            <a:p>
              <a:pPr lvl="0" algn="l" defTabSz="889000">
                <a:lnSpc>
                  <a:spcPct val="90000"/>
                </a:lnSpc>
                <a:spcBef>
                  <a:spcPct val="0"/>
                </a:spcBef>
                <a:spcAft>
                  <a:spcPts val="1800"/>
                </a:spcAft>
              </a:pPr>
              <a:r>
                <a:rPr lang="en-AU" sz="2000" kern="1200" dirty="0">
                  <a:solidFill>
                    <a:sysClr val="window" lastClr="FFFFFF"/>
                  </a:solidFill>
                  <a:latin typeface="Arial" pitchFamily="34" charset="0"/>
                  <a:cs typeface="Arial" pitchFamily="34" charset="0"/>
                </a:rPr>
                <a:t>Use the </a:t>
              </a:r>
              <a:r>
                <a:rPr lang="en-AU" sz="2000" b="1" kern="1200" dirty="0">
                  <a:solidFill>
                    <a:sysClr val="window" lastClr="FFFFFF"/>
                  </a:solidFill>
                  <a:latin typeface="Arial" pitchFamily="34" charset="0"/>
                  <a:cs typeface="Arial" pitchFamily="34" charset="0"/>
                </a:rPr>
                <a:t>Moderation Guide </a:t>
              </a:r>
              <a:r>
                <a:rPr lang="en-AU" sz="2000" kern="1200" dirty="0">
                  <a:solidFill>
                    <a:sysClr val="window" lastClr="FFFFFF"/>
                  </a:solidFill>
                  <a:latin typeface="Arial" pitchFamily="34" charset="0"/>
                  <a:cs typeface="Arial" pitchFamily="34" charset="0"/>
                </a:rPr>
                <a:t>and </a:t>
              </a:r>
              <a:r>
                <a:rPr lang="en-AU" sz="2000" b="1" kern="1200" dirty="0">
                  <a:solidFill>
                    <a:sysClr val="window" lastClr="FFFFFF"/>
                  </a:solidFill>
                  <a:latin typeface="Arial" pitchFamily="34" charset="0"/>
                  <a:cs typeface="Arial" pitchFamily="34" charset="0"/>
                </a:rPr>
                <a:t>Moderation Tool </a:t>
              </a:r>
              <a:r>
                <a:rPr lang="en-AU" sz="2000" kern="1200" dirty="0">
                  <a:solidFill>
                    <a:sysClr val="window" lastClr="FFFFFF"/>
                  </a:solidFill>
                  <a:latin typeface="Arial" pitchFamily="34" charset="0"/>
                  <a:cs typeface="Arial" pitchFamily="34" charset="0"/>
                </a:rPr>
                <a:t>to review the delivery and assessment of the course in line with employability skills and  the Quality Indicators</a:t>
              </a:r>
            </a:p>
            <a:p>
              <a:pPr lvl="0" defTabSz="889000">
                <a:lnSpc>
                  <a:spcPct val="90000"/>
                </a:lnSpc>
                <a:spcAft>
                  <a:spcPts val="1800"/>
                </a:spcAft>
              </a:pPr>
              <a:r>
                <a:rPr lang="en-AU" sz="2000" kern="1200" dirty="0">
                  <a:solidFill>
                    <a:sysClr val="window" lastClr="FFFFFF"/>
                  </a:solidFill>
                  <a:latin typeface="Arial" pitchFamily="34" charset="0"/>
                  <a:cs typeface="Arial" pitchFamily="34" charset="0"/>
                </a:rPr>
                <a:t>Complete the </a:t>
              </a:r>
              <a:r>
                <a:rPr lang="en-AU" sz="2000" b="1" kern="1200" dirty="0">
                  <a:solidFill>
                    <a:sysClr val="window" lastClr="FFFFFF"/>
                  </a:solidFill>
                  <a:latin typeface="Arial" pitchFamily="34" charset="0"/>
                  <a:cs typeface="Arial" pitchFamily="34" charset="0"/>
                </a:rPr>
                <a:t>Moderation Summary </a:t>
              </a:r>
              <a:r>
                <a:rPr lang="en-AU" sz="2000" kern="1200" dirty="0">
                  <a:solidFill>
                    <a:sysClr val="window" lastClr="FFFFFF"/>
                  </a:solidFill>
                  <a:latin typeface="Arial" pitchFamily="34" charset="0"/>
                  <a:cs typeface="Arial" pitchFamily="34" charset="0"/>
                </a:rPr>
                <a:t>including </a:t>
              </a:r>
              <a:r>
                <a:rPr lang="en-AU" sz="2000" dirty="0">
                  <a:solidFill>
                    <a:sysClr val="window" lastClr="FFFFFF"/>
                  </a:solidFill>
                  <a:latin typeface="Arial" pitchFamily="34" charset="0"/>
                  <a:cs typeface="Arial" pitchFamily="34" charset="0"/>
                </a:rPr>
                <a:t>continuous improvement recommendations</a:t>
              </a:r>
              <a:endParaRPr lang="en-AU" sz="2000" kern="1200" dirty="0">
                <a:solidFill>
                  <a:sysClr val="window" lastClr="FFFFFF"/>
                </a:solidFill>
                <a:latin typeface="Arial" pitchFamily="34" charset="0"/>
                <a:cs typeface="Arial" pitchFamily="34" charset="0"/>
              </a:endParaRPr>
            </a:p>
            <a:p>
              <a:pPr lvl="0" algn="l" defTabSz="889000">
                <a:lnSpc>
                  <a:spcPct val="90000"/>
                </a:lnSpc>
                <a:spcBef>
                  <a:spcPct val="0"/>
                </a:spcBef>
                <a:spcAft>
                  <a:spcPct val="35000"/>
                </a:spcAft>
              </a:pPr>
              <a:r>
                <a:rPr lang="en-AU" sz="2000" kern="1200" dirty="0">
                  <a:solidFill>
                    <a:sysClr val="window" lastClr="FFFFFF"/>
                  </a:solidFill>
                  <a:latin typeface="Arial" pitchFamily="34" charset="0"/>
                  <a:cs typeface="Arial" pitchFamily="34" charset="0"/>
                </a:rPr>
                <a:t>Practitioners and peers sign off on moderation activity using the </a:t>
              </a:r>
              <a:r>
                <a:rPr lang="en-AU" sz="2000" b="1" kern="1200" dirty="0">
                  <a:solidFill>
                    <a:sysClr val="window" lastClr="FFFFFF"/>
                  </a:solidFill>
                  <a:latin typeface="Arial" pitchFamily="34" charset="0"/>
                  <a:cs typeface="Arial" pitchFamily="34" charset="0"/>
                </a:rPr>
                <a:t>Moderation Summary </a:t>
              </a:r>
              <a:r>
                <a:rPr lang="en-AU" sz="2000" kern="1200" dirty="0">
                  <a:solidFill>
                    <a:sysClr val="window" lastClr="FFFFFF"/>
                  </a:solidFill>
                  <a:latin typeface="Arial" pitchFamily="34" charset="0"/>
                  <a:cs typeface="Arial" pitchFamily="34" charset="0"/>
                </a:rPr>
                <a:t>form</a:t>
              </a:r>
              <a:endParaRPr lang="en-AU" sz="2000" kern="1200" dirty="0">
                <a:solidFill>
                  <a:sysClr val="window" lastClr="FFFFFF"/>
                </a:solidFill>
                <a:latin typeface="Calibri"/>
              </a:endParaRPr>
            </a:p>
          </p:txBody>
        </p:sp>
      </p:grpSp>
      <p:sp>
        <p:nvSpPr>
          <p:cNvPr id="6" name="Down Arrow 5"/>
          <p:cNvSpPr>
            <a:spLocks noChangeArrowheads="1"/>
          </p:cNvSpPr>
          <p:nvPr/>
        </p:nvSpPr>
        <p:spPr bwMode="auto">
          <a:xfrm>
            <a:off x="4091635" y="1649986"/>
            <a:ext cx="556411" cy="685913"/>
          </a:xfrm>
          <a:prstGeom prst="downArrow">
            <a:avLst>
              <a:gd name="adj1" fmla="val 50000"/>
              <a:gd name="adj2" fmla="val 27041"/>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endParaRPr lang="en-AU"/>
          </a:p>
        </p:txBody>
      </p:sp>
      <p:sp>
        <p:nvSpPr>
          <p:cNvPr id="7" name="Down Arrow 6"/>
          <p:cNvSpPr>
            <a:spLocks noChangeArrowheads="1"/>
          </p:cNvSpPr>
          <p:nvPr/>
        </p:nvSpPr>
        <p:spPr bwMode="auto">
          <a:xfrm>
            <a:off x="4091635" y="5192372"/>
            <a:ext cx="556411" cy="685913"/>
          </a:xfrm>
          <a:prstGeom prst="downArrow">
            <a:avLst>
              <a:gd name="adj1" fmla="val 50000"/>
              <a:gd name="adj2" fmla="val 27041"/>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endParaRPr lang="en-AU"/>
          </a:p>
        </p:txBody>
      </p:sp>
    </p:spTree>
    <p:extLst>
      <p:ext uri="{BB962C8B-B14F-4D97-AF65-F5344CB8AC3E}">
        <p14:creationId xmlns:p14="http://schemas.microsoft.com/office/powerpoint/2010/main" val="1046049492"/>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Content Placeholder 8"/>
          <p:cNvSpPr>
            <a:spLocks noGrp="1"/>
          </p:cNvSpPr>
          <p:nvPr>
            <p:ph sz="quarter" idx="12"/>
          </p:nvPr>
        </p:nvSpPr>
        <p:spPr>
          <a:xfrm>
            <a:off x="827314" y="145143"/>
            <a:ext cx="7837715" cy="6586961"/>
          </a:xfrm>
        </p:spPr>
        <p:txBody>
          <a:bodyPr/>
          <a:lstStyle/>
          <a:p>
            <a:r>
              <a:rPr lang="en-AU" sz="2800" dirty="0">
                <a:solidFill>
                  <a:srgbClr val="0000FF"/>
                </a:solidFill>
              </a:rPr>
              <a:t>STEP 3:  ACT</a:t>
            </a:r>
          </a:p>
          <a:p>
            <a:endParaRPr lang="en-AU" sz="2800" dirty="0">
              <a:solidFill>
                <a:srgbClr val="0000FF"/>
              </a:solidFill>
            </a:endParaRPr>
          </a:p>
          <a:p>
            <a:endParaRPr lang="en-AU" sz="2800" dirty="0">
              <a:solidFill>
                <a:srgbClr val="0000FF"/>
              </a:solidFill>
            </a:endParaRPr>
          </a:p>
          <a:p>
            <a:endParaRPr lang="en-AU" sz="2800" dirty="0">
              <a:solidFill>
                <a:srgbClr val="0000FF"/>
              </a:solidFill>
            </a:endParaRPr>
          </a:p>
          <a:p>
            <a:endParaRPr lang="en-AU" sz="2800" dirty="0">
              <a:solidFill>
                <a:srgbClr val="0000FF"/>
              </a:solidFill>
            </a:endParaRPr>
          </a:p>
          <a:p>
            <a:endParaRPr lang="en-AU" sz="2800" dirty="0">
              <a:solidFill>
                <a:srgbClr val="0000FF"/>
              </a:solidFill>
            </a:endParaRPr>
          </a:p>
          <a:p>
            <a:endParaRPr lang="en-AU" sz="2800" dirty="0">
              <a:solidFill>
                <a:srgbClr val="0000FF"/>
              </a:solidFill>
            </a:endParaRPr>
          </a:p>
          <a:p>
            <a:endParaRPr lang="en-AU" sz="1400" dirty="0">
              <a:solidFill>
                <a:srgbClr val="0000FF"/>
              </a:solidFill>
              <a:sym typeface="Wingdings"/>
            </a:endParaRPr>
          </a:p>
          <a:p>
            <a:pPr algn="r"/>
            <a:r>
              <a:rPr lang="en-AU" sz="2800" dirty="0">
                <a:solidFill>
                  <a:srgbClr val="0000FF"/>
                </a:solidFill>
                <a:sym typeface="Wingdings"/>
                <a:hlinkClick r:id="" action="ppaction://noaction"/>
              </a:rPr>
              <a:t></a:t>
            </a:r>
            <a:endParaRPr lang="en-AU" sz="2800" dirty="0">
              <a:solidFill>
                <a:srgbClr val="0000FF"/>
              </a:solidFill>
            </a:endParaRPr>
          </a:p>
          <a:p>
            <a:endParaRPr lang="en-AU" sz="2800" dirty="0">
              <a:solidFill>
                <a:srgbClr val="0000FF"/>
              </a:solidFill>
            </a:endParaRPr>
          </a:p>
        </p:txBody>
      </p:sp>
      <p:graphicFrame>
        <p:nvGraphicFramePr>
          <p:cNvPr id="3" name="Diagram 2"/>
          <p:cNvGraphicFramePr>
            <a:graphicFrameLocks/>
          </p:cNvGraphicFramePr>
          <p:nvPr>
            <p:extLst>
              <p:ext uri="{D42A27DB-BD31-4B8C-83A1-F6EECF244321}">
                <p14:modId xmlns:p14="http://schemas.microsoft.com/office/powerpoint/2010/main" val="1471196165"/>
              </p:ext>
            </p:extLst>
          </p:nvPr>
        </p:nvGraphicFramePr>
        <p:xfrm>
          <a:off x="648868" y="720699"/>
          <a:ext cx="8370918" cy="51036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own Arrow 3"/>
          <p:cNvSpPr>
            <a:spLocks noChangeArrowheads="1"/>
          </p:cNvSpPr>
          <p:nvPr/>
        </p:nvSpPr>
        <p:spPr bwMode="auto">
          <a:xfrm>
            <a:off x="4932144" y="957475"/>
            <a:ext cx="557939" cy="553893"/>
          </a:xfrm>
          <a:prstGeom prst="downArrow">
            <a:avLst>
              <a:gd name="adj1" fmla="val 50000"/>
              <a:gd name="adj2" fmla="val 27041"/>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endParaRPr lang="en-AU"/>
          </a:p>
        </p:txBody>
      </p:sp>
      <p:graphicFrame>
        <p:nvGraphicFramePr>
          <p:cNvPr id="5" name="Diagram 4"/>
          <p:cNvGraphicFramePr/>
          <p:nvPr>
            <p:extLst>
              <p:ext uri="{D42A27DB-BD31-4B8C-83A1-F6EECF244321}">
                <p14:modId xmlns:p14="http://schemas.microsoft.com/office/powerpoint/2010/main" val="3949834903"/>
              </p:ext>
            </p:extLst>
          </p:nvPr>
        </p:nvGraphicFramePr>
        <p:xfrm>
          <a:off x="969683" y="2828381"/>
          <a:ext cx="7946547" cy="324111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Down Arrow 5"/>
          <p:cNvSpPr>
            <a:spLocks noChangeArrowheads="1"/>
          </p:cNvSpPr>
          <p:nvPr/>
        </p:nvSpPr>
        <p:spPr bwMode="auto">
          <a:xfrm>
            <a:off x="4932145" y="2692267"/>
            <a:ext cx="557939" cy="553893"/>
          </a:xfrm>
          <a:prstGeom prst="downArrow">
            <a:avLst>
              <a:gd name="adj1" fmla="val 50000"/>
              <a:gd name="adj2" fmla="val 27041"/>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endParaRPr lang="en-AU"/>
          </a:p>
        </p:txBody>
      </p:sp>
    </p:spTree>
    <p:extLst>
      <p:ext uri="{BB962C8B-B14F-4D97-AF65-F5344CB8AC3E}">
        <p14:creationId xmlns:p14="http://schemas.microsoft.com/office/powerpoint/2010/main" val="2089487"/>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43339" y="497095"/>
            <a:ext cx="7459870" cy="684213"/>
          </a:xfrm>
        </p:spPr>
        <p:txBody>
          <a:bodyPr/>
          <a:lstStyle/>
          <a:p>
            <a:r>
              <a:rPr lang="en-AU" dirty="0"/>
              <a:t>Step 4: Verification/Audit</a:t>
            </a:r>
            <a:br>
              <a:rPr lang="en-AU" dirty="0"/>
            </a:br>
            <a:endParaRPr lang="en-AU" dirty="0"/>
          </a:p>
        </p:txBody>
      </p:sp>
      <p:sp>
        <p:nvSpPr>
          <p:cNvPr id="3" name="Content Placeholder 2"/>
          <p:cNvSpPr>
            <a:spLocks noGrp="1"/>
          </p:cNvSpPr>
          <p:nvPr>
            <p:ph sz="quarter" idx="12"/>
          </p:nvPr>
        </p:nvSpPr>
        <p:spPr>
          <a:xfrm>
            <a:off x="463826" y="1241416"/>
            <a:ext cx="8080797" cy="4824000"/>
          </a:xfrm>
        </p:spPr>
        <p:txBody>
          <a:bodyPr/>
          <a:lstStyle/>
          <a:p>
            <a:pPr marL="342900" indent="-342900">
              <a:buFont typeface="Arial" pitchFamily="34" charset="0"/>
              <a:buChar char="•"/>
            </a:pPr>
            <a:r>
              <a:rPr lang="en-AU" sz="2400" dirty="0">
                <a:solidFill>
                  <a:srgbClr val="0070C0"/>
                </a:solidFill>
              </a:rPr>
              <a:t>Learn Local organisation completes Form D- Verification Self-Assessment Declaration and submits to ACFE regional office with moderation summaries for nominated courses.</a:t>
            </a:r>
          </a:p>
          <a:p>
            <a:pPr marL="342900" indent="-342900">
              <a:buFont typeface="Arial" pitchFamily="34" charset="0"/>
              <a:buChar char="•"/>
            </a:pPr>
            <a:r>
              <a:rPr lang="en-AU" sz="2400" dirty="0">
                <a:solidFill>
                  <a:srgbClr val="0070C0"/>
                </a:solidFill>
              </a:rPr>
              <a:t>A sample of the courses moderated will be chosen for a quality audit each year. </a:t>
            </a:r>
          </a:p>
          <a:p>
            <a:pPr marL="342900" indent="-342900">
              <a:buFont typeface="Arial" pitchFamily="34" charset="0"/>
              <a:buChar char="•"/>
            </a:pPr>
            <a:r>
              <a:rPr lang="en-AU" sz="2400" dirty="0">
                <a:solidFill>
                  <a:srgbClr val="0070C0"/>
                </a:solidFill>
              </a:rPr>
              <a:t>Copies of all documentation produced during the moderation process may be required to be submitted as part of the quality audit process. </a:t>
            </a:r>
          </a:p>
        </p:txBody>
      </p:sp>
    </p:spTree>
    <p:extLst>
      <p:ext uri="{BB962C8B-B14F-4D97-AF65-F5344CB8AC3E}">
        <p14:creationId xmlns:p14="http://schemas.microsoft.com/office/powerpoint/2010/main" val="3261242479"/>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55964" y="160109"/>
            <a:ext cx="6102350" cy="684213"/>
          </a:xfrm>
        </p:spPr>
        <p:txBody>
          <a:bodyPr/>
          <a:lstStyle/>
          <a:p>
            <a:r>
              <a:rPr lang="en-AU" dirty="0"/>
              <a:t>When can moderation take place?</a:t>
            </a:r>
          </a:p>
        </p:txBody>
      </p:sp>
      <p:graphicFrame>
        <p:nvGraphicFramePr>
          <p:cNvPr id="4" name="Content Placeholder 3"/>
          <p:cNvGraphicFramePr>
            <a:graphicFrameLocks noGrp="1"/>
          </p:cNvGraphicFramePr>
          <p:nvPr>
            <p:ph sz="quarter" idx="12"/>
            <p:extLst>
              <p:ext uri="{D42A27DB-BD31-4B8C-83A1-F6EECF244321}">
                <p14:modId xmlns:p14="http://schemas.microsoft.com/office/powerpoint/2010/main" val="3880394492"/>
              </p:ext>
            </p:extLst>
          </p:nvPr>
        </p:nvGraphicFramePr>
        <p:xfrm>
          <a:off x="217714" y="899887"/>
          <a:ext cx="8490857" cy="5413826"/>
        </p:xfrm>
        <a:graphic>
          <a:graphicData uri="http://schemas.openxmlformats.org/drawingml/2006/table">
            <a:tbl>
              <a:tblPr firstRow="1" firstCol="1" bandRow="1"/>
              <a:tblGrid>
                <a:gridCol w="2874152">
                  <a:extLst>
                    <a:ext uri="{9D8B030D-6E8A-4147-A177-3AD203B41FA5}">
                      <a16:colId xmlns:a16="http://schemas.microsoft.com/office/drawing/2014/main" val="20000"/>
                    </a:ext>
                  </a:extLst>
                </a:gridCol>
                <a:gridCol w="145101">
                  <a:extLst>
                    <a:ext uri="{9D8B030D-6E8A-4147-A177-3AD203B41FA5}">
                      <a16:colId xmlns:a16="http://schemas.microsoft.com/office/drawing/2014/main" val="20001"/>
                    </a:ext>
                  </a:extLst>
                </a:gridCol>
                <a:gridCol w="3893382">
                  <a:extLst>
                    <a:ext uri="{9D8B030D-6E8A-4147-A177-3AD203B41FA5}">
                      <a16:colId xmlns:a16="http://schemas.microsoft.com/office/drawing/2014/main" val="20002"/>
                    </a:ext>
                  </a:extLst>
                </a:gridCol>
                <a:gridCol w="761161">
                  <a:extLst>
                    <a:ext uri="{9D8B030D-6E8A-4147-A177-3AD203B41FA5}">
                      <a16:colId xmlns:a16="http://schemas.microsoft.com/office/drawing/2014/main" val="20003"/>
                    </a:ext>
                  </a:extLst>
                </a:gridCol>
                <a:gridCol w="817061">
                  <a:extLst>
                    <a:ext uri="{9D8B030D-6E8A-4147-A177-3AD203B41FA5}">
                      <a16:colId xmlns:a16="http://schemas.microsoft.com/office/drawing/2014/main" val="20004"/>
                    </a:ext>
                  </a:extLst>
                </a:gridCol>
              </a:tblGrid>
              <a:tr h="278507">
                <a:tc>
                  <a:txBody>
                    <a:bodyPr/>
                    <a:lstStyle/>
                    <a:p>
                      <a:pPr>
                        <a:lnSpc>
                          <a:spcPct val="115000"/>
                        </a:lnSpc>
                        <a:spcBef>
                          <a:spcPts val="600"/>
                        </a:spcBef>
                        <a:spcAft>
                          <a:spcPts val="600"/>
                        </a:spcAft>
                      </a:pPr>
                      <a:r>
                        <a:rPr lang="en-AU" sz="900" dirty="0">
                          <a:solidFill>
                            <a:srgbClr val="FFFFFF"/>
                          </a:solidFill>
                          <a:effectLst/>
                          <a:latin typeface="Arial"/>
                          <a:ea typeface="Calibri"/>
                          <a:cs typeface="Arial"/>
                        </a:rPr>
                        <a:t> </a:t>
                      </a:r>
                      <a:endParaRPr lang="en-AU" sz="1100" dirty="0">
                        <a:effectLst/>
                        <a:latin typeface="Arial"/>
                        <a:ea typeface="Calibri"/>
                        <a:cs typeface="Times New Roman"/>
                      </a:endParaRPr>
                    </a:p>
                  </a:txBody>
                  <a:tcPr marL="68580" marR="68580" marT="0" marB="0">
                    <a:lnL>
                      <a:noFill/>
                    </a:lnL>
                    <a:lnR>
                      <a:noFill/>
                    </a:lnR>
                    <a:lnT>
                      <a:noFill/>
                    </a:lnT>
                    <a:lnB w="38100" cap="flat" cmpd="sng" algn="ctr">
                      <a:solidFill>
                        <a:srgbClr val="FFFFFF"/>
                      </a:solidFill>
                      <a:prstDash val="solid"/>
                      <a:round/>
                      <a:headEnd type="none" w="med" len="med"/>
                      <a:tailEnd type="none" w="med" len="med"/>
                    </a:lnB>
                  </a:tcPr>
                </a:tc>
                <a:tc gridSpan="2">
                  <a:txBody>
                    <a:bodyPr/>
                    <a:lstStyle/>
                    <a:p>
                      <a:pPr>
                        <a:lnSpc>
                          <a:spcPct val="115000"/>
                        </a:lnSpc>
                        <a:spcBef>
                          <a:spcPts val="600"/>
                        </a:spcBef>
                        <a:spcAft>
                          <a:spcPts val="600"/>
                        </a:spcAft>
                      </a:pPr>
                      <a:r>
                        <a:rPr lang="en-AU" sz="900">
                          <a:effectLst/>
                          <a:latin typeface="Arial"/>
                          <a:ea typeface="Calibri"/>
                          <a:cs typeface="Arial"/>
                        </a:rPr>
                        <a:t> </a:t>
                      </a:r>
                      <a:endParaRPr lang="en-AU" sz="1100">
                        <a:effectLst/>
                        <a:latin typeface="Arial"/>
                        <a:ea typeface="Calibri"/>
                        <a:cs typeface="Times New Roman"/>
                      </a:endParaRPr>
                    </a:p>
                  </a:txBody>
                  <a:tcPr marL="68580" marR="68580" marT="0" marB="0">
                    <a:lnL>
                      <a:noFill/>
                    </a:lnL>
                    <a:lnR>
                      <a:noFill/>
                    </a:lnR>
                    <a:lnT>
                      <a:noFill/>
                    </a:lnT>
                    <a:lnB w="38100" cap="flat" cmpd="sng" algn="ctr">
                      <a:solidFill>
                        <a:srgbClr val="FFFFFF"/>
                      </a:solidFill>
                      <a:prstDash val="solid"/>
                      <a:round/>
                      <a:headEnd type="none" w="med" len="med"/>
                      <a:tailEnd type="none" w="med" len="med"/>
                    </a:lnB>
                  </a:tcPr>
                </a:tc>
                <a:tc hMerge="1">
                  <a:txBody>
                    <a:bodyPr/>
                    <a:lstStyle/>
                    <a:p>
                      <a:endParaRPr lang="en-AU"/>
                    </a:p>
                  </a:txBody>
                  <a:tcPr/>
                </a:tc>
                <a:tc>
                  <a:txBody>
                    <a:bodyPr/>
                    <a:lstStyle/>
                    <a:p>
                      <a:pPr>
                        <a:lnSpc>
                          <a:spcPct val="115000"/>
                        </a:lnSpc>
                        <a:spcBef>
                          <a:spcPts val="600"/>
                        </a:spcBef>
                        <a:spcAft>
                          <a:spcPts val="600"/>
                        </a:spcAft>
                      </a:pPr>
                      <a:r>
                        <a:rPr lang="en-AU" sz="1200" b="1" dirty="0">
                          <a:effectLst/>
                          <a:latin typeface="Arial"/>
                          <a:ea typeface="Calibri"/>
                          <a:cs typeface="Arial"/>
                        </a:rPr>
                        <a:t>Internal</a:t>
                      </a:r>
                      <a:endParaRPr lang="en-AU" sz="1200" b="1" dirty="0">
                        <a:effectLst/>
                        <a:latin typeface="Arial"/>
                        <a:ea typeface="Calibri"/>
                        <a:cs typeface="Times New Roman"/>
                      </a:endParaRPr>
                    </a:p>
                  </a:txBody>
                  <a:tcPr marL="68580" marR="68580" marT="0" marB="0">
                    <a:lnL>
                      <a:noFill/>
                    </a:lnL>
                    <a:lnR>
                      <a:noFill/>
                    </a:lnR>
                    <a:lnT>
                      <a:noFill/>
                    </a:lnT>
                    <a:lnB>
                      <a:noFill/>
                    </a:lnB>
                  </a:tcPr>
                </a:tc>
                <a:tc>
                  <a:txBody>
                    <a:bodyPr/>
                    <a:lstStyle/>
                    <a:p>
                      <a:pPr>
                        <a:lnSpc>
                          <a:spcPct val="115000"/>
                        </a:lnSpc>
                        <a:spcBef>
                          <a:spcPts val="600"/>
                        </a:spcBef>
                        <a:spcAft>
                          <a:spcPts val="600"/>
                        </a:spcAft>
                      </a:pPr>
                      <a:r>
                        <a:rPr lang="en-AU" sz="1200" b="1" dirty="0">
                          <a:effectLst/>
                          <a:latin typeface="Arial"/>
                          <a:ea typeface="Calibri"/>
                          <a:cs typeface="Arial"/>
                        </a:rPr>
                        <a:t>External</a:t>
                      </a:r>
                      <a:endParaRPr lang="en-AU" sz="1200" b="1" dirty="0">
                        <a:effectLst/>
                        <a:latin typeface="Arial"/>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2125375">
                <a:tc gridSpan="2">
                  <a:txBody>
                    <a:bodyPr/>
                    <a:lstStyle/>
                    <a:p>
                      <a:pPr algn="ctr">
                        <a:lnSpc>
                          <a:spcPct val="115000"/>
                        </a:lnSpc>
                        <a:spcBef>
                          <a:spcPts val="600"/>
                        </a:spcBef>
                        <a:spcAft>
                          <a:spcPts val="600"/>
                        </a:spcAft>
                      </a:pPr>
                      <a:r>
                        <a:rPr lang="en-AU" sz="1800" b="1" dirty="0">
                          <a:solidFill>
                            <a:srgbClr val="FFFFFF"/>
                          </a:solidFill>
                          <a:effectLst/>
                          <a:latin typeface="Arial"/>
                          <a:ea typeface="Calibri"/>
                          <a:cs typeface="Arial"/>
                        </a:rPr>
                        <a:t>When planning a new course</a:t>
                      </a:r>
                      <a:endParaRPr lang="en-AU" sz="1800" dirty="0">
                        <a:effectLst/>
                        <a:latin typeface="Arial"/>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00"/>
                    </a:solidFill>
                  </a:tcPr>
                </a:tc>
                <a:tc hMerge="1">
                  <a:txBody>
                    <a:bodyPr/>
                    <a:lstStyle/>
                    <a:p>
                      <a:endParaRPr lang="en-AU"/>
                    </a:p>
                  </a:txBody>
                  <a:tcPr/>
                </a:tc>
                <a:tc>
                  <a:txBody>
                    <a:bodyPr/>
                    <a:lstStyle/>
                    <a:p>
                      <a:pPr>
                        <a:lnSpc>
                          <a:spcPct val="115000"/>
                        </a:lnSpc>
                        <a:spcBef>
                          <a:spcPts val="600"/>
                        </a:spcBef>
                        <a:spcAft>
                          <a:spcPts val="600"/>
                        </a:spcAft>
                      </a:pPr>
                      <a:r>
                        <a:rPr lang="en-AU" sz="1800" dirty="0">
                          <a:effectLst/>
                          <a:latin typeface="Arial"/>
                          <a:ea typeface="Calibri"/>
                          <a:cs typeface="Arial"/>
                        </a:rPr>
                        <a:t>Mapping the WHAT to teach and HOW to deliver to employability skills based on the learner cohort</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Peer input</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Implementing new learner pathways</a:t>
                      </a:r>
                      <a:endParaRPr lang="en-AU" sz="1800" dirty="0">
                        <a:effectLst/>
                        <a:latin typeface="Arial"/>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6D9F1"/>
                    </a:solidFill>
                  </a:tcPr>
                </a:tc>
                <a:tc>
                  <a:txBody>
                    <a:bodyPr/>
                    <a:lstStyle/>
                    <a:p>
                      <a:pPr algn="ctr">
                        <a:lnSpc>
                          <a:spcPct val="115000"/>
                        </a:lnSpc>
                        <a:spcBef>
                          <a:spcPts val="600"/>
                        </a:spcBef>
                        <a:spcAft>
                          <a:spcPts val="600"/>
                        </a:spcAft>
                      </a:pPr>
                      <a:r>
                        <a:rPr lang="en-AU" sz="1800">
                          <a:effectLst/>
                          <a:latin typeface="Arial"/>
                          <a:ea typeface="Calibri"/>
                          <a:cs typeface="Arial"/>
                          <a:sym typeface="Wingdings"/>
                        </a:rPr>
                        <a:t></a:t>
                      </a:r>
                      <a:endParaRPr lang="en-AU" sz="1800">
                        <a:effectLst/>
                        <a:latin typeface="Arial"/>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Bef>
                          <a:spcPts val="600"/>
                        </a:spcBef>
                        <a:spcAft>
                          <a:spcPts val="600"/>
                        </a:spcAft>
                      </a:pPr>
                      <a:r>
                        <a:rPr lang="en-AU" sz="1800">
                          <a:effectLst/>
                          <a:latin typeface="Arial"/>
                          <a:ea typeface="Calibri"/>
                          <a:cs typeface="Arial"/>
                        </a:rPr>
                        <a:t> </a:t>
                      </a:r>
                      <a:endParaRPr lang="en-AU" sz="1800">
                        <a:effectLst/>
                        <a:latin typeface="Arial"/>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1"/>
                  </a:ext>
                </a:extLst>
              </a:tr>
              <a:tr h="1240806">
                <a:tc gridSpan="2">
                  <a:txBody>
                    <a:bodyPr/>
                    <a:lstStyle/>
                    <a:p>
                      <a:pPr algn="ctr">
                        <a:lnSpc>
                          <a:spcPct val="115000"/>
                        </a:lnSpc>
                        <a:spcBef>
                          <a:spcPts val="600"/>
                        </a:spcBef>
                        <a:spcAft>
                          <a:spcPts val="600"/>
                        </a:spcAft>
                      </a:pPr>
                      <a:r>
                        <a:rPr lang="en-AU" sz="1800" b="1">
                          <a:solidFill>
                            <a:srgbClr val="FFFFFF"/>
                          </a:solidFill>
                          <a:effectLst/>
                          <a:latin typeface="Arial"/>
                          <a:ea typeface="Calibri"/>
                          <a:cs typeface="Arial"/>
                        </a:rPr>
                        <a:t>During mid course review</a:t>
                      </a:r>
                      <a:endParaRPr lang="en-AU" sz="1800">
                        <a:effectLst/>
                        <a:latin typeface="Arial"/>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00"/>
                    </a:solidFill>
                  </a:tcPr>
                </a:tc>
                <a:tc hMerge="1">
                  <a:txBody>
                    <a:bodyPr/>
                    <a:lstStyle/>
                    <a:p>
                      <a:endParaRPr lang="en-AU"/>
                    </a:p>
                  </a:txBody>
                  <a:tcPr/>
                </a:tc>
                <a:tc>
                  <a:txBody>
                    <a:bodyPr/>
                    <a:lstStyle/>
                    <a:p>
                      <a:pPr>
                        <a:lnSpc>
                          <a:spcPct val="115000"/>
                        </a:lnSpc>
                        <a:spcBef>
                          <a:spcPts val="600"/>
                        </a:spcBef>
                        <a:spcAft>
                          <a:spcPts val="600"/>
                        </a:spcAft>
                      </a:pPr>
                      <a:r>
                        <a:rPr lang="en-AU" sz="1800" dirty="0">
                          <a:effectLst/>
                          <a:latin typeface="Arial"/>
                          <a:ea typeface="Calibri"/>
                          <a:cs typeface="Arial"/>
                        </a:rPr>
                        <a:t>Feedback from learners</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Feedback from teachers and other key staff</a:t>
                      </a:r>
                      <a:endParaRPr lang="en-AU" sz="1800" dirty="0">
                        <a:effectLst/>
                        <a:latin typeface="Arial"/>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6D9F1"/>
                    </a:solidFill>
                  </a:tcPr>
                </a:tc>
                <a:tc>
                  <a:txBody>
                    <a:bodyPr/>
                    <a:lstStyle/>
                    <a:p>
                      <a:pPr algn="ctr">
                        <a:lnSpc>
                          <a:spcPct val="115000"/>
                        </a:lnSpc>
                        <a:spcBef>
                          <a:spcPts val="600"/>
                        </a:spcBef>
                        <a:spcAft>
                          <a:spcPts val="600"/>
                        </a:spcAft>
                      </a:pPr>
                      <a:r>
                        <a:rPr lang="en-AU" sz="1800">
                          <a:effectLst/>
                          <a:latin typeface="Arial"/>
                          <a:ea typeface="Calibri"/>
                          <a:cs typeface="Arial"/>
                          <a:sym typeface="Wingdings"/>
                        </a:rPr>
                        <a:t></a:t>
                      </a:r>
                      <a:endParaRPr lang="en-AU" sz="1800">
                        <a:effectLst/>
                        <a:latin typeface="Arial"/>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Bef>
                          <a:spcPts val="600"/>
                        </a:spcBef>
                        <a:spcAft>
                          <a:spcPts val="600"/>
                        </a:spcAft>
                      </a:pPr>
                      <a:r>
                        <a:rPr lang="en-AU" sz="1800" dirty="0">
                          <a:effectLst/>
                          <a:latin typeface="Arial"/>
                          <a:ea typeface="Calibri"/>
                          <a:cs typeface="Arial"/>
                          <a:sym typeface="Wingdings"/>
                        </a:rPr>
                        <a:t></a:t>
                      </a:r>
                      <a:endParaRPr lang="en-AU" sz="1800" dirty="0">
                        <a:effectLst/>
                        <a:latin typeface="Arial"/>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2"/>
                  </a:ext>
                </a:extLst>
              </a:tr>
              <a:tr h="1769138">
                <a:tc gridSpan="2">
                  <a:txBody>
                    <a:bodyPr/>
                    <a:lstStyle/>
                    <a:p>
                      <a:pPr algn="ctr">
                        <a:lnSpc>
                          <a:spcPct val="115000"/>
                        </a:lnSpc>
                        <a:spcBef>
                          <a:spcPts val="600"/>
                        </a:spcBef>
                        <a:spcAft>
                          <a:spcPts val="600"/>
                        </a:spcAft>
                      </a:pPr>
                      <a:r>
                        <a:rPr lang="en-AU" sz="1800" b="1" dirty="0">
                          <a:solidFill>
                            <a:srgbClr val="FFFFFF"/>
                          </a:solidFill>
                          <a:effectLst/>
                          <a:latin typeface="Arial"/>
                          <a:ea typeface="Calibri"/>
                          <a:cs typeface="Arial"/>
                        </a:rPr>
                        <a:t>Post course evaluation</a:t>
                      </a:r>
                      <a:endParaRPr lang="en-AU" sz="1800" dirty="0">
                        <a:effectLst/>
                        <a:latin typeface="Arial"/>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a:noFill/>
                    </a:lnB>
                    <a:solidFill>
                      <a:srgbClr val="00CC00"/>
                    </a:solidFill>
                  </a:tcPr>
                </a:tc>
                <a:tc hMerge="1">
                  <a:txBody>
                    <a:bodyPr/>
                    <a:lstStyle/>
                    <a:p>
                      <a:endParaRPr lang="en-AU"/>
                    </a:p>
                  </a:txBody>
                  <a:tcPr/>
                </a:tc>
                <a:tc>
                  <a:txBody>
                    <a:bodyPr/>
                    <a:lstStyle/>
                    <a:p>
                      <a:pPr>
                        <a:lnSpc>
                          <a:spcPct val="115000"/>
                        </a:lnSpc>
                        <a:spcBef>
                          <a:spcPts val="600"/>
                        </a:spcBef>
                        <a:spcAft>
                          <a:spcPts val="600"/>
                        </a:spcAft>
                      </a:pPr>
                      <a:r>
                        <a:rPr lang="en-AU" sz="1800" dirty="0">
                          <a:effectLst/>
                          <a:latin typeface="Arial"/>
                          <a:ea typeface="Calibri"/>
                          <a:cs typeface="Arial"/>
                        </a:rPr>
                        <a:t>Feedback from learners</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Feedback from teachers and other key staff</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Feedback from other stakeholders</a:t>
                      </a:r>
                      <a:endParaRPr lang="en-AU" sz="1800" dirty="0">
                        <a:effectLst/>
                        <a:latin typeface="Arial"/>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a:noFill/>
                    </a:lnB>
                    <a:solidFill>
                      <a:srgbClr val="C6D9F1"/>
                    </a:solidFill>
                  </a:tcPr>
                </a:tc>
                <a:tc>
                  <a:txBody>
                    <a:bodyPr/>
                    <a:lstStyle/>
                    <a:p>
                      <a:pPr algn="ctr">
                        <a:lnSpc>
                          <a:spcPct val="115000"/>
                        </a:lnSpc>
                        <a:spcBef>
                          <a:spcPts val="600"/>
                        </a:spcBef>
                        <a:spcAft>
                          <a:spcPts val="600"/>
                        </a:spcAft>
                      </a:pPr>
                      <a:r>
                        <a:rPr lang="en-AU" sz="1800" dirty="0">
                          <a:effectLst/>
                          <a:latin typeface="Arial"/>
                          <a:ea typeface="Calibri"/>
                          <a:cs typeface="Arial"/>
                          <a:sym typeface="Wingdings"/>
                        </a:rPr>
                        <a:t></a:t>
                      </a:r>
                      <a:endParaRPr lang="en-AU" sz="1800" dirty="0">
                        <a:effectLst/>
                        <a:latin typeface="Arial"/>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Bef>
                          <a:spcPts val="600"/>
                        </a:spcBef>
                        <a:spcAft>
                          <a:spcPts val="600"/>
                        </a:spcAft>
                      </a:pPr>
                      <a:r>
                        <a:rPr lang="en-AU" sz="1800" dirty="0">
                          <a:effectLst/>
                          <a:latin typeface="Arial"/>
                          <a:ea typeface="Calibri"/>
                          <a:cs typeface="Arial"/>
                          <a:sym typeface="Wingdings"/>
                        </a:rPr>
                        <a:t></a:t>
                      </a:r>
                      <a:endParaRPr lang="en-AU" sz="1800" dirty="0">
                        <a:effectLst/>
                        <a:latin typeface="Arial"/>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2608263" y="2036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200282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77825"/>
            <a:ext cx="7485743" cy="684213"/>
          </a:xfrm>
        </p:spPr>
        <p:txBody>
          <a:bodyPr/>
          <a:lstStyle/>
          <a:p>
            <a:pPr algn="ctr"/>
            <a:r>
              <a:rPr lang="en-AU" sz="3600" dirty="0"/>
              <a:t>Let’s review the 4 Moderation tools – A,B,C,D </a:t>
            </a:r>
          </a:p>
        </p:txBody>
      </p:sp>
      <p:sp>
        <p:nvSpPr>
          <p:cNvPr id="3" name="Content Placeholder 2"/>
          <p:cNvSpPr>
            <a:spLocks noGrp="1"/>
          </p:cNvSpPr>
          <p:nvPr>
            <p:ph sz="quarter" idx="12"/>
          </p:nvPr>
        </p:nvSpPr>
        <p:spPr>
          <a:xfrm>
            <a:off x="653142" y="1241416"/>
            <a:ext cx="8490857" cy="4824000"/>
          </a:xfrm>
        </p:spPr>
        <p:txBody>
          <a:bodyPr/>
          <a:lstStyle/>
          <a:p>
            <a:r>
              <a:rPr lang="en-AU" sz="3200" dirty="0"/>
              <a:t>A:	</a:t>
            </a:r>
            <a:r>
              <a:rPr lang="en-AU" sz="3200" dirty="0">
                <a:hlinkClick r:id="rId3" action="ppaction://hlinkfile"/>
              </a:rPr>
              <a:t>Moderation Checklist</a:t>
            </a:r>
            <a:endParaRPr lang="en-AU" sz="3200" dirty="0"/>
          </a:p>
          <a:p>
            <a:r>
              <a:rPr lang="en-AU" sz="3200" dirty="0"/>
              <a:t>B:	</a:t>
            </a:r>
            <a:r>
              <a:rPr lang="en-AU" sz="3200" dirty="0">
                <a:hlinkClick r:id="rId4" action="ppaction://hlinkfile"/>
              </a:rPr>
              <a:t>The Moderation Tool</a:t>
            </a:r>
            <a:endParaRPr lang="en-AU" sz="3200" dirty="0"/>
          </a:p>
          <a:p>
            <a:r>
              <a:rPr lang="en-AU" sz="3200" dirty="0"/>
              <a:t>C:	</a:t>
            </a:r>
            <a:r>
              <a:rPr lang="en-AU" sz="3200" dirty="0">
                <a:hlinkClick r:id="rId5" action="ppaction://hlinkfile"/>
              </a:rPr>
              <a:t>Moderation Summary</a:t>
            </a:r>
            <a:endParaRPr lang="en-AU" sz="3200" dirty="0"/>
          </a:p>
          <a:p>
            <a:r>
              <a:rPr lang="en-AU" sz="3200" dirty="0"/>
              <a:t>D:	</a:t>
            </a:r>
            <a:r>
              <a:rPr lang="en-AU" sz="3200" dirty="0">
                <a:hlinkClick r:id="rId6" action="ppaction://hlinkfile"/>
              </a:rPr>
              <a:t>Verification Self  Assessment &amp; Declaration</a:t>
            </a:r>
            <a:endParaRPr lang="en-AU" sz="3200" dirty="0"/>
          </a:p>
          <a:p>
            <a:endParaRPr lang="en-AU" dirty="0"/>
          </a:p>
        </p:txBody>
      </p:sp>
    </p:spTree>
    <p:extLst>
      <p:ext uri="{BB962C8B-B14F-4D97-AF65-F5344CB8AC3E}">
        <p14:creationId xmlns:p14="http://schemas.microsoft.com/office/powerpoint/2010/main" val="971792405"/>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39850" y="1364796"/>
            <a:ext cx="6102350" cy="684213"/>
          </a:xfrm>
        </p:spPr>
        <p:txBody>
          <a:bodyPr/>
          <a:lstStyle/>
          <a:p>
            <a:r>
              <a:rPr lang="en-AU" dirty="0"/>
              <a:t>Complete your action plan  </a:t>
            </a:r>
          </a:p>
        </p:txBody>
      </p:sp>
    </p:spTree>
    <p:extLst>
      <p:ext uri="{BB962C8B-B14F-4D97-AF65-F5344CB8AC3E}">
        <p14:creationId xmlns:p14="http://schemas.microsoft.com/office/powerpoint/2010/main" val="3574798630"/>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4338" y="464458"/>
            <a:ext cx="6102350" cy="981894"/>
          </a:xfrm>
        </p:spPr>
        <p:txBody>
          <a:bodyPr/>
          <a:lstStyle/>
          <a:p>
            <a:pPr lvl="0" defTabSz="457200" eaLnBrk="1" fontAlgn="auto" hangingPunct="1">
              <a:lnSpc>
                <a:spcPct val="100000"/>
              </a:lnSpc>
              <a:spcBef>
                <a:spcPct val="20000"/>
              </a:spcBef>
              <a:spcAft>
                <a:spcPts val="0"/>
              </a:spcAft>
              <a:defRPr/>
            </a:pPr>
            <a:r>
              <a:rPr lang="en-AU" sz="3600" spc="0" dirty="0">
                <a:solidFill>
                  <a:srgbClr val="002060"/>
                </a:solidFill>
              </a:rPr>
              <a:t>What is the purpose of pre-accredited education ?</a:t>
            </a:r>
          </a:p>
        </p:txBody>
      </p:sp>
      <p:sp>
        <p:nvSpPr>
          <p:cNvPr id="3" name="Text Placeholder 2"/>
          <p:cNvSpPr>
            <a:spLocks noGrp="1"/>
          </p:cNvSpPr>
          <p:nvPr>
            <p:ph type="body" sz="quarter" idx="12"/>
          </p:nvPr>
        </p:nvSpPr>
        <p:spPr>
          <a:xfrm>
            <a:off x="622853" y="1755585"/>
            <a:ext cx="7840095" cy="5102415"/>
          </a:xfrm>
        </p:spPr>
        <p:txBody>
          <a:bodyPr/>
          <a:lstStyle/>
          <a:p>
            <a:pPr marL="342900" indent="-342900">
              <a:buFont typeface="Arial" pitchFamily="34" charset="0"/>
              <a:buChar char="•"/>
            </a:pPr>
            <a:r>
              <a:rPr lang="en-AU" sz="2800" dirty="0">
                <a:solidFill>
                  <a:srgbClr val="002060"/>
                </a:solidFill>
              </a:rPr>
              <a:t>To provide opportunities that engage and initiate vocational pathways for the most educationally disadvantaged learners. </a:t>
            </a:r>
          </a:p>
          <a:p>
            <a:pPr marL="342900" indent="-342900">
              <a:buFont typeface="Arial" pitchFamily="34" charset="0"/>
              <a:buChar char="•"/>
            </a:pPr>
            <a:endParaRPr lang="en-AU" sz="2800" dirty="0">
              <a:solidFill>
                <a:srgbClr val="002060"/>
              </a:solidFill>
            </a:endParaRPr>
          </a:p>
          <a:p>
            <a:pPr marL="342900" indent="-342900">
              <a:buFont typeface="Arial" pitchFamily="34" charset="0"/>
              <a:buChar char="•"/>
            </a:pPr>
            <a:r>
              <a:rPr lang="en-US" sz="2800" dirty="0">
                <a:solidFill>
                  <a:srgbClr val="002060"/>
                </a:solidFill>
              </a:rPr>
              <a:t>To address the particular needs of adults who have experienced barriers to education and find it difficult to undertake accredited courses as their first step into vocational training. </a:t>
            </a:r>
            <a:endParaRPr lang="en-AU" sz="2800" dirty="0">
              <a:solidFill>
                <a:srgbClr val="002060"/>
              </a:solidFill>
            </a:endParaRPr>
          </a:p>
          <a:p>
            <a:r>
              <a:rPr lang="en-AU" sz="2000" b="1" dirty="0"/>
              <a:t> </a:t>
            </a:r>
            <a:endParaRPr lang="en-AU" sz="2000" dirty="0"/>
          </a:p>
          <a:p>
            <a:endParaRPr lang="en-AU" dirty="0"/>
          </a:p>
        </p:txBody>
      </p:sp>
    </p:spTree>
    <p:extLst>
      <p:ext uri="{BB962C8B-B14F-4D97-AF65-F5344CB8AC3E}">
        <p14:creationId xmlns:p14="http://schemas.microsoft.com/office/powerpoint/2010/main" val="11232610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2033" y="470590"/>
            <a:ext cx="8547653" cy="684213"/>
          </a:xfrm>
        </p:spPr>
        <p:txBody>
          <a:bodyPr/>
          <a:lstStyle/>
          <a:p>
            <a:pPr lvl="0" defTabSz="457200" eaLnBrk="1" fontAlgn="auto" hangingPunct="1">
              <a:lnSpc>
                <a:spcPct val="100000"/>
              </a:lnSpc>
              <a:spcBef>
                <a:spcPct val="20000"/>
              </a:spcBef>
              <a:spcAft>
                <a:spcPts val="0"/>
              </a:spcAft>
              <a:defRPr/>
            </a:pPr>
            <a:r>
              <a:rPr lang="en-AU" sz="3600" spc="0" dirty="0">
                <a:solidFill>
                  <a:srgbClr val="002060"/>
                </a:solidFill>
              </a:rPr>
              <a:t>What is the purpose of pre-accredited education ?</a:t>
            </a:r>
          </a:p>
        </p:txBody>
      </p:sp>
      <p:sp>
        <p:nvSpPr>
          <p:cNvPr id="3" name="Text Placeholder 2"/>
          <p:cNvSpPr>
            <a:spLocks noGrp="1"/>
          </p:cNvSpPr>
          <p:nvPr>
            <p:ph type="body" sz="quarter" idx="12"/>
          </p:nvPr>
        </p:nvSpPr>
        <p:spPr>
          <a:xfrm>
            <a:off x="861391" y="1144003"/>
            <a:ext cx="7898296" cy="4342397"/>
          </a:xfrm>
        </p:spPr>
        <p:txBody>
          <a:bodyPr/>
          <a:lstStyle/>
          <a:p>
            <a:r>
              <a:rPr lang="en-AU" sz="2400" b="1" dirty="0"/>
              <a:t> </a:t>
            </a:r>
          </a:p>
          <a:p>
            <a:r>
              <a:rPr lang="en-GB" sz="2400" dirty="0"/>
              <a:t>The ACFE Board purchases pre-accredited courses whose content can be classified as follows:</a:t>
            </a:r>
            <a:endParaRPr lang="en-AU" sz="2400" dirty="0"/>
          </a:p>
          <a:p>
            <a:r>
              <a:rPr lang="en-GB" sz="2400" dirty="0"/>
              <a:t> </a:t>
            </a:r>
            <a:endParaRPr lang="en-AU" sz="2400" dirty="0"/>
          </a:p>
          <a:p>
            <a:r>
              <a:rPr lang="en-GB" sz="2400" b="1" dirty="0">
                <a:solidFill>
                  <a:srgbClr val="002060"/>
                </a:solidFill>
              </a:rPr>
              <a:t>Adult Literacy and Numeracy </a:t>
            </a:r>
            <a:r>
              <a:rPr lang="en-GB" sz="2400" dirty="0">
                <a:solidFill>
                  <a:srgbClr val="002060"/>
                </a:solidFill>
              </a:rPr>
              <a:t>- </a:t>
            </a:r>
            <a:r>
              <a:rPr lang="en-GB" sz="2400" dirty="0"/>
              <a:t>including ESL</a:t>
            </a:r>
          </a:p>
          <a:p>
            <a:r>
              <a:rPr lang="en-GB" sz="2400" dirty="0"/>
              <a:t> </a:t>
            </a:r>
            <a:endParaRPr lang="en-AU" sz="2400" dirty="0"/>
          </a:p>
          <a:p>
            <a:r>
              <a:rPr lang="en-GB" sz="2400" b="1" dirty="0">
                <a:solidFill>
                  <a:srgbClr val="002060"/>
                </a:solidFill>
              </a:rPr>
              <a:t>Employment Skills</a:t>
            </a:r>
            <a:r>
              <a:rPr lang="en-GB" sz="2400" dirty="0">
                <a:solidFill>
                  <a:srgbClr val="002060"/>
                </a:solidFill>
              </a:rPr>
              <a:t> - </a:t>
            </a:r>
            <a:r>
              <a:rPr lang="en-GB" sz="2400" dirty="0"/>
              <a:t>basic skills to support work or further learning</a:t>
            </a:r>
          </a:p>
          <a:p>
            <a:r>
              <a:rPr lang="en-GB" sz="2400" dirty="0"/>
              <a:t> </a:t>
            </a:r>
            <a:endParaRPr lang="en-AU" sz="2400" dirty="0"/>
          </a:p>
          <a:p>
            <a:r>
              <a:rPr lang="en-GB" sz="2400" b="1" dirty="0">
                <a:solidFill>
                  <a:srgbClr val="002060"/>
                </a:solidFill>
              </a:rPr>
              <a:t>Vocational Programs</a:t>
            </a:r>
            <a:r>
              <a:rPr lang="en-GB" sz="2400" dirty="0">
                <a:solidFill>
                  <a:srgbClr val="002060"/>
                </a:solidFill>
              </a:rPr>
              <a:t> - </a:t>
            </a:r>
            <a:r>
              <a:rPr lang="en-GB" sz="2400" dirty="0"/>
              <a:t>assists people with skills acquisition, return to work or to change jobs.</a:t>
            </a:r>
            <a:endParaRPr lang="en-AU" sz="2400" dirty="0"/>
          </a:p>
          <a:p>
            <a:r>
              <a:rPr lang="en-GB" sz="2400" dirty="0"/>
              <a:t> </a:t>
            </a:r>
            <a:endParaRPr lang="en-AU" sz="2400" dirty="0"/>
          </a:p>
          <a:p>
            <a:r>
              <a:rPr lang="en-GB" sz="2400" b="1" dirty="0">
                <a:solidFill>
                  <a:srgbClr val="002060"/>
                </a:solidFill>
              </a:rPr>
              <a:t>Digital Literacy - </a:t>
            </a:r>
            <a:r>
              <a:rPr lang="en-AU" sz="2400" dirty="0"/>
              <a:t>understand and utilise a range of digital technologies.</a:t>
            </a:r>
          </a:p>
          <a:p>
            <a:endParaRPr lang="en-AU" dirty="0"/>
          </a:p>
        </p:txBody>
      </p:sp>
    </p:spTree>
    <p:extLst>
      <p:ext uri="{BB962C8B-B14F-4D97-AF65-F5344CB8AC3E}">
        <p14:creationId xmlns:p14="http://schemas.microsoft.com/office/powerpoint/2010/main" val="300532373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7566" y="391077"/>
            <a:ext cx="7777922" cy="920888"/>
          </a:xfrm>
        </p:spPr>
        <p:txBody>
          <a:bodyPr/>
          <a:lstStyle/>
          <a:p>
            <a:pPr algn="ctr"/>
            <a:r>
              <a:rPr lang="en-AU" sz="3600" dirty="0">
                <a:solidFill>
                  <a:srgbClr val="002060"/>
                </a:solidFill>
              </a:rPr>
              <a:t>What is the purpose of the Pre-accredited Quality Framework?</a:t>
            </a:r>
          </a:p>
        </p:txBody>
      </p:sp>
      <p:sp>
        <p:nvSpPr>
          <p:cNvPr id="3" name="TextBox 2"/>
          <p:cNvSpPr txBox="1"/>
          <p:nvPr/>
        </p:nvSpPr>
        <p:spPr>
          <a:xfrm>
            <a:off x="198783" y="1245705"/>
            <a:ext cx="8560903" cy="4339650"/>
          </a:xfrm>
          <a:prstGeom prst="rect">
            <a:avLst/>
          </a:prstGeom>
          <a:noFill/>
        </p:spPr>
        <p:txBody>
          <a:bodyPr wrap="square" rtlCol="0">
            <a:spAutoFit/>
          </a:bodyPr>
          <a:lstStyle/>
          <a:p>
            <a:r>
              <a:rPr lang="en-AU" dirty="0"/>
              <a:t> </a:t>
            </a:r>
          </a:p>
          <a:p>
            <a:r>
              <a:rPr lang="en-AU" sz="2400" dirty="0">
                <a:solidFill>
                  <a:srgbClr val="002060"/>
                </a:solidFill>
              </a:rPr>
              <a:t>The purpose of the Pre-accredited Quality Framework is to ensure:</a:t>
            </a:r>
          </a:p>
          <a:p>
            <a:r>
              <a:rPr lang="en-AU" sz="2400" dirty="0">
                <a:solidFill>
                  <a:srgbClr val="002060"/>
                </a:solidFill>
              </a:rPr>
              <a:t> </a:t>
            </a:r>
          </a:p>
          <a:p>
            <a:pPr marL="342900" lvl="0" indent="-342900">
              <a:buFont typeface="Arial" pitchFamily="34" charset="0"/>
              <a:buChar char="•"/>
            </a:pPr>
            <a:r>
              <a:rPr lang="en-AU" sz="2400" dirty="0">
                <a:solidFill>
                  <a:srgbClr val="002060"/>
                </a:solidFill>
              </a:rPr>
              <a:t>Pre-accredited courses are of a high and comparable quality regardless of where they are delivered.</a:t>
            </a:r>
          </a:p>
          <a:p>
            <a:pPr marL="342900" lvl="0" indent="-342900">
              <a:buFont typeface="Arial" pitchFamily="34" charset="0"/>
              <a:buChar char="•"/>
            </a:pPr>
            <a:r>
              <a:rPr lang="en-AU" sz="2400" dirty="0">
                <a:solidFill>
                  <a:srgbClr val="002060"/>
                </a:solidFill>
              </a:rPr>
              <a:t>Learn Local organisations and teachers implement quality continuous improvement processes.</a:t>
            </a:r>
          </a:p>
          <a:p>
            <a:pPr marL="342900" lvl="0" indent="-342900">
              <a:buFont typeface="Arial" pitchFamily="34" charset="0"/>
              <a:buChar char="•"/>
            </a:pPr>
            <a:r>
              <a:rPr lang="en-AU" sz="2400" dirty="0">
                <a:solidFill>
                  <a:srgbClr val="002060"/>
                </a:solidFill>
              </a:rPr>
              <a:t>The A-frame is implemented consistently.</a:t>
            </a:r>
          </a:p>
          <a:p>
            <a:pPr marL="342900" lvl="0" indent="-342900">
              <a:buFont typeface="Arial" pitchFamily="34" charset="0"/>
              <a:buChar char="•"/>
            </a:pPr>
            <a:r>
              <a:rPr lang="en-AU" sz="2400" dirty="0">
                <a:solidFill>
                  <a:srgbClr val="002060"/>
                </a:solidFill>
              </a:rPr>
              <a:t>The ACFE Board purchases quality pre-accredited courses that have been developed in response to the needs of learners, employers and the community.</a:t>
            </a:r>
          </a:p>
          <a:p>
            <a:endParaRPr lang="en-AU" dirty="0"/>
          </a:p>
        </p:txBody>
      </p:sp>
    </p:spTree>
    <p:extLst>
      <p:ext uri="{BB962C8B-B14F-4D97-AF65-F5344CB8AC3E}">
        <p14:creationId xmlns:p14="http://schemas.microsoft.com/office/powerpoint/2010/main" val="1899887151"/>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4994" y="377372"/>
            <a:ext cx="7777922" cy="470136"/>
          </a:xfrm>
        </p:spPr>
        <p:txBody>
          <a:bodyPr/>
          <a:lstStyle/>
          <a:p>
            <a:r>
              <a:rPr lang="en-AU" sz="3600" dirty="0"/>
              <a:t>What does this kit contain?</a:t>
            </a:r>
          </a:p>
        </p:txBody>
      </p:sp>
      <p:sp>
        <p:nvSpPr>
          <p:cNvPr id="3" name="TextBox 2"/>
          <p:cNvSpPr txBox="1"/>
          <p:nvPr/>
        </p:nvSpPr>
        <p:spPr>
          <a:xfrm>
            <a:off x="198781" y="940905"/>
            <a:ext cx="8560903" cy="8525411"/>
          </a:xfrm>
          <a:prstGeom prst="rect">
            <a:avLst/>
          </a:prstGeom>
          <a:noFill/>
        </p:spPr>
        <p:txBody>
          <a:bodyPr wrap="square" numCol="2" rtlCol="0">
            <a:spAutoFit/>
          </a:bodyPr>
          <a:lstStyle/>
          <a:p>
            <a:r>
              <a:rPr lang="en-AU" dirty="0"/>
              <a:t> </a:t>
            </a:r>
            <a:r>
              <a:rPr lang="en-AU" sz="1600" b="1" dirty="0"/>
              <a:t>Section 1 Overview</a:t>
            </a:r>
            <a:endParaRPr lang="en-AU" sz="1600" dirty="0"/>
          </a:p>
          <a:p>
            <a:r>
              <a:rPr lang="en-AU" sz="1600" dirty="0"/>
              <a:t>Background to the Pre-accredited Quality Framework</a:t>
            </a:r>
          </a:p>
          <a:p>
            <a:r>
              <a:rPr lang="en-AU" sz="1600" dirty="0"/>
              <a:t> </a:t>
            </a:r>
          </a:p>
          <a:p>
            <a:r>
              <a:rPr lang="en-AU" sz="1600" b="1" dirty="0"/>
              <a:t>Section 2 A-frame</a:t>
            </a:r>
            <a:endParaRPr lang="en-AU" sz="1600" dirty="0"/>
          </a:p>
          <a:p>
            <a:r>
              <a:rPr lang="en-AU" sz="1600" dirty="0"/>
              <a:t>Background and documentation for the use of the key pre-accredited course planning tool: the A-frame</a:t>
            </a:r>
          </a:p>
          <a:p>
            <a:r>
              <a:rPr lang="en-AU" sz="1600" dirty="0"/>
              <a:t> </a:t>
            </a:r>
          </a:p>
          <a:p>
            <a:r>
              <a:rPr lang="en-AU" sz="1600" b="1" dirty="0"/>
              <a:t>Section 3 Planning Guide</a:t>
            </a:r>
            <a:endParaRPr lang="en-AU" sz="1600" dirty="0"/>
          </a:p>
          <a:p>
            <a:r>
              <a:rPr lang="en-AU" sz="1600" dirty="0"/>
              <a:t>Overview of planning and delivery processes for managers and coordinators </a:t>
            </a:r>
          </a:p>
          <a:p>
            <a:r>
              <a:rPr lang="en-AU" sz="1600" dirty="0"/>
              <a:t> </a:t>
            </a:r>
          </a:p>
          <a:p>
            <a:r>
              <a:rPr lang="en-AU" sz="1600" b="1" dirty="0"/>
              <a:t>Section 4 Teaching Guide</a:t>
            </a:r>
            <a:endParaRPr lang="en-AU" sz="1600" dirty="0"/>
          </a:p>
          <a:p>
            <a:r>
              <a:rPr lang="en-AU" sz="1600" dirty="0"/>
              <a:t>Ideas and strategies for teachers delivering A-frame courses</a:t>
            </a:r>
          </a:p>
          <a:p>
            <a:r>
              <a:rPr lang="en-AU" sz="1600" dirty="0"/>
              <a:t> </a:t>
            </a:r>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a:p>
            <a:r>
              <a:rPr lang="en-AU" sz="1600" b="1" dirty="0"/>
              <a:t>Section 5 Moderation Guide</a:t>
            </a:r>
            <a:endParaRPr lang="en-AU" sz="1600" dirty="0"/>
          </a:p>
          <a:p>
            <a:r>
              <a:rPr lang="en-AU" sz="1600" dirty="0"/>
              <a:t>A guide to the processes and documentation for moderation and verification </a:t>
            </a:r>
          </a:p>
          <a:p>
            <a:r>
              <a:rPr lang="en-AU" sz="1600" dirty="0"/>
              <a:t> </a:t>
            </a:r>
          </a:p>
          <a:p>
            <a:r>
              <a:rPr lang="en-AU" sz="1600" b="1" dirty="0"/>
              <a:t>Section 6 Stakeholder Guide </a:t>
            </a:r>
            <a:endParaRPr lang="en-AU" sz="1600" dirty="0"/>
          </a:p>
          <a:p>
            <a:r>
              <a:rPr lang="en-AU" sz="1600" dirty="0"/>
              <a:t>Information for Learn Local stakeholders </a:t>
            </a:r>
          </a:p>
          <a:p>
            <a:r>
              <a:rPr lang="en-AU" sz="1600" dirty="0"/>
              <a:t> </a:t>
            </a:r>
          </a:p>
          <a:p>
            <a:r>
              <a:rPr lang="en-AU" sz="1600" b="1" dirty="0"/>
              <a:t>Section 7 Induction Guide </a:t>
            </a:r>
            <a:endParaRPr lang="en-AU" sz="1600" dirty="0"/>
          </a:p>
          <a:p>
            <a:r>
              <a:rPr lang="en-AU" sz="1600" dirty="0"/>
              <a:t>A model for introducing the Pre-accredited Quality Framework</a:t>
            </a:r>
          </a:p>
          <a:p>
            <a:r>
              <a:rPr lang="en-AU" sz="1600" dirty="0"/>
              <a:t> </a:t>
            </a:r>
          </a:p>
          <a:p>
            <a:r>
              <a:rPr lang="en-AU" sz="1600" b="1" dirty="0"/>
              <a:t>Section 8 Case Studies</a:t>
            </a:r>
            <a:endParaRPr lang="en-AU" sz="1600" dirty="0"/>
          </a:p>
          <a:p>
            <a:r>
              <a:rPr lang="en-AU" sz="1600" dirty="0"/>
              <a:t>Examples of pre-accredited courses </a:t>
            </a:r>
          </a:p>
          <a:p>
            <a:r>
              <a:rPr lang="en-AU" sz="1600" dirty="0"/>
              <a:t> </a:t>
            </a:r>
          </a:p>
          <a:p>
            <a:r>
              <a:rPr lang="en-AU" sz="1600" b="1" dirty="0"/>
              <a:t>Section 9 Glossary </a:t>
            </a:r>
          </a:p>
          <a:p>
            <a:r>
              <a:rPr lang="en-AU" sz="1600" dirty="0"/>
              <a:t>Key terms defined </a:t>
            </a:r>
          </a:p>
          <a:p>
            <a:endParaRPr lang="en-AU" dirty="0"/>
          </a:p>
        </p:txBody>
      </p:sp>
    </p:spTree>
    <p:extLst>
      <p:ext uri="{BB962C8B-B14F-4D97-AF65-F5344CB8AC3E}">
        <p14:creationId xmlns:p14="http://schemas.microsoft.com/office/powerpoint/2010/main" val="257258714"/>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989942" y="377825"/>
            <a:ext cx="5569857" cy="2786289"/>
          </a:xfrm>
        </p:spPr>
        <p:txBody>
          <a:bodyPr/>
          <a:lstStyle/>
          <a:p>
            <a:r>
              <a:rPr lang="en-AU" sz="3600" dirty="0"/>
              <a:t>Planning guide </a:t>
            </a:r>
          </a:p>
        </p:txBody>
      </p:sp>
    </p:spTree>
    <p:extLst>
      <p:ext uri="{BB962C8B-B14F-4D97-AF65-F5344CB8AC3E}">
        <p14:creationId xmlns:p14="http://schemas.microsoft.com/office/powerpoint/2010/main" val="2481912504"/>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8936" y="377825"/>
            <a:ext cx="6102350" cy="684213"/>
          </a:xfrm>
        </p:spPr>
        <p:txBody>
          <a:bodyPr/>
          <a:lstStyle/>
          <a:p>
            <a:pPr algn="ctr"/>
            <a:r>
              <a:rPr lang="en-AU" sz="4000" dirty="0"/>
              <a:t>Planning guide</a:t>
            </a:r>
          </a:p>
        </p:txBody>
      </p:sp>
      <p:pic>
        <p:nvPicPr>
          <p:cNvPr id="4" name="Picture 3" descr="C:\Users\chris.howell\AppData\Local\Microsoft\Windows\Temporary Internet Files\Content.Outlook\QW79F24B\Setting Up a Program (2).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714" y="1219200"/>
            <a:ext cx="8316686" cy="4064000"/>
          </a:xfrm>
          <a:prstGeom prst="rect">
            <a:avLst/>
          </a:prstGeom>
          <a:noFill/>
          <a:ln>
            <a:noFill/>
          </a:ln>
        </p:spPr>
      </p:pic>
      <p:sp>
        <p:nvSpPr>
          <p:cNvPr id="5" name="TextBox 4"/>
          <p:cNvSpPr txBox="1"/>
          <p:nvPr/>
        </p:nvSpPr>
        <p:spPr>
          <a:xfrm>
            <a:off x="6081486" y="5994400"/>
            <a:ext cx="1407885" cy="369332"/>
          </a:xfrm>
          <a:prstGeom prst="rect">
            <a:avLst/>
          </a:prstGeom>
          <a:noFill/>
        </p:spPr>
        <p:txBody>
          <a:bodyPr wrap="square" rtlCol="0">
            <a:spAutoFit/>
          </a:bodyPr>
          <a:lstStyle/>
          <a:p>
            <a:r>
              <a:rPr lang="en-AU" dirty="0">
                <a:hlinkClick r:id="rId4" action="ppaction://hlinksldjump"/>
              </a:rPr>
              <a:t>Moderation </a:t>
            </a:r>
            <a:endParaRPr lang="en-AU" dirty="0"/>
          </a:p>
        </p:txBody>
      </p:sp>
    </p:spTree>
    <p:extLst>
      <p:ext uri="{BB962C8B-B14F-4D97-AF65-F5344CB8AC3E}">
        <p14:creationId xmlns:p14="http://schemas.microsoft.com/office/powerpoint/2010/main" val="2982904292"/>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265635931"/>
              </p:ext>
            </p:extLst>
          </p:nvPr>
        </p:nvGraphicFramePr>
        <p:xfrm>
          <a:off x="0" y="0"/>
          <a:ext cx="9361714" cy="7312152"/>
        </p:xfrm>
        <a:graphic>
          <a:graphicData uri="http://schemas.openxmlformats.org/drawingml/2006/table">
            <a:tbl>
              <a:tblPr firstRow="1" firstCol="1" bandRow="1"/>
              <a:tblGrid>
                <a:gridCol w="2712654">
                  <a:extLst>
                    <a:ext uri="{9D8B030D-6E8A-4147-A177-3AD203B41FA5}">
                      <a16:colId xmlns:a16="http://schemas.microsoft.com/office/drawing/2014/main" val="20000"/>
                    </a:ext>
                  </a:extLst>
                </a:gridCol>
                <a:gridCol w="6649060">
                  <a:extLst>
                    <a:ext uri="{9D8B030D-6E8A-4147-A177-3AD203B41FA5}">
                      <a16:colId xmlns:a16="http://schemas.microsoft.com/office/drawing/2014/main" val="20001"/>
                    </a:ext>
                  </a:extLst>
                </a:gridCol>
              </a:tblGrid>
              <a:tr h="2695602">
                <a:tc>
                  <a:txBody>
                    <a:bodyPr/>
                    <a:lstStyle/>
                    <a:p>
                      <a:pPr marL="180340" indent="-180340">
                        <a:lnSpc>
                          <a:spcPct val="115000"/>
                        </a:lnSpc>
                        <a:spcBef>
                          <a:spcPts val="600"/>
                        </a:spcBef>
                        <a:spcAft>
                          <a:spcPts val="600"/>
                        </a:spcAft>
                        <a:tabLst>
                          <a:tab pos="270510" algn="l"/>
                        </a:tabLst>
                      </a:pPr>
                      <a:r>
                        <a:rPr lang="en-AU" sz="1800" b="1" i="1" dirty="0">
                          <a:solidFill>
                            <a:srgbClr val="FFFFFF"/>
                          </a:solidFill>
                          <a:effectLst/>
                          <a:latin typeface="Calibri"/>
                          <a:ea typeface="Calibri"/>
                          <a:cs typeface="Calibri"/>
                        </a:rPr>
                        <a:t>1.	Program design</a:t>
                      </a:r>
                      <a:endParaRPr lang="en-AU" sz="1800" dirty="0">
                        <a:effectLst/>
                        <a:latin typeface="Calibri"/>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900"/>
                    </a:solidFill>
                  </a:tcPr>
                </a:tc>
                <a:tc>
                  <a:txBody>
                    <a:bodyPr/>
                    <a:lstStyle/>
                    <a:p>
                      <a:pPr marL="457200" lvl="1" indent="0">
                        <a:lnSpc>
                          <a:spcPct val="115000"/>
                        </a:lnSpc>
                        <a:spcBef>
                          <a:spcPts val="600"/>
                        </a:spcBef>
                        <a:spcAft>
                          <a:spcPts val="600"/>
                        </a:spcAft>
                        <a:buFontTx/>
                        <a:buNone/>
                        <a:tabLst>
                          <a:tab pos="1680210" algn="l"/>
                        </a:tabLst>
                      </a:pPr>
                      <a:r>
                        <a:rPr lang="en-AU" sz="1800" i="1" dirty="0">
                          <a:effectLst/>
                          <a:latin typeface="Calibri"/>
                          <a:ea typeface="Calibri"/>
                          <a:cs typeface="Calibri"/>
                        </a:rPr>
                        <a:t>1.1 The program design is based on input/feedback from learners; Learn Local adult education organisation staff; and/or industry and community groups</a:t>
                      </a:r>
                      <a:endParaRPr lang="en-AU" sz="1800" dirty="0">
                        <a:effectLst/>
                        <a:latin typeface="Calibri"/>
                        <a:ea typeface="Calibri"/>
                        <a:cs typeface="Times New Roman"/>
                      </a:endParaRPr>
                    </a:p>
                    <a:p>
                      <a:pPr marL="457200" lvl="1" indent="0">
                        <a:lnSpc>
                          <a:spcPct val="115000"/>
                        </a:lnSpc>
                        <a:spcBef>
                          <a:spcPts val="600"/>
                        </a:spcBef>
                        <a:spcAft>
                          <a:spcPts val="600"/>
                        </a:spcAft>
                        <a:buFontTx/>
                        <a:buNone/>
                        <a:tabLst>
                          <a:tab pos="1680210" algn="l"/>
                        </a:tabLst>
                      </a:pPr>
                      <a:r>
                        <a:rPr lang="en-AU" sz="1800" i="1" dirty="0">
                          <a:effectLst/>
                          <a:latin typeface="Calibri"/>
                          <a:ea typeface="Calibri"/>
                          <a:cs typeface="Calibri"/>
                        </a:rPr>
                        <a:t>1.2 The program offers recognition and pathways on completion and facilitates the investigation of future directions to employment and/or further studies</a:t>
                      </a:r>
                      <a:endParaRPr lang="en-AU" sz="1800" dirty="0">
                        <a:effectLst/>
                        <a:latin typeface="Calibri"/>
                        <a:ea typeface="Calibri"/>
                        <a:cs typeface="Times New Roman"/>
                      </a:endParaRPr>
                    </a:p>
                    <a:p>
                      <a:pPr marL="457200" lvl="1" indent="0">
                        <a:lnSpc>
                          <a:spcPct val="115000"/>
                        </a:lnSpc>
                        <a:spcBef>
                          <a:spcPts val="600"/>
                        </a:spcBef>
                        <a:spcAft>
                          <a:spcPts val="600"/>
                        </a:spcAft>
                        <a:buFontTx/>
                        <a:buNone/>
                        <a:tabLst>
                          <a:tab pos="1680210" algn="l"/>
                        </a:tabLst>
                      </a:pPr>
                      <a:r>
                        <a:rPr lang="en-AU" sz="1800" i="1" dirty="0">
                          <a:effectLst/>
                          <a:latin typeface="Calibri"/>
                          <a:ea typeface="Calibri"/>
                          <a:cs typeface="Calibri"/>
                        </a:rPr>
                        <a:t>1.3 Reflective teaching and learning practices are in place to inform continuous improvement models.</a:t>
                      </a:r>
                      <a:endParaRPr lang="en-AU" sz="1800" dirty="0">
                        <a:effectLst/>
                        <a:latin typeface="Calibri"/>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6D9F1"/>
                    </a:solidFill>
                  </a:tcPr>
                </a:tc>
                <a:extLst>
                  <a:ext uri="{0D108BD9-81ED-4DB2-BD59-A6C34878D82A}">
                    <a16:rowId xmlns:a16="http://schemas.microsoft.com/office/drawing/2014/main" val="10000"/>
                  </a:ext>
                </a:extLst>
              </a:tr>
              <a:tr h="1876398">
                <a:tc>
                  <a:txBody>
                    <a:bodyPr/>
                    <a:lstStyle/>
                    <a:p>
                      <a:pPr marL="180340" indent="-180340">
                        <a:lnSpc>
                          <a:spcPct val="115000"/>
                        </a:lnSpc>
                        <a:spcBef>
                          <a:spcPts val="600"/>
                        </a:spcBef>
                        <a:spcAft>
                          <a:spcPts val="600"/>
                        </a:spcAft>
                        <a:tabLst>
                          <a:tab pos="270510" algn="l"/>
                        </a:tabLst>
                      </a:pPr>
                      <a:r>
                        <a:rPr lang="en-AU" sz="1800" b="1" i="1" dirty="0">
                          <a:solidFill>
                            <a:srgbClr val="FFFFFF"/>
                          </a:solidFill>
                          <a:effectLst/>
                          <a:latin typeface="Calibri"/>
                          <a:ea typeface="Calibri"/>
                          <a:cs typeface="Calibri"/>
                        </a:rPr>
                        <a:t>2.	Learner-centred approaches</a:t>
                      </a:r>
                      <a:endParaRPr lang="en-AU" sz="1800" dirty="0">
                        <a:effectLst/>
                        <a:latin typeface="Calibri"/>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900"/>
                    </a:solidFill>
                  </a:tcPr>
                </a:tc>
                <a:tc>
                  <a:txBody>
                    <a:bodyPr/>
                    <a:lstStyle/>
                    <a:p>
                      <a:pPr marL="0" indent="0">
                        <a:lnSpc>
                          <a:spcPct val="115000"/>
                        </a:lnSpc>
                        <a:spcBef>
                          <a:spcPts val="600"/>
                        </a:spcBef>
                        <a:spcAft>
                          <a:spcPts val="600"/>
                        </a:spcAft>
                        <a:buFont typeface="Arial" pitchFamily="34" charset="0"/>
                        <a:buNone/>
                        <a:tabLst>
                          <a:tab pos="1680210" algn="l"/>
                        </a:tabLst>
                      </a:pPr>
                      <a:r>
                        <a:rPr lang="en-AU" sz="1800" i="1" dirty="0">
                          <a:effectLst/>
                          <a:latin typeface="Calibri"/>
                          <a:ea typeface="Calibri"/>
                          <a:cs typeface="Calibri"/>
                        </a:rPr>
                        <a:t>2.1</a:t>
                      </a:r>
                      <a:r>
                        <a:rPr lang="en-AU" sz="1800" i="1" baseline="0" dirty="0">
                          <a:effectLst/>
                          <a:latin typeface="Calibri"/>
                          <a:ea typeface="Calibri"/>
                          <a:cs typeface="Calibri"/>
                        </a:rPr>
                        <a:t> </a:t>
                      </a:r>
                      <a:r>
                        <a:rPr lang="en-AU" sz="1800" i="1" dirty="0">
                          <a:effectLst/>
                          <a:latin typeface="Calibri"/>
                          <a:ea typeface="Calibri"/>
                          <a:cs typeface="Calibri"/>
                        </a:rPr>
                        <a:t>The learning design addresses personal, community and employment needs</a:t>
                      </a:r>
                      <a:endParaRPr lang="en-AU" sz="1800" dirty="0">
                        <a:effectLst/>
                        <a:latin typeface="Calibri"/>
                        <a:ea typeface="Calibri"/>
                        <a:cs typeface="Times New Roman"/>
                      </a:endParaRPr>
                    </a:p>
                    <a:p>
                      <a:pPr marL="0" indent="0">
                        <a:lnSpc>
                          <a:spcPct val="115000"/>
                        </a:lnSpc>
                        <a:spcBef>
                          <a:spcPts val="600"/>
                        </a:spcBef>
                        <a:spcAft>
                          <a:spcPts val="600"/>
                        </a:spcAft>
                        <a:buFont typeface="Arial" pitchFamily="34" charset="0"/>
                        <a:buNone/>
                        <a:tabLst>
                          <a:tab pos="1680210" algn="l"/>
                        </a:tabLst>
                      </a:pPr>
                      <a:r>
                        <a:rPr lang="en-AU" sz="1800" i="1" dirty="0">
                          <a:effectLst/>
                          <a:latin typeface="Calibri"/>
                          <a:ea typeface="Calibri"/>
                          <a:cs typeface="Calibri"/>
                        </a:rPr>
                        <a:t>2.2The program builds on skills, behaviours and confidence to be used beyond the learning setting</a:t>
                      </a:r>
                      <a:endParaRPr lang="en-AU" sz="1800" dirty="0">
                        <a:effectLst/>
                        <a:latin typeface="Calibri"/>
                        <a:ea typeface="Calibri"/>
                        <a:cs typeface="Times New Roman"/>
                      </a:endParaRPr>
                    </a:p>
                    <a:p>
                      <a:pPr marL="0" indent="0">
                        <a:lnSpc>
                          <a:spcPct val="115000"/>
                        </a:lnSpc>
                        <a:spcBef>
                          <a:spcPts val="600"/>
                        </a:spcBef>
                        <a:spcAft>
                          <a:spcPts val="600"/>
                        </a:spcAft>
                        <a:buFont typeface="Arial" pitchFamily="34" charset="0"/>
                        <a:buNone/>
                        <a:tabLst>
                          <a:tab pos="1680210" algn="l"/>
                        </a:tabLst>
                      </a:pPr>
                      <a:r>
                        <a:rPr lang="en-AU" sz="1800" i="1" dirty="0">
                          <a:effectLst/>
                          <a:latin typeface="Calibri"/>
                          <a:ea typeface="Calibri"/>
                          <a:cs typeface="Calibri"/>
                        </a:rPr>
                        <a:t>2.3The teaching and learning activities focus on the development of employability skills</a:t>
                      </a:r>
                      <a:endParaRPr lang="en-AU" sz="1800" dirty="0">
                        <a:effectLst/>
                        <a:latin typeface="Calibri"/>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6D9F1"/>
                    </a:solidFill>
                  </a:tcPr>
                </a:tc>
                <a:extLst>
                  <a:ext uri="{0D108BD9-81ED-4DB2-BD59-A6C34878D82A}">
                    <a16:rowId xmlns:a16="http://schemas.microsoft.com/office/drawing/2014/main" val="10001"/>
                  </a:ext>
                </a:extLst>
              </a:tr>
              <a:tr h="2286000">
                <a:tc>
                  <a:txBody>
                    <a:bodyPr/>
                    <a:lstStyle/>
                    <a:p>
                      <a:pPr marL="180340" indent="-180340">
                        <a:lnSpc>
                          <a:spcPct val="115000"/>
                        </a:lnSpc>
                        <a:spcBef>
                          <a:spcPts val="600"/>
                        </a:spcBef>
                        <a:spcAft>
                          <a:spcPts val="600"/>
                        </a:spcAft>
                        <a:tabLst>
                          <a:tab pos="270510" algn="l"/>
                        </a:tabLst>
                      </a:pPr>
                      <a:r>
                        <a:rPr lang="en-AU" sz="1800" b="1" i="1">
                          <a:solidFill>
                            <a:srgbClr val="FFFFFF"/>
                          </a:solidFill>
                          <a:effectLst/>
                          <a:latin typeface="Calibri"/>
                          <a:ea typeface="Calibri"/>
                          <a:cs typeface="Calibri"/>
                        </a:rPr>
                        <a:t>3.	Quality teaching </a:t>
                      </a:r>
                      <a:endParaRPr lang="en-AU" sz="1800">
                        <a:effectLst/>
                        <a:latin typeface="Calibri"/>
                        <a:ea typeface="Calibri"/>
                        <a:cs typeface="Times New Roman"/>
                      </a:endParaRPr>
                    </a:p>
                  </a:txBody>
                  <a:tcPr marL="68580" marR="68580" marT="0" marB="0" anchor="ctr">
                    <a:lnL>
                      <a:noFill/>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009900"/>
                    </a:solidFill>
                  </a:tcPr>
                </a:tc>
                <a:tc>
                  <a:txBody>
                    <a:bodyPr/>
                    <a:lstStyle/>
                    <a:p>
                      <a:pPr marL="0" indent="0">
                        <a:lnSpc>
                          <a:spcPct val="115000"/>
                        </a:lnSpc>
                        <a:spcBef>
                          <a:spcPts val="600"/>
                        </a:spcBef>
                        <a:spcAft>
                          <a:spcPts val="600"/>
                        </a:spcAft>
                        <a:buFontTx/>
                        <a:buNone/>
                        <a:tabLst>
                          <a:tab pos="1680210" algn="l"/>
                        </a:tabLst>
                      </a:pPr>
                      <a:r>
                        <a:rPr lang="en-AU" sz="1800" i="1" dirty="0">
                          <a:effectLst/>
                          <a:latin typeface="Calibri"/>
                          <a:ea typeface="Calibri"/>
                          <a:cs typeface="Calibri"/>
                        </a:rPr>
                        <a:t>3.1The teacher has the knowledge and skills to engage learners</a:t>
                      </a:r>
                      <a:endParaRPr lang="en-AU" sz="1800" dirty="0">
                        <a:effectLst/>
                        <a:latin typeface="Calibri"/>
                        <a:ea typeface="Calibri"/>
                        <a:cs typeface="Times New Roman"/>
                      </a:endParaRPr>
                    </a:p>
                    <a:p>
                      <a:pPr marL="0" indent="0">
                        <a:lnSpc>
                          <a:spcPct val="115000"/>
                        </a:lnSpc>
                        <a:spcBef>
                          <a:spcPts val="600"/>
                        </a:spcBef>
                        <a:spcAft>
                          <a:spcPts val="600"/>
                        </a:spcAft>
                        <a:buFontTx/>
                        <a:buNone/>
                        <a:tabLst>
                          <a:tab pos="1680210" algn="l"/>
                        </a:tabLst>
                      </a:pPr>
                      <a:r>
                        <a:rPr lang="en-AU" sz="1800" i="1" dirty="0">
                          <a:effectLst/>
                          <a:latin typeface="Calibri"/>
                          <a:ea typeface="Calibri"/>
                          <a:cs typeface="Calibri"/>
                        </a:rPr>
                        <a:t>3.2The teacher has the relevant content expertise</a:t>
                      </a:r>
                      <a:endParaRPr lang="en-AU" sz="1800" i="0" dirty="0">
                        <a:effectLst/>
                        <a:latin typeface="Calibri"/>
                        <a:ea typeface="Calibri"/>
                        <a:cs typeface="Times New Roman"/>
                      </a:endParaRPr>
                    </a:p>
                    <a:p>
                      <a:pPr marL="0" indent="0">
                        <a:lnSpc>
                          <a:spcPct val="115000"/>
                        </a:lnSpc>
                        <a:spcBef>
                          <a:spcPts val="600"/>
                        </a:spcBef>
                        <a:spcAft>
                          <a:spcPts val="600"/>
                        </a:spcAft>
                        <a:buFontTx/>
                        <a:buNone/>
                        <a:tabLst>
                          <a:tab pos="1680210" algn="l"/>
                        </a:tabLst>
                      </a:pPr>
                      <a:r>
                        <a:rPr lang="en-AU" sz="1800" i="0" dirty="0">
                          <a:effectLst/>
                          <a:latin typeface="Calibri"/>
                          <a:ea typeface="Calibri"/>
                          <a:cs typeface="Times New Roman"/>
                        </a:rPr>
                        <a:t>3.3</a:t>
                      </a:r>
                      <a:r>
                        <a:rPr lang="en-AU" sz="1800" i="0" baseline="0" dirty="0">
                          <a:effectLst/>
                          <a:latin typeface="Calibri"/>
                          <a:ea typeface="Calibri"/>
                          <a:cs typeface="Times New Roman"/>
                        </a:rPr>
                        <a:t> </a:t>
                      </a:r>
                      <a:r>
                        <a:rPr lang="en-AU" sz="1800" i="1" dirty="0">
                          <a:effectLst/>
                          <a:latin typeface="Calibri"/>
                          <a:ea typeface="Calibri"/>
                          <a:cs typeface="Calibri"/>
                        </a:rPr>
                        <a:t>The teacher is engaged in on-going professional development to support quality pre-accredited delivery.</a:t>
                      </a:r>
                      <a:endParaRPr lang="en-AU" sz="1800" dirty="0">
                        <a:effectLst/>
                        <a:latin typeface="Calibri"/>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a:noFill/>
                    </a:lnB>
                    <a:solidFill>
                      <a:srgbClr val="C6D9F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98633767"/>
      </p:ext>
    </p:extLst>
  </p:cSld>
  <p:clrMapOvr>
    <a:masterClrMapping/>
  </p:clrMapOvr>
  <p:transition spd="slow">
    <p:wipe dir="r"/>
  </p:transition>
</p:sld>
</file>

<file path=ppt/theme/theme1.xml><?xml version="1.0" encoding="utf-8"?>
<a:theme xmlns:a="http://schemas.openxmlformats.org/drawingml/2006/main" name="Office Theme">
  <a:themeElements>
    <a:clrScheme name="LearnLocal">
      <a:dk1>
        <a:srgbClr val="000000"/>
      </a:dk1>
      <a:lt1>
        <a:sysClr val="window" lastClr="FFFFFF"/>
      </a:lt1>
      <a:dk2>
        <a:srgbClr val="00367D"/>
      </a:dk2>
      <a:lt2>
        <a:srgbClr val="87888A"/>
      </a:lt2>
      <a:accent1>
        <a:srgbClr val="0D92CB"/>
      </a:accent1>
      <a:accent2>
        <a:srgbClr val="C0504D"/>
      </a:accent2>
      <a:accent3>
        <a:srgbClr val="9BBB59"/>
      </a:accent3>
      <a:accent4>
        <a:srgbClr val="8064A2"/>
      </a:accent4>
      <a:accent5>
        <a:srgbClr val="5693C9"/>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94</Value>
      <Value>96</Value>
      <Value>101</Value>
      <Value>129</Value>
    </TaxCatchAll>
    <PublishingExpirationDate xmlns="http://schemas.microsoft.com/sharepoint/v3" xsi:nil="true"/>
    <pfad5814e62747ed9f131defefc62dac xmlns="76b566cd-adb9-46c2-964b-22eba181fd0b">
      <Terms xmlns="http://schemas.microsoft.com/office/infopath/2007/PartnerControls">
        <TermInfo xmlns="http://schemas.microsoft.com/office/infopath/2007/PartnerControls">
          <TermName xmlns="http://schemas.microsoft.com/office/infopath/2007/PartnerControls">Administration</TermName>
          <TermId xmlns="http://schemas.microsoft.com/office/infopath/2007/PartnerControls">6dd5b576-1960-4eea-bf7a-adeffddbbc25</TermId>
        </TermInfo>
      </Terms>
    </pfad5814e62747ed9f131defefc62dac>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b1688cb4a3a940449dc8286705012a42 xmlns="76b566cd-adb9-46c2-964b-22eba181fd0b">
      <Terms xmlns="http://schemas.microsoft.com/office/infopath/2007/PartnerControls">
        <TermInfo xmlns="http://schemas.microsoft.com/office/infopath/2007/PartnerControls">
          <TermName xmlns="http://schemas.microsoft.com/office/infopath/2007/PartnerControls">Students</TermName>
          <TermId xmlns="http://schemas.microsoft.com/office/infopath/2007/PartnerControls">a9021d24-53aa-4cc0-8f90-0782c94ea88b</TermId>
        </TermInfo>
      </Terms>
    </b1688cb4a3a940449dc8286705012a42>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DEECD_Publisher xmlns="http://schemas.microsoft.com/sharepoint/v3">Department of Education and Early Childhood Development</DEECD_Publisher>
    <PublishingStartDate xmlns="76b566cd-adb9-46c2-964b-22eba181fd0b" xsi:nil="true"/>
    <DEECD_Expired xmlns="http://schemas.microsoft.com/sharepoint/v3">false</DEECD_Expired>
    <DEECD_Keywords xmlns="http://schemas.microsoft.com/sharepoint/v3" xsi:nil="true"/>
    <DEECD_Description xmlns="http://schemas.microsoft.com/sharepoint/v3"/>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7" ma:contentTypeDescription="WebCM Documents Content Type" ma:contentTypeScope="" ma:versionID="2445d155e79af3f8de50d6e6a41d98b0">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1fa0b351c270b0bd4fc58157dcf1ab"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ma:displayName="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527444-3309-4025-96EE-BF9F87AAD427}">
  <ds:schemaRefs>
    <ds:schemaRef ds:uri="http://schemas.microsoft.com/office/2006/metadata/properties"/>
    <ds:schemaRef ds:uri="http://schemas.microsoft.com/office/infopath/2007/PartnerControls"/>
    <ds:schemaRef ds:uri="cb9114c1-daad-44dd-acad-30f4246641f2"/>
    <ds:schemaRef ds:uri="http://schemas.microsoft.com/sharepoint/v3"/>
    <ds:schemaRef ds:uri="76b566cd-adb9-46c2-964b-22eba181fd0b"/>
  </ds:schemaRefs>
</ds:datastoreItem>
</file>

<file path=customXml/itemProps2.xml><?xml version="1.0" encoding="utf-8"?>
<ds:datastoreItem xmlns:ds="http://schemas.openxmlformats.org/officeDocument/2006/customXml" ds:itemID="{B731EB38-341F-4C6A-AF44-E9621C9CB1FB}">
  <ds:schemaRefs>
    <ds:schemaRef ds:uri="http://schemas.microsoft.com/sharepoint/v3/contenttype/forms"/>
  </ds:schemaRefs>
</ds:datastoreItem>
</file>

<file path=customXml/itemProps3.xml><?xml version="1.0" encoding="utf-8"?>
<ds:datastoreItem xmlns:ds="http://schemas.openxmlformats.org/officeDocument/2006/customXml" ds:itemID="{84DB8CE4-DE31-4825-B7B9-00D4BDB21B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6b566cd-adb9-46c2-964b-22eba181fd0b"/>
    <ds:schemaRef ds:uri="cb9114c1-daad-44dd-acad-30f4246641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4532</TotalTime>
  <Words>2131</Words>
  <Application>Microsoft Office PowerPoint</Application>
  <PresentationFormat>On-screen Show (4:3)</PresentationFormat>
  <Paragraphs>295</Paragraphs>
  <Slides>28</Slides>
  <Notes>28</Notes>
  <HiddenSlides>6</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  </vt:lpstr>
      <vt:lpstr>Topics</vt:lpstr>
      <vt:lpstr>What is the purpose of pre-accredited education ?</vt:lpstr>
      <vt:lpstr>What is the purpose of pre-accredited education ?</vt:lpstr>
      <vt:lpstr>What is the purpose of the Pre-accredited Quality Framework?</vt:lpstr>
      <vt:lpstr>What does this kit contain?</vt:lpstr>
      <vt:lpstr>Planning guide </vt:lpstr>
      <vt:lpstr>Planning guide</vt:lpstr>
      <vt:lpstr>PowerPoint Presentation</vt:lpstr>
      <vt:lpstr>Planning guide </vt:lpstr>
      <vt:lpstr>Complete your action plan  </vt:lpstr>
      <vt:lpstr>Teaching guide </vt:lpstr>
      <vt:lpstr>Teaching Guide </vt:lpstr>
      <vt:lpstr>PowerPoint Presentation</vt:lpstr>
      <vt:lpstr>Complete your action plan  </vt:lpstr>
      <vt:lpstr>Moderation of pre-accredited delivery</vt:lpstr>
      <vt:lpstr>Moderation of Pre-accredited delivery</vt:lpstr>
      <vt:lpstr>Benefits of moderation</vt:lpstr>
      <vt:lpstr>Let’s revisit employability skills</vt:lpstr>
      <vt:lpstr>Employability skills</vt:lpstr>
      <vt:lpstr>Employability skills (cont)</vt:lpstr>
      <vt:lpstr>PowerPoint Presentation</vt:lpstr>
      <vt:lpstr>PowerPoint Presentation</vt:lpstr>
      <vt:lpstr>PowerPoint Presentation</vt:lpstr>
      <vt:lpstr>Step 4: Verification/Audit </vt:lpstr>
      <vt:lpstr>When can moderation take place?</vt:lpstr>
      <vt:lpstr>Let’s review the 4 Moderation tools – A,B,C,D </vt:lpstr>
      <vt:lpstr>Complete your action plan  </vt:lpstr>
    </vt:vector>
  </TitlesOfParts>
  <Company>LearnLocal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Author</dc:creator>
  <cp:lastModifiedBy>Marcella Marino (DPC)</cp:lastModifiedBy>
  <cp:revision>430</cp:revision>
  <cp:lastPrinted>2012-04-26T05:07:03Z</cp:lastPrinted>
  <dcterms:created xsi:type="dcterms:W3CDTF">2011-03-30T22:13:10Z</dcterms:created>
  <dcterms:modified xsi:type="dcterms:W3CDTF">2020-12-14T02:36:14Z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
    <vt:lpwstr>05</vt:lpwstr>
  </property>
  <property fmtid="{D5CDD505-2E9C-101B-9397-08002B2CF9AE}" pid="3" name="PPT ver">
    <vt:lpwstr>2007/10</vt:lpwstr>
  </property>
  <property fmtid="{D5CDD505-2E9C-101B-9397-08002B2CF9AE}" pid="4" name="ContentTypeId">
    <vt:lpwstr>0x0101008840106FE30D4F50BC61A726A7CA6E3800A01D47DD30CBB54F95863B7DC80A2CEC</vt:lpwstr>
  </property>
  <property fmtid="{D5CDD505-2E9C-101B-9397-08002B2CF9AE}" pid="5" name="DEECD_Author">
    <vt:lpwstr>94;#Education|5232e41c-5101-41fe-b638-7d41d1371531</vt:lpwstr>
  </property>
  <property fmtid="{D5CDD505-2E9C-101B-9397-08002B2CF9AE}" pid="6" name="DEECD_SubjectCategory">
    <vt:lpwstr>96;#Administration|6dd5b576-1960-4eea-bf7a-adeffddbbc25</vt:lpwstr>
  </property>
  <property fmtid="{D5CDD505-2E9C-101B-9397-08002B2CF9AE}" pid="7" name="DEECD_PageLanguage">
    <vt:lpwstr>1;#en-AU|09a79c66-a57f-4b52-ac52-4c16941cab37</vt:lpwstr>
  </property>
  <property fmtid="{D5CDD505-2E9C-101B-9397-08002B2CF9AE}" pid="8" name="DEECD_ItemType">
    <vt:lpwstr>101;#Page|eb523acf-a821-456c-a76b-7607578309d7</vt:lpwstr>
  </property>
  <property fmtid="{D5CDD505-2E9C-101B-9397-08002B2CF9AE}" pid="9" name="DEECD_Audience">
    <vt:lpwstr>129;#Students|a9021d24-53aa-4cc0-8f90-0782c94ea88b</vt:lpwstr>
  </property>
  <property fmtid="{D5CDD505-2E9C-101B-9397-08002B2CF9AE}" pid="10" name="MSIP_Label_7158ebbd-6c5e-441f-bfc9-4eb8c11e3978_Enabled">
    <vt:lpwstr>True</vt:lpwstr>
  </property>
  <property fmtid="{D5CDD505-2E9C-101B-9397-08002B2CF9AE}" pid="11" name="MSIP_Label_7158ebbd-6c5e-441f-bfc9-4eb8c11e3978_SiteId">
    <vt:lpwstr>722ea0be-3e1c-4b11-ad6f-9401d6856e24</vt:lpwstr>
  </property>
  <property fmtid="{D5CDD505-2E9C-101B-9397-08002B2CF9AE}" pid="12" name="MSIP_Label_7158ebbd-6c5e-441f-bfc9-4eb8c11e3978_Owner">
    <vt:lpwstr>marcella.marino@dpc.vic.gov.au</vt:lpwstr>
  </property>
  <property fmtid="{D5CDD505-2E9C-101B-9397-08002B2CF9AE}" pid="13" name="MSIP_Label_7158ebbd-6c5e-441f-bfc9-4eb8c11e3978_SetDate">
    <vt:lpwstr>2020-12-14T02:35:18.8336414Z</vt:lpwstr>
  </property>
  <property fmtid="{D5CDD505-2E9C-101B-9397-08002B2CF9AE}" pid="14" name="MSIP_Label_7158ebbd-6c5e-441f-bfc9-4eb8c11e3978_Name">
    <vt:lpwstr>OFFICIAL</vt:lpwstr>
  </property>
  <property fmtid="{D5CDD505-2E9C-101B-9397-08002B2CF9AE}" pid="15" name="MSIP_Label_7158ebbd-6c5e-441f-bfc9-4eb8c11e3978_Application">
    <vt:lpwstr>Microsoft Azure Information Protection</vt:lpwstr>
  </property>
  <property fmtid="{D5CDD505-2E9C-101B-9397-08002B2CF9AE}" pid="16" name="MSIP_Label_7158ebbd-6c5e-441f-bfc9-4eb8c11e3978_Extended_MSFT_Method">
    <vt:lpwstr>Manual</vt:lpwstr>
  </property>
  <property fmtid="{D5CDD505-2E9C-101B-9397-08002B2CF9AE}" pid="17" name="Sensitivity">
    <vt:lpwstr>OFFICIAL</vt:lpwstr>
  </property>
</Properties>
</file>