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48" r:id="rId4"/>
  </p:sldMasterIdLst>
  <p:notesMasterIdLst>
    <p:notesMasterId r:id="rId51"/>
  </p:notesMasterIdLst>
  <p:handoutMasterIdLst>
    <p:handoutMasterId r:id="rId52"/>
  </p:handoutMasterIdLst>
  <p:sldIdLst>
    <p:sldId id="256" r:id="rId5"/>
    <p:sldId id="2145706826" r:id="rId6"/>
    <p:sldId id="400" r:id="rId7"/>
    <p:sldId id="2145706423" r:id="rId8"/>
    <p:sldId id="2145706394" r:id="rId9"/>
    <p:sldId id="443" r:id="rId10"/>
    <p:sldId id="2145706429" r:id="rId11"/>
    <p:sldId id="2145706433" r:id="rId12"/>
    <p:sldId id="2145706434" r:id="rId13"/>
    <p:sldId id="2145706822" r:id="rId14"/>
    <p:sldId id="2145706824" r:id="rId15"/>
    <p:sldId id="2145706406" r:id="rId16"/>
    <p:sldId id="2145706437" r:id="rId17"/>
    <p:sldId id="2145706401" r:id="rId18"/>
    <p:sldId id="2145706412" r:id="rId19"/>
    <p:sldId id="501" r:id="rId20"/>
    <p:sldId id="2145706439" r:id="rId21"/>
    <p:sldId id="2145706440" r:id="rId22"/>
    <p:sldId id="2145706805" r:id="rId23"/>
    <p:sldId id="2145706806" r:id="rId24"/>
    <p:sldId id="2145706411" r:id="rId25"/>
    <p:sldId id="2145706823" r:id="rId26"/>
    <p:sldId id="2145706413" r:id="rId27"/>
    <p:sldId id="496" r:id="rId28"/>
    <p:sldId id="2145706804" r:id="rId29"/>
    <p:sldId id="2145706451" r:id="rId30"/>
    <p:sldId id="2145706452" r:id="rId31"/>
    <p:sldId id="2145706821" r:id="rId32"/>
    <p:sldId id="2145706420" r:id="rId33"/>
    <p:sldId id="502" r:id="rId34"/>
    <p:sldId id="2145706817" r:id="rId35"/>
    <p:sldId id="2145706808" r:id="rId36"/>
    <p:sldId id="2145706809" r:id="rId37"/>
    <p:sldId id="2145706810" r:id="rId38"/>
    <p:sldId id="2145706811" r:id="rId39"/>
    <p:sldId id="2145706436" r:id="rId40"/>
    <p:sldId id="2145706812" r:id="rId41"/>
    <p:sldId id="2145706403" r:id="rId42"/>
    <p:sldId id="2145706807" r:id="rId43"/>
    <p:sldId id="2145706405" r:id="rId44"/>
    <p:sldId id="2145706435" r:id="rId45"/>
    <p:sldId id="2145706814" r:id="rId46"/>
    <p:sldId id="391" r:id="rId47"/>
    <p:sldId id="2145706820" r:id="rId48"/>
    <p:sldId id="2145706825" r:id="rId49"/>
    <p:sldId id="267" r:id="rId50"/>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Georgia" panose="02040502050405020303" pitchFamily="18" charset="0"/>
      <p:regular r:id="rId57"/>
      <p:bold r:id="rId58"/>
      <p:italic r:id="rId59"/>
      <p:boldItalic r:id="rId60"/>
    </p:embeddedFont>
    <p:embeddedFont>
      <p:font typeface="Segoe UI" panose="020B0502040204020203" pitchFamily="34" charset="0"/>
      <p:regular r:id="rId61"/>
      <p:bold r:id="rId62"/>
      <p:italic r:id="rId63"/>
      <p:boldItalic r:id="rId64"/>
    </p:embeddedFont>
    <p:embeddedFont>
      <p:font typeface="VIC" panose="00000500000000000000" pitchFamily="50" charset="0"/>
      <p:regular r:id="rId65"/>
      <p:bold r:id="rId66"/>
      <p:italic r:id="rId67"/>
      <p:boldItalic r:id="rId68"/>
    </p:embeddedFont>
    <p:embeddedFont>
      <p:font typeface="VIC SemiBold" panose="00000700000000000000" pitchFamily="50" charset="0"/>
      <p:bold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FFB642-59D4-4C16-AAD0-1991E0AA667D}">
          <p14:sldIdLst>
            <p14:sldId id="256"/>
            <p14:sldId id="2145706826"/>
            <p14:sldId id="400"/>
            <p14:sldId id="2145706423"/>
            <p14:sldId id="2145706394"/>
            <p14:sldId id="443"/>
            <p14:sldId id="2145706429"/>
            <p14:sldId id="2145706433"/>
            <p14:sldId id="2145706434"/>
            <p14:sldId id="2145706822"/>
            <p14:sldId id="2145706824"/>
            <p14:sldId id="2145706406"/>
            <p14:sldId id="2145706437"/>
            <p14:sldId id="2145706401"/>
            <p14:sldId id="2145706412"/>
            <p14:sldId id="501"/>
            <p14:sldId id="2145706439"/>
            <p14:sldId id="2145706440"/>
            <p14:sldId id="2145706805"/>
            <p14:sldId id="2145706806"/>
            <p14:sldId id="2145706411"/>
            <p14:sldId id="2145706823"/>
            <p14:sldId id="2145706413"/>
            <p14:sldId id="496"/>
            <p14:sldId id="2145706804"/>
            <p14:sldId id="2145706451"/>
            <p14:sldId id="2145706452"/>
            <p14:sldId id="2145706821"/>
            <p14:sldId id="2145706420"/>
            <p14:sldId id="502"/>
            <p14:sldId id="2145706817"/>
            <p14:sldId id="2145706808"/>
            <p14:sldId id="2145706809"/>
            <p14:sldId id="2145706810"/>
            <p14:sldId id="2145706811"/>
            <p14:sldId id="2145706436"/>
            <p14:sldId id="2145706812"/>
            <p14:sldId id="2145706403"/>
            <p14:sldId id="2145706807"/>
            <p14:sldId id="2145706405"/>
            <p14:sldId id="2145706435"/>
            <p14:sldId id="2145706814"/>
            <p14:sldId id="391"/>
            <p14:sldId id="2145706820"/>
          </p14:sldIdLst>
        </p14:section>
        <p14:section name="Version Control" id="{B4775195-2AED-4FC8-965E-27903D2A1EED}">
          <p14:sldIdLst>
            <p14:sldId id="2145706825"/>
            <p14:sldId id="267"/>
          </p14:sldIdLst>
        </p14:section>
      </p14:sectionLst>
    </p:ext>
    <p:ext uri="{EFAFB233-063F-42B5-8137-9DF3F51BA10A}">
      <p15:sldGuideLst xmlns:p15="http://schemas.microsoft.com/office/powerpoint/2012/main">
        <p15:guide id="1" orient="horz" pos="3702" userDrawn="1">
          <p15:clr>
            <a:srgbClr val="A4A3A4"/>
          </p15:clr>
        </p15:guide>
        <p15:guide id="2" pos="279" userDrawn="1">
          <p15:clr>
            <a:srgbClr val="A4A3A4"/>
          </p15:clr>
        </p15:guide>
        <p15:guide id="3" orient="horz" pos="572" userDrawn="1">
          <p15:clr>
            <a:srgbClr val="A4A3A4"/>
          </p15:clr>
        </p15:guide>
        <p15:guide id="4" pos="5110" userDrawn="1">
          <p15:clr>
            <a:srgbClr val="A4A3A4"/>
          </p15:clr>
        </p15:guide>
        <p15:guide id="5" pos="4861" userDrawn="1">
          <p15:clr>
            <a:srgbClr val="A4A3A4"/>
          </p15:clr>
        </p15:guide>
        <p15:guide id="6" pos="7061" userDrawn="1">
          <p15:clr>
            <a:srgbClr val="A4A3A4"/>
          </p15:clr>
        </p15:guide>
        <p15:guide id="7" orient="horz" pos="731" userDrawn="1">
          <p15:clr>
            <a:srgbClr val="A4A3A4"/>
          </p15:clr>
        </p15:guide>
        <p15:guide id="8" orient="horz" pos="1321" userDrawn="1">
          <p15:clr>
            <a:srgbClr val="A4A3A4"/>
          </p15:clr>
        </p15:guide>
        <p15:guide id="9" pos="189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F85F1E-616B-598C-B03B-051AB94B53A1}" name="Eliot Palmer (DTF)" initials="E(" userId="S::eliot.palmer@betterreg.vic.gov.au::bbaa89cf-5eb9-4b1b-a0db-4e59aca7fb93" providerId="AD"/>
  <p188:author id="{085E614F-4902-02B2-6B30-FE09F81DBECD}" name="James Caldwell (DTF)" initials="J(" userId="S::james.caldwell@dtf.vic.gov.au::190f4e04-05f7-415f-8bc5-3cd9c50a5917" providerId="AD"/>
  <p188:author id="{32A5E5B6-0300-C4B4-CCDD-3EE9F69C7134}" name="Geoff Stanton (DTF)" initials="GS(" userId="S::geoff.stanton@dtf.vic.gov.au::5c9cd640-3a3e-4e19-b332-de2ce94ecbff" providerId="AD"/>
  <p188:author id="{C96E34DC-BB08-034D-625A-C63BA7BDE189}" name="Anne Cole (DTF)" initials="AC(" userId="S::anne.cole@dtf.vic.gov.au::4538fc8f-7f70-405a-8158-bb602d7a6a29" providerId="AD"/>
  <p188:author id="{A517DBFE-2246-9D7D-6B29-9B3A52C92D79}" name="Lachlan McGrath (DTF)" initials="LM(" userId="S::lachlan.mcgrath@dtf.vic.gov.au::de36089a-efa8-44bf-acdc-d7a4c7e4f7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A2A2B"/>
    <a:srgbClr val="00B440"/>
    <a:srgbClr val="F6BE00"/>
    <a:srgbClr val="D50032"/>
    <a:srgbClr val="49F32D"/>
    <a:srgbClr val="7895A4"/>
    <a:srgbClr val="D1D3D4"/>
    <a:srgbClr val="C2EBFA"/>
    <a:srgbClr val="232B3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6067E-0E01-491C-8B9F-680BE4A357CB}" v="6" dt="2023-12-07T03:27:56.86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95" autoAdjust="0"/>
    <p:restoredTop sz="94660"/>
  </p:normalViewPr>
  <p:slideViewPr>
    <p:cSldViewPr snapToGrid="0">
      <p:cViewPr varScale="1">
        <p:scale>
          <a:sx n="102" d="100"/>
          <a:sy n="102" d="100"/>
        </p:scale>
        <p:origin x="138" y="156"/>
      </p:cViewPr>
      <p:guideLst>
        <p:guide orient="horz" pos="3702"/>
        <p:guide pos="279"/>
        <p:guide orient="horz" pos="572"/>
        <p:guide pos="5110"/>
        <p:guide pos="4861"/>
        <p:guide pos="7061"/>
        <p:guide orient="horz" pos="731"/>
        <p:guide orient="horz" pos="1321"/>
        <p:guide pos="189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Cole (DTF)" userId="4538fc8f-7f70-405a-8158-bb602d7a6a29" providerId="ADAL" clId="{E4D6067E-0E01-491C-8B9F-680BE4A357CB}"/>
    <pc:docChg chg="undo custSel modSld">
      <pc:chgData name="Anne Cole (DTF)" userId="4538fc8f-7f70-405a-8158-bb602d7a6a29" providerId="ADAL" clId="{E4D6067E-0E01-491C-8B9F-680BE4A357CB}" dt="2023-12-07T03:30:36.809" v="38" actId="20577"/>
      <pc:docMkLst>
        <pc:docMk/>
      </pc:docMkLst>
      <pc:sldChg chg="modSp mod">
        <pc:chgData name="Anne Cole (DTF)" userId="4538fc8f-7f70-405a-8158-bb602d7a6a29" providerId="ADAL" clId="{E4D6067E-0E01-491C-8B9F-680BE4A357CB}" dt="2023-12-07T03:27:51.016" v="12" actId="6549"/>
        <pc:sldMkLst>
          <pc:docMk/>
          <pc:sldMk cId="3374889749" sldId="2145706405"/>
        </pc:sldMkLst>
        <pc:spChg chg="mod">
          <ac:chgData name="Anne Cole (DTF)" userId="4538fc8f-7f70-405a-8158-bb602d7a6a29" providerId="ADAL" clId="{E4D6067E-0E01-491C-8B9F-680BE4A357CB}" dt="2023-12-07T03:27:51.016" v="12" actId="6549"/>
          <ac:spMkLst>
            <pc:docMk/>
            <pc:sldMk cId="3374889749" sldId="2145706405"/>
            <ac:spMk id="3" creationId="{B3D7C645-CB4F-480A-FA55-81F1BD4E061E}"/>
          </ac:spMkLst>
        </pc:spChg>
      </pc:sldChg>
      <pc:sldChg chg="modSp mod">
        <pc:chgData name="Anne Cole (DTF)" userId="4538fc8f-7f70-405a-8158-bb602d7a6a29" providerId="ADAL" clId="{E4D6067E-0E01-491C-8B9F-680BE4A357CB}" dt="2023-12-07T03:27:13.647" v="3" actId="6549"/>
        <pc:sldMkLst>
          <pc:docMk/>
          <pc:sldMk cId="4081666803" sldId="2145706411"/>
        </pc:sldMkLst>
        <pc:spChg chg="mod">
          <ac:chgData name="Anne Cole (DTF)" userId="4538fc8f-7f70-405a-8158-bb602d7a6a29" providerId="ADAL" clId="{E4D6067E-0E01-491C-8B9F-680BE4A357CB}" dt="2023-12-07T03:27:13.647" v="3" actId="6549"/>
          <ac:spMkLst>
            <pc:docMk/>
            <pc:sldMk cId="4081666803" sldId="2145706411"/>
            <ac:spMk id="6" creationId="{869047BB-BBD2-9116-112E-AF5DEAC28797}"/>
          </ac:spMkLst>
        </pc:spChg>
      </pc:sldChg>
      <pc:sldChg chg="modSp mod">
        <pc:chgData name="Anne Cole (DTF)" userId="4538fc8f-7f70-405a-8158-bb602d7a6a29" providerId="ADAL" clId="{E4D6067E-0E01-491C-8B9F-680BE4A357CB}" dt="2023-12-07T03:25:44.143" v="0" actId="6549"/>
        <pc:sldMkLst>
          <pc:docMk/>
          <pc:sldMk cId="3166324937" sldId="2145706439"/>
        </pc:sldMkLst>
        <pc:spChg chg="mod">
          <ac:chgData name="Anne Cole (DTF)" userId="4538fc8f-7f70-405a-8158-bb602d7a6a29" providerId="ADAL" clId="{E4D6067E-0E01-491C-8B9F-680BE4A357CB}" dt="2023-12-07T03:25:44.143" v="0" actId="6549"/>
          <ac:spMkLst>
            <pc:docMk/>
            <pc:sldMk cId="3166324937" sldId="2145706439"/>
            <ac:spMk id="33" creationId="{9F7AE3C7-20D6-1007-DFB6-B6601942F020}"/>
          </ac:spMkLst>
        </pc:spChg>
      </pc:sldChg>
      <pc:sldChg chg="modSp mod">
        <pc:chgData name="Anne Cole (DTF)" userId="4538fc8f-7f70-405a-8158-bb602d7a6a29" providerId="ADAL" clId="{E4D6067E-0E01-491C-8B9F-680BE4A357CB}" dt="2023-12-07T03:26:58.221" v="2" actId="20577"/>
        <pc:sldMkLst>
          <pc:docMk/>
          <pc:sldMk cId="1010635734" sldId="2145706805"/>
        </pc:sldMkLst>
        <pc:spChg chg="mod">
          <ac:chgData name="Anne Cole (DTF)" userId="4538fc8f-7f70-405a-8158-bb602d7a6a29" providerId="ADAL" clId="{E4D6067E-0E01-491C-8B9F-680BE4A357CB}" dt="2023-12-07T03:26:58.221" v="2" actId="20577"/>
          <ac:spMkLst>
            <pc:docMk/>
            <pc:sldMk cId="1010635734" sldId="2145706805"/>
            <ac:spMk id="17" creationId="{5D7EA578-08B6-F2C9-C9C0-51B393D76C43}"/>
          </ac:spMkLst>
        </pc:spChg>
      </pc:sldChg>
      <pc:sldChg chg="modSp mod">
        <pc:chgData name="Anne Cole (DTF)" userId="4538fc8f-7f70-405a-8158-bb602d7a6a29" providerId="ADAL" clId="{E4D6067E-0E01-491C-8B9F-680BE4A357CB}" dt="2023-12-07T03:27:44.867" v="11" actId="6549"/>
        <pc:sldMkLst>
          <pc:docMk/>
          <pc:sldMk cId="2365741148" sldId="2145706807"/>
        </pc:sldMkLst>
        <pc:spChg chg="mod">
          <ac:chgData name="Anne Cole (DTF)" userId="4538fc8f-7f70-405a-8158-bb602d7a6a29" providerId="ADAL" clId="{E4D6067E-0E01-491C-8B9F-680BE4A357CB}" dt="2023-12-07T03:27:44.867" v="11" actId="6549"/>
          <ac:spMkLst>
            <pc:docMk/>
            <pc:sldMk cId="2365741148" sldId="2145706807"/>
            <ac:spMk id="3" creationId="{B3D7C645-CB4F-480A-FA55-81F1BD4E061E}"/>
          </ac:spMkLst>
        </pc:spChg>
      </pc:sldChg>
      <pc:sldChg chg="modSp mod">
        <pc:chgData name="Anne Cole (DTF)" userId="4538fc8f-7f70-405a-8158-bb602d7a6a29" providerId="ADAL" clId="{E4D6067E-0E01-491C-8B9F-680BE4A357CB}" dt="2023-12-07T03:30:36.809" v="38" actId="20577"/>
        <pc:sldMkLst>
          <pc:docMk/>
          <pc:sldMk cId="2248789986" sldId="2145706808"/>
        </pc:sldMkLst>
        <pc:spChg chg="mod">
          <ac:chgData name="Anne Cole (DTF)" userId="4538fc8f-7f70-405a-8158-bb602d7a6a29" providerId="ADAL" clId="{E4D6067E-0E01-491C-8B9F-680BE4A357CB}" dt="2023-12-07T03:27:30.148" v="4" actId="6549"/>
          <ac:spMkLst>
            <pc:docMk/>
            <pc:sldMk cId="2248789986" sldId="2145706808"/>
            <ac:spMk id="17" creationId="{E365CE54-E484-59DF-4B0F-4E8B1A1DC3D5}"/>
          </ac:spMkLst>
        </pc:spChg>
        <pc:spChg chg="mod">
          <ac:chgData name="Anne Cole (DTF)" userId="4538fc8f-7f70-405a-8158-bb602d7a6a29" providerId="ADAL" clId="{E4D6067E-0E01-491C-8B9F-680BE4A357CB}" dt="2023-12-07T03:30:36.809" v="38" actId="20577"/>
          <ac:spMkLst>
            <pc:docMk/>
            <pc:sldMk cId="2248789986" sldId="2145706808"/>
            <ac:spMk id="23" creationId="{5AC87E7D-BD98-988F-A1FA-32AA5132E9C7}"/>
          </ac:spMkLst>
        </pc:spChg>
        <pc:spChg chg="mod">
          <ac:chgData name="Anne Cole (DTF)" userId="4538fc8f-7f70-405a-8158-bb602d7a6a29" providerId="ADAL" clId="{E4D6067E-0E01-491C-8B9F-680BE4A357CB}" dt="2023-12-07T03:30:34.010" v="33"/>
          <ac:spMkLst>
            <pc:docMk/>
            <pc:sldMk cId="2248789986" sldId="2145706808"/>
            <ac:spMk id="29" creationId="{7C9FE67D-A4F3-7B3C-04C0-E5F2688B3E5D}"/>
          </ac:spMkLst>
        </pc:spChg>
        <pc:spChg chg="mod">
          <ac:chgData name="Anne Cole (DTF)" userId="4538fc8f-7f70-405a-8158-bb602d7a6a29" providerId="ADAL" clId="{E4D6067E-0E01-491C-8B9F-680BE4A357CB}" dt="2023-12-07T03:30:34.372" v="34"/>
          <ac:spMkLst>
            <pc:docMk/>
            <pc:sldMk cId="2248789986" sldId="2145706808"/>
            <ac:spMk id="45" creationId="{83DF8559-EC32-F26E-5D51-CFC96511E9A4}"/>
          </ac:spMkLst>
        </pc:spChg>
      </pc:sldChg>
      <pc:sldChg chg="modSp mod">
        <pc:chgData name="Anne Cole (DTF)" userId="4538fc8f-7f70-405a-8158-bb602d7a6a29" providerId="ADAL" clId="{E4D6067E-0E01-491C-8B9F-680BE4A357CB}" dt="2023-12-07T03:28:12.274" v="14" actId="13926"/>
        <pc:sldMkLst>
          <pc:docMk/>
          <pc:sldMk cId="2105793391" sldId="2145706826"/>
        </pc:sldMkLst>
        <pc:spChg chg="mod">
          <ac:chgData name="Anne Cole (DTF)" userId="4538fc8f-7f70-405a-8158-bb602d7a6a29" providerId="ADAL" clId="{E4D6067E-0E01-491C-8B9F-680BE4A357CB}" dt="2023-12-07T03:28:12.274" v="14" actId="13926"/>
          <ac:spMkLst>
            <pc:docMk/>
            <pc:sldMk cId="2105793391" sldId="2145706826"/>
            <ac:spMk id="7" creationId="{0DFBEA77-6CF7-7D1F-33F4-725E8525E9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47DAD-D074-4891-AD4B-18BF0DAB878B}" type="datetimeFigureOut">
              <a:rPr lang="en-AU" smtClean="0"/>
              <a:t>20/12/2023</a:t>
            </a:fld>
            <a:endParaRPr lang="en-AU"/>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96CE5-C1BD-4FF9-BBE0-5625594487A6}" type="slidenum">
              <a:rPr lang="en-AU" smtClean="0"/>
              <a:t>‹#›</a:t>
            </a:fld>
            <a:endParaRPr lang="en-AU"/>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B5C17-5F5D-434F-9BA4-F010C10C41DC}" type="datetimeFigureOut">
              <a:rPr lang="en-AU" smtClean="0"/>
              <a:t>20/12/2023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1C8D7-BCDF-4039-8FF4-5D45EBF138A7}" type="slidenum">
              <a:rPr lang="en-AU" smtClean="0"/>
              <a:t>‹#›</a:t>
            </a:fld>
            <a:endParaRPr lang="en-AU"/>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spcAft>
        <a:spcPts val="900"/>
      </a:spcAft>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71450" algn="l" defTabSz="914400" rtl="0" eaLnBrk="1" latinLnBrk="0" hangingPunct="1">
      <a:buFont typeface="VIC" panose="00000500000000000000" pitchFamily="50" charset="0"/>
      <a:buChar char="–"/>
      <a:defRPr sz="1000" kern="1200">
        <a:solidFill>
          <a:schemeClr val="tx1"/>
        </a:solidFill>
        <a:latin typeface="+mn-lt"/>
        <a:ea typeface="+mn-ea"/>
        <a:cs typeface="+mn-cs"/>
      </a:defRPr>
    </a:lvl3pPr>
    <a:lvl4pPr marL="628650" indent="-171450" algn="l" defTabSz="914400" rtl="0" eaLnBrk="1" latinLnBrk="0" hangingPunct="1">
      <a:buFont typeface="Arial" panose="020B0604020202020204" pitchFamily="34" charset="0"/>
      <a:buChar char="•"/>
      <a:tabLst/>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0</a:t>
            </a:fld>
            <a:endParaRPr lang="en-AU"/>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9</a:t>
            </a:fld>
            <a:endParaRPr lang="en-AU"/>
          </a:p>
        </p:txBody>
      </p:sp>
    </p:spTree>
    <p:extLst>
      <p:ext uri="{BB962C8B-B14F-4D97-AF65-F5344CB8AC3E}">
        <p14:creationId xmlns:p14="http://schemas.microsoft.com/office/powerpoint/2010/main" val="387963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10</a:t>
            </a:fld>
            <a:endParaRPr lang="en-AU"/>
          </a:p>
        </p:txBody>
      </p:sp>
    </p:spTree>
    <p:extLst>
      <p:ext uri="{BB962C8B-B14F-4D97-AF65-F5344CB8AC3E}">
        <p14:creationId xmlns:p14="http://schemas.microsoft.com/office/powerpoint/2010/main" val="323607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11</a:t>
            </a:fld>
            <a:endParaRPr lang="en-AU"/>
          </a:p>
        </p:txBody>
      </p:sp>
    </p:spTree>
    <p:extLst>
      <p:ext uri="{BB962C8B-B14F-4D97-AF65-F5344CB8AC3E}">
        <p14:creationId xmlns:p14="http://schemas.microsoft.com/office/powerpoint/2010/main" val="184454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12</a:t>
            </a:fld>
            <a:endParaRPr lang="en-AU"/>
          </a:p>
        </p:txBody>
      </p:sp>
    </p:spTree>
    <p:extLst>
      <p:ext uri="{BB962C8B-B14F-4D97-AF65-F5344CB8AC3E}">
        <p14:creationId xmlns:p14="http://schemas.microsoft.com/office/powerpoint/2010/main" val="318644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13</a:t>
            </a:fld>
            <a:endParaRPr lang="en-AU"/>
          </a:p>
        </p:txBody>
      </p:sp>
    </p:spTree>
    <p:extLst>
      <p:ext uri="{BB962C8B-B14F-4D97-AF65-F5344CB8AC3E}">
        <p14:creationId xmlns:p14="http://schemas.microsoft.com/office/powerpoint/2010/main" val="38994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14</a:t>
            </a:fld>
            <a:endParaRPr lang="en-AU"/>
          </a:p>
        </p:txBody>
      </p:sp>
    </p:spTree>
    <p:extLst>
      <p:ext uri="{BB962C8B-B14F-4D97-AF65-F5344CB8AC3E}">
        <p14:creationId xmlns:p14="http://schemas.microsoft.com/office/powerpoint/2010/main" val="7814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15</a:t>
            </a:fld>
            <a:endParaRPr lang="en-AU"/>
          </a:p>
        </p:txBody>
      </p:sp>
    </p:spTree>
    <p:extLst>
      <p:ext uri="{BB962C8B-B14F-4D97-AF65-F5344CB8AC3E}">
        <p14:creationId xmlns:p14="http://schemas.microsoft.com/office/powerpoint/2010/main" val="141783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16</a:t>
            </a:fld>
            <a:endParaRPr lang="en-AU"/>
          </a:p>
        </p:txBody>
      </p:sp>
    </p:spTree>
    <p:extLst>
      <p:ext uri="{BB962C8B-B14F-4D97-AF65-F5344CB8AC3E}">
        <p14:creationId xmlns:p14="http://schemas.microsoft.com/office/powerpoint/2010/main" val="179315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17</a:t>
            </a:fld>
            <a:endParaRPr lang="en-AU"/>
          </a:p>
        </p:txBody>
      </p:sp>
    </p:spTree>
    <p:extLst>
      <p:ext uri="{BB962C8B-B14F-4D97-AF65-F5344CB8AC3E}">
        <p14:creationId xmlns:p14="http://schemas.microsoft.com/office/powerpoint/2010/main" val="398105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18</a:t>
            </a:fld>
            <a:endParaRPr lang="en-AU"/>
          </a:p>
        </p:txBody>
      </p:sp>
    </p:spTree>
    <p:extLst>
      <p:ext uri="{BB962C8B-B14F-4D97-AF65-F5344CB8AC3E}">
        <p14:creationId xmlns:p14="http://schemas.microsoft.com/office/powerpoint/2010/main" val="99905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a:t>
            </a:fld>
            <a:endParaRPr lang="en-AU"/>
          </a:p>
        </p:txBody>
      </p:sp>
    </p:spTree>
    <p:extLst>
      <p:ext uri="{BB962C8B-B14F-4D97-AF65-F5344CB8AC3E}">
        <p14:creationId xmlns:p14="http://schemas.microsoft.com/office/powerpoint/2010/main" val="590862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19</a:t>
            </a:fld>
            <a:endParaRPr lang="en-AU"/>
          </a:p>
        </p:txBody>
      </p:sp>
    </p:spTree>
    <p:extLst>
      <p:ext uri="{BB962C8B-B14F-4D97-AF65-F5344CB8AC3E}">
        <p14:creationId xmlns:p14="http://schemas.microsoft.com/office/powerpoint/2010/main" val="192067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20</a:t>
            </a:fld>
            <a:endParaRPr lang="en-AU"/>
          </a:p>
        </p:txBody>
      </p:sp>
    </p:spTree>
    <p:extLst>
      <p:ext uri="{BB962C8B-B14F-4D97-AF65-F5344CB8AC3E}">
        <p14:creationId xmlns:p14="http://schemas.microsoft.com/office/powerpoint/2010/main" val="3480182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21</a:t>
            </a:fld>
            <a:endParaRPr lang="en-AU"/>
          </a:p>
        </p:txBody>
      </p:sp>
    </p:spTree>
    <p:extLst>
      <p:ext uri="{BB962C8B-B14F-4D97-AF65-F5344CB8AC3E}">
        <p14:creationId xmlns:p14="http://schemas.microsoft.com/office/powerpoint/2010/main" val="4076569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22</a:t>
            </a:fld>
            <a:endParaRPr lang="en-AU"/>
          </a:p>
        </p:txBody>
      </p:sp>
    </p:spTree>
    <p:extLst>
      <p:ext uri="{BB962C8B-B14F-4D97-AF65-F5344CB8AC3E}">
        <p14:creationId xmlns:p14="http://schemas.microsoft.com/office/powerpoint/2010/main" val="7905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23</a:t>
            </a:fld>
            <a:endParaRPr lang="en-AU"/>
          </a:p>
        </p:txBody>
      </p:sp>
    </p:spTree>
    <p:extLst>
      <p:ext uri="{BB962C8B-B14F-4D97-AF65-F5344CB8AC3E}">
        <p14:creationId xmlns:p14="http://schemas.microsoft.com/office/powerpoint/2010/main" val="809585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24</a:t>
            </a:fld>
            <a:endParaRPr lang="en-AU"/>
          </a:p>
        </p:txBody>
      </p:sp>
    </p:spTree>
    <p:extLst>
      <p:ext uri="{BB962C8B-B14F-4D97-AF65-F5344CB8AC3E}">
        <p14:creationId xmlns:p14="http://schemas.microsoft.com/office/powerpoint/2010/main" val="3742169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25</a:t>
            </a:fld>
            <a:endParaRPr lang="en-AU"/>
          </a:p>
        </p:txBody>
      </p:sp>
    </p:spTree>
    <p:extLst>
      <p:ext uri="{BB962C8B-B14F-4D97-AF65-F5344CB8AC3E}">
        <p14:creationId xmlns:p14="http://schemas.microsoft.com/office/powerpoint/2010/main" val="394757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26</a:t>
            </a:fld>
            <a:endParaRPr lang="en-AU"/>
          </a:p>
        </p:txBody>
      </p:sp>
    </p:spTree>
    <p:extLst>
      <p:ext uri="{BB962C8B-B14F-4D97-AF65-F5344CB8AC3E}">
        <p14:creationId xmlns:p14="http://schemas.microsoft.com/office/powerpoint/2010/main" val="2764398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27</a:t>
            </a:fld>
            <a:endParaRPr lang="en-AU"/>
          </a:p>
        </p:txBody>
      </p:sp>
    </p:spTree>
    <p:extLst>
      <p:ext uri="{BB962C8B-B14F-4D97-AF65-F5344CB8AC3E}">
        <p14:creationId xmlns:p14="http://schemas.microsoft.com/office/powerpoint/2010/main" val="64791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28</a:t>
            </a:fld>
            <a:endParaRPr lang="en-AU"/>
          </a:p>
        </p:txBody>
      </p:sp>
    </p:spTree>
    <p:extLst>
      <p:ext uri="{BB962C8B-B14F-4D97-AF65-F5344CB8AC3E}">
        <p14:creationId xmlns:p14="http://schemas.microsoft.com/office/powerpoint/2010/main" val="96012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8">
              <a:spcAft>
                <a:spcPts val="800"/>
              </a:spcAft>
              <a:buNone/>
            </a:pPr>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a:t>
            </a:fld>
            <a:endParaRPr lang="en-AU"/>
          </a:p>
        </p:txBody>
      </p:sp>
    </p:spTree>
    <p:extLst>
      <p:ext uri="{BB962C8B-B14F-4D97-AF65-F5344CB8AC3E}">
        <p14:creationId xmlns:p14="http://schemas.microsoft.com/office/powerpoint/2010/main" val="1728262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29</a:t>
            </a:fld>
            <a:endParaRPr lang="en-AU"/>
          </a:p>
        </p:txBody>
      </p:sp>
    </p:spTree>
    <p:extLst>
      <p:ext uri="{BB962C8B-B14F-4D97-AF65-F5344CB8AC3E}">
        <p14:creationId xmlns:p14="http://schemas.microsoft.com/office/powerpoint/2010/main" val="1860261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30</a:t>
            </a:fld>
            <a:endParaRPr lang="en-AU"/>
          </a:p>
        </p:txBody>
      </p:sp>
    </p:spTree>
    <p:extLst>
      <p:ext uri="{BB962C8B-B14F-4D97-AF65-F5344CB8AC3E}">
        <p14:creationId xmlns:p14="http://schemas.microsoft.com/office/powerpoint/2010/main" val="3580998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31</a:t>
            </a:fld>
            <a:endParaRPr lang="en-AU"/>
          </a:p>
        </p:txBody>
      </p:sp>
    </p:spTree>
    <p:extLst>
      <p:ext uri="{BB962C8B-B14F-4D97-AF65-F5344CB8AC3E}">
        <p14:creationId xmlns:p14="http://schemas.microsoft.com/office/powerpoint/2010/main" val="667358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32</a:t>
            </a:fld>
            <a:endParaRPr lang="en-AU"/>
          </a:p>
        </p:txBody>
      </p:sp>
    </p:spTree>
    <p:extLst>
      <p:ext uri="{BB962C8B-B14F-4D97-AF65-F5344CB8AC3E}">
        <p14:creationId xmlns:p14="http://schemas.microsoft.com/office/powerpoint/2010/main" val="3625373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33</a:t>
            </a:fld>
            <a:endParaRPr lang="en-AU"/>
          </a:p>
        </p:txBody>
      </p:sp>
    </p:spTree>
    <p:extLst>
      <p:ext uri="{BB962C8B-B14F-4D97-AF65-F5344CB8AC3E}">
        <p14:creationId xmlns:p14="http://schemas.microsoft.com/office/powerpoint/2010/main" val="2489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34</a:t>
            </a:fld>
            <a:endParaRPr lang="en-AU"/>
          </a:p>
        </p:txBody>
      </p:sp>
    </p:spTree>
    <p:extLst>
      <p:ext uri="{BB962C8B-B14F-4D97-AF65-F5344CB8AC3E}">
        <p14:creationId xmlns:p14="http://schemas.microsoft.com/office/powerpoint/2010/main" val="2557563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35</a:t>
            </a:fld>
            <a:endParaRPr lang="en-AU"/>
          </a:p>
        </p:txBody>
      </p:sp>
    </p:spTree>
    <p:extLst>
      <p:ext uri="{BB962C8B-B14F-4D97-AF65-F5344CB8AC3E}">
        <p14:creationId xmlns:p14="http://schemas.microsoft.com/office/powerpoint/2010/main" val="636714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36</a:t>
            </a:fld>
            <a:endParaRPr lang="en-AU"/>
          </a:p>
        </p:txBody>
      </p:sp>
    </p:spTree>
    <p:extLst>
      <p:ext uri="{BB962C8B-B14F-4D97-AF65-F5344CB8AC3E}">
        <p14:creationId xmlns:p14="http://schemas.microsoft.com/office/powerpoint/2010/main" val="2682806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37</a:t>
            </a:fld>
            <a:endParaRPr lang="en-AU"/>
          </a:p>
        </p:txBody>
      </p:sp>
    </p:spTree>
    <p:extLst>
      <p:ext uri="{BB962C8B-B14F-4D97-AF65-F5344CB8AC3E}">
        <p14:creationId xmlns:p14="http://schemas.microsoft.com/office/powerpoint/2010/main" val="3771238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38</a:t>
            </a:fld>
            <a:endParaRPr lang="en-AU"/>
          </a:p>
        </p:txBody>
      </p:sp>
    </p:spTree>
    <p:extLst>
      <p:ext uri="{BB962C8B-B14F-4D97-AF65-F5344CB8AC3E}">
        <p14:creationId xmlns:p14="http://schemas.microsoft.com/office/powerpoint/2010/main" val="100102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a:t>
            </a:fld>
            <a:endParaRPr lang="en-AU"/>
          </a:p>
        </p:txBody>
      </p:sp>
    </p:spTree>
    <p:extLst>
      <p:ext uri="{BB962C8B-B14F-4D97-AF65-F5344CB8AC3E}">
        <p14:creationId xmlns:p14="http://schemas.microsoft.com/office/powerpoint/2010/main" val="3917080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39</a:t>
            </a:fld>
            <a:endParaRPr lang="en-AU"/>
          </a:p>
        </p:txBody>
      </p:sp>
    </p:spTree>
    <p:extLst>
      <p:ext uri="{BB962C8B-B14F-4D97-AF65-F5344CB8AC3E}">
        <p14:creationId xmlns:p14="http://schemas.microsoft.com/office/powerpoint/2010/main" val="2555990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40</a:t>
            </a:fld>
            <a:endParaRPr lang="en-AU"/>
          </a:p>
        </p:txBody>
      </p:sp>
    </p:spTree>
    <p:extLst>
      <p:ext uri="{BB962C8B-B14F-4D97-AF65-F5344CB8AC3E}">
        <p14:creationId xmlns:p14="http://schemas.microsoft.com/office/powerpoint/2010/main" val="868893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41</a:t>
            </a:fld>
            <a:endParaRPr lang="en-AU"/>
          </a:p>
        </p:txBody>
      </p:sp>
    </p:spTree>
    <p:extLst>
      <p:ext uri="{BB962C8B-B14F-4D97-AF65-F5344CB8AC3E}">
        <p14:creationId xmlns:p14="http://schemas.microsoft.com/office/powerpoint/2010/main" val="3779842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47958">
              <a:defRPr/>
            </a:pPr>
            <a:fld id="{2661C8D7-BCDF-4039-8FF4-5D45EBF138A7}" type="slidenum">
              <a:rPr lang="en-AU">
                <a:solidFill>
                  <a:prstClr val="black"/>
                </a:solidFill>
                <a:latin typeface="VIC"/>
              </a:rPr>
              <a:pPr defTabSz="947958">
                <a:defRPr/>
              </a:pPr>
              <a:t>42</a:t>
            </a:fld>
            <a:endParaRPr lang="en-AU">
              <a:solidFill>
                <a:prstClr val="black"/>
              </a:solidFill>
              <a:latin typeface="VIC"/>
            </a:endParaRPr>
          </a:p>
        </p:txBody>
      </p:sp>
    </p:spTree>
    <p:extLst>
      <p:ext uri="{BB962C8B-B14F-4D97-AF65-F5344CB8AC3E}">
        <p14:creationId xmlns:p14="http://schemas.microsoft.com/office/powerpoint/2010/main" val="2913605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47958">
              <a:defRPr/>
            </a:pPr>
            <a:fld id="{2661C8D7-BCDF-4039-8FF4-5D45EBF138A7}" type="slidenum">
              <a:rPr lang="en-AU">
                <a:solidFill>
                  <a:prstClr val="black"/>
                </a:solidFill>
                <a:latin typeface="VIC"/>
              </a:rPr>
              <a:pPr defTabSz="947958">
                <a:defRPr/>
              </a:pPr>
              <a:t>43</a:t>
            </a:fld>
            <a:endParaRPr lang="en-AU">
              <a:solidFill>
                <a:prstClr val="black"/>
              </a:solidFill>
              <a:latin typeface="VIC"/>
            </a:endParaRPr>
          </a:p>
        </p:txBody>
      </p:sp>
    </p:spTree>
    <p:extLst>
      <p:ext uri="{BB962C8B-B14F-4D97-AF65-F5344CB8AC3E}">
        <p14:creationId xmlns:p14="http://schemas.microsoft.com/office/powerpoint/2010/main" val="1810102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44</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45</a:t>
            </a:fld>
            <a:endParaRPr lang="en-AU"/>
          </a:p>
        </p:txBody>
      </p:sp>
    </p:spTree>
    <p:extLst>
      <p:ext uri="{BB962C8B-B14F-4D97-AF65-F5344CB8AC3E}">
        <p14:creationId xmlns:p14="http://schemas.microsoft.com/office/powerpoint/2010/main" val="292914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4</a:t>
            </a:fld>
            <a:endParaRPr lang="en-AU"/>
          </a:p>
        </p:txBody>
      </p:sp>
    </p:spTree>
    <p:extLst>
      <p:ext uri="{BB962C8B-B14F-4D97-AF65-F5344CB8AC3E}">
        <p14:creationId xmlns:p14="http://schemas.microsoft.com/office/powerpoint/2010/main" val="91257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5</a:t>
            </a:fld>
            <a:endParaRPr lang="en-AU"/>
          </a:p>
        </p:txBody>
      </p:sp>
    </p:spTree>
    <p:extLst>
      <p:ext uri="{BB962C8B-B14F-4D97-AF65-F5344CB8AC3E}">
        <p14:creationId xmlns:p14="http://schemas.microsoft.com/office/powerpoint/2010/main" val="223105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6</a:t>
            </a:fld>
            <a:endParaRPr lang="en-AU"/>
          </a:p>
        </p:txBody>
      </p:sp>
    </p:spTree>
    <p:extLst>
      <p:ext uri="{BB962C8B-B14F-4D97-AF65-F5344CB8AC3E}">
        <p14:creationId xmlns:p14="http://schemas.microsoft.com/office/powerpoint/2010/main" val="322925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7</a:t>
            </a:fld>
            <a:endParaRPr lang="en-AU"/>
          </a:p>
        </p:txBody>
      </p:sp>
    </p:spTree>
    <p:extLst>
      <p:ext uri="{BB962C8B-B14F-4D97-AF65-F5344CB8AC3E}">
        <p14:creationId xmlns:p14="http://schemas.microsoft.com/office/powerpoint/2010/main" val="145756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8</a:t>
            </a:fld>
            <a:endParaRPr lang="en-AU"/>
          </a:p>
        </p:txBody>
      </p:sp>
    </p:spTree>
    <p:extLst>
      <p:ext uri="{BB962C8B-B14F-4D97-AF65-F5344CB8AC3E}">
        <p14:creationId xmlns:p14="http://schemas.microsoft.com/office/powerpoint/2010/main" val="3198418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2952269"/>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847441"/>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p:nvPr>
        </p:nvSpPr>
        <p:spPr>
          <a:xfrm>
            <a:off x="1487489" y="5915678"/>
            <a:ext cx="5836942" cy="358047"/>
          </a:xfrm>
        </p:spPr>
        <p:txBody>
          <a:bodyPr tIns="0">
            <a:noAutofit/>
          </a:bodyPr>
          <a:lstStyle>
            <a:lvl1pPr algn="r">
              <a:spcBef>
                <a:spcPts val="0"/>
              </a:spcBef>
              <a:defRPr sz="1600">
                <a:latin typeface="+mn-lt"/>
              </a:defRPr>
            </a:lvl1pPr>
            <a:lvl2pPr marL="0" indent="0" algn="r">
              <a:buNone/>
              <a:defRPr/>
            </a:lvl2pPr>
            <a:lvl3pPr marL="360000" indent="0">
              <a:buNone/>
              <a:defRPr/>
            </a:lvl3pPr>
          </a:lstStyle>
          <a:p>
            <a:pPr lvl="0"/>
            <a:endParaRPr lang="en-AU"/>
          </a:p>
        </p:txBody>
      </p:sp>
    </p:spTree>
    <p:extLst>
      <p:ext uri="{BB962C8B-B14F-4D97-AF65-F5344CB8AC3E}">
        <p14:creationId xmlns:p14="http://schemas.microsoft.com/office/powerpoint/2010/main" val="175492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userDrawn="1"/>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127698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411667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48993"/>
            <a:ext cx="10515600" cy="465405"/>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2" name="Straight Connector 1">
            <a:extLst>
              <a:ext uri="{FF2B5EF4-FFF2-40B4-BE49-F238E27FC236}">
                <a16:creationId xmlns:a16="http://schemas.microsoft.com/office/drawing/2014/main" id="{AC205CAE-0F8A-3298-C9E1-C5803109E1BE}"/>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2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02085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26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2560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2023</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49837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E00625AF-52A1-49F4-8A77-5672E2E1BEB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1809035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2" r:id="rId4"/>
    <p:sldLayoutId id="2147483671" r:id="rId5"/>
    <p:sldLayoutId id="2147483670" r:id="rId6"/>
    <p:sldLayoutId id="2147483654" r:id="rId7"/>
    <p:sldLayoutId id="2147483669" r:id="rId8"/>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14" userDrawn="1">
          <p15:clr>
            <a:srgbClr val="F26B43"/>
          </p15:clr>
        </p15:guide>
        <p15:guide id="3" orient="horz" pos="1071" userDrawn="1">
          <p15:clr>
            <a:srgbClr val="F26B43"/>
          </p15:clr>
        </p15:guide>
        <p15:guide id="4" orient="horz" pos="1366" userDrawn="1">
          <p15:clr>
            <a:srgbClr val="F26B43"/>
          </p15:clr>
        </p15:guide>
        <p15:guide id="5" orient="horz" pos="2160" userDrawn="1">
          <p15:clr>
            <a:srgbClr val="F26B43"/>
          </p15:clr>
        </p15:guide>
        <p15:guide id="6" orient="horz" pos="3135" userDrawn="1">
          <p15:clr>
            <a:srgbClr val="F26B43"/>
          </p15:clr>
        </p15:guide>
        <p15:guide id="7" pos="937" userDrawn="1">
          <p15:clr>
            <a:srgbClr val="F26B43"/>
          </p15:clr>
        </p15:guide>
        <p15:guide id="8" pos="4543" userDrawn="1">
          <p15:clr>
            <a:srgbClr val="F26B43"/>
          </p15:clr>
        </p15:guide>
        <p15:guide id="9"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dtf.vic.gov.au/financial-management-government/indexation-fees-and-penaltie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pricing@dtf.vic.gov.a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vic.gov.au/towards-best-practice-guide-regulator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vic.gov.au/towards-best-practice-guide-regulator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dtf.vic.gov.au/planning-budgeting-and-financial-reporting-frameworks/resource-management-framework"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www.vic.gov.au/towards-best-practice-guide-regulators" TargetMode="External"/><Relationship Id="rId4" Type="http://schemas.openxmlformats.org/officeDocument/2006/relationships/hyperlink" Target="https://www.vic.gov.au/how-to-prepare-regulatory-impact-assessment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epa.vic.gov.au/for-business/permissions/permits/types-of-permits#Rich%20text%201"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dtf.vic.gov.au/sites/default/files/document/Pricing%20for%20Value%20Guide%20-%20Pricing%20Principles.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mailto:pricing@dtf.vic.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A96B068-C705-6F68-D325-B4B89C241DA8}"/>
              </a:ext>
            </a:extLst>
          </p:cNvPr>
          <p:cNvSpPr>
            <a:spLocks noGrp="1"/>
          </p:cNvSpPr>
          <p:nvPr>
            <p:ph type="body" sz="quarter" idx="14"/>
          </p:nvPr>
        </p:nvSpPr>
        <p:spPr/>
        <p:txBody>
          <a:bodyPr/>
          <a:lstStyle/>
          <a:p>
            <a:r>
              <a:rPr lang="en-AU"/>
              <a:t>Version 1</a:t>
            </a:r>
          </a:p>
        </p:txBody>
      </p:sp>
      <p:sp>
        <p:nvSpPr>
          <p:cNvPr id="6" name="Title 5">
            <a:extLst>
              <a:ext uri="{FF2B5EF4-FFF2-40B4-BE49-F238E27FC236}">
                <a16:creationId xmlns:a16="http://schemas.microsoft.com/office/drawing/2014/main" id="{18B36875-6593-1BB8-C141-E79F3E76C614}"/>
              </a:ext>
            </a:extLst>
          </p:cNvPr>
          <p:cNvSpPr>
            <a:spLocks noGrp="1"/>
          </p:cNvSpPr>
          <p:nvPr>
            <p:ph type="ctrTitle"/>
          </p:nvPr>
        </p:nvSpPr>
        <p:spPr/>
        <p:txBody>
          <a:bodyPr/>
          <a:lstStyle/>
          <a:p>
            <a:r>
              <a:rPr lang="en-US"/>
              <a:t>Victorian Permissions Framework </a:t>
            </a:r>
            <a:endParaRPr lang="en-AU"/>
          </a:p>
        </p:txBody>
      </p:sp>
      <p:sp>
        <p:nvSpPr>
          <p:cNvPr id="5" name="Subtitle 2">
            <a:extLst>
              <a:ext uri="{FF2B5EF4-FFF2-40B4-BE49-F238E27FC236}">
                <a16:creationId xmlns:a16="http://schemas.microsoft.com/office/drawing/2014/main" id="{E988C37D-1317-6101-466C-BE3599E1ABCF}"/>
              </a:ext>
            </a:extLst>
          </p:cNvPr>
          <p:cNvSpPr>
            <a:spLocks noGrp="1"/>
          </p:cNvSpPr>
          <p:nvPr>
            <p:ph type="subTitle" idx="1"/>
          </p:nvPr>
        </p:nvSpPr>
        <p:spPr>
          <a:xfrm>
            <a:off x="2162175" y="4973937"/>
            <a:ext cx="5162256" cy="847441"/>
          </a:xfrm>
        </p:spPr>
        <p:txBody>
          <a:bodyPr/>
          <a:lstStyle/>
          <a:p>
            <a:r>
              <a:rPr lang="en-US"/>
              <a:t>Guide 2 – </a:t>
            </a:r>
            <a:r>
              <a:rPr lang="en-AU"/>
              <a:t>Refining and improving how permissions work</a:t>
            </a:r>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03312-2D71-3578-8788-88BB1A6CBF74}"/>
              </a:ext>
            </a:extLst>
          </p:cNvPr>
          <p:cNvSpPr/>
          <p:nvPr/>
        </p:nvSpPr>
        <p:spPr>
          <a:xfrm>
            <a:off x="442127" y="160775"/>
            <a:ext cx="10779073"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94833" bIns="12480" numCol="1" spcCol="1270" anchor="ctr" anchorCtr="0">
            <a:noAutofit/>
          </a:bodyPr>
          <a:lstStyle/>
          <a:p>
            <a:pPr marL="0" lvl="0" indent="0" algn="l" defTabSz="488950">
              <a:spcBef>
                <a:spcPct val="0"/>
              </a:spcBef>
              <a:buNone/>
            </a:pPr>
            <a:r>
              <a:rPr lang="en-US" sz="2400">
                <a:latin typeface="+mj-lt"/>
              </a:rPr>
              <a:t>4.1 Refine coverage – exemptions and t</a:t>
            </a:r>
            <a:r>
              <a:rPr lang="en-US" sz="2400" kern="1200">
                <a:latin typeface="+mj-lt"/>
              </a:rPr>
              <a:t>hresholds</a:t>
            </a:r>
            <a:endParaRPr lang="en-AU" sz="2400" kern="1200">
              <a:latin typeface="+mj-lt"/>
            </a:endParaRPr>
          </a:p>
        </p:txBody>
      </p:sp>
      <p:sp>
        <p:nvSpPr>
          <p:cNvPr id="2" name="Rectangle 1">
            <a:extLst>
              <a:ext uri="{FF2B5EF4-FFF2-40B4-BE49-F238E27FC236}">
                <a16:creationId xmlns:a16="http://schemas.microsoft.com/office/drawing/2014/main" id="{6851D9CE-6B7C-A275-08F7-747EA3772649}"/>
              </a:ext>
            </a:extLst>
          </p:cNvPr>
          <p:cNvSpPr/>
          <p:nvPr/>
        </p:nvSpPr>
        <p:spPr>
          <a:xfrm>
            <a:off x="442126" y="908050"/>
            <a:ext cx="7274712"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What are thresholds and exemptions and how should they be applied?</a:t>
            </a:r>
          </a:p>
        </p:txBody>
      </p:sp>
      <p:sp>
        <p:nvSpPr>
          <p:cNvPr id="3" name="Rectangle 2">
            <a:extLst>
              <a:ext uri="{FF2B5EF4-FFF2-40B4-BE49-F238E27FC236}">
                <a16:creationId xmlns:a16="http://schemas.microsoft.com/office/drawing/2014/main" id="{B3D7C645-CB4F-480A-FA55-81F1BD4E061E}"/>
              </a:ext>
            </a:extLst>
          </p:cNvPr>
          <p:cNvSpPr/>
          <p:nvPr/>
        </p:nvSpPr>
        <p:spPr>
          <a:xfrm>
            <a:off x="442124" y="1241424"/>
            <a:ext cx="7274713" cy="504671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spcAft>
                <a:spcPts val="600"/>
              </a:spcAft>
            </a:pPr>
            <a:r>
              <a:rPr lang="en-US" sz="1150" b="1">
                <a:solidFill>
                  <a:srgbClr val="232B39"/>
                </a:solidFill>
              </a:rPr>
              <a:t>Thresholds and exemptions involve who and what is excluded from the permission.</a:t>
            </a:r>
          </a:p>
          <a:p>
            <a:r>
              <a:rPr lang="en-US" sz="1150">
                <a:solidFill>
                  <a:srgbClr val="232B39"/>
                </a:solidFill>
              </a:rPr>
              <a:t>They can be used to include or exclude </a:t>
            </a:r>
            <a:r>
              <a:rPr lang="en-AU" sz="1150">
                <a:solidFill>
                  <a:srgbClr val="232B39"/>
                </a:solidFill>
              </a:rPr>
              <a:t>permission-holders from some or all requirements of the permission, based on their characteristics or other aspects of the activity/operation. </a:t>
            </a:r>
            <a:r>
              <a:rPr lang="en-US" sz="1150">
                <a:solidFill>
                  <a:srgbClr val="232B39"/>
                </a:solidFill>
              </a:rPr>
              <a:t>They </a:t>
            </a:r>
            <a:r>
              <a:rPr lang="en-AU" sz="1150">
                <a:solidFill>
                  <a:srgbClr val="232B39"/>
                </a:solidFill>
              </a:rPr>
              <a:t>might be provided for in primary legislation or through the design of regulations and they can be applied </a:t>
            </a:r>
            <a:r>
              <a:rPr lang="en-US" sz="1150">
                <a:solidFill>
                  <a:srgbClr val="232B39"/>
                </a:solidFill>
              </a:rPr>
              <a:t>to individuals or cohorts.</a:t>
            </a:r>
          </a:p>
          <a:p>
            <a:pPr>
              <a:spcBef>
                <a:spcPts val="600"/>
              </a:spcBef>
              <a:spcAft>
                <a:spcPts val="600"/>
              </a:spcAft>
            </a:pPr>
            <a:r>
              <a:rPr lang="en-US" sz="1150" b="1">
                <a:solidFill>
                  <a:srgbClr val="232B39"/>
                </a:solidFill>
              </a:rPr>
              <a:t>Exemptions and thresholds should be used to: </a:t>
            </a:r>
          </a:p>
          <a:p>
            <a:pPr marL="171450" indent="-171450">
              <a:buFont typeface="Arial" panose="020B0604020202020204" pitchFamily="34" charset="0"/>
              <a:buChar char="•"/>
            </a:pPr>
            <a:r>
              <a:rPr lang="en-US" sz="1150">
                <a:solidFill>
                  <a:srgbClr val="232B39"/>
                </a:solidFill>
              </a:rPr>
              <a:t>refine the coverage of the permission to more closely align with the true drivers of risk and reduce the burden imposed on low or no-risk businesses </a:t>
            </a:r>
          </a:p>
          <a:p>
            <a:pPr marL="171450" indent="-171450">
              <a:buFont typeface="Arial" panose="020B0604020202020204" pitchFamily="34" charset="0"/>
              <a:buChar char="•"/>
            </a:pPr>
            <a:r>
              <a:rPr lang="en-US" sz="1150">
                <a:solidFill>
                  <a:srgbClr val="232B39"/>
                </a:solidFill>
              </a:rPr>
              <a:t>clearly define the boundaries of the permission and/or between permissions (e.g. threshold where a </a:t>
            </a:r>
            <a:r>
              <a:rPr lang="en-US" sz="1150" err="1">
                <a:solidFill>
                  <a:srgbClr val="232B39"/>
                </a:solidFill>
              </a:rPr>
              <a:t>licence</a:t>
            </a:r>
            <a:r>
              <a:rPr lang="en-US" sz="1150">
                <a:solidFill>
                  <a:srgbClr val="232B39"/>
                </a:solidFill>
              </a:rPr>
              <a:t> is required instead of a registration)</a:t>
            </a:r>
          </a:p>
          <a:p>
            <a:pPr marL="171450" indent="-171450">
              <a:buFont typeface="Arial" panose="020B0604020202020204" pitchFamily="34" charset="0"/>
              <a:buChar char="•"/>
            </a:pPr>
            <a:r>
              <a:rPr lang="en-US" sz="1150">
                <a:solidFill>
                  <a:srgbClr val="232B39"/>
                </a:solidFill>
              </a:rPr>
              <a:t>adapt the coverage of the permission in response to changes in risks, the regulatory landscape (e.g. introduction of national regulatory scheme), or knowledge of the precise sources of risk.</a:t>
            </a:r>
          </a:p>
          <a:p>
            <a:pPr>
              <a:spcBef>
                <a:spcPts val="600"/>
              </a:spcBef>
              <a:spcAft>
                <a:spcPts val="600"/>
              </a:spcAft>
            </a:pPr>
            <a:r>
              <a:rPr lang="en-US" sz="1150" b="1">
                <a:solidFill>
                  <a:srgbClr val="232B39"/>
                </a:solidFill>
              </a:rPr>
              <a:t>The effectiveness of exemptions and thresholds can be limited when:</a:t>
            </a:r>
            <a:endParaRPr lang="en-US" sz="1150">
              <a:solidFill>
                <a:srgbClr val="232B39"/>
              </a:solidFill>
            </a:endParaRPr>
          </a:p>
          <a:p>
            <a:pPr marL="171450" indent="-171450">
              <a:buFont typeface="Arial" panose="020B0604020202020204" pitchFamily="34" charset="0"/>
              <a:buChar char="•"/>
            </a:pPr>
            <a:r>
              <a:rPr lang="en-US" sz="1150">
                <a:solidFill>
                  <a:srgbClr val="232B39"/>
                </a:solidFill>
              </a:rPr>
              <a:t>they are difficult to communicate to industry and businesses have difficulty understanding how the exemptions/thresholds apply to them</a:t>
            </a:r>
          </a:p>
          <a:p>
            <a:pPr marL="171450" indent="-171450">
              <a:buFont typeface="Arial" panose="020B0604020202020204" pitchFamily="34" charset="0"/>
              <a:buChar char="•"/>
            </a:pPr>
            <a:r>
              <a:rPr lang="en-US" sz="1150">
                <a:solidFill>
                  <a:srgbClr val="232B39"/>
                </a:solidFill>
              </a:rPr>
              <a:t>they are used as a stop-gap solution for issues with the coverage or target of the permission. This may be evidenced by extensive use of exemptions/thresholds (relative to the overall scope of the permission). In such cases, </a:t>
            </a:r>
            <a:r>
              <a:rPr lang="en-AU" sz="1150">
                <a:solidFill>
                  <a:srgbClr val="232B39"/>
                </a:solidFill>
              </a:rPr>
              <a:t>return to Stage 3.</a:t>
            </a:r>
          </a:p>
          <a:p>
            <a:pPr>
              <a:spcBef>
                <a:spcPts val="600"/>
              </a:spcBef>
              <a:spcAft>
                <a:spcPts val="600"/>
              </a:spcAft>
            </a:pPr>
            <a:r>
              <a:rPr lang="en-US" sz="1150" b="1">
                <a:solidFill>
                  <a:srgbClr val="232B39"/>
                </a:solidFill>
              </a:rPr>
              <a:t>When setting exemptions and thresholds consider:</a:t>
            </a:r>
          </a:p>
          <a:p>
            <a:pPr marL="171450" indent="-171450">
              <a:buFont typeface="Arial" panose="020B0604020202020204" pitchFamily="34" charset="0"/>
              <a:buChar char="•"/>
            </a:pPr>
            <a:r>
              <a:rPr lang="en-US" sz="1150">
                <a:solidFill>
                  <a:srgbClr val="232B39"/>
                </a:solidFill>
              </a:rPr>
              <a:t>whether this a response to more fundamental issues with the target and/or coverage of the permission</a:t>
            </a:r>
          </a:p>
          <a:p>
            <a:pPr marL="171450" indent="-171450">
              <a:buFont typeface="Arial" panose="020B0604020202020204" pitchFamily="34" charset="0"/>
              <a:buChar char="•"/>
            </a:pPr>
            <a:r>
              <a:rPr lang="en-US" sz="1150">
                <a:solidFill>
                  <a:srgbClr val="232B39"/>
                </a:solidFill>
              </a:rPr>
              <a:t>whether the exemptions/thresholds are evidence-based, clearly defined and equitable</a:t>
            </a:r>
          </a:p>
          <a:p>
            <a:pPr marL="171450" indent="-171450">
              <a:buFont typeface="Arial" panose="020B0604020202020204" pitchFamily="34" charset="0"/>
              <a:buChar char="•"/>
            </a:pPr>
            <a:r>
              <a:rPr lang="en-US" sz="1150">
                <a:solidFill>
                  <a:srgbClr val="232B39"/>
                </a:solidFill>
              </a:rPr>
              <a:t>how you will apply them and communicate the changes to industry</a:t>
            </a:r>
          </a:p>
          <a:p>
            <a:pPr marL="171450" indent="-171450">
              <a:buFont typeface="Arial" panose="020B0604020202020204" pitchFamily="34" charset="0"/>
              <a:buChar char="•"/>
            </a:pPr>
            <a:r>
              <a:rPr lang="en-US" sz="1150">
                <a:solidFill>
                  <a:srgbClr val="232B39"/>
                </a:solidFill>
              </a:rPr>
              <a:t>whether and how industry/business can provide input on or seek review of decisions on exemptions/thresholds</a:t>
            </a:r>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5" y="1197801"/>
            <a:ext cx="3098412" cy="4319823"/>
          </a:xfrm>
          <a:prstGeom prst="rect">
            <a:avLst/>
          </a:prstGeom>
          <a:solidFill>
            <a:schemeClr val="bg1">
              <a:lumMod val="95000"/>
            </a:schemeClr>
          </a:solidFill>
        </p:spPr>
        <p:txBody>
          <a:bodyPr wrap="square" tIns="108000" rtlCol="0">
            <a:spAutoFit/>
          </a:bodyPr>
          <a:lstStyle/>
          <a:p>
            <a:pPr>
              <a:spcBef>
                <a:spcPts val="600"/>
              </a:spcBef>
              <a:spcAft>
                <a:spcPts val="600"/>
              </a:spcAft>
            </a:pPr>
            <a:r>
              <a:rPr lang="en-AU" sz="1125">
                <a:latin typeface="+mj-lt"/>
              </a:rPr>
              <a:t>Existing exemptions</a:t>
            </a:r>
          </a:p>
          <a:p>
            <a:pPr marL="171450" indent="-171450">
              <a:spcAft>
                <a:spcPts val="300"/>
              </a:spcAft>
              <a:buFont typeface="Arial" panose="020B0604020202020204" pitchFamily="34" charset="0"/>
              <a:buChar char="•"/>
            </a:pPr>
            <a:r>
              <a:rPr lang="en-US" sz="1125"/>
              <a:t>Routine activities, such as mowing, driving through paddocks to check </a:t>
            </a:r>
            <a:br>
              <a:rPr lang="en-US" sz="1125"/>
            </a:br>
            <a:r>
              <a:rPr lang="en-US" sz="1125"/>
              <a:t>on stock or other activities which may cause wildlife to be unintentionally disturbed, do not require an </a:t>
            </a:r>
            <a:r>
              <a:rPr lang="en-US" sz="1125" err="1"/>
              <a:t>authorisation</a:t>
            </a:r>
            <a:r>
              <a:rPr lang="en-US" sz="1125"/>
              <a:t> under the </a:t>
            </a:r>
            <a:r>
              <a:rPr lang="en-US" sz="1125" i="1"/>
              <a:t>Wildlife </a:t>
            </a:r>
            <a:br>
              <a:rPr lang="en-US" sz="1125" i="1"/>
            </a:br>
            <a:r>
              <a:rPr lang="en-US" sz="1125" i="1"/>
              <a:t>Act 1975</a:t>
            </a:r>
            <a:r>
              <a:rPr lang="en-US" sz="1125"/>
              <a:t>.</a:t>
            </a:r>
          </a:p>
          <a:p>
            <a:pPr marL="171450" indent="-171450">
              <a:spcAft>
                <a:spcPts val="300"/>
              </a:spcAft>
              <a:buFont typeface="Arial" panose="020B0604020202020204" pitchFamily="34" charset="0"/>
              <a:buChar char="•"/>
            </a:pPr>
            <a:r>
              <a:rPr lang="en-US" sz="1125"/>
              <a:t>A facility that manufactures smallgoods where the smallgoods are consumed at the same facility (e.g. a restaurant) is exempt from holding a </a:t>
            </a:r>
            <a:r>
              <a:rPr lang="en-US" sz="1125" err="1"/>
              <a:t>PrimeSafe</a:t>
            </a:r>
            <a:r>
              <a:rPr lang="en-US" sz="1125"/>
              <a:t> meat production </a:t>
            </a:r>
            <a:r>
              <a:rPr lang="en-US" sz="1125" err="1"/>
              <a:t>licence</a:t>
            </a:r>
            <a:r>
              <a:rPr lang="en-US" sz="1125"/>
              <a:t>. </a:t>
            </a:r>
          </a:p>
          <a:p>
            <a:pPr marL="171450" indent="-171450">
              <a:spcAft>
                <a:spcPts val="300"/>
              </a:spcAft>
              <a:buFont typeface="Arial" panose="020B0604020202020204" pitchFamily="34" charset="0"/>
              <a:buChar char="•"/>
            </a:pPr>
            <a:r>
              <a:rPr lang="en-US" sz="1125"/>
              <a:t>Selling live </a:t>
            </a:r>
            <a:r>
              <a:rPr lang="en-US" sz="1125" err="1"/>
              <a:t>yabbies</a:t>
            </a:r>
            <a:r>
              <a:rPr lang="en-US" sz="1125"/>
              <a:t> is exempt from the need to hold a seafood safety </a:t>
            </a:r>
            <a:r>
              <a:rPr lang="en-US" sz="1125" err="1"/>
              <a:t>licence</a:t>
            </a:r>
            <a:r>
              <a:rPr lang="en-US" sz="1125"/>
              <a:t>. </a:t>
            </a:r>
          </a:p>
          <a:p>
            <a:pPr>
              <a:lnSpc>
                <a:spcPct val="150000"/>
              </a:lnSpc>
            </a:pPr>
            <a:r>
              <a:rPr lang="en-AU" sz="1125">
                <a:latin typeface="+mj-lt"/>
              </a:rPr>
              <a:t>Power to make exemption</a:t>
            </a:r>
          </a:p>
          <a:p>
            <a:pPr marL="171450" indent="-171450">
              <a:spcBef>
                <a:spcPts val="600"/>
              </a:spcBef>
              <a:spcAft>
                <a:spcPts val="300"/>
              </a:spcAft>
              <a:buFont typeface="Arial"/>
              <a:buChar char="•"/>
            </a:pPr>
            <a:r>
              <a:rPr lang="en-AU" sz="1125"/>
              <a:t>The Environment Protection Authority (EPA) can grant an exemption to a class of persons from a requirement in the Environment Protection Regulations 2021 or other subordinate legislation.</a:t>
            </a:r>
          </a:p>
        </p:txBody>
      </p:sp>
      <p:sp>
        <p:nvSpPr>
          <p:cNvPr id="6" name="TextBox 5">
            <a:extLst>
              <a:ext uri="{FF2B5EF4-FFF2-40B4-BE49-F238E27FC236}">
                <a16:creationId xmlns:a16="http://schemas.microsoft.com/office/drawing/2014/main" id="{954B4FF9-CC5B-098D-D6DF-4816EC701D61}"/>
              </a:ext>
            </a:extLst>
          </p:cNvPr>
          <p:cNvSpPr txBox="1"/>
          <p:nvPr/>
        </p:nvSpPr>
        <p:spPr>
          <a:xfrm>
            <a:off x="8112145" y="908050"/>
            <a:ext cx="3097193"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Exemptions</a:t>
            </a:r>
          </a:p>
        </p:txBody>
      </p:sp>
    </p:spTree>
    <p:extLst>
      <p:ext uri="{BB962C8B-B14F-4D97-AF65-F5344CB8AC3E}">
        <p14:creationId xmlns:p14="http://schemas.microsoft.com/office/powerpoint/2010/main" val="286753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5600" y="55541"/>
            <a:ext cx="10515600" cy="1034638"/>
          </a:xfrm>
        </p:spPr>
        <p:txBody>
          <a:bodyPr/>
          <a:lstStyle/>
          <a:p>
            <a:br>
              <a:rPr lang="en-US"/>
            </a:br>
            <a:br>
              <a:rPr lang="en-US"/>
            </a:br>
            <a:br>
              <a:rPr lang="en-US"/>
            </a:br>
            <a:br>
              <a:rPr lang="en-US"/>
            </a:br>
            <a:br>
              <a:rPr lang="en-US"/>
            </a:br>
            <a:br>
              <a:rPr lang="en-AU"/>
            </a:br>
            <a:endParaRPr lang="en-AU" sz="2800"/>
          </a:p>
        </p:txBody>
      </p:sp>
      <p:sp>
        <p:nvSpPr>
          <p:cNvPr id="2" name="Rectangle 1">
            <a:extLst>
              <a:ext uri="{FF2B5EF4-FFF2-40B4-BE49-F238E27FC236}">
                <a16:creationId xmlns:a16="http://schemas.microsoft.com/office/drawing/2014/main" id="{6851D9CE-6B7C-A275-08F7-747EA3772649}"/>
              </a:ext>
            </a:extLst>
          </p:cNvPr>
          <p:cNvSpPr/>
          <p:nvPr/>
        </p:nvSpPr>
        <p:spPr>
          <a:xfrm>
            <a:off x="442913" y="908050"/>
            <a:ext cx="7281975"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What are pre-screening requirements and how should they be applied?</a:t>
            </a:r>
          </a:p>
        </p:txBody>
      </p:sp>
      <p:sp>
        <p:nvSpPr>
          <p:cNvPr id="3" name="Rectangle 2">
            <a:extLst>
              <a:ext uri="{FF2B5EF4-FFF2-40B4-BE49-F238E27FC236}">
                <a16:creationId xmlns:a16="http://schemas.microsoft.com/office/drawing/2014/main" id="{B3D7C645-CB4F-480A-FA55-81F1BD4E061E}"/>
              </a:ext>
            </a:extLst>
          </p:cNvPr>
          <p:cNvSpPr/>
          <p:nvPr/>
        </p:nvSpPr>
        <p:spPr>
          <a:xfrm>
            <a:off x="442913" y="1231900"/>
            <a:ext cx="7281976" cy="42005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pPr>
            <a:r>
              <a:rPr lang="en-AU" sz="1150" b="1">
                <a:solidFill>
                  <a:srgbClr val="232B39"/>
                </a:solidFill>
              </a:rPr>
              <a:t>Pre-screening assesses suitability before a permission is granted </a:t>
            </a:r>
          </a:p>
          <a:p>
            <a:pPr>
              <a:spcBef>
                <a:spcPts val="200"/>
              </a:spcBef>
              <a:spcAft>
                <a:spcPts val="200"/>
              </a:spcAft>
            </a:pPr>
            <a:r>
              <a:rPr lang="en-AU" sz="1150">
                <a:solidFill>
                  <a:schemeClr val="tx1"/>
                </a:solidFill>
              </a:rPr>
              <a:t>Regulators can use information about an applicant and their proposed activities/operations to predict and manage the potential for future risk and deny permission where the potential risks are unacceptably high. Pre-screening can involve assessments of:</a:t>
            </a:r>
          </a:p>
          <a:p>
            <a:pPr marL="171450" indent="-171450">
              <a:spcBef>
                <a:spcPts val="200"/>
              </a:spcBef>
              <a:spcAft>
                <a:spcPts val="200"/>
              </a:spcAft>
              <a:buFont typeface="Arial" panose="020B0604020202020204" pitchFamily="34" charset="0"/>
              <a:buChar char="•"/>
            </a:pPr>
            <a:r>
              <a:rPr lang="en-AU" sz="1150">
                <a:solidFill>
                  <a:schemeClr val="tx1"/>
                </a:solidFill>
              </a:rPr>
              <a:t>the competency and mandatory attributes of applicants, including financial viability and character history (these are sometimes known as Fit and Proper tests) </a:t>
            </a:r>
          </a:p>
          <a:p>
            <a:pPr marL="171450" indent="-171450">
              <a:spcBef>
                <a:spcPts val="200"/>
              </a:spcBef>
              <a:spcAft>
                <a:spcPts val="200"/>
              </a:spcAft>
              <a:buFont typeface="Arial" panose="020B0604020202020204" pitchFamily="34" charset="0"/>
              <a:buChar char="•"/>
            </a:pPr>
            <a:r>
              <a:rPr lang="en-AU" sz="1150">
                <a:solidFill>
                  <a:schemeClr val="tx1"/>
                </a:solidFill>
              </a:rPr>
              <a:t>aspects of the proposed operation such as location (e.g. liquor licence) or design (e.g. child care premises), which may include consideration of objections after public notice period</a:t>
            </a:r>
          </a:p>
          <a:p>
            <a:pPr marL="171450" indent="-171450">
              <a:spcBef>
                <a:spcPts val="200"/>
              </a:spcBef>
              <a:spcAft>
                <a:spcPts val="200"/>
              </a:spcAft>
              <a:buFont typeface="Arial" panose="020B0604020202020204" pitchFamily="34" charset="0"/>
              <a:buChar char="•"/>
            </a:pPr>
            <a:r>
              <a:rPr lang="en-AU" sz="1150">
                <a:solidFill>
                  <a:schemeClr val="tx1"/>
                </a:solidFill>
              </a:rPr>
              <a:t>other regulatory requirements (e.g. suitable risk management plan). </a:t>
            </a:r>
            <a:endParaRPr lang="en-AU" sz="1150" b="1">
              <a:solidFill>
                <a:schemeClr val="tx1"/>
              </a:solidFill>
            </a:endParaRPr>
          </a:p>
          <a:p>
            <a:pPr>
              <a:spcBef>
                <a:spcPts val="200"/>
              </a:spcBef>
            </a:pPr>
            <a:r>
              <a:rPr lang="en-AU" sz="1150" b="1">
                <a:solidFill>
                  <a:schemeClr val="tx1"/>
                </a:solidFill>
              </a:rPr>
              <a:t>Use pre-screening effectively</a:t>
            </a:r>
          </a:p>
          <a:p>
            <a:pPr marL="171450" indent="-171450">
              <a:spcBef>
                <a:spcPts val="200"/>
              </a:spcBef>
              <a:spcAft>
                <a:spcPts val="200"/>
              </a:spcAft>
              <a:buFont typeface="Arial" panose="020B0604020202020204" pitchFamily="34" charset="0"/>
              <a:buChar char="•"/>
            </a:pPr>
            <a:r>
              <a:rPr lang="en-AU" sz="1150">
                <a:solidFill>
                  <a:schemeClr val="tx1"/>
                </a:solidFill>
              </a:rPr>
              <a:t>Pre-screening can increase compliance and lower future compliance and enforcement burdens on regulators and existing permission holders. However, this needs to be balanced against the costs and administrative burden of screening applicants.</a:t>
            </a:r>
          </a:p>
          <a:p>
            <a:pPr marL="171450" indent="-171450">
              <a:spcBef>
                <a:spcPts val="200"/>
              </a:spcBef>
              <a:spcAft>
                <a:spcPts val="200"/>
              </a:spcAft>
              <a:buFont typeface="Arial" panose="020B0604020202020204" pitchFamily="34" charset="0"/>
              <a:buChar char="•"/>
            </a:pPr>
            <a:r>
              <a:rPr lang="en-AU" sz="1150">
                <a:solidFill>
                  <a:schemeClr val="tx1"/>
                </a:solidFill>
              </a:rPr>
              <a:t>More extensive pre-screening may be a more appropriate action than conditions where ongoing compliance costs are likely to be high, it is difficult to monitor compliance or where pre-screening deters bad actors from entering industry at high rates.</a:t>
            </a:r>
            <a:endParaRPr lang="en-US" sz="1150">
              <a:solidFill>
                <a:schemeClr val="tx1"/>
              </a:solidFill>
            </a:endParaRPr>
          </a:p>
          <a:p>
            <a:pPr marL="171450" indent="-171450" algn="l">
              <a:spcBef>
                <a:spcPts val="200"/>
              </a:spcBef>
              <a:spcAft>
                <a:spcPts val="200"/>
              </a:spcAft>
              <a:buFont typeface="Arial" panose="020B0604020202020204" pitchFamily="34" charset="0"/>
              <a:buChar char="•"/>
            </a:pPr>
            <a:r>
              <a:rPr lang="en-US" sz="1150">
                <a:solidFill>
                  <a:schemeClr val="tx1"/>
                </a:solidFill>
              </a:rPr>
              <a:t>The single point in time nature of pre-screening is a limitation, especially for longer duration and permissions that are renewable without re-screening. In those cases, conditions might be more effective than pre-screening. </a:t>
            </a:r>
          </a:p>
          <a:p>
            <a:pPr marL="171450" indent="-171450" algn="l">
              <a:spcBef>
                <a:spcPts val="200"/>
              </a:spcBef>
              <a:spcAft>
                <a:spcPts val="200"/>
              </a:spcAft>
              <a:buFont typeface="Arial" panose="020B0604020202020204" pitchFamily="34" charset="0"/>
              <a:buChar char="•"/>
            </a:pPr>
            <a:r>
              <a:rPr lang="en-US" sz="1150">
                <a:solidFill>
                  <a:schemeClr val="tx1"/>
                </a:solidFill>
              </a:rPr>
              <a:t>Pre-screening requirements should be based on the drivers of risk and proportionate to the risks involved. Where possible they should also be </a:t>
            </a:r>
            <a:r>
              <a:rPr lang="en-AU" sz="1150">
                <a:solidFill>
                  <a:schemeClr val="tx1"/>
                </a:solidFill>
              </a:rPr>
              <a:t>standardised and digitised.</a:t>
            </a:r>
            <a:endParaRPr lang="en-AU" sz="1150" strike="sngStrike">
              <a:solidFill>
                <a:schemeClr val="tx1"/>
              </a:solidFill>
            </a:endParaRPr>
          </a:p>
        </p:txBody>
      </p:sp>
      <p:sp>
        <p:nvSpPr>
          <p:cNvPr id="6" name="Rectangle 5">
            <a:extLst>
              <a:ext uri="{FF2B5EF4-FFF2-40B4-BE49-F238E27FC236}">
                <a16:creationId xmlns:a16="http://schemas.microsoft.com/office/drawing/2014/main" id="{91683E61-7C68-6947-F8EA-D0E31C0E41C5}"/>
              </a:ext>
            </a:extLst>
          </p:cNvPr>
          <p:cNvSpPr/>
          <p:nvPr/>
        </p:nvSpPr>
        <p:spPr>
          <a:xfrm>
            <a:off x="442798" y="5549452"/>
            <a:ext cx="7285152" cy="2520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marL="0" lvl="0" indent="0" algn="l" defTabSz="444500">
              <a:lnSpc>
                <a:spcPct val="90000"/>
              </a:lnSpc>
              <a:spcBef>
                <a:spcPct val="0"/>
              </a:spcBef>
              <a:spcAft>
                <a:spcPct val="35000"/>
              </a:spcAft>
              <a:buNone/>
            </a:pPr>
            <a:r>
              <a:rPr lang="en-US" sz="1200" kern="1200">
                <a:latin typeface="+mj-lt"/>
              </a:rPr>
              <a:t>Additional information [Appendix 2]</a:t>
            </a:r>
            <a:endParaRPr lang="en-AU" sz="1200">
              <a:latin typeface="+mj-lt"/>
            </a:endParaRPr>
          </a:p>
        </p:txBody>
      </p:sp>
      <p:sp>
        <p:nvSpPr>
          <p:cNvPr id="7" name="Rectangle 6">
            <a:extLst>
              <a:ext uri="{FF2B5EF4-FFF2-40B4-BE49-F238E27FC236}">
                <a16:creationId xmlns:a16="http://schemas.microsoft.com/office/drawing/2014/main" id="{0E2FB69B-B2D3-D2DA-AD97-E92F3C88CDF4}"/>
              </a:ext>
            </a:extLst>
          </p:cNvPr>
          <p:cNvSpPr/>
          <p:nvPr/>
        </p:nvSpPr>
        <p:spPr>
          <a:xfrm>
            <a:off x="442799" y="5794099"/>
            <a:ext cx="7285151" cy="625751"/>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100"/>
              </a:spcBef>
              <a:spcAft>
                <a:spcPts val="100"/>
              </a:spcAft>
              <a:buFont typeface="Arial" panose="020B0604020202020204" pitchFamily="34" charset="0"/>
              <a:buChar char="•"/>
              <a:tabLst>
                <a:tab pos="457200" algn="l"/>
              </a:tabLst>
            </a:pPr>
            <a:r>
              <a:rPr lang="en-US" sz="1100">
                <a:solidFill>
                  <a:schemeClr val="tx1"/>
                </a:solidFill>
              </a:rPr>
              <a:t>Risk controls - pre-screening and condition setting</a:t>
            </a:r>
            <a:endParaRPr lang="en-AU" sz="1100">
              <a:solidFill>
                <a:schemeClr val="tx1"/>
              </a:solidFill>
            </a:endParaRPr>
          </a:p>
          <a:p>
            <a:pPr marL="108000" indent="-108000">
              <a:spcBef>
                <a:spcPts val="100"/>
              </a:spcBef>
              <a:spcAft>
                <a:spcPts val="100"/>
              </a:spcAft>
              <a:buFont typeface="Arial" panose="020B0604020202020204" pitchFamily="34" charset="0"/>
              <a:buChar char="•"/>
              <a:tabLst>
                <a:tab pos="457200" algn="l"/>
              </a:tabLst>
            </a:pPr>
            <a:r>
              <a:rPr lang="en-US" sz="1100">
                <a:solidFill>
                  <a:schemeClr val="tx1"/>
                </a:solidFill>
              </a:rPr>
              <a:t>Pre-screening for applicant characteristics</a:t>
            </a:r>
          </a:p>
          <a:p>
            <a:pPr marL="108000" indent="-108000">
              <a:spcBef>
                <a:spcPts val="100"/>
              </a:spcBef>
              <a:spcAft>
                <a:spcPts val="100"/>
              </a:spcAft>
              <a:buFont typeface="Arial" panose="020B0604020202020204" pitchFamily="34" charset="0"/>
              <a:buChar char="•"/>
              <a:tabLst>
                <a:tab pos="457200" algn="l"/>
              </a:tabLst>
            </a:pPr>
            <a:r>
              <a:rPr lang="en-US" sz="1100">
                <a:solidFill>
                  <a:schemeClr val="tx1"/>
                </a:solidFill>
              </a:rPr>
              <a:t>Fit and Proper Tests</a:t>
            </a:r>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5" y="1197514"/>
            <a:ext cx="3097213" cy="5220000"/>
          </a:xfrm>
          <a:prstGeom prst="rect">
            <a:avLst/>
          </a:prstGeom>
          <a:solidFill>
            <a:schemeClr val="bg1">
              <a:lumMod val="95000"/>
            </a:schemeClr>
          </a:solidFill>
        </p:spPr>
        <p:txBody>
          <a:bodyPr wrap="square" lIns="72000" tIns="108000" rIns="72000" bIns="45720" rtlCol="0" anchor="t">
            <a:spAutoFit/>
          </a:bodyPr>
          <a:lstStyle/>
          <a:p>
            <a:pPr marL="107950" indent="-107950">
              <a:spcBef>
                <a:spcPts val="200"/>
              </a:spcBef>
              <a:spcAft>
                <a:spcPts val="200"/>
              </a:spcAft>
              <a:buFont typeface="Arial" panose="020B0604020202020204" pitchFamily="34" charset="0"/>
              <a:buChar char="•"/>
            </a:pPr>
            <a:r>
              <a:rPr lang="en-US" sz="1125"/>
              <a:t>Permits for transporting controlled waste into Victoria, e.g. previous breaches of compliance with environment protection legislation, managing an insolvent company.</a:t>
            </a:r>
          </a:p>
          <a:p>
            <a:pPr marL="107950" indent="-107950">
              <a:spcBef>
                <a:spcPts val="200"/>
              </a:spcBef>
              <a:spcAft>
                <a:spcPts val="200"/>
              </a:spcAft>
              <a:buFont typeface="Arial" panose="020B0604020202020204" pitchFamily="34" charset="0"/>
              <a:buChar char="•"/>
            </a:pPr>
            <a:r>
              <a:rPr lang="en-US" sz="1125"/>
              <a:t>Registration as a school teacher, </a:t>
            </a:r>
            <a:br>
              <a:rPr lang="en-US" sz="1125"/>
            </a:br>
            <a:r>
              <a:rPr lang="en-US" sz="1125"/>
              <a:t>e.g. relevant education and a National Coordinated Criminal History Check.</a:t>
            </a:r>
          </a:p>
          <a:p>
            <a:pPr marL="107950" indent="-107950">
              <a:spcBef>
                <a:spcPts val="200"/>
              </a:spcBef>
              <a:spcAft>
                <a:spcPts val="200"/>
              </a:spcAft>
              <a:buFont typeface="Arial" panose="020B0604020202020204" pitchFamily="34" charset="0"/>
              <a:buChar char="•"/>
            </a:pPr>
            <a:r>
              <a:rPr lang="en-AU" sz="1125"/>
              <a:t>Registration as a rental housing agency, e.g. demonstrate capacity to meet performance standards set out in the </a:t>
            </a:r>
            <a:r>
              <a:rPr lang="en-AU" sz="1125" i="1"/>
              <a:t>Housing Act 1983</a:t>
            </a:r>
            <a:endParaRPr lang="en-AU" sz="1125"/>
          </a:p>
          <a:p>
            <a:pPr marL="107950" indent="-107950">
              <a:spcBef>
                <a:spcPts val="200"/>
              </a:spcBef>
              <a:spcAft>
                <a:spcPts val="200"/>
              </a:spcAft>
              <a:buFont typeface="Arial" panose="020B0604020202020204" pitchFamily="34" charset="0"/>
              <a:buChar char="•"/>
            </a:pPr>
            <a:r>
              <a:rPr lang="en-US" sz="1125"/>
              <a:t>Exploration </a:t>
            </a:r>
            <a:r>
              <a:rPr lang="en-US" sz="1125" err="1"/>
              <a:t>licence</a:t>
            </a:r>
            <a:r>
              <a:rPr lang="en-US" sz="1125"/>
              <a:t> – e.g. previous failure to undertake mine rehabilitation, convicted of an offence involving fraud or dishonesty or previously had a </a:t>
            </a:r>
            <a:r>
              <a:rPr lang="en-US" sz="1125" err="1"/>
              <a:t>licence</a:t>
            </a:r>
            <a:r>
              <a:rPr lang="en-US" sz="1125"/>
              <a:t> cancelled under the </a:t>
            </a:r>
            <a:r>
              <a:rPr lang="en-US" sz="1125" i="1"/>
              <a:t>Mineral Resources (Sustainable Development) Act 1990</a:t>
            </a:r>
            <a:r>
              <a:rPr lang="en-US" sz="1125"/>
              <a:t>. </a:t>
            </a:r>
          </a:p>
          <a:p>
            <a:pPr marL="107950" indent="-107950">
              <a:spcBef>
                <a:spcPts val="200"/>
              </a:spcBef>
              <a:spcAft>
                <a:spcPts val="200"/>
              </a:spcAft>
              <a:buFont typeface="Arial" panose="020B0604020202020204" pitchFamily="34" charset="0"/>
              <a:buChar char="•"/>
            </a:pPr>
            <a:r>
              <a:rPr lang="en-US" sz="1125"/>
              <a:t>Registration as a building practitioner, e.g. a letter of eligibility by an insurer to show that the builder is eligible to get the required insurance for building after obtaining the required registration. It is not a certificate of insurance for a specific job.</a:t>
            </a:r>
          </a:p>
        </p:txBody>
      </p:sp>
      <p:sp>
        <p:nvSpPr>
          <p:cNvPr id="8" name="Rectangle 7">
            <a:extLst>
              <a:ext uri="{FF2B5EF4-FFF2-40B4-BE49-F238E27FC236}">
                <a16:creationId xmlns:a16="http://schemas.microsoft.com/office/drawing/2014/main" id="{E61F4886-B223-0B18-9EE6-F72D8809B739}"/>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94833" bIns="12480" numCol="1" spcCol="1270" anchor="ctr" anchorCtr="0">
            <a:noAutofit/>
          </a:bodyPr>
          <a:lstStyle/>
          <a:p>
            <a:pPr marL="0" lvl="0" indent="0" algn="l" defTabSz="488950">
              <a:spcBef>
                <a:spcPct val="0"/>
              </a:spcBef>
              <a:buNone/>
            </a:pPr>
            <a:r>
              <a:rPr lang="en-US" sz="2400">
                <a:latin typeface="+mj-lt"/>
              </a:rPr>
              <a:t>4.2A Refine risk control – pre-screening</a:t>
            </a:r>
            <a:endParaRPr lang="en-AU" sz="2400" strike="sngStrike" kern="1200">
              <a:latin typeface="+mj-lt"/>
            </a:endParaRPr>
          </a:p>
        </p:txBody>
      </p:sp>
      <p:sp>
        <p:nvSpPr>
          <p:cNvPr id="11" name="TextBox 10">
            <a:extLst>
              <a:ext uri="{FF2B5EF4-FFF2-40B4-BE49-F238E27FC236}">
                <a16:creationId xmlns:a16="http://schemas.microsoft.com/office/drawing/2014/main" id="{D820D6CF-9035-6CB8-6C9C-AF2CF803D966}"/>
              </a:ext>
            </a:extLst>
          </p:cNvPr>
          <p:cNvSpPr txBox="1"/>
          <p:nvPr/>
        </p:nvSpPr>
        <p:spPr>
          <a:xfrm>
            <a:off x="8112124" y="908050"/>
            <a:ext cx="3097213"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Pre-screening</a:t>
            </a:r>
          </a:p>
        </p:txBody>
      </p:sp>
    </p:spTree>
    <p:extLst>
      <p:ext uri="{BB962C8B-B14F-4D97-AF65-F5344CB8AC3E}">
        <p14:creationId xmlns:p14="http://schemas.microsoft.com/office/powerpoint/2010/main" val="386126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0E15C5-52DE-73E6-51D9-F590602596C7}"/>
              </a:ext>
            </a:extLst>
          </p:cNvPr>
          <p:cNvSpPr/>
          <p:nvPr/>
        </p:nvSpPr>
        <p:spPr>
          <a:xfrm>
            <a:off x="442799"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94833" bIns="12480" numCol="1" spcCol="1270" anchor="ctr" anchorCtr="0">
            <a:noAutofit/>
          </a:bodyPr>
          <a:lstStyle/>
          <a:p>
            <a:pPr marL="0" lvl="0" indent="0" algn="l" defTabSz="488950">
              <a:spcBef>
                <a:spcPct val="0"/>
              </a:spcBef>
              <a:buNone/>
            </a:pPr>
            <a:r>
              <a:rPr lang="en-US" sz="2400">
                <a:latin typeface="+mj-lt"/>
              </a:rPr>
              <a:t>4.2B Refine risk control – conditions policy and design</a:t>
            </a:r>
            <a:endParaRPr lang="en-AU" sz="2400" kern="1200">
              <a:highlight>
                <a:srgbClr val="00FFFF"/>
              </a:highlight>
              <a:latin typeface="+mj-lt"/>
            </a:endParaRPr>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5600" y="55541"/>
            <a:ext cx="10515600" cy="1034638"/>
          </a:xfrm>
        </p:spPr>
        <p:txBody>
          <a:bodyPr/>
          <a:lstStyle/>
          <a:p>
            <a:br>
              <a:rPr lang="en-US"/>
            </a:br>
            <a:br>
              <a:rPr lang="en-US"/>
            </a:br>
            <a:br>
              <a:rPr lang="en-US"/>
            </a:br>
            <a:br>
              <a:rPr lang="en-US"/>
            </a:br>
            <a:br>
              <a:rPr lang="en-US"/>
            </a:br>
            <a:br>
              <a:rPr lang="en-AU"/>
            </a:br>
            <a:endParaRPr lang="en-AU" sz="2800"/>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4" y="1195064"/>
            <a:ext cx="3097213" cy="4739810"/>
          </a:xfrm>
          <a:prstGeom prst="rect">
            <a:avLst/>
          </a:prstGeom>
          <a:solidFill>
            <a:schemeClr val="bg1">
              <a:lumMod val="95000"/>
            </a:schemeClr>
          </a:solidFill>
        </p:spPr>
        <p:txBody>
          <a:bodyPr wrap="square" lIns="91440" tIns="108000" rIns="91440" bIns="45720" rtlCol="0" anchor="t">
            <a:spAutoFit/>
          </a:bodyPr>
          <a:lstStyle/>
          <a:p>
            <a:pPr marL="107950" indent="-107950">
              <a:spcBef>
                <a:spcPts val="200"/>
              </a:spcBef>
              <a:spcAft>
                <a:spcPts val="200"/>
              </a:spcAft>
              <a:buFont typeface="Arial" panose="020B0604020202020204" pitchFamily="34" charset="0"/>
              <a:buChar char="•"/>
            </a:pPr>
            <a:r>
              <a:rPr lang="en-AU" sz="1125"/>
              <a:t>Information collection and reporting: e.g. reporting information to regulators on operational activity.</a:t>
            </a:r>
          </a:p>
          <a:p>
            <a:pPr marL="107950" indent="-107950">
              <a:spcBef>
                <a:spcPts val="200"/>
              </a:spcBef>
              <a:spcAft>
                <a:spcPts val="200"/>
              </a:spcAft>
              <a:buFont typeface="Arial" panose="020B0604020202020204" pitchFamily="34" charset="0"/>
              <a:buChar char="•"/>
            </a:pPr>
            <a:r>
              <a:rPr lang="en-AU" sz="1125"/>
              <a:t>Conduct rules/operating requirements: e.g. obey certain rules when undertaking an activity or being required to use a specified information system.</a:t>
            </a:r>
          </a:p>
          <a:p>
            <a:pPr marL="107950" indent="-107950">
              <a:spcBef>
                <a:spcPts val="200"/>
              </a:spcBef>
              <a:spcAft>
                <a:spcPts val="200"/>
              </a:spcAft>
              <a:buFont typeface="Arial" panose="020B0604020202020204" pitchFamily="34" charset="0"/>
              <a:buChar char="•"/>
            </a:pPr>
            <a:r>
              <a:rPr lang="en-AU" sz="1125"/>
              <a:t>Quantity restriction, such as restricting access to a natural resource.</a:t>
            </a:r>
          </a:p>
          <a:p>
            <a:pPr marL="107950" indent="-107950">
              <a:spcBef>
                <a:spcPts val="200"/>
              </a:spcBef>
              <a:spcAft>
                <a:spcPts val="200"/>
              </a:spcAft>
              <a:buFont typeface="Arial" panose="020B0604020202020204" pitchFamily="34" charset="0"/>
              <a:buChar char="•"/>
            </a:pPr>
            <a:r>
              <a:rPr lang="en-AU" sz="1125"/>
              <a:t>Administrative conditions – e.g. EPA permissions include a standard condition to maintain a copy of the permission on-site and make it available upon request.</a:t>
            </a:r>
          </a:p>
          <a:p>
            <a:pPr marL="107950" indent="-107950">
              <a:spcBef>
                <a:spcPts val="200"/>
              </a:spcBef>
              <a:spcAft>
                <a:spcPts val="200"/>
              </a:spcAft>
              <a:buFont typeface="Arial" panose="020B0604020202020204" pitchFamily="34" charset="0"/>
              <a:buChar char="•"/>
            </a:pPr>
            <a:r>
              <a:rPr lang="en-US" sz="1125"/>
              <a:t>If risks reduce over time because of improvements in technology, conditions could be changed accordingly.</a:t>
            </a:r>
          </a:p>
          <a:p>
            <a:pPr marL="107950" indent="-107950">
              <a:spcBef>
                <a:spcPts val="200"/>
              </a:spcBef>
              <a:spcAft>
                <a:spcPts val="200"/>
              </a:spcAft>
              <a:buFont typeface="Arial" panose="020B0604020202020204" pitchFamily="34" charset="0"/>
              <a:buChar char="•"/>
            </a:pPr>
            <a:r>
              <a:rPr lang="en-US" sz="1125"/>
              <a:t>If permission holder </a:t>
            </a:r>
            <a:r>
              <a:rPr lang="en-US" sz="1125" err="1"/>
              <a:t>behaviour</a:t>
            </a:r>
            <a:r>
              <a:rPr lang="en-US" sz="1125"/>
              <a:t> and responses change, conditions could also be changed accordingly. The conditions should be informed </a:t>
            </a:r>
            <a:r>
              <a:rPr lang="en-AU" sz="1125"/>
              <a:t>by the</a:t>
            </a:r>
            <a:r>
              <a:rPr lang="en-AU" sz="1125">
                <a:latin typeface="+mn-lt"/>
              </a:rPr>
              <a:t> capability of a regulated entity to manage risk, e.g. </a:t>
            </a:r>
            <a:r>
              <a:rPr lang="en-AU" sz="1125"/>
              <a:t>EPA can initiate amendments to permissions. </a:t>
            </a:r>
            <a:endParaRPr lang="en-US" sz="1125"/>
          </a:p>
        </p:txBody>
      </p:sp>
      <p:sp>
        <p:nvSpPr>
          <p:cNvPr id="8" name="Rectangle 7">
            <a:extLst>
              <a:ext uri="{FF2B5EF4-FFF2-40B4-BE49-F238E27FC236}">
                <a16:creationId xmlns:a16="http://schemas.microsoft.com/office/drawing/2014/main" id="{FD4F7D6A-3FDC-AB9B-4335-645B23B64136}"/>
              </a:ext>
            </a:extLst>
          </p:cNvPr>
          <p:cNvSpPr/>
          <p:nvPr/>
        </p:nvSpPr>
        <p:spPr>
          <a:xfrm>
            <a:off x="442799" y="5259089"/>
            <a:ext cx="7274038" cy="331200"/>
          </a:xfrm>
          <a:prstGeom prst="rect">
            <a:avLst/>
          </a:prstGeom>
          <a:solidFill>
            <a:schemeClr val="accent3"/>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marL="0" lvl="0" indent="0" algn="l" defTabSz="444500">
              <a:lnSpc>
                <a:spcPct val="90000"/>
              </a:lnSpc>
              <a:spcBef>
                <a:spcPct val="0"/>
              </a:spcBef>
              <a:spcAft>
                <a:spcPct val="35000"/>
              </a:spcAft>
              <a:buNone/>
            </a:pPr>
            <a:r>
              <a:rPr lang="en-US" sz="1200" kern="1200">
                <a:latin typeface="+mj-lt"/>
              </a:rPr>
              <a:t>Additional information [Appendix 2]</a:t>
            </a:r>
            <a:endParaRPr lang="en-AU" sz="1200">
              <a:latin typeface="+mj-lt"/>
            </a:endParaRPr>
          </a:p>
        </p:txBody>
      </p:sp>
      <p:sp>
        <p:nvSpPr>
          <p:cNvPr id="9" name="Rectangle 8">
            <a:extLst>
              <a:ext uri="{FF2B5EF4-FFF2-40B4-BE49-F238E27FC236}">
                <a16:creationId xmlns:a16="http://schemas.microsoft.com/office/drawing/2014/main" id="{3E1C4166-CB24-65C1-F37D-64B61415CF2A}"/>
              </a:ext>
            </a:extLst>
          </p:cNvPr>
          <p:cNvSpPr/>
          <p:nvPr/>
        </p:nvSpPr>
        <p:spPr>
          <a:xfrm>
            <a:off x="442799" y="5617727"/>
            <a:ext cx="7259638" cy="76518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lnSpc>
                <a:spcPct val="107000"/>
              </a:lnSpc>
              <a:spcBef>
                <a:spcPts val="200"/>
              </a:spcBef>
              <a:spcAft>
                <a:spcPts val="200"/>
              </a:spcAft>
              <a:buFont typeface="Arial" panose="020B0604020202020204" pitchFamily="34" charset="0"/>
              <a:buChar char="•"/>
              <a:tabLst>
                <a:tab pos="457200" algn="l"/>
              </a:tabLst>
            </a:pPr>
            <a:r>
              <a:rPr lang="en-US" sz="1100">
                <a:solidFill>
                  <a:schemeClr val="tx1"/>
                </a:solidFill>
              </a:rPr>
              <a:t>Setting conditions – tailoring to risk in a conditions library </a:t>
            </a:r>
            <a:endParaRPr lang="en-AU" sz="1100">
              <a:solidFill>
                <a:schemeClr val="tx1"/>
              </a:solidFill>
            </a:endParaRPr>
          </a:p>
          <a:p>
            <a:pPr marL="108000" indent="-108000">
              <a:lnSpc>
                <a:spcPct val="107000"/>
              </a:lnSpc>
              <a:spcBef>
                <a:spcPts val="200"/>
              </a:spcBef>
              <a:spcAft>
                <a:spcPts val="200"/>
              </a:spcAft>
              <a:buFont typeface="Arial" panose="020B0604020202020204" pitchFamily="34" charset="0"/>
              <a:buChar char="•"/>
              <a:tabLst>
                <a:tab pos="457200" algn="l"/>
              </a:tabLst>
            </a:pPr>
            <a:r>
              <a:rPr lang="en-AU" sz="1100">
                <a:solidFill>
                  <a:schemeClr val="tx1"/>
                </a:solidFill>
              </a:rPr>
              <a:t>Principles for drafting conditions</a:t>
            </a:r>
          </a:p>
          <a:p>
            <a:pPr marL="108000" indent="-108000">
              <a:lnSpc>
                <a:spcPct val="107000"/>
              </a:lnSpc>
              <a:spcBef>
                <a:spcPts val="200"/>
              </a:spcBef>
              <a:spcAft>
                <a:spcPts val="200"/>
              </a:spcAft>
              <a:buFont typeface="Arial" panose="020B0604020202020204" pitchFamily="34" charset="0"/>
              <a:buChar char="•"/>
              <a:tabLst>
                <a:tab pos="457200" algn="l"/>
              </a:tabLst>
            </a:pPr>
            <a:r>
              <a:rPr lang="en-US" sz="1100">
                <a:solidFill>
                  <a:schemeClr val="tx1"/>
                </a:solidFill>
              </a:rPr>
              <a:t>Designing and applying conditions</a:t>
            </a:r>
            <a:endParaRPr lang="en-AU" sz="1100">
              <a:solidFill>
                <a:schemeClr val="tx1"/>
              </a:solidFill>
            </a:endParaRPr>
          </a:p>
          <a:p>
            <a:pPr marL="108000" indent="-108000">
              <a:lnSpc>
                <a:spcPct val="107000"/>
              </a:lnSpc>
              <a:spcBef>
                <a:spcPts val="200"/>
              </a:spcBef>
              <a:spcAft>
                <a:spcPts val="200"/>
              </a:spcAft>
              <a:buFont typeface="Arial" panose="020B0604020202020204" pitchFamily="34" charset="0"/>
              <a:buChar char="•"/>
              <a:tabLst>
                <a:tab pos="457200" algn="l"/>
              </a:tabLst>
            </a:pPr>
            <a:endParaRPr lang="en-AU" sz="1100">
              <a:solidFill>
                <a:schemeClr val="tx1"/>
              </a:solidFill>
            </a:endParaRPr>
          </a:p>
        </p:txBody>
      </p:sp>
      <p:sp>
        <p:nvSpPr>
          <p:cNvPr id="6" name="Rectangle 5">
            <a:extLst>
              <a:ext uri="{FF2B5EF4-FFF2-40B4-BE49-F238E27FC236}">
                <a16:creationId xmlns:a16="http://schemas.microsoft.com/office/drawing/2014/main" id="{F50436B7-0948-837C-6A6D-25C28E305D0F}"/>
              </a:ext>
            </a:extLst>
          </p:cNvPr>
          <p:cNvSpPr/>
          <p:nvPr/>
        </p:nvSpPr>
        <p:spPr>
          <a:xfrm>
            <a:off x="442799" y="908050"/>
            <a:ext cx="7274039"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What are conditions and how should they be applied?</a:t>
            </a:r>
          </a:p>
        </p:txBody>
      </p:sp>
      <p:sp>
        <p:nvSpPr>
          <p:cNvPr id="3" name="Rectangle 2">
            <a:extLst>
              <a:ext uri="{FF2B5EF4-FFF2-40B4-BE49-F238E27FC236}">
                <a16:creationId xmlns:a16="http://schemas.microsoft.com/office/drawing/2014/main" id="{B3D7C645-CB4F-480A-FA55-81F1BD4E061E}"/>
              </a:ext>
            </a:extLst>
          </p:cNvPr>
          <p:cNvSpPr/>
          <p:nvPr/>
        </p:nvSpPr>
        <p:spPr>
          <a:xfrm>
            <a:off x="442799" y="1246189"/>
            <a:ext cx="7274038" cy="388143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200"/>
              </a:spcBef>
              <a:spcAft>
                <a:spcPts val="200"/>
              </a:spcAft>
            </a:pPr>
            <a:r>
              <a:rPr lang="en-US" sz="1150">
                <a:solidFill>
                  <a:schemeClr val="tx1"/>
                </a:solidFill>
              </a:rPr>
              <a:t>This step will help you set up your approach to designing conditions. Capture your approach in an internal or external-facing document. Administration is in Stage 5.</a:t>
            </a:r>
            <a:endParaRPr lang="en-AU" sz="1150" b="1">
              <a:solidFill>
                <a:schemeClr val="tx1"/>
              </a:solidFill>
            </a:endParaRPr>
          </a:p>
          <a:p>
            <a:pPr>
              <a:lnSpc>
                <a:spcPct val="107000"/>
              </a:lnSpc>
              <a:spcBef>
                <a:spcPts val="600"/>
              </a:spcBef>
              <a:spcAft>
                <a:spcPts val="200"/>
              </a:spcAft>
            </a:pPr>
            <a:r>
              <a:rPr lang="en-AU" sz="1150" b="1">
                <a:solidFill>
                  <a:schemeClr val="tx1"/>
                </a:solidFill>
              </a:rPr>
              <a:t>Conditions can communicate or establish specific legal responsibilities and compliance requirements</a:t>
            </a:r>
            <a:r>
              <a:rPr lang="fr-FR" sz="1150" b="1">
                <a:solidFill>
                  <a:schemeClr val="tx1"/>
                </a:solidFill>
              </a:rPr>
              <a:t>. </a:t>
            </a:r>
            <a:r>
              <a:rPr lang="en-AU" sz="1150">
                <a:solidFill>
                  <a:schemeClr val="tx1"/>
                </a:solidFill>
              </a:rPr>
              <a:t>They also set out how these requirements are to be met by permission holders. Set out your approach to conditions in your compliance policy. </a:t>
            </a:r>
          </a:p>
          <a:p>
            <a:pPr>
              <a:lnSpc>
                <a:spcPct val="107000"/>
              </a:lnSpc>
              <a:spcBef>
                <a:spcPts val="600"/>
              </a:spcBef>
              <a:spcAft>
                <a:spcPts val="200"/>
              </a:spcAft>
            </a:pPr>
            <a:r>
              <a:rPr lang="en-US" sz="1150" b="1">
                <a:solidFill>
                  <a:schemeClr val="tx1"/>
                </a:solidFill>
              </a:rPr>
              <a:t>Conditions are more likely to be suitable if you can answer yes to:</a:t>
            </a:r>
            <a:endParaRPr lang="en-AU" sz="1150" b="1">
              <a:solidFill>
                <a:schemeClr val="tx1"/>
              </a:solidFill>
            </a:endParaRPr>
          </a:p>
          <a:p>
            <a:pPr marL="107950" indent="-107950">
              <a:spcBef>
                <a:spcPts val="200"/>
              </a:spcBef>
              <a:spcAft>
                <a:spcPts val="200"/>
              </a:spcAft>
              <a:buFont typeface="Arial" panose="020B0604020202020204" pitchFamily="34" charset="0"/>
              <a:buChar char="•"/>
            </a:pPr>
            <a:r>
              <a:rPr lang="en-US" sz="1150">
                <a:solidFill>
                  <a:schemeClr val="tx1"/>
                </a:solidFill>
              </a:rPr>
              <a:t>Are general requirements (e.g. general duty or regulation applying broadly) insufficient and is a condition necessary to manage the risk of harm? </a:t>
            </a:r>
          </a:p>
          <a:p>
            <a:pPr marL="107950" indent="-107950">
              <a:spcBef>
                <a:spcPts val="200"/>
              </a:spcBef>
              <a:spcAft>
                <a:spcPts val="200"/>
              </a:spcAft>
              <a:buFont typeface="Arial" panose="020B0604020202020204" pitchFamily="34" charset="0"/>
              <a:buChar char="•"/>
            </a:pPr>
            <a:r>
              <a:rPr lang="en-US" sz="1150">
                <a:solidFill>
                  <a:schemeClr val="tx1"/>
                </a:solidFill>
              </a:rPr>
              <a:t>Will compliance with the condition manage the risk of harm?</a:t>
            </a:r>
          </a:p>
          <a:p>
            <a:pPr marL="107950" indent="-107950">
              <a:spcBef>
                <a:spcPts val="200"/>
              </a:spcBef>
              <a:spcAft>
                <a:spcPts val="200"/>
              </a:spcAft>
              <a:buFont typeface="Arial" panose="020B0604020202020204" pitchFamily="34" charset="0"/>
              <a:buChar char="•"/>
            </a:pPr>
            <a:r>
              <a:rPr lang="en-US" sz="1150">
                <a:solidFill>
                  <a:schemeClr val="tx1"/>
                </a:solidFill>
              </a:rPr>
              <a:t>Are the risks high and is remedying them difficult without conduct rules? </a:t>
            </a:r>
            <a:endParaRPr lang="en-AU" sz="1150">
              <a:solidFill>
                <a:schemeClr val="tx1"/>
              </a:solidFill>
            </a:endParaRPr>
          </a:p>
          <a:p>
            <a:pPr marL="107950" indent="-107950">
              <a:spcBef>
                <a:spcPts val="200"/>
              </a:spcBef>
              <a:spcAft>
                <a:spcPts val="200"/>
              </a:spcAft>
              <a:buFont typeface="Arial" panose="020B0604020202020204" pitchFamily="34" charset="0"/>
              <a:buChar char="•"/>
            </a:pPr>
            <a:r>
              <a:rPr lang="en-US" sz="1150">
                <a:solidFill>
                  <a:schemeClr val="tx1"/>
                </a:solidFill>
              </a:rPr>
              <a:t>Have other remedies and sanctions been ineffective?</a:t>
            </a:r>
            <a:endParaRPr lang="en-AU" sz="1150">
              <a:solidFill>
                <a:schemeClr val="tx1"/>
              </a:solidFill>
            </a:endParaRPr>
          </a:p>
          <a:p>
            <a:pPr marL="107950" indent="-107950">
              <a:spcBef>
                <a:spcPts val="200"/>
              </a:spcBef>
              <a:spcAft>
                <a:spcPts val="200"/>
              </a:spcAft>
              <a:buFont typeface="Arial" panose="020B0604020202020204" pitchFamily="34" charset="0"/>
              <a:buChar char="•"/>
            </a:pPr>
            <a:r>
              <a:rPr lang="en-US" sz="1150">
                <a:solidFill>
                  <a:schemeClr val="tx1"/>
                </a:solidFill>
              </a:rPr>
              <a:t>Is poor permission holder </a:t>
            </a:r>
            <a:r>
              <a:rPr lang="en-US" sz="1150" err="1">
                <a:solidFill>
                  <a:schemeClr val="tx1"/>
                </a:solidFill>
              </a:rPr>
              <a:t>behaviour</a:t>
            </a:r>
            <a:r>
              <a:rPr lang="en-US" sz="1150">
                <a:solidFill>
                  <a:schemeClr val="tx1"/>
                </a:solidFill>
              </a:rPr>
              <a:t> widespread and driving risk?</a:t>
            </a:r>
            <a:endParaRPr lang="en-AU" sz="1150">
              <a:solidFill>
                <a:schemeClr val="tx1"/>
              </a:solidFill>
            </a:endParaRPr>
          </a:p>
          <a:p>
            <a:pPr marL="107950" indent="-107950">
              <a:spcBef>
                <a:spcPts val="200"/>
              </a:spcBef>
              <a:spcAft>
                <a:spcPts val="200"/>
              </a:spcAft>
              <a:buFont typeface="Arial" panose="020B0604020202020204" pitchFamily="34" charset="0"/>
              <a:buChar char="•"/>
            </a:pPr>
            <a:r>
              <a:rPr lang="en-US" sz="1150">
                <a:solidFill>
                  <a:schemeClr val="tx1"/>
                </a:solidFill>
              </a:rPr>
              <a:t>Would the condition make it significantly more efficient or effective to enforce compliance?</a:t>
            </a:r>
            <a:endParaRPr lang="en-US" sz="1150" strike="sngStrike">
              <a:solidFill>
                <a:schemeClr val="tx1"/>
              </a:solidFill>
            </a:endParaRPr>
          </a:p>
          <a:p>
            <a:pPr>
              <a:spcBef>
                <a:spcPts val="600"/>
              </a:spcBef>
              <a:spcAft>
                <a:spcPts val="200"/>
              </a:spcAft>
            </a:pPr>
            <a:r>
              <a:rPr lang="en-AU" sz="1150" b="1">
                <a:solidFill>
                  <a:schemeClr val="tx1"/>
                </a:solidFill>
              </a:rPr>
              <a:t>Principles to keep in mind as you develop conditions include:</a:t>
            </a:r>
          </a:p>
        </p:txBody>
      </p:sp>
      <p:sp>
        <p:nvSpPr>
          <p:cNvPr id="5" name="Rectangle 4">
            <a:extLst>
              <a:ext uri="{FF2B5EF4-FFF2-40B4-BE49-F238E27FC236}">
                <a16:creationId xmlns:a16="http://schemas.microsoft.com/office/drawing/2014/main" id="{8D390CE3-75ED-54F1-418E-65C05D8A8FCD}"/>
              </a:ext>
            </a:extLst>
          </p:cNvPr>
          <p:cNvSpPr/>
          <p:nvPr/>
        </p:nvSpPr>
        <p:spPr>
          <a:xfrm>
            <a:off x="495300" y="4437157"/>
            <a:ext cx="7010400" cy="615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numCol="3" rtlCol="0" anchor="t"/>
          <a:lstStyle/>
          <a:p>
            <a:pPr marL="107950" indent="-107950">
              <a:spcBef>
                <a:spcPts val="200"/>
              </a:spcBef>
              <a:spcAft>
                <a:spcPts val="200"/>
              </a:spcAft>
              <a:buFont typeface="Arial" panose="020B0604020202020204" pitchFamily="34" charset="0"/>
              <a:buChar char="•"/>
            </a:pPr>
            <a:r>
              <a:rPr lang="en-US" sz="1150">
                <a:solidFill>
                  <a:schemeClr val="tx1"/>
                </a:solidFill>
              </a:rPr>
              <a:t>Clear and enforceable</a:t>
            </a:r>
          </a:p>
          <a:p>
            <a:pPr marL="107950" lvl="0" indent="-107950">
              <a:lnSpc>
                <a:spcPct val="107000"/>
              </a:lnSpc>
              <a:spcBef>
                <a:spcPts val="200"/>
              </a:spcBef>
              <a:spcAft>
                <a:spcPts val="200"/>
              </a:spcAft>
              <a:buFont typeface="Arial" panose="020B0604020202020204" pitchFamily="34" charset="0"/>
              <a:buChar char="•"/>
              <a:tabLst>
                <a:tab pos="457200" algn="l"/>
              </a:tabLst>
            </a:pPr>
            <a:r>
              <a:rPr lang="en-US" sz="1150">
                <a:solidFill>
                  <a:schemeClr val="tx1"/>
                </a:solidFill>
              </a:rPr>
              <a:t>Targeted and transparent</a:t>
            </a:r>
          </a:p>
          <a:p>
            <a:pPr marL="107950" lvl="0" indent="-107950">
              <a:lnSpc>
                <a:spcPct val="107000"/>
              </a:lnSpc>
              <a:spcBef>
                <a:spcPts val="200"/>
              </a:spcBef>
              <a:spcAft>
                <a:spcPts val="200"/>
              </a:spcAft>
              <a:buFont typeface="Arial" panose="020B0604020202020204" pitchFamily="34" charset="0"/>
              <a:buChar char="•"/>
              <a:tabLst>
                <a:tab pos="457200" algn="l"/>
              </a:tabLst>
            </a:pPr>
            <a:r>
              <a:rPr lang="en-US" sz="1150">
                <a:solidFill>
                  <a:schemeClr val="tx1"/>
                </a:solidFill>
              </a:rPr>
              <a:t>Adaptable</a:t>
            </a:r>
          </a:p>
          <a:p>
            <a:pPr marL="107950" lvl="0" indent="-107950">
              <a:lnSpc>
                <a:spcPct val="107000"/>
              </a:lnSpc>
              <a:spcBef>
                <a:spcPts val="200"/>
              </a:spcBef>
              <a:spcAft>
                <a:spcPts val="200"/>
              </a:spcAft>
              <a:buFont typeface="Arial" panose="020B0604020202020204" pitchFamily="34" charset="0"/>
              <a:buChar char="•"/>
              <a:tabLst>
                <a:tab pos="457200" algn="l"/>
              </a:tabLst>
            </a:pPr>
            <a:r>
              <a:rPr lang="en-US" sz="1150">
                <a:solidFill>
                  <a:schemeClr val="tx1"/>
                </a:solidFill>
              </a:rPr>
              <a:t>Low burden</a:t>
            </a:r>
          </a:p>
          <a:p>
            <a:pPr marL="107950" lvl="0" indent="-107950">
              <a:lnSpc>
                <a:spcPct val="107000"/>
              </a:lnSpc>
              <a:spcBef>
                <a:spcPts val="200"/>
              </a:spcBef>
              <a:spcAft>
                <a:spcPts val="200"/>
              </a:spcAft>
              <a:buFont typeface="Arial" panose="020B0604020202020204" pitchFamily="34" charset="0"/>
              <a:buChar char="•"/>
              <a:tabLst>
                <a:tab pos="457200" algn="l"/>
              </a:tabLst>
            </a:pPr>
            <a:r>
              <a:rPr lang="en-US" sz="1150">
                <a:solidFill>
                  <a:schemeClr val="tx1"/>
                </a:solidFill>
              </a:rPr>
              <a:t>Proportionate</a:t>
            </a:r>
          </a:p>
          <a:p>
            <a:pPr marL="107950" lvl="0" indent="-107950">
              <a:lnSpc>
                <a:spcPct val="107000"/>
              </a:lnSpc>
              <a:spcBef>
                <a:spcPts val="200"/>
              </a:spcBef>
              <a:spcAft>
                <a:spcPts val="200"/>
              </a:spcAft>
              <a:buFont typeface="Arial" panose="020B0604020202020204" pitchFamily="34" charset="0"/>
              <a:buChar char="•"/>
              <a:tabLst>
                <a:tab pos="457200" algn="l"/>
              </a:tabLst>
            </a:pPr>
            <a:r>
              <a:rPr lang="en-US" sz="1150">
                <a:solidFill>
                  <a:schemeClr val="tx1"/>
                </a:solidFill>
              </a:rPr>
              <a:t>Complementary</a:t>
            </a:r>
          </a:p>
        </p:txBody>
      </p:sp>
      <p:sp>
        <p:nvSpPr>
          <p:cNvPr id="14" name="TextBox 13">
            <a:extLst>
              <a:ext uri="{FF2B5EF4-FFF2-40B4-BE49-F238E27FC236}">
                <a16:creationId xmlns:a16="http://schemas.microsoft.com/office/drawing/2014/main" id="{F575D155-083B-DEB1-3B2F-71B42207DA11}"/>
              </a:ext>
            </a:extLst>
          </p:cNvPr>
          <p:cNvSpPr txBox="1"/>
          <p:nvPr/>
        </p:nvSpPr>
        <p:spPr>
          <a:xfrm>
            <a:off x="8112124" y="908050"/>
            <a:ext cx="3097213"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conditions</a:t>
            </a:r>
          </a:p>
        </p:txBody>
      </p:sp>
    </p:spTree>
    <p:extLst>
      <p:ext uri="{BB962C8B-B14F-4D97-AF65-F5344CB8AC3E}">
        <p14:creationId xmlns:p14="http://schemas.microsoft.com/office/powerpoint/2010/main" val="273436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BD9C2B-372B-58EF-84F4-AAF1DD8CBFF2}"/>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94833" bIns="12480" numCol="1" spcCol="1270" anchor="ctr" anchorCtr="0">
            <a:noAutofit/>
          </a:bodyPr>
          <a:lstStyle/>
          <a:p>
            <a:pPr defTabSz="488950">
              <a:spcBef>
                <a:spcPct val="0"/>
              </a:spcBef>
            </a:pPr>
            <a:r>
              <a:rPr lang="en-AU" sz="2400">
                <a:latin typeface="+mj-lt"/>
                <a:cs typeface="Times New Roman"/>
              </a:rPr>
              <a:t>4.3 Compliance </a:t>
            </a:r>
            <a:r>
              <a:rPr lang="en-AU" sz="2400">
                <a:solidFill>
                  <a:schemeClr val="bg1"/>
                </a:solidFill>
                <a:latin typeface="+mj-lt"/>
                <a:ea typeface="+mn-lt"/>
                <a:cs typeface="+mn-lt"/>
              </a:rPr>
              <a:t>–</a:t>
            </a:r>
            <a:r>
              <a:rPr lang="en-AU" sz="2400">
                <a:solidFill>
                  <a:schemeClr val="bg1"/>
                </a:solidFill>
                <a:latin typeface="+mj-lt"/>
                <a:cs typeface="Times New Roman"/>
              </a:rPr>
              <a:t> design </a:t>
            </a:r>
            <a:r>
              <a:rPr lang="en-AU" sz="2400">
                <a:latin typeface="+mj-lt"/>
                <a:cs typeface="Times New Roman"/>
              </a:rPr>
              <a:t>of compliance </a:t>
            </a:r>
            <a:r>
              <a:rPr lang="en-AU" sz="2400">
                <a:latin typeface="+mj-lt"/>
                <a:ea typeface="Calibri" panose="020F0502020204030204" pitchFamily="34" charset="0"/>
                <a:cs typeface="Times New Roman"/>
              </a:rPr>
              <a:t>and enforcement powers</a:t>
            </a:r>
            <a:endParaRPr lang="en-AU" sz="2400">
              <a:effectLst/>
              <a:latin typeface="+mj-lt"/>
              <a:ea typeface="Calibri" panose="020F0502020204030204" pitchFamily="34" charset="0"/>
              <a:cs typeface="Times New Roman"/>
            </a:endParaRPr>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5600" y="55541"/>
            <a:ext cx="10515600" cy="1034638"/>
          </a:xfrm>
        </p:spPr>
        <p:txBody>
          <a:bodyPr/>
          <a:lstStyle/>
          <a:p>
            <a:br>
              <a:rPr lang="en-US"/>
            </a:br>
            <a:br>
              <a:rPr lang="en-US"/>
            </a:br>
            <a:br>
              <a:rPr lang="en-US"/>
            </a:br>
            <a:br>
              <a:rPr lang="en-US"/>
            </a:br>
            <a:br>
              <a:rPr lang="en-US"/>
            </a:br>
            <a:br>
              <a:rPr lang="en-AU"/>
            </a:br>
            <a:endParaRPr lang="en-AU" sz="2800"/>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5" y="1208969"/>
            <a:ext cx="3097213" cy="5209200"/>
          </a:xfrm>
          <a:prstGeom prst="rect">
            <a:avLst/>
          </a:prstGeom>
          <a:solidFill>
            <a:schemeClr val="bg1">
              <a:lumMod val="95000"/>
            </a:schemeClr>
          </a:solidFill>
        </p:spPr>
        <p:txBody>
          <a:bodyPr wrap="square" lIns="91440" tIns="54000" rIns="72000" bIns="45720" rtlCol="0" anchor="t">
            <a:spAutoFit/>
          </a:bodyPr>
          <a:lstStyle/>
          <a:p>
            <a:pPr>
              <a:spcAft>
                <a:spcPts val="200"/>
              </a:spcAft>
            </a:pPr>
            <a:r>
              <a:rPr lang="en-US" sz="1125" b="1"/>
              <a:t>Compliance and enforcement</a:t>
            </a:r>
          </a:p>
          <a:p>
            <a:pPr marL="107950" indent="-107950">
              <a:spcBef>
                <a:spcPts val="200"/>
              </a:spcBef>
              <a:spcAft>
                <a:spcPts val="200"/>
              </a:spcAft>
              <a:buFont typeface="Arial" panose="020B0604020202020204" pitchFamily="34" charset="0"/>
              <a:buChar char="•"/>
            </a:pPr>
            <a:r>
              <a:rPr lang="en-US" sz="1125"/>
              <a:t>Dairy Food Safety Victoria authorised officers are empowered to attend and enter premises used for dairy food production, with or without notice or consent, to monitor compliance or for investigation and they may issue orders, infringement notices and warnings.</a:t>
            </a:r>
          </a:p>
          <a:p>
            <a:pPr marL="107950" indent="-107950">
              <a:spcBef>
                <a:spcPts val="200"/>
              </a:spcBef>
              <a:spcAft>
                <a:spcPts val="200"/>
              </a:spcAft>
              <a:buFont typeface="Arial" panose="020B0604020202020204" pitchFamily="34" charset="0"/>
              <a:buChar char="•"/>
            </a:pPr>
            <a:r>
              <a:rPr lang="en-US" sz="1125" err="1"/>
              <a:t>PrimeSafe</a:t>
            </a:r>
            <a:r>
              <a:rPr lang="en-US" sz="1125"/>
              <a:t> conducts unannounced inspections of all licensed abattoirs, pet meat processing facilities handling live animals and poultry processing facilities on a biannual basis to ensure compliance with Australian animal welfare standards.</a:t>
            </a:r>
          </a:p>
          <a:p>
            <a:pPr>
              <a:spcBef>
                <a:spcPts val="200"/>
              </a:spcBef>
            </a:pPr>
            <a:r>
              <a:rPr lang="en-US" sz="1125" b="1"/>
              <a:t>Penalties</a:t>
            </a:r>
          </a:p>
          <a:p>
            <a:pPr marL="107950" indent="-107950">
              <a:spcBef>
                <a:spcPts val="200"/>
              </a:spcBef>
              <a:spcAft>
                <a:spcPts val="200"/>
              </a:spcAft>
              <a:buFont typeface="Arial" panose="020B0604020202020204" pitchFamily="34" charset="0"/>
              <a:buChar char="•"/>
            </a:pPr>
            <a:r>
              <a:rPr lang="en-AU" sz="1125"/>
              <a:t>Dairy </a:t>
            </a:r>
            <a:r>
              <a:rPr lang="en-AU" sz="1125">
                <a:ea typeface="+mn-lt"/>
                <a:cs typeface="+mn-lt"/>
              </a:rPr>
              <a:t>–</a:t>
            </a:r>
            <a:r>
              <a:rPr lang="en-AU" sz="1125"/>
              <a:t> </a:t>
            </a:r>
            <a:r>
              <a:rPr lang="en-US" sz="1125"/>
              <a:t>A breach of </a:t>
            </a:r>
            <a:r>
              <a:rPr lang="en-US" sz="1125" err="1"/>
              <a:t>licence</a:t>
            </a:r>
            <a:r>
              <a:rPr lang="en-US" sz="1125"/>
              <a:t> condition may result in cancelling the </a:t>
            </a:r>
            <a:r>
              <a:rPr lang="en-US" sz="1125" err="1"/>
              <a:t>licence</a:t>
            </a:r>
            <a:r>
              <a:rPr lang="en-US" sz="1125"/>
              <a:t> and a person operating a dairy business without a </a:t>
            </a:r>
            <a:r>
              <a:rPr lang="en-US" sz="1125" err="1"/>
              <a:t>licence</a:t>
            </a:r>
            <a:r>
              <a:rPr lang="en-US" sz="1125"/>
              <a:t> can be fined.</a:t>
            </a:r>
          </a:p>
          <a:p>
            <a:pPr marL="107950" indent="-107950">
              <a:spcBef>
                <a:spcPts val="200"/>
              </a:spcBef>
              <a:buFont typeface="Arial" panose="020B0604020202020204" pitchFamily="34" charset="0"/>
              <a:buChar char="•"/>
            </a:pPr>
            <a:r>
              <a:rPr lang="en-US" sz="1125"/>
              <a:t>Earth resources - where a breach of the</a:t>
            </a:r>
            <a:r>
              <a:rPr lang="en-US" sz="1125">
                <a:solidFill>
                  <a:srgbClr val="232B39"/>
                </a:solidFill>
                <a:ea typeface="+mn-lt"/>
                <a:cs typeface="+mn-lt"/>
              </a:rPr>
              <a:t> </a:t>
            </a:r>
            <a:r>
              <a:rPr lang="en-US" sz="1125" i="1">
                <a:solidFill>
                  <a:srgbClr val="232B39"/>
                </a:solidFill>
                <a:ea typeface="+mn-lt"/>
                <a:cs typeface="+mn-lt"/>
              </a:rPr>
              <a:t>Mineral Resources (Sustainable Development) Act </a:t>
            </a:r>
            <a:r>
              <a:rPr lang="en-US" sz="1125" i="1"/>
              <a:t>1990</a:t>
            </a:r>
            <a:r>
              <a:rPr lang="en-US" sz="1125"/>
              <a:t> or significant harm occurs and consultative measures are unlikely to be effective, an infringement notice may be issued (generally for specific, minor prescribed offences).</a:t>
            </a:r>
            <a:endParaRPr lang="en-AU" sz="1125">
              <a:highlight>
                <a:srgbClr val="FF00FF"/>
              </a:highlight>
            </a:endParaRPr>
          </a:p>
        </p:txBody>
      </p:sp>
      <p:sp>
        <p:nvSpPr>
          <p:cNvPr id="7" name="Rectangle 6">
            <a:extLst>
              <a:ext uri="{FF2B5EF4-FFF2-40B4-BE49-F238E27FC236}">
                <a16:creationId xmlns:a16="http://schemas.microsoft.com/office/drawing/2014/main" id="{7889B3F2-61A7-EB03-7149-07BADF4758AB}"/>
              </a:ext>
            </a:extLst>
          </p:cNvPr>
          <p:cNvSpPr/>
          <p:nvPr/>
        </p:nvSpPr>
        <p:spPr>
          <a:xfrm>
            <a:off x="442800" y="944563"/>
            <a:ext cx="7274038"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defTabSz="444500">
              <a:lnSpc>
                <a:spcPct val="90000"/>
              </a:lnSpc>
              <a:spcBef>
                <a:spcPct val="0"/>
              </a:spcBef>
              <a:spcAft>
                <a:spcPct val="35000"/>
              </a:spcAft>
            </a:pPr>
            <a:r>
              <a:rPr lang="en-AU" sz="1200" b="1" kern="1200"/>
              <a:t>What compliance and enforcement powers are required?</a:t>
            </a:r>
          </a:p>
        </p:txBody>
      </p:sp>
      <p:sp>
        <p:nvSpPr>
          <p:cNvPr id="3" name="Rectangle 2">
            <a:extLst>
              <a:ext uri="{FF2B5EF4-FFF2-40B4-BE49-F238E27FC236}">
                <a16:creationId xmlns:a16="http://schemas.microsoft.com/office/drawing/2014/main" id="{B3D7C645-CB4F-480A-FA55-81F1BD4E061E}"/>
              </a:ext>
            </a:extLst>
          </p:cNvPr>
          <p:cNvSpPr/>
          <p:nvPr/>
        </p:nvSpPr>
        <p:spPr>
          <a:xfrm>
            <a:off x="442800" y="1289689"/>
            <a:ext cx="7274038" cy="511873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200"/>
              </a:spcBef>
              <a:spcAft>
                <a:spcPts val="200"/>
              </a:spcAft>
            </a:pPr>
            <a:r>
              <a:rPr lang="en-US" sz="1150">
                <a:solidFill>
                  <a:schemeClr val="tx1"/>
                </a:solidFill>
              </a:rPr>
              <a:t>This step helps ensure tools are available for effective monitoring, compliance and enforcement. Stage 5 discusses monitoring and compliance functions. </a:t>
            </a:r>
            <a:endParaRPr lang="en-AU" sz="1150" b="1">
              <a:solidFill>
                <a:schemeClr val="tx1"/>
              </a:solidFill>
            </a:endParaRPr>
          </a:p>
          <a:p>
            <a:pPr>
              <a:spcBef>
                <a:spcPts val="200"/>
              </a:spcBef>
              <a:spcAft>
                <a:spcPts val="200"/>
              </a:spcAft>
            </a:pPr>
            <a:r>
              <a:rPr lang="en-AU" sz="1150" b="1">
                <a:solidFill>
                  <a:schemeClr val="tx1"/>
                </a:solidFill>
              </a:rPr>
              <a:t>Design of compliance and enforcement powers underpins the integrity of permissions. </a:t>
            </a:r>
            <a:r>
              <a:rPr lang="en-AU" sz="1150">
                <a:solidFill>
                  <a:schemeClr val="tx1"/>
                </a:solidFill>
              </a:rPr>
              <a:t>For example, it can be:</a:t>
            </a:r>
          </a:p>
          <a:p>
            <a:pPr marL="171450" indent="-171450">
              <a:spcBef>
                <a:spcPts val="200"/>
              </a:spcBef>
              <a:spcAft>
                <a:spcPts val="200"/>
              </a:spcAft>
              <a:buFont typeface="Arial" panose="020B0604020202020204" pitchFamily="34" charset="0"/>
              <a:buChar char="•"/>
            </a:pPr>
            <a:r>
              <a:rPr lang="en-AU" sz="1150">
                <a:solidFill>
                  <a:schemeClr val="tx1"/>
                </a:solidFill>
              </a:rPr>
              <a:t>an offence to undertake an activity or conduct without a permission</a:t>
            </a:r>
          </a:p>
          <a:p>
            <a:pPr marL="171450" indent="-171450">
              <a:spcBef>
                <a:spcPts val="200"/>
              </a:spcBef>
              <a:spcAft>
                <a:spcPts val="200"/>
              </a:spcAft>
              <a:buFont typeface="Arial" panose="020B0604020202020204" pitchFamily="34" charset="0"/>
              <a:buChar char="•"/>
            </a:pPr>
            <a:r>
              <a:rPr lang="en-AU" sz="1150">
                <a:solidFill>
                  <a:schemeClr val="tx1"/>
                </a:solidFill>
              </a:rPr>
              <a:t>an offence to not comply with the conditions of the permission. </a:t>
            </a:r>
          </a:p>
          <a:p>
            <a:pPr>
              <a:spcBef>
                <a:spcPts val="200"/>
              </a:spcBef>
              <a:spcAft>
                <a:spcPts val="200"/>
              </a:spcAft>
            </a:pPr>
            <a:r>
              <a:rPr lang="en-AU" sz="1150">
                <a:solidFill>
                  <a:schemeClr val="tx1"/>
                </a:solidFill>
              </a:rPr>
              <a:t>Legal provisions</a:t>
            </a:r>
            <a:r>
              <a:rPr lang="en-US" sz="1150">
                <a:solidFill>
                  <a:schemeClr val="tx1"/>
                </a:solidFill>
              </a:rPr>
              <a:t> and supporting processes may be needed for powers of inspection and entry, collecting information and remedial notice powers. </a:t>
            </a:r>
          </a:p>
          <a:p>
            <a:pPr>
              <a:spcBef>
                <a:spcPts val="200"/>
              </a:spcBef>
              <a:spcAft>
                <a:spcPts val="200"/>
              </a:spcAft>
            </a:pPr>
            <a:r>
              <a:rPr lang="en-AU" sz="1150">
                <a:solidFill>
                  <a:schemeClr val="tx1"/>
                </a:solidFill>
              </a:rPr>
              <a:t>It can be hard to identify who should be subject to compliance where harms are diffuse, hard to identify or costly to monitor. If so, re-examine coverage and risk control or return to Guide 1 to check the broader scheme design.</a:t>
            </a:r>
          </a:p>
          <a:p>
            <a:pPr>
              <a:spcBef>
                <a:spcPts val="200"/>
              </a:spcBef>
              <a:spcAft>
                <a:spcPts val="200"/>
              </a:spcAft>
            </a:pPr>
            <a:r>
              <a:rPr lang="en-US" sz="1150">
                <a:solidFill>
                  <a:schemeClr val="tx1"/>
                </a:solidFill>
              </a:rPr>
              <a:t>While they are generally non-punitive, conditions (e.g. additional audits or reporting) can be used as a sanction to manage poor performance where other enforcement mechanisms are not available. </a:t>
            </a:r>
          </a:p>
          <a:p>
            <a:pPr>
              <a:spcBef>
                <a:spcPts val="200"/>
              </a:spcBef>
              <a:spcAft>
                <a:spcPts val="200"/>
              </a:spcAft>
            </a:pPr>
            <a:r>
              <a:rPr lang="en-AU" sz="1150" b="1">
                <a:solidFill>
                  <a:schemeClr val="tx1"/>
                </a:solidFill>
              </a:rPr>
              <a:t>Penalties</a:t>
            </a:r>
          </a:p>
          <a:p>
            <a:pPr>
              <a:spcBef>
                <a:spcPts val="200"/>
              </a:spcBef>
              <a:spcAft>
                <a:spcPts val="200"/>
              </a:spcAft>
            </a:pPr>
            <a:r>
              <a:rPr lang="en-AU" sz="1150">
                <a:solidFill>
                  <a:schemeClr val="tx1"/>
                </a:solidFill>
              </a:rPr>
              <a:t>Removing permission (either permanently through revocation or temporarily through suspension) is a strong incentive for compliance. Design should consider requirements and regulator capability/capacity needed to prove breach of a condition. Grounds for granting and denying permission should be transparent and clear. </a:t>
            </a:r>
          </a:p>
          <a:p>
            <a:pPr>
              <a:spcBef>
                <a:spcPts val="200"/>
              </a:spcBef>
              <a:spcAft>
                <a:spcPts val="200"/>
              </a:spcAft>
            </a:pPr>
            <a:r>
              <a:rPr lang="en-AU" sz="1150">
                <a:solidFill>
                  <a:schemeClr val="tx1"/>
                </a:solidFill>
              </a:rPr>
              <a:t>Revocation should be complemented by more graduated and readily available measures. Penalties (</a:t>
            </a:r>
            <a:r>
              <a:rPr lang="en-AU" sz="1150">
                <a:solidFill>
                  <a:schemeClr val="tx1"/>
                </a:solidFill>
                <a:ea typeface="+mn-lt"/>
                <a:cs typeface="+mn-lt"/>
              </a:rPr>
              <a:t>fines, restrictions and other administrative sanctions</a:t>
            </a:r>
            <a:r>
              <a:rPr lang="en-AU" sz="1150">
                <a:solidFill>
                  <a:schemeClr val="tx1"/>
                </a:solidFill>
              </a:rPr>
              <a:t>) should:</a:t>
            </a:r>
          </a:p>
          <a:p>
            <a:pPr marL="171450" indent="-171450">
              <a:spcBef>
                <a:spcPts val="200"/>
              </a:spcBef>
              <a:spcAft>
                <a:spcPts val="200"/>
              </a:spcAft>
              <a:buFont typeface="Arial"/>
              <a:buChar char="•"/>
            </a:pPr>
            <a:r>
              <a:rPr lang="en-US" sz="1150">
                <a:solidFill>
                  <a:schemeClr val="tx1"/>
                </a:solidFill>
              </a:rPr>
              <a:t>influence behavior </a:t>
            </a:r>
            <a:r>
              <a:rPr lang="en-US" sz="1150">
                <a:solidFill>
                  <a:schemeClr val="tx1"/>
                </a:solidFill>
                <a:ea typeface="+mn-lt"/>
                <a:cs typeface="+mn-lt"/>
              </a:rPr>
              <a:t>–</a:t>
            </a:r>
            <a:r>
              <a:rPr lang="en-US" sz="1150">
                <a:solidFill>
                  <a:schemeClr val="tx1"/>
                </a:solidFill>
              </a:rPr>
              <a:t> encouraging compliance and signaling conditions will be enforced. They should be proportionate to the risk of harm and severity of the breach.</a:t>
            </a:r>
          </a:p>
          <a:p>
            <a:pPr marL="171450" indent="-171450">
              <a:spcBef>
                <a:spcPts val="200"/>
              </a:spcBef>
              <a:spcAft>
                <a:spcPts val="200"/>
              </a:spcAft>
              <a:buFont typeface="Arial"/>
              <a:buChar char="•"/>
            </a:pPr>
            <a:r>
              <a:rPr lang="en-US" sz="1150">
                <a:solidFill>
                  <a:schemeClr val="tx1"/>
                </a:solidFill>
              </a:rPr>
              <a:t>be clearly set out (e.g. fines expressed in penalty units) and enforcement transparent with the number and type of penalties issued made public.</a:t>
            </a:r>
            <a:endParaRPr lang="en-AU" sz="1150">
              <a:solidFill>
                <a:schemeClr val="tx1"/>
              </a:solidFill>
            </a:endParaRPr>
          </a:p>
        </p:txBody>
      </p:sp>
      <p:sp>
        <p:nvSpPr>
          <p:cNvPr id="5" name="TextBox 4">
            <a:extLst>
              <a:ext uri="{FF2B5EF4-FFF2-40B4-BE49-F238E27FC236}">
                <a16:creationId xmlns:a16="http://schemas.microsoft.com/office/drawing/2014/main" id="{1AF35F50-F791-FA0C-C335-86E0FBCC709D}"/>
              </a:ext>
            </a:extLst>
          </p:cNvPr>
          <p:cNvSpPr txBox="1"/>
          <p:nvPr/>
        </p:nvSpPr>
        <p:spPr>
          <a:xfrm>
            <a:off x="8112124" y="910740"/>
            <a:ext cx="3097213" cy="276999"/>
          </a:xfrm>
          <a:prstGeom prst="rect">
            <a:avLst/>
          </a:prstGeom>
          <a:solidFill>
            <a:schemeClr val="accent2"/>
          </a:solidFill>
          <a:ln>
            <a:solidFill>
              <a:schemeClr val="accent1"/>
            </a:solidFill>
          </a:ln>
        </p:spPr>
        <p:txBody>
          <a:bodyPr wrap="square" anchor="ctr" anchorCtr="0">
            <a:spAutoFit/>
          </a:bodyPr>
          <a:lstStyle/>
          <a:p>
            <a:r>
              <a:rPr lang="en-AU" sz="1200" b="1"/>
              <a:t>Examples - Compliance</a:t>
            </a:r>
          </a:p>
        </p:txBody>
      </p:sp>
    </p:spTree>
    <p:extLst>
      <p:ext uri="{BB962C8B-B14F-4D97-AF65-F5344CB8AC3E}">
        <p14:creationId xmlns:p14="http://schemas.microsoft.com/office/powerpoint/2010/main" val="235062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5600" y="55541"/>
            <a:ext cx="10515600" cy="1034638"/>
          </a:xfrm>
        </p:spPr>
        <p:txBody>
          <a:bodyPr/>
          <a:lstStyle/>
          <a:p>
            <a:br>
              <a:rPr lang="en-US"/>
            </a:br>
            <a:br>
              <a:rPr lang="en-US"/>
            </a:br>
            <a:br>
              <a:rPr lang="en-US"/>
            </a:br>
            <a:br>
              <a:rPr lang="en-US"/>
            </a:br>
            <a:br>
              <a:rPr lang="en-US"/>
            </a:br>
            <a:br>
              <a:rPr lang="en-AU"/>
            </a:br>
            <a:endParaRPr lang="en-AU" sz="2800"/>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5" y="1205297"/>
            <a:ext cx="3097213" cy="4566685"/>
          </a:xfrm>
          <a:prstGeom prst="rect">
            <a:avLst/>
          </a:prstGeom>
          <a:solidFill>
            <a:schemeClr val="bg1">
              <a:lumMod val="95000"/>
            </a:schemeClr>
          </a:solidFill>
        </p:spPr>
        <p:txBody>
          <a:bodyPr wrap="square" lIns="91440" tIns="108000" rIns="91440" bIns="45720" rtlCol="0" anchor="t">
            <a:spAutoFit/>
          </a:bodyPr>
          <a:lstStyle/>
          <a:p>
            <a:pPr marL="171450" indent="-171450">
              <a:spcBef>
                <a:spcPts val="200"/>
              </a:spcBef>
              <a:spcAft>
                <a:spcPts val="200"/>
              </a:spcAft>
              <a:buFont typeface="Arial" panose="020B0604020202020204" pitchFamily="34" charset="0"/>
              <a:buChar char="•"/>
            </a:pPr>
            <a:r>
              <a:rPr lang="en-US" sz="1125"/>
              <a:t>All </a:t>
            </a:r>
            <a:r>
              <a:rPr lang="en-US" sz="1125" err="1"/>
              <a:t>PrimeSafe</a:t>
            </a:r>
            <a:r>
              <a:rPr lang="en-US" sz="1125"/>
              <a:t> </a:t>
            </a:r>
            <a:r>
              <a:rPr lang="en-US" sz="1125" err="1"/>
              <a:t>licences</a:t>
            </a:r>
            <a:r>
              <a:rPr lang="en-US" sz="1125"/>
              <a:t> are for one year.</a:t>
            </a:r>
          </a:p>
          <a:p>
            <a:pPr marL="171450" indent="-171450">
              <a:spcBef>
                <a:spcPts val="200"/>
              </a:spcBef>
              <a:spcAft>
                <a:spcPts val="200"/>
              </a:spcAft>
              <a:buFont typeface="Arial" panose="020B0604020202020204" pitchFamily="34" charset="0"/>
              <a:buChar char="•"/>
            </a:pPr>
            <a:r>
              <a:rPr lang="en-US" sz="1125"/>
              <a:t>Dairy processing </a:t>
            </a:r>
            <a:r>
              <a:rPr lang="en-US" sz="1125" err="1"/>
              <a:t>licences</a:t>
            </a:r>
            <a:r>
              <a:rPr lang="en-US" sz="1125"/>
              <a:t> are for one year. Potential reform could include longer duration </a:t>
            </a:r>
            <a:r>
              <a:rPr lang="en-AU" sz="1125"/>
              <a:t>for lower risk businesses (e.g. large well established and high compliance businesses), while retaining the one-year duration for new dairy processors yet to demonstrate a history or capacity for compliance.</a:t>
            </a:r>
          </a:p>
          <a:p>
            <a:pPr marL="171450" indent="-171450">
              <a:spcBef>
                <a:spcPts val="200"/>
              </a:spcBef>
              <a:spcAft>
                <a:spcPts val="200"/>
              </a:spcAft>
              <a:buFont typeface="Arial" panose="020B0604020202020204" pitchFamily="34" charset="0"/>
              <a:buChar char="•"/>
            </a:pPr>
            <a:r>
              <a:rPr lang="en-US" sz="1125"/>
              <a:t>The </a:t>
            </a:r>
            <a:r>
              <a:rPr lang="en-US" sz="1125" i="1"/>
              <a:t>Environment Protection Act 2017 </a:t>
            </a:r>
            <a:r>
              <a:rPr lang="en-US" sz="1125"/>
              <a:t>provides for some waste </a:t>
            </a:r>
            <a:r>
              <a:rPr lang="en-US" sz="1125" err="1"/>
              <a:t>licences</a:t>
            </a:r>
            <a:r>
              <a:rPr lang="en-US" sz="1125"/>
              <a:t> to have a duration up to 99 years and other </a:t>
            </a:r>
            <a:r>
              <a:rPr lang="en-US" sz="1125" err="1"/>
              <a:t>licences</a:t>
            </a:r>
            <a:r>
              <a:rPr lang="en-US" sz="1125"/>
              <a:t> for up to 20 years. </a:t>
            </a:r>
          </a:p>
          <a:p>
            <a:pPr marL="171450" indent="-171450">
              <a:spcBef>
                <a:spcPts val="200"/>
              </a:spcBef>
              <a:spcAft>
                <a:spcPts val="200"/>
              </a:spcAft>
              <a:buFont typeface="Arial" panose="020B0604020202020204" pitchFamily="34" charset="0"/>
              <a:buChar char="•"/>
            </a:pPr>
            <a:r>
              <a:rPr lang="en-US" sz="1125"/>
              <a:t>Authorities to Control Wildlife, a type or permit, are generally issued for six to 12 months. Duration is informed by the time needed for landholders to complete the necessary controls, among other factors. </a:t>
            </a:r>
          </a:p>
          <a:p>
            <a:pPr marL="171450" indent="-171450">
              <a:spcBef>
                <a:spcPts val="200"/>
              </a:spcBef>
              <a:spcAft>
                <a:spcPts val="200"/>
              </a:spcAft>
              <a:buFont typeface="Arial" panose="020B0604020202020204" pitchFamily="34" charset="0"/>
              <a:buChar char="•"/>
            </a:pPr>
            <a:r>
              <a:rPr lang="en-US" sz="1125"/>
              <a:t>Temporary limited liquor </a:t>
            </a:r>
            <a:r>
              <a:rPr lang="en-US" sz="1125" err="1"/>
              <a:t>licences</a:t>
            </a:r>
            <a:r>
              <a:rPr lang="en-US" sz="1125"/>
              <a:t>, a type of permit, are issued for the time period of the particular event.</a:t>
            </a:r>
          </a:p>
          <a:p>
            <a:pPr marL="107950" indent="-107950">
              <a:spcBef>
                <a:spcPts val="200"/>
              </a:spcBef>
              <a:spcAft>
                <a:spcPts val="200"/>
              </a:spcAft>
              <a:buFont typeface="Arial" panose="020B0604020202020204" pitchFamily="34" charset="0"/>
              <a:buChar char="•"/>
            </a:pPr>
            <a:endParaRPr lang="en-AU" sz="1125"/>
          </a:p>
        </p:txBody>
      </p:sp>
      <p:sp>
        <p:nvSpPr>
          <p:cNvPr id="6" name="Rectangle 5">
            <a:extLst>
              <a:ext uri="{FF2B5EF4-FFF2-40B4-BE49-F238E27FC236}">
                <a16:creationId xmlns:a16="http://schemas.microsoft.com/office/drawing/2014/main" id="{557C2F7C-1D2B-2B95-0600-E47A89D297D2}"/>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94833" bIns="12480" numCol="1" spcCol="1270" anchor="ctr" anchorCtr="0">
            <a:noAutofit/>
          </a:bodyPr>
          <a:lstStyle/>
          <a:p>
            <a:pPr marL="0" lvl="0" indent="0" algn="l" defTabSz="488950">
              <a:spcBef>
                <a:spcPct val="0"/>
              </a:spcBef>
              <a:buNone/>
            </a:pPr>
            <a:r>
              <a:rPr lang="en-US" sz="2400">
                <a:latin typeface="+mj-lt"/>
              </a:rPr>
              <a:t>4.4 Duration</a:t>
            </a:r>
            <a:endParaRPr lang="en-AU" sz="2400" kern="1200">
              <a:latin typeface="+mj-lt"/>
            </a:endParaRPr>
          </a:p>
        </p:txBody>
      </p:sp>
      <p:sp>
        <p:nvSpPr>
          <p:cNvPr id="7" name="Rectangle 6">
            <a:extLst>
              <a:ext uri="{FF2B5EF4-FFF2-40B4-BE49-F238E27FC236}">
                <a16:creationId xmlns:a16="http://schemas.microsoft.com/office/drawing/2014/main" id="{9CED427C-4510-C94B-6C16-66CA6AC96C07}"/>
              </a:ext>
            </a:extLst>
          </p:cNvPr>
          <p:cNvSpPr/>
          <p:nvPr/>
        </p:nvSpPr>
        <p:spPr>
          <a:xfrm>
            <a:off x="442800" y="908050"/>
            <a:ext cx="7274038" cy="350426"/>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What is duration and how should it be applied?</a:t>
            </a:r>
          </a:p>
        </p:txBody>
      </p:sp>
      <p:sp>
        <p:nvSpPr>
          <p:cNvPr id="3" name="Rectangle 2">
            <a:extLst>
              <a:ext uri="{FF2B5EF4-FFF2-40B4-BE49-F238E27FC236}">
                <a16:creationId xmlns:a16="http://schemas.microsoft.com/office/drawing/2014/main" id="{B3D7C645-CB4F-480A-FA55-81F1BD4E061E}"/>
              </a:ext>
            </a:extLst>
          </p:cNvPr>
          <p:cNvSpPr/>
          <p:nvPr/>
        </p:nvSpPr>
        <p:spPr>
          <a:xfrm>
            <a:off x="442800" y="1240476"/>
            <a:ext cx="7274038" cy="451752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200"/>
              </a:spcBef>
              <a:spcAft>
                <a:spcPts val="200"/>
              </a:spcAft>
            </a:pPr>
            <a:r>
              <a:rPr lang="en-US" sz="1150" b="1">
                <a:solidFill>
                  <a:schemeClr val="tx1"/>
                </a:solidFill>
              </a:rPr>
              <a:t>Duration is the period of time for which a permission is granted. </a:t>
            </a:r>
          </a:p>
          <a:p>
            <a:pPr>
              <a:spcBef>
                <a:spcPts val="200"/>
              </a:spcBef>
              <a:spcAft>
                <a:spcPts val="200"/>
              </a:spcAft>
            </a:pPr>
            <a:r>
              <a:rPr lang="en-AU" sz="1150">
                <a:solidFill>
                  <a:schemeClr val="tx1"/>
                </a:solidFill>
              </a:rPr>
              <a:t>Set duration for as long as appropriate. Do so to align with the characteristics of businesses or activities and in balance with other permission features. </a:t>
            </a:r>
          </a:p>
          <a:p>
            <a:pPr>
              <a:spcBef>
                <a:spcPts val="200"/>
              </a:spcBef>
              <a:spcAft>
                <a:spcPts val="200"/>
              </a:spcAft>
            </a:pPr>
            <a:r>
              <a:rPr lang="en-US" sz="1150">
                <a:solidFill>
                  <a:schemeClr val="tx1"/>
                </a:solidFill>
              </a:rPr>
              <a:t>Longer durations are preferred for </a:t>
            </a:r>
            <a:r>
              <a:rPr lang="en-US" sz="1150" b="1" err="1">
                <a:solidFill>
                  <a:schemeClr val="tx1"/>
                </a:solidFill>
              </a:rPr>
              <a:t>licences</a:t>
            </a:r>
            <a:r>
              <a:rPr lang="en-US" sz="1150" b="1">
                <a:solidFill>
                  <a:schemeClr val="tx1"/>
                </a:solidFill>
              </a:rPr>
              <a:t> and registrations</a:t>
            </a:r>
            <a:r>
              <a:rPr lang="en-US" sz="1150">
                <a:solidFill>
                  <a:schemeClr val="tx1"/>
                </a:solidFill>
              </a:rPr>
              <a:t> (e.g. four years), especially where there are:</a:t>
            </a:r>
          </a:p>
          <a:p>
            <a:pPr marL="107950" indent="-107950">
              <a:spcBef>
                <a:spcPts val="200"/>
              </a:spcBef>
              <a:spcAft>
                <a:spcPts val="200"/>
              </a:spcAft>
              <a:buFont typeface="Arial" panose="020B0604020202020204" pitchFamily="34" charset="0"/>
              <a:buChar char="•"/>
            </a:pPr>
            <a:r>
              <a:rPr lang="en-US" sz="1150">
                <a:solidFill>
                  <a:schemeClr val="tx1"/>
                </a:solidFill>
              </a:rPr>
              <a:t>high startup costs </a:t>
            </a:r>
          </a:p>
          <a:p>
            <a:pPr marL="107950" indent="-107950">
              <a:spcBef>
                <a:spcPts val="200"/>
              </a:spcBef>
              <a:spcAft>
                <a:spcPts val="200"/>
              </a:spcAft>
              <a:buFont typeface="Arial" panose="020B0604020202020204" pitchFamily="34" charset="0"/>
              <a:buChar char="•"/>
            </a:pPr>
            <a:r>
              <a:rPr lang="en-US" sz="1150">
                <a:solidFill>
                  <a:schemeClr val="tx1"/>
                </a:solidFill>
              </a:rPr>
              <a:t>enduring property rights, where businesses seek confidence to invest and regulators want to encourage certain </a:t>
            </a:r>
            <a:r>
              <a:rPr lang="en-US" sz="1150" err="1">
                <a:solidFill>
                  <a:schemeClr val="tx1"/>
                </a:solidFill>
              </a:rPr>
              <a:t>behaviours</a:t>
            </a:r>
            <a:endParaRPr lang="en-US" sz="1150">
              <a:solidFill>
                <a:schemeClr val="tx1"/>
              </a:solidFill>
            </a:endParaRPr>
          </a:p>
          <a:p>
            <a:pPr marL="107950" indent="-107950">
              <a:spcBef>
                <a:spcPts val="200"/>
              </a:spcBef>
              <a:spcAft>
                <a:spcPts val="200"/>
              </a:spcAft>
              <a:buFont typeface="Arial" panose="020B0604020202020204" pitchFamily="34" charset="0"/>
              <a:buChar char="•"/>
            </a:pPr>
            <a:r>
              <a:rPr lang="en-US" sz="1150">
                <a:solidFill>
                  <a:schemeClr val="tx1"/>
                </a:solidFill>
              </a:rPr>
              <a:t>opportunities to reduce administrative costs for the regulator and permission holder. </a:t>
            </a:r>
          </a:p>
          <a:p>
            <a:pPr algn="l">
              <a:spcBef>
                <a:spcPts val="200"/>
              </a:spcBef>
              <a:spcAft>
                <a:spcPts val="200"/>
              </a:spcAft>
            </a:pPr>
            <a:r>
              <a:rPr lang="en-US" sz="1150" b="1">
                <a:solidFill>
                  <a:schemeClr val="tx1"/>
                </a:solidFill>
              </a:rPr>
              <a:t>Only consider shorter duration </a:t>
            </a:r>
            <a:r>
              <a:rPr lang="en-US" sz="1150">
                <a:solidFill>
                  <a:schemeClr val="tx1"/>
                </a:solidFill>
              </a:rPr>
              <a:t>where:</a:t>
            </a:r>
          </a:p>
          <a:p>
            <a:pPr marL="107950" indent="-107950">
              <a:spcBef>
                <a:spcPts val="200"/>
              </a:spcBef>
              <a:spcAft>
                <a:spcPts val="200"/>
              </a:spcAft>
              <a:buFont typeface="Arial" panose="020B0604020202020204" pitchFamily="34" charset="0"/>
              <a:buChar char="•"/>
            </a:pPr>
            <a:r>
              <a:rPr lang="en-US" sz="1150">
                <a:solidFill>
                  <a:schemeClr val="tx1"/>
                </a:solidFill>
              </a:rPr>
              <a:t>risks of harm are substantial and difficult to control through conditions, e.g. new market entrants still demonstrating their ability to comply</a:t>
            </a:r>
          </a:p>
          <a:p>
            <a:pPr marL="107950" indent="-107950">
              <a:spcBef>
                <a:spcPts val="200"/>
              </a:spcBef>
              <a:spcAft>
                <a:spcPts val="200"/>
              </a:spcAft>
              <a:buFont typeface="Arial" panose="020B0604020202020204" pitchFamily="34" charset="0"/>
              <a:buChar char="•"/>
            </a:pPr>
            <a:r>
              <a:rPr lang="en-US" sz="1150">
                <a:solidFill>
                  <a:schemeClr val="tx1"/>
                </a:solidFill>
              </a:rPr>
              <a:t>the permission conditions might need to change over time due to market and technological innovations or legislative change</a:t>
            </a:r>
          </a:p>
          <a:p>
            <a:pPr marL="107950" indent="-107950">
              <a:spcBef>
                <a:spcPts val="200"/>
              </a:spcBef>
              <a:spcAft>
                <a:spcPts val="200"/>
              </a:spcAft>
              <a:buFont typeface="Arial" panose="020B0604020202020204" pitchFamily="34" charset="0"/>
              <a:buChar char="•"/>
            </a:pPr>
            <a:r>
              <a:rPr lang="en-US" sz="1150">
                <a:solidFill>
                  <a:schemeClr val="tx1"/>
                </a:solidFill>
              </a:rPr>
              <a:t>the regulator does not have effective methods to revoke permission.</a:t>
            </a:r>
          </a:p>
          <a:p>
            <a:pPr>
              <a:spcBef>
                <a:spcPts val="200"/>
              </a:spcBef>
              <a:spcAft>
                <a:spcPts val="200"/>
              </a:spcAft>
            </a:pPr>
            <a:r>
              <a:rPr lang="en-US" sz="1150">
                <a:solidFill>
                  <a:schemeClr val="tx1"/>
                </a:solidFill>
              </a:rPr>
              <a:t>Fees and charges can be applied annually to recover costs even if permissions are longer. Fees and charges are not a sufficient reason for a shorter duration. </a:t>
            </a:r>
          </a:p>
          <a:p>
            <a:pPr>
              <a:spcBef>
                <a:spcPts val="200"/>
              </a:spcBef>
              <a:spcAft>
                <a:spcPts val="200"/>
              </a:spcAft>
            </a:pPr>
            <a:r>
              <a:rPr lang="en-US" sz="1150">
                <a:solidFill>
                  <a:schemeClr val="tx1"/>
                </a:solidFill>
              </a:rPr>
              <a:t>A </a:t>
            </a:r>
            <a:r>
              <a:rPr lang="en-US" sz="1150" b="1">
                <a:solidFill>
                  <a:schemeClr val="tx1"/>
                </a:solidFill>
              </a:rPr>
              <a:t>permit</a:t>
            </a:r>
            <a:r>
              <a:rPr lang="en-US" sz="1150">
                <a:solidFill>
                  <a:schemeClr val="tx1"/>
                </a:solidFill>
              </a:rPr>
              <a:t> should be for the period of the time-limited activity. It should be issued sufficiently in advance for a business to confidently plan and prepare for an event.</a:t>
            </a:r>
            <a:endParaRPr lang="en-US" sz="1150" strike="sngStrike">
              <a:solidFill>
                <a:schemeClr val="tx1"/>
              </a:solidFill>
            </a:endParaRPr>
          </a:p>
        </p:txBody>
      </p:sp>
      <p:sp>
        <p:nvSpPr>
          <p:cNvPr id="5" name="TextBox 4">
            <a:extLst>
              <a:ext uri="{FF2B5EF4-FFF2-40B4-BE49-F238E27FC236}">
                <a16:creationId xmlns:a16="http://schemas.microsoft.com/office/drawing/2014/main" id="{1616E253-FFA7-8721-EC11-2D4EC5995C92}"/>
              </a:ext>
            </a:extLst>
          </p:cNvPr>
          <p:cNvSpPr txBox="1"/>
          <p:nvPr/>
        </p:nvSpPr>
        <p:spPr>
          <a:xfrm>
            <a:off x="8112276" y="919976"/>
            <a:ext cx="3084361"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Duration</a:t>
            </a:r>
          </a:p>
        </p:txBody>
      </p:sp>
    </p:spTree>
    <p:extLst>
      <p:ext uri="{BB962C8B-B14F-4D97-AF65-F5344CB8AC3E}">
        <p14:creationId xmlns:p14="http://schemas.microsoft.com/office/powerpoint/2010/main" val="297389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F4DB3E6-B692-E988-1769-90BCFF7D4020}"/>
              </a:ext>
            </a:extLst>
          </p:cNvPr>
          <p:cNvSpPr txBox="1"/>
          <p:nvPr/>
        </p:nvSpPr>
        <p:spPr>
          <a:xfrm>
            <a:off x="8113396" y="1208742"/>
            <a:ext cx="3095942" cy="4914000"/>
          </a:xfrm>
          <a:prstGeom prst="rect">
            <a:avLst/>
          </a:prstGeom>
          <a:solidFill>
            <a:schemeClr val="bg1">
              <a:lumMod val="95000"/>
            </a:schemeClr>
          </a:solidFill>
        </p:spPr>
        <p:txBody>
          <a:bodyPr wrap="square" lIns="91440" tIns="45720" rIns="91440" bIns="45720" rtlCol="0" anchor="t">
            <a:spAutoFit/>
          </a:bodyPr>
          <a:lstStyle/>
          <a:p>
            <a:pPr marL="107950" indent="-107950">
              <a:spcBef>
                <a:spcPts val="200"/>
              </a:spcBef>
              <a:spcAft>
                <a:spcPts val="200"/>
              </a:spcAft>
              <a:buFont typeface="Arial" panose="020B0604020202020204" pitchFamily="34" charset="0"/>
              <a:buChar char="•"/>
            </a:pPr>
            <a:r>
              <a:rPr lang="en-AU" sz="1125"/>
              <a:t>Principle 1 : Agencies should aim to recover the full costs of service provision to promote efficient consumption.</a:t>
            </a:r>
          </a:p>
          <a:p>
            <a:pPr marL="361950" lvl="1" indent="-171450">
              <a:spcBef>
                <a:spcPts val="200"/>
              </a:spcBef>
              <a:spcAft>
                <a:spcPts val="200"/>
              </a:spcAft>
              <a:buFont typeface="VIC" panose="00000500000000000000" pitchFamily="50" charset="0"/>
              <a:buChar char="–"/>
            </a:pPr>
            <a:r>
              <a:rPr lang="en-AU" sz="1100"/>
              <a:t>Practicing certificate fees for barristers and other practitioner classes have been set at cost recovery levels</a:t>
            </a:r>
          </a:p>
          <a:p>
            <a:pPr marL="361950" lvl="1" indent="-171450">
              <a:spcBef>
                <a:spcPts val="200"/>
              </a:spcBef>
              <a:spcAft>
                <a:spcPts val="200"/>
              </a:spcAft>
              <a:buFont typeface="VIC" panose="00000500000000000000" pitchFamily="50" charset="0"/>
              <a:buChar char="–"/>
            </a:pPr>
            <a:r>
              <a:rPr lang="en-AU" sz="1100"/>
              <a:t>The Victorian Essential Services Commission recovers family violence hardship provisions as part of industry licence fees.</a:t>
            </a:r>
          </a:p>
          <a:p>
            <a:pPr marL="171450" indent="-171450">
              <a:spcBef>
                <a:spcPts val="200"/>
              </a:spcBef>
              <a:spcAft>
                <a:spcPts val="200"/>
              </a:spcAft>
              <a:buFont typeface="Arial" panose="020B0604020202020204" pitchFamily="34" charset="0"/>
              <a:buChar char="•"/>
            </a:pPr>
            <a:r>
              <a:rPr lang="en-AU" sz="1125"/>
              <a:t>Principle 3: Services creating broad benefits for the community should be priced to support efficient consumption.</a:t>
            </a:r>
          </a:p>
          <a:p>
            <a:pPr marL="361950" lvl="1" indent="-171450">
              <a:spcBef>
                <a:spcPts val="200"/>
              </a:spcBef>
              <a:spcAft>
                <a:spcPts val="200"/>
              </a:spcAft>
              <a:buFont typeface="VIC" panose="00000500000000000000" pitchFamily="50" charset="0"/>
              <a:buChar char="–"/>
            </a:pPr>
            <a:r>
              <a:rPr lang="en-AU" sz="1100"/>
              <a:t>Some Heritage Victoria permit fees have been set below full cost recovery, in part to reflect community benefits from cultural heritage values.</a:t>
            </a:r>
          </a:p>
          <a:p>
            <a:pPr marL="171450" indent="-171450">
              <a:spcBef>
                <a:spcPts val="200"/>
              </a:spcBef>
              <a:spcAft>
                <a:spcPts val="200"/>
              </a:spcAft>
              <a:buFont typeface="Arial" panose="020B0604020202020204" pitchFamily="34" charset="0"/>
              <a:buChar char="•"/>
            </a:pPr>
            <a:r>
              <a:rPr lang="en-AU" sz="1125"/>
              <a:t>Principle 6 : Users should pay for differentiated service based on the value created by that differentiation.</a:t>
            </a:r>
            <a:endParaRPr lang="en-AU" sz="1125">
              <a:highlight>
                <a:srgbClr val="FFFF00"/>
              </a:highlight>
            </a:endParaRPr>
          </a:p>
          <a:p>
            <a:pPr marL="359410" lvl="1" indent="-171450">
              <a:spcBef>
                <a:spcPts val="200"/>
              </a:spcBef>
              <a:spcAft>
                <a:spcPts val="200"/>
              </a:spcAft>
              <a:buFont typeface="VIC" panose="00000500000000000000" pitchFamily="50" charset="0"/>
              <a:buChar char="–"/>
            </a:pPr>
            <a:r>
              <a:rPr lang="en-AU" sz="1100"/>
              <a:t>Some agencies offer a fast-track service for expedited applications.</a:t>
            </a:r>
          </a:p>
        </p:txBody>
      </p:sp>
      <p:sp>
        <p:nvSpPr>
          <p:cNvPr id="8" name="Rectangle 7">
            <a:extLst>
              <a:ext uri="{FF2B5EF4-FFF2-40B4-BE49-F238E27FC236}">
                <a16:creationId xmlns:a16="http://schemas.microsoft.com/office/drawing/2014/main" id="{56E150A0-40B2-5D3F-D152-DF6E13F4A70F}"/>
              </a:ext>
            </a:extLst>
          </p:cNvPr>
          <p:cNvSpPr/>
          <p:nvPr/>
        </p:nvSpPr>
        <p:spPr>
          <a:xfrm>
            <a:off x="442798" y="5166545"/>
            <a:ext cx="7274039" cy="275849"/>
          </a:xfrm>
          <a:prstGeom prst="rect">
            <a:avLst/>
          </a:prstGeom>
          <a:solidFill>
            <a:schemeClr val="accent3"/>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marL="0" lvl="0" indent="0" algn="l" defTabSz="444500">
              <a:lnSpc>
                <a:spcPct val="90000"/>
              </a:lnSpc>
              <a:spcBef>
                <a:spcPct val="0"/>
              </a:spcBef>
              <a:spcAft>
                <a:spcPct val="35000"/>
              </a:spcAft>
              <a:buNone/>
            </a:pPr>
            <a:r>
              <a:rPr lang="en-US" sz="1200" kern="1200">
                <a:latin typeface="+mj-lt"/>
              </a:rPr>
              <a:t>Additional information [Appendix 2]</a:t>
            </a:r>
            <a:endParaRPr lang="en-AU" sz="1200">
              <a:latin typeface="+mj-lt"/>
            </a:endParaRPr>
          </a:p>
        </p:txBody>
      </p:sp>
      <p:sp>
        <p:nvSpPr>
          <p:cNvPr id="6" name="Rectangle 5">
            <a:extLst>
              <a:ext uri="{FF2B5EF4-FFF2-40B4-BE49-F238E27FC236}">
                <a16:creationId xmlns:a16="http://schemas.microsoft.com/office/drawing/2014/main" id="{5E90F7F9-19BA-BBA5-A2B6-097B22FEFD08}"/>
              </a:ext>
            </a:extLst>
          </p:cNvPr>
          <p:cNvSpPr/>
          <p:nvPr/>
        </p:nvSpPr>
        <p:spPr>
          <a:xfrm>
            <a:off x="442799" y="5442394"/>
            <a:ext cx="7274039" cy="679295"/>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en-AU" sz="1100">
                <a:solidFill>
                  <a:schemeClr val="tx1"/>
                </a:solidFill>
              </a:rPr>
              <a:t>Fee level and structure reform scenarios</a:t>
            </a:r>
          </a:p>
          <a:p>
            <a:pPr marL="171450" indent="-171450">
              <a:buFont typeface="Arial" panose="020B0604020202020204" pitchFamily="34" charset="0"/>
              <a:buChar char="•"/>
            </a:pPr>
            <a:r>
              <a:rPr lang="en-AU" sz="1100">
                <a:solidFill>
                  <a:schemeClr val="tx1"/>
                </a:solidFill>
              </a:rPr>
              <a:t>Further information about the Pricing for Value Guide can be found on the Department of Treasury and Finance </a:t>
            </a:r>
            <a:r>
              <a:rPr lang="en-AU" sz="1100">
                <a:solidFill>
                  <a:schemeClr val="tx1"/>
                </a:solidFill>
                <a:hlinkClick r:id="rId3"/>
              </a:rPr>
              <a:t>website</a:t>
            </a:r>
            <a:r>
              <a:rPr lang="en-AU" sz="1100">
                <a:solidFill>
                  <a:schemeClr val="tx1"/>
                </a:solidFill>
              </a:rPr>
              <a:t> and by emailing </a:t>
            </a:r>
            <a:r>
              <a:rPr lang="en-AU" sz="1100">
                <a:solidFill>
                  <a:schemeClr val="tx1"/>
                </a:solidFill>
                <a:hlinkClick r:id="rId4">
                  <a:extLst>
                    <a:ext uri="{A12FA001-AC4F-418D-AE19-62706E023703}">
                      <ahyp:hlinkClr xmlns:ahyp="http://schemas.microsoft.com/office/drawing/2018/hyperlinkcolor" val="tx"/>
                    </a:ext>
                  </a:extLst>
                </a:hlinkClick>
              </a:rPr>
              <a:t>pricing@dtf.vic.gov.au</a:t>
            </a:r>
            <a:endParaRPr lang="en-AU" sz="1100">
              <a:solidFill>
                <a:schemeClr val="tx1"/>
              </a:solidFill>
            </a:endParaRPr>
          </a:p>
        </p:txBody>
      </p:sp>
      <p:sp>
        <p:nvSpPr>
          <p:cNvPr id="7" name="Rectangle 6">
            <a:extLst>
              <a:ext uri="{FF2B5EF4-FFF2-40B4-BE49-F238E27FC236}">
                <a16:creationId xmlns:a16="http://schemas.microsoft.com/office/drawing/2014/main" id="{FA7D1116-854F-90D4-7BE5-0552EAC7C382}"/>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94833" bIns="12480" numCol="1" spcCol="1270" anchor="ctr" anchorCtr="0">
            <a:noAutofit/>
          </a:bodyPr>
          <a:lstStyle/>
          <a:p>
            <a:pPr marL="0" lvl="0" indent="0" algn="l" defTabSz="488950">
              <a:spcBef>
                <a:spcPct val="0"/>
              </a:spcBef>
              <a:buNone/>
            </a:pPr>
            <a:r>
              <a:rPr lang="en-US" sz="2400">
                <a:latin typeface="+mj-lt"/>
              </a:rPr>
              <a:t>4.5 Fees and charges</a:t>
            </a:r>
            <a:endParaRPr lang="en-AU" sz="2400" kern="1200">
              <a:latin typeface="+mj-lt"/>
            </a:endParaRPr>
          </a:p>
        </p:txBody>
      </p:sp>
      <p:sp>
        <p:nvSpPr>
          <p:cNvPr id="9" name="Rectangle 8">
            <a:extLst>
              <a:ext uri="{FF2B5EF4-FFF2-40B4-BE49-F238E27FC236}">
                <a16:creationId xmlns:a16="http://schemas.microsoft.com/office/drawing/2014/main" id="{22780D57-5426-34A8-8431-E9C27AFC98B0}"/>
              </a:ext>
            </a:extLst>
          </p:cNvPr>
          <p:cNvSpPr/>
          <p:nvPr/>
        </p:nvSpPr>
        <p:spPr>
          <a:xfrm>
            <a:off x="442799" y="905458"/>
            <a:ext cx="7274039"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80281" bIns="3179"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What are fees and charges and how should they be included?</a:t>
            </a:r>
          </a:p>
        </p:txBody>
      </p:sp>
      <p:sp>
        <p:nvSpPr>
          <p:cNvPr id="3" name="Rectangle 2">
            <a:extLst>
              <a:ext uri="{FF2B5EF4-FFF2-40B4-BE49-F238E27FC236}">
                <a16:creationId xmlns:a16="http://schemas.microsoft.com/office/drawing/2014/main" id="{B3D7C645-CB4F-480A-FA55-81F1BD4E061E}"/>
              </a:ext>
            </a:extLst>
          </p:cNvPr>
          <p:cNvSpPr/>
          <p:nvPr/>
        </p:nvSpPr>
        <p:spPr>
          <a:xfrm>
            <a:off x="442799" y="1237246"/>
            <a:ext cx="7274038" cy="369620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200"/>
              </a:spcBef>
              <a:spcAft>
                <a:spcPts val="200"/>
              </a:spcAft>
            </a:pPr>
            <a:r>
              <a:rPr lang="en-AU" sz="1200" b="1">
                <a:solidFill>
                  <a:schemeClr val="tx1"/>
                </a:solidFill>
              </a:rPr>
              <a:t>Before setting fees and charges you will have:</a:t>
            </a:r>
          </a:p>
          <a:p>
            <a:pPr marL="171450" indent="-171450">
              <a:spcBef>
                <a:spcPts val="200"/>
              </a:spcBef>
              <a:spcAft>
                <a:spcPts val="200"/>
              </a:spcAft>
              <a:buFont typeface="Arial" panose="020B0604020202020204" pitchFamily="34" charset="0"/>
              <a:buChar char="•"/>
            </a:pPr>
            <a:r>
              <a:rPr lang="en-AU" sz="1200">
                <a:solidFill>
                  <a:schemeClr val="tx1"/>
                </a:solidFill>
              </a:rPr>
              <a:t>reviewed your permissions, assessed the regulatory activity and propose to implement or continue a permission </a:t>
            </a:r>
          </a:p>
          <a:p>
            <a:pPr marL="171450" indent="-171450">
              <a:spcBef>
                <a:spcPts val="200"/>
              </a:spcBef>
              <a:spcAft>
                <a:spcPts val="200"/>
              </a:spcAft>
              <a:buFont typeface="Arial" panose="020B0604020202020204" pitchFamily="34" charset="0"/>
              <a:buChar char="•"/>
            </a:pPr>
            <a:r>
              <a:rPr lang="en-AU" sz="1200">
                <a:solidFill>
                  <a:schemeClr val="tx1"/>
                </a:solidFill>
              </a:rPr>
              <a:t>considered the cost of all regulatory functions involved in managing risk through the permission lifecycle. </a:t>
            </a:r>
          </a:p>
          <a:p>
            <a:pPr>
              <a:spcBef>
                <a:spcPts val="200"/>
              </a:spcBef>
              <a:spcAft>
                <a:spcPts val="200"/>
              </a:spcAft>
            </a:pPr>
            <a:r>
              <a:rPr lang="en-AU" sz="1200" b="1">
                <a:solidFill>
                  <a:schemeClr val="tx1"/>
                </a:solidFill>
              </a:rPr>
              <a:t>Pricing for Value Guide</a:t>
            </a:r>
          </a:p>
          <a:p>
            <a:pPr>
              <a:spcBef>
                <a:spcPts val="200"/>
              </a:spcBef>
              <a:spcAft>
                <a:spcPts val="200"/>
              </a:spcAft>
            </a:pPr>
            <a:r>
              <a:rPr lang="en-AU" sz="1200">
                <a:solidFill>
                  <a:schemeClr val="tx1"/>
                </a:solidFill>
              </a:rPr>
              <a:t>The Standing Directions under the </a:t>
            </a:r>
            <a:r>
              <a:rPr lang="en-AU" sz="1200" i="1">
                <a:solidFill>
                  <a:schemeClr val="tx1"/>
                </a:solidFill>
              </a:rPr>
              <a:t>Financial Management Act 1994 </a:t>
            </a:r>
            <a:r>
              <a:rPr lang="en-AU" sz="1200">
                <a:solidFill>
                  <a:schemeClr val="tx1"/>
                </a:solidFill>
              </a:rPr>
              <a:t>require agencies to apply the Guide in the setting of fees and charges for government services (including regulatory services). This Guide:</a:t>
            </a:r>
          </a:p>
          <a:p>
            <a:pPr marL="171450" indent="-171450">
              <a:spcBef>
                <a:spcPts val="200"/>
              </a:spcBef>
              <a:spcAft>
                <a:spcPts val="200"/>
              </a:spcAft>
              <a:buFont typeface="Arial" panose="020B0604020202020204" pitchFamily="34" charset="0"/>
              <a:buChar char="•"/>
            </a:pPr>
            <a:r>
              <a:rPr lang="en-AU" sz="1200">
                <a:solidFill>
                  <a:schemeClr val="tx1"/>
                </a:solidFill>
              </a:rPr>
              <a:t>is based on 12 principles (including cost recovery) and is the practical methodology for undertaking pricing reviews</a:t>
            </a:r>
          </a:p>
          <a:p>
            <a:pPr marL="171450" indent="-171450">
              <a:spcBef>
                <a:spcPts val="200"/>
              </a:spcBef>
              <a:spcAft>
                <a:spcPts val="200"/>
              </a:spcAft>
              <a:buFont typeface="Arial" panose="020B0604020202020204" pitchFamily="34" charset="0"/>
              <a:buChar char="•"/>
            </a:pPr>
            <a:r>
              <a:rPr lang="en-AU" sz="1200">
                <a:solidFill>
                  <a:schemeClr val="tx1"/>
                </a:solidFill>
              </a:rPr>
              <a:t>provides practical step-by-step guidance for undertaking pricing reviews</a:t>
            </a:r>
          </a:p>
          <a:p>
            <a:pPr marL="171450" indent="-171450">
              <a:spcBef>
                <a:spcPts val="200"/>
              </a:spcBef>
              <a:spcAft>
                <a:spcPts val="200"/>
              </a:spcAft>
              <a:buFont typeface="Arial" panose="020B0604020202020204" pitchFamily="34" charset="0"/>
              <a:buChar char="•"/>
            </a:pPr>
            <a:r>
              <a:rPr lang="en-AU" sz="1200">
                <a:solidFill>
                  <a:schemeClr val="tx1"/>
                </a:solidFill>
              </a:rPr>
              <a:t>requires that pricing arrangements be monitored annually and reviewed periodically.</a:t>
            </a:r>
          </a:p>
          <a:p>
            <a:pPr>
              <a:spcBef>
                <a:spcPts val="200"/>
              </a:spcBef>
              <a:spcAft>
                <a:spcPts val="200"/>
              </a:spcAft>
            </a:pPr>
            <a:r>
              <a:rPr lang="en-AU" sz="1200">
                <a:solidFill>
                  <a:schemeClr val="tx1"/>
                </a:solidFill>
              </a:rPr>
              <a:t>Any proposed new prices or price changes that will have a revenue impact exceeding $50 000 a year (indexed) requires the Treasurer’s approval.</a:t>
            </a:r>
          </a:p>
          <a:p>
            <a:pPr>
              <a:spcBef>
                <a:spcPts val="200"/>
              </a:spcBef>
              <a:spcAft>
                <a:spcPts val="200"/>
              </a:spcAft>
            </a:pPr>
            <a:r>
              <a:rPr lang="en-AU" sz="1200">
                <a:solidFill>
                  <a:srgbClr val="232B39">
                    <a:hueOff val="0"/>
                    <a:satOff val="0"/>
                    <a:lumOff val="0"/>
                    <a:alphaOff val="0"/>
                  </a:srgbClr>
                </a:solidFill>
              </a:rPr>
              <a:t>Fees are not limited to renewal timing and can be issued more regularly – e.g. five-year duration with annual fees. In this case, fees may be limited to recovering actual costs.</a:t>
            </a:r>
            <a:r>
              <a:rPr lang="en-AU" sz="1200">
                <a:solidFill>
                  <a:srgbClr val="232B39">
                    <a:hueOff val="0"/>
                    <a:satOff val="0"/>
                    <a:lumOff val="0"/>
                    <a:alphaOff val="0"/>
                  </a:srgbClr>
                </a:solidFill>
                <a:highlight>
                  <a:srgbClr val="00FF00"/>
                </a:highlight>
              </a:rPr>
              <a:t> </a:t>
            </a:r>
            <a:endParaRPr lang="en-AU" sz="1200">
              <a:solidFill>
                <a:schemeClr val="tx1"/>
              </a:solidFill>
            </a:endParaRPr>
          </a:p>
        </p:txBody>
      </p:sp>
      <p:sp>
        <p:nvSpPr>
          <p:cNvPr id="5" name="TextBox 4">
            <a:extLst>
              <a:ext uri="{FF2B5EF4-FFF2-40B4-BE49-F238E27FC236}">
                <a16:creationId xmlns:a16="http://schemas.microsoft.com/office/drawing/2014/main" id="{0C6B06AC-5879-B20F-C766-8725385D739F}"/>
              </a:ext>
            </a:extLst>
          </p:cNvPr>
          <p:cNvSpPr txBox="1"/>
          <p:nvPr/>
        </p:nvSpPr>
        <p:spPr>
          <a:xfrm>
            <a:off x="8112125" y="919976"/>
            <a:ext cx="3084376"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Pricing for value principles</a:t>
            </a:r>
          </a:p>
        </p:txBody>
      </p:sp>
    </p:spTree>
    <p:extLst>
      <p:ext uri="{BB962C8B-B14F-4D97-AF65-F5344CB8AC3E}">
        <p14:creationId xmlns:p14="http://schemas.microsoft.com/office/powerpoint/2010/main" val="187772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24926-18C8-A707-763D-A62BAEDB809D}"/>
              </a:ext>
            </a:extLst>
          </p:cNvPr>
          <p:cNvSpPr/>
          <p:nvPr/>
        </p:nvSpPr>
        <p:spPr>
          <a:xfrm>
            <a:off x="704849" y="1580147"/>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4850" y="264248"/>
            <a:ext cx="10515600" cy="510672"/>
          </a:xfrm>
        </p:spPr>
        <p:txBody>
          <a:bodyPr/>
          <a:lstStyle/>
          <a:p>
            <a:r>
              <a:rPr lang="en-AU"/>
              <a:t>Stage 4: Reflection point</a:t>
            </a:r>
          </a:p>
        </p:txBody>
      </p:sp>
      <p:sp>
        <p:nvSpPr>
          <p:cNvPr id="23" name="Content Placeholder 2">
            <a:extLst>
              <a:ext uri="{FF2B5EF4-FFF2-40B4-BE49-F238E27FC236}">
                <a16:creationId xmlns:a16="http://schemas.microsoft.com/office/drawing/2014/main" id="{0A52608B-3200-579A-B1EB-582E3405F4CF}"/>
              </a:ext>
            </a:extLst>
          </p:cNvPr>
          <p:cNvSpPr>
            <a:spLocks noGrp="1"/>
          </p:cNvSpPr>
          <p:nvPr>
            <p:ph idx="1"/>
          </p:nvPr>
        </p:nvSpPr>
        <p:spPr/>
        <p:txBody>
          <a:bodyPr/>
          <a:lstStyle/>
          <a:p>
            <a:r>
              <a:rPr lang="en-US" sz="1600"/>
              <a:t>When you have completed this stage, you will have refined the design of your permission so that it is as effective and efficient as it can be.</a:t>
            </a:r>
            <a:endParaRPr lang="en-AU" sz="1600"/>
          </a:p>
        </p:txBody>
      </p:sp>
      <p:sp>
        <p:nvSpPr>
          <p:cNvPr id="27" name="Rectangle 26">
            <a:extLst>
              <a:ext uri="{FF2B5EF4-FFF2-40B4-BE49-F238E27FC236}">
                <a16:creationId xmlns:a16="http://schemas.microsoft.com/office/drawing/2014/main" id="{43CB7E5F-3CC7-7FFB-6631-93FE5748209A}"/>
              </a:ext>
            </a:extLst>
          </p:cNvPr>
          <p:cNvSpPr/>
          <p:nvPr/>
        </p:nvSpPr>
        <p:spPr>
          <a:xfrm>
            <a:off x="4084320" y="2148295"/>
            <a:ext cx="7021830" cy="2828518"/>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300">
                <a:solidFill>
                  <a:srgbClr val="232B39"/>
                </a:solidFill>
                <a:latin typeface="+mn-lt"/>
              </a:rPr>
              <a:t>You have made sure </a:t>
            </a:r>
            <a:r>
              <a:rPr lang="en-US" sz="1300">
                <a:solidFill>
                  <a:srgbClr val="232B39"/>
                </a:solidFill>
              </a:rPr>
              <a:t>permission</a:t>
            </a:r>
            <a:r>
              <a:rPr lang="en-US" sz="1300">
                <a:solidFill>
                  <a:srgbClr val="232B39"/>
                </a:solidFill>
                <a:latin typeface="+mn-lt"/>
              </a:rPr>
              <a:t> features:</a:t>
            </a:r>
            <a:r>
              <a:rPr lang="en-US" sz="1300">
                <a:solidFill>
                  <a:srgbClr val="232B39"/>
                </a:solidFill>
              </a:rPr>
              <a:t> </a:t>
            </a:r>
            <a:endParaRPr lang="en-US" sz="1300">
              <a:solidFill>
                <a:srgbClr val="232B39"/>
              </a:solidFill>
              <a:latin typeface="+mn-lt"/>
            </a:endParaRPr>
          </a:p>
          <a:p>
            <a:pPr marL="171450" indent="-171450">
              <a:spcAft>
                <a:spcPts val="600"/>
              </a:spcAft>
              <a:buFont typeface="Arial" panose="020B0604020202020204" pitchFamily="34" charset="0"/>
              <a:buChar char="•"/>
            </a:pPr>
            <a:r>
              <a:rPr lang="en-US" sz="1300">
                <a:solidFill>
                  <a:srgbClr val="232B39"/>
                </a:solidFill>
                <a:latin typeface="+mn-lt"/>
              </a:rPr>
              <a:t>are risk focused on who and what drives the harms</a:t>
            </a:r>
          </a:p>
          <a:p>
            <a:pPr marL="171450" indent="-171450">
              <a:spcAft>
                <a:spcPts val="600"/>
              </a:spcAft>
              <a:buFont typeface="Arial" panose="020B0604020202020204" pitchFamily="34" charset="0"/>
              <a:buChar char="•"/>
            </a:pPr>
            <a:r>
              <a:rPr lang="en-US" sz="1300">
                <a:solidFill>
                  <a:srgbClr val="232B39"/>
                </a:solidFill>
                <a:latin typeface="+mn-lt"/>
              </a:rPr>
              <a:t>avoid burdening those that contribute little to risk </a:t>
            </a:r>
          </a:p>
          <a:p>
            <a:pPr marL="171450" indent="-171450">
              <a:spcAft>
                <a:spcPts val="600"/>
              </a:spcAft>
              <a:buFont typeface="Arial" panose="020B0604020202020204" pitchFamily="34" charset="0"/>
              <a:buChar char="•"/>
            </a:pPr>
            <a:r>
              <a:rPr lang="en-US" sz="1300">
                <a:solidFill>
                  <a:srgbClr val="232B39"/>
                </a:solidFill>
                <a:latin typeface="+mn-lt"/>
              </a:rPr>
              <a:t>manage risks at the appropriate time (e.g.</a:t>
            </a:r>
            <a:r>
              <a:rPr lang="en-US" sz="1300">
                <a:solidFill>
                  <a:srgbClr val="232B39"/>
                </a:solidFill>
              </a:rPr>
              <a:t> pr</a:t>
            </a:r>
            <a:r>
              <a:rPr lang="en-US" sz="1300">
                <a:solidFill>
                  <a:srgbClr val="232B39"/>
                </a:solidFill>
                <a:latin typeface="+mn-lt"/>
              </a:rPr>
              <a:t>e-screen or after permission approval) and have the necessary mechanisms to enforce and </a:t>
            </a:r>
            <a:r>
              <a:rPr lang="en-US" sz="1300" err="1">
                <a:solidFill>
                  <a:srgbClr val="232B39"/>
                </a:solidFill>
                <a:latin typeface="+mn-lt"/>
              </a:rPr>
              <a:t>penalise</a:t>
            </a:r>
            <a:r>
              <a:rPr lang="en-US" sz="1300">
                <a:solidFill>
                  <a:srgbClr val="232B39"/>
                </a:solidFill>
                <a:latin typeface="+mn-lt"/>
              </a:rPr>
              <a:t> non-compliance</a:t>
            </a:r>
          </a:p>
          <a:p>
            <a:pPr marL="171450" indent="-171450">
              <a:spcAft>
                <a:spcPts val="600"/>
              </a:spcAft>
              <a:buFont typeface="Arial" panose="020B0604020202020204" pitchFamily="34" charset="0"/>
              <a:buChar char="•"/>
            </a:pPr>
            <a:r>
              <a:rPr lang="en-US" sz="1300">
                <a:solidFill>
                  <a:srgbClr val="232B39"/>
                </a:solidFill>
                <a:latin typeface="+mn-lt"/>
              </a:rPr>
              <a:t>sharpen the focus and clarity of your expectations, so that it is aligned with regulatory effort</a:t>
            </a:r>
          </a:p>
          <a:p>
            <a:pPr marL="171450" indent="-171450">
              <a:spcAft>
                <a:spcPts val="600"/>
              </a:spcAft>
              <a:buFont typeface="Arial" panose="020B0604020202020204" pitchFamily="34" charset="0"/>
              <a:buChar char="•"/>
            </a:pPr>
            <a:r>
              <a:rPr lang="en-US" sz="1300">
                <a:solidFill>
                  <a:srgbClr val="232B39"/>
                </a:solidFill>
                <a:latin typeface="+mn-lt"/>
              </a:rPr>
              <a:t>where possible, leverage suitable existing systems, standards and practices to reduce information burdens</a:t>
            </a:r>
            <a:r>
              <a:rPr lang="en-US" sz="1300">
                <a:solidFill>
                  <a:srgbClr val="232B39"/>
                </a:solidFill>
              </a:rPr>
              <a:t>.</a:t>
            </a:r>
            <a:endParaRPr lang="en-US" sz="1300">
              <a:solidFill>
                <a:srgbClr val="232B39"/>
              </a:solidFill>
              <a:latin typeface="+mn-lt"/>
            </a:endParaRPr>
          </a:p>
        </p:txBody>
      </p:sp>
      <p:sp>
        <p:nvSpPr>
          <p:cNvPr id="2" name="Rectangle 1">
            <a:extLst>
              <a:ext uri="{FF2B5EF4-FFF2-40B4-BE49-F238E27FC236}">
                <a16:creationId xmlns:a16="http://schemas.microsoft.com/office/drawing/2014/main" id="{229AA0EA-20F1-ED42-F819-9A54E3FD1E4D}"/>
              </a:ext>
            </a:extLst>
          </p:cNvPr>
          <p:cNvSpPr/>
          <p:nvPr/>
        </p:nvSpPr>
        <p:spPr>
          <a:xfrm>
            <a:off x="4084319" y="5482228"/>
            <a:ext cx="7021831" cy="748889"/>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300">
                <a:solidFill>
                  <a:srgbClr val="232B39"/>
                </a:solidFill>
                <a:latin typeface="+mn-lt"/>
              </a:rPr>
              <a:t>Balancing these features </a:t>
            </a:r>
            <a:r>
              <a:rPr lang="en-US" sz="1300">
                <a:solidFill>
                  <a:srgbClr val="232B39"/>
                </a:solidFill>
              </a:rPr>
              <a:t>collectively sets the tools and regulatory policy to be applied by a regulator. </a:t>
            </a:r>
          </a:p>
        </p:txBody>
      </p:sp>
      <p:grpSp>
        <p:nvGrpSpPr>
          <p:cNvPr id="10" name="Graphic 3">
            <a:extLst>
              <a:ext uri="{FF2B5EF4-FFF2-40B4-BE49-F238E27FC236}">
                <a16:creationId xmlns:a16="http://schemas.microsoft.com/office/drawing/2014/main" id="{28423732-299B-DA00-7E0C-BB6E3F187D40}"/>
              </a:ext>
            </a:extLst>
          </p:cNvPr>
          <p:cNvGrpSpPr>
            <a:grpSpLocks/>
          </p:cNvGrpSpPr>
          <p:nvPr/>
        </p:nvGrpSpPr>
        <p:grpSpPr>
          <a:xfrm>
            <a:off x="709944" y="2168525"/>
            <a:ext cx="1811664" cy="540000"/>
            <a:chOff x="2000250" y="2000250"/>
            <a:chExt cx="5907976" cy="2857500"/>
          </a:xfrm>
          <a:solidFill>
            <a:schemeClr val="accent3"/>
          </a:solidFill>
        </p:grpSpPr>
        <p:sp>
          <p:nvSpPr>
            <p:cNvPr id="15" name="Freeform: Shape 14">
              <a:extLst>
                <a:ext uri="{FF2B5EF4-FFF2-40B4-BE49-F238E27FC236}">
                  <a16:creationId xmlns:a16="http://schemas.microsoft.com/office/drawing/2014/main" id="{5514B3D7-0BBF-7790-5174-044CFED6863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prstClr val="white"/>
                  </a:solidFill>
                  <a:latin typeface="+mn-lt"/>
                  <a:ea typeface="+mn-ea"/>
                  <a:cs typeface="Segoe UI Semibold" panose="020B0702040204020203" pitchFamily="34" charset="0"/>
                </a:rPr>
                <a:t>REFINE COVERAGE</a:t>
              </a:r>
              <a:endParaRPr kumimoji="0" lang="en-AU" sz="11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sp>
          <p:nvSpPr>
            <p:cNvPr id="16" name="Freeform: Shape 15">
              <a:extLst>
                <a:ext uri="{FF2B5EF4-FFF2-40B4-BE49-F238E27FC236}">
                  <a16:creationId xmlns:a16="http://schemas.microsoft.com/office/drawing/2014/main" id="{C8AB41A6-20A8-7F9B-AB98-F3AAE9D23265}"/>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grpSp>
        <p:nvGrpSpPr>
          <p:cNvPr id="18" name="Graphic 3">
            <a:extLst>
              <a:ext uri="{FF2B5EF4-FFF2-40B4-BE49-F238E27FC236}">
                <a16:creationId xmlns:a16="http://schemas.microsoft.com/office/drawing/2014/main" id="{72CB869D-C9A9-BF3E-DBDB-57F29708934C}"/>
              </a:ext>
            </a:extLst>
          </p:cNvPr>
          <p:cNvGrpSpPr>
            <a:grpSpLocks/>
          </p:cNvGrpSpPr>
          <p:nvPr/>
        </p:nvGrpSpPr>
        <p:grpSpPr>
          <a:xfrm>
            <a:off x="708274" y="2851989"/>
            <a:ext cx="1815005" cy="540000"/>
            <a:chOff x="2000250" y="2000250"/>
            <a:chExt cx="5907976" cy="2857500"/>
          </a:xfrm>
          <a:solidFill>
            <a:schemeClr val="accent3"/>
          </a:solidFill>
        </p:grpSpPr>
        <p:sp>
          <p:nvSpPr>
            <p:cNvPr id="21" name="Freeform: Shape 20">
              <a:extLst>
                <a:ext uri="{FF2B5EF4-FFF2-40B4-BE49-F238E27FC236}">
                  <a16:creationId xmlns:a16="http://schemas.microsoft.com/office/drawing/2014/main" id="{04B7E04A-B5B2-9DB8-5563-8D0EC51F7A7B}"/>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schemeClr val="bg1"/>
                  </a:solidFill>
                </a:rPr>
                <a:t>REFINE RISK </a:t>
              </a:r>
              <a:br>
                <a:rPr lang="en-AU" sz="1100">
                  <a:solidFill>
                    <a:schemeClr val="bg1"/>
                  </a:solidFill>
                </a:rPr>
              </a:br>
              <a:r>
                <a:rPr lang="en-AU" sz="1100">
                  <a:solidFill>
                    <a:schemeClr val="bg1"/>
                  </a:solidFill>
                </a:rPr>
                <a:t>CONTROL</a:t>
              </a:r>
            </a:p>
          </p:txBody>
        </p:sp>
        <p:sp>
          <p:nvSpPr>
            <p:cNvPr id="22" name="Freeform: Shape 21">
              <a:extLst>
                <a:ext uri="{FF2B5EF4-FFF2-40B4-BE49-F238E27FC236}">
                  <a16:creationId xmlns:a16="http://schemas.microsoft.com/office/drawing/2014/main" id="{C1F3E0BB-4D5F-43EC-3C34-17F1A491CBFC}"/>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grpSp>
        <p:nvGrpSpPr>
          <p:cNvPr id="25" name="Graphic 3">
            <a:extLst>
              <a:ext uri="{FF2B5EF4-FFF2-40B4-BE49-F238E27FC236}">
                <a16:creationId xmlns:a16="http://schemas.microsoft.com/office/drawing/2014/main" id="{F821A7C9-0D29-1DA9-4D21-4DF92A6B25F3}"/>
              </a:ext>
            </a:extLst>
          </p:cNvPr>
          <p:cNvGrpSpPr>
            <a:grpSpLocks/>
          </p:cNvGrpSpPr>
          <p:nvPr/>
        </p:nvGrpSpPr>
        <p:grpSpPr>
          <a:xfrm>
            <a:off x="707431" y="4217010"/>
            <a:ext cx="1820685" cy="540000"/>
            <a:chOff x="2000250" y="2000250"/>
            <a:chExt cx="5907976" cy="2857500"/>
          </a:xfrm>
          <a:solidFill>
            <a:schemeClr val="accent3"/>
          </a:solidFill>
        </p:grpSpPr>
        <p:sp>
          <p:nvSpPr>
            <p:cNvPr id="28" name="Freeform: Shape 27">
              <a:extLst>
                <a:ext uri="{FF2B5EF4-FFF2-40B4-BE49-F238E27FC236}">
                  <a16:creationId xmlns:a16="http://schemas.microsoft.com/office/drawing/2014/main" id="{81A38D6C-200E-02A5-A4EC-D50BFD5B45A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schemeClr val="bg1"/>
                  </a:solidFill>
                  <a:latin typeface="+mn-lt"/>
                  <a:cs typeface="Segoe UI Semibold" panose="020B0702040204020203" pitchFamily="34" charset="0"/>
                </a:rPr>
                <a:t>DURATION</a:t>
              </a:r>
            </a:p>
          </p:txBody>
        </p:sp>
        <p:sp>
          <p:nvSpPr>
            <p:cNvPr id="29" name="Freeform: Shape 28">
              <a:extLst>
                <a:ext uri="{FF2B5EF4-FFF2-40B4-BE49-F238E27FC236}">
                  <a16:creationId xmlns:a16="http://schemas.microsoft.com/office/drawing/2014/main" id="{14B1EF4E-4442-B6F1-2800-53AB2B33400A}"/>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grpSp>
        <p:nvGrpSpPr>
          <p:cNvPr id="31" name="Graphic 3">
            <a:extLst>
              <a:ext uri="{FF2B5EF4-FFF2-40B4-BE49-F238E27FC236}">
                <a16:creationId xmlns:a16="http://schemas.microsoft.com/office/drawing/2014/main" id="{650F5882-3CFD-F9AF-9480-FD0138E0E309}"/>
              </a:ext>
            </a:extLst>
          </p:cNvPr>
          <p:cNvGrpSpPr>
            <a:grpSpLocks/>
          </p:cNvGrpSpPr>
          <p:nvPr/>
        </p:nvGrpSpPr>
        <p:grpSpPr>
          <a:xfrm>
            <a:off x="704849" y="3535453"/>
            <a:ext cx="1814376" cy="538093"/>
            <a:chOff x="2000250" y="2000250"/>
            <a:chExt cx="5907976" cy="2857500"/>
          </a:xfrm>
          <a:solidFill>
            <a:schemeClr val="accent3"/>
          </a:solidFill>
        </p:grpSpPr>
        <p:sp>
          <p:nvSpPr>
            <p:cNvPr id="33" name="Freeform: Shape 32">
              <a:extLst>
                <a:ext uri="{FF2B5EF4-FFF2-40B4-BE49-F238E27FC236}">
                  <a16:creationId xmlns:a16="http://schemas.microsoft.com/office/drawing/2014/main" id="{37ABFE96-90E6-420B-69DE-C2F7FC7A3C75}"/>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schemeClr val="bg1"/>
                  </a:solidFill>
                </a:rPr>
                <a:t>COMPLIANCE </a:t>
              </a:r>
              <a:br>
                <a:rPr lang="en-AU" sz="1100">
                  <a:solidFill>
                    <a:schemeClr val="bg1"/>
                  </a:solidFill>
                </a:rPr>
              </a:br>
              <a:r>
                <a:rPr lang="en-AU" sz="1100">
                  <a:solidFill>
                    <a:schemeClr val="bg1"/>
                  </a:solidFill>
                </a:rPr>
                <a:t>TOOLS AND </a:t>
              </a:r>
              <a:br>
                <a:rPr lang="en-AU" sz="1100">
                  <a:solidFill>
                    <a:schemeClr val="bg1"/>
                  </a:solidFill>
                </a:rPr>
              </a:br>
              <a:r>
                <a:rPr lang="en-AU" sz="1100">
                  <a:solidFill>
                    <a:schemeClr val="bg1"/>
                  </a:solidFill>
                </a:rPr>
                <a:t>POWERS</a:t>
              </a:r>
            </a:p>
          </p:txBody>
        </p:sp>
        <p:sp>
          <p:nvSpPr>
            <p:cNvPr id="34" name="Freeform: Shape 33">
              <a:extLst>
                <a:ext uri="{FF2B5EF4-FFF2-40B4-BE49-F238E27FC236}">
                  <a16:creationId xmlns:a16="http://schemas.microsoft.com/office/drawing/2014/main" id="{E1FDB36B-1D7E-2BD2-6F58-2617AB12A537}"/>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grpSp>
        <p:nvGrpSpPr>
          <p:cNvPr id="36" name="Graphic 3">
            <a:extLst>
              <a:ext uri="{FF2B5EF4-FFF2-40B4-BE49-F238E27FC236}">
                <a16:creationId xmlns:a16="http://schemas.microsoft.com/office/drawing/2014/main" id="{944EF2D4-A702-58EB-7DD4-6D61C40B1FE6}"/>
              </a:ext>
            </a:extLst>
          </p:cNvPr>
          <p:cNvGrpSpPr>
            <a:grpSpLocks/>
          </p:cNvGrpSpPr>
          <p:nvPr/>
        </p:nvGrpSpPr>
        <p:grpSpPr>
          <a:xfrm>
            <a:off x="713740" y="4900473"/>
            <a:ext cx="1814376" cy="540000"/>
            <a:chOff x="2000250" y="2000250"/>
            <a:chExt cx="5907976" cy="2857500"/>
          </a:xfrm>
          <a:solidFill>
            <a:schemeClr val="accent3"/>
          </a:solidFill>
        </p:grpSpPr>
        <p:sp>
          <p:nvSpPr>
            <p:cNvPr id="38" name="Freeform: Shape 37">
              <a:extLst>
                <a:ext uri="{FF2B5EF4-FFF2-40B4-BE49-F238E27FC236}">
                  <a16:creationId xmlns:a16="http://schemas.microsoft.com/office/drawing/2014/main" id="{914951F8-966B-F900-C797-74DEBA1D42C2}"/>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prstClr val="white"/>
                  </a:solidFill>
                  <a:latin typeface="+mn-lt"/>
                  <a:ea typeface="+mn-ea"/>
                  <a:cs typeface="Segoe UI Semibold"/>
                </a:rPr>
                <a:t>FEES AND </a:t>
              </a:r>
              <a:br>
                <a:rPr lang="en-AU" sz="1100">
                  <a:solidFill>
                    <a:prstClr val="white"/>
                  </a:solidFill>
                  <a:latin typeface="+mn-lt"/>
                  <a:ea typeface="+mn-ea"/>
                  <a:cs typeface="Segoe UI Semibold"/>
                </a:rPr>
              </a:br>
              <a:r>
                <a:rPr lang="en-AU" sz="1100">
                  <a:solidFill>
                    <a:prstClr val="white"/>
                  </a:solidFill>
                  <a:latin typeface="+mn-lt"/>
                  <a:ea typeface="+mn-ea"/>
                  <a:cs typeface="Segoe UI Semibold"/>
                </a:rPr>
                <a:t>CHARGES</a:t>
              </a:r>
              <a:endParaRPr kumimoji="0" lang="en-AU" sz="11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sp>
          <p:nvSpPr>
            <p:cNvPr id="39" name="Freeform: Shape 38">
              <a:extLst>
                <a:ext uri="{FF2B5EF4-FFF2-40B4-BE49-F238E27FC236}">
                  <a16:creationId xmlns:a16="http://schemas.microsoft.com/office/drawing/2014/main" id="{C51A9CD8-5AEB-ACAB-1C63-49013C6F30B3}"/>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5" name="Arrow: Down 4">
            <a:extLst>
              <a:ext uri="{FF2B5EF4-FFF2-40B4-BE49-F238E27FC236}">
                <a16:creationId xmlns:a16="http://schemas.microsoft.com/office/drawing/2014/main" id="{6CD4A0F0-FED3-F216-67FA-3EFC82A56C8C}"/>
              </a:ext>
            </a:extLst>
          </p:cNvPr>
          <p:cNvSpPr/>
          <p:nvPr/>
        </p:nvSpPr>
        <p:spPr>
          <a:xfrm>
            <a:off x="7309961" y="5091113"/>
            <a:ext cx="249896" cy="370758"/>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6" name="Arrow: Down 5">
            <a:extLst>
              <a:ext uri="{FF2B5EF4-FFF2-40B4-BE49-F238E27FC236}">
                <a16:creationId xmlns:a16="http://schemas.microsoft.com/office/drawing/2014/main" id="{5B95E99C-548C-1274-2C3C-D28A4F99CD76}"/>
              </a:ext>
            </a:extLst>
          </p:cNvPr>
          <p:cNvSpPr/>
          <p:nvPr/>
        </p:nvSpPr>
        <p:spPr>
          <a:xfrm rot="16200000">
            <a:off x="3144403" y="3074686"/>
            <a:ext cx="376689" cy="1085316"/>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Tree>
    <p:extLst>
      <p:ext uri="{BB962C8B-B14F-4D97-AF65-F5344CB8AC3E}">
        <p14:creationId xmlns:p14="http://schemas.microsoft.com/office/powerpoint/2010/main" val="241732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24926-18C8-A707-763D-A62BAEDB809D}"/>
              </a:ext>
            </a:extLst>
          </p:cNvPr>
          <p:cNvSpPr/>
          <p:nvPr/>
        </p:nvSpPr>
        <p:spPr>
          <a:xfrm>
            <a:off x="704849" y="1485841"/>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4850" y="421834"/>
            <a:ext cx="10515600" cy="663072"/>
          </a:xfrm>
        </p:spPr>
        <p:txBody>
          <a:bodyPr/>
          <a:lstStyle/>
          <a:p>
            <a:pPr>
              <a:lnSpc>
                <a:spcPct val="100000"/>
              </a:lnSpc>
            </a:pPr>
            <a:br>
              <a:rPr lang="en-AU"/>
            </a:br>
            <a:r>
              <a:rPr lang="en-AU"/>
              <a:t>Stage 5: Administer effectively</a:t>
            </a:r>
            <a:br>
              <a:rPr lang="en-AU"/>
            </a:br>
            <a:r>
              <a:rPr lang="en-AU" sz="2000"/>
              <a:t>Will they operate effectively, efficiently and digitally?</a:t>
            </a:r>
          </a:p>
        </p:txBody>
      </p:sp>
      <p:sp>
        <p:nvSpPr>
          <p:cNvPr id="33" name="TextBox 32">
            <a:extLst>
              <a:ext uri="{FF2B5EF4-FFF2-40B4-BE49-F238E27FC236}">
                <a16:creationId xmlns:a16="http://schemas.microsoft.com/office/drawing/2014/main" id="{9F7AE3C7-20D6-1007-DFB6-B6601942F020}"/>
              </a:ext>
            </a:extLst>
          </p:cNvPr>
          <p:cNvSpPr txBox="1"/>
          <p:nvPr/>
        </p:nvSpPr>
        <p:spPr>
          <a:xfrm>
            <a:off x="841973" y="1701818"/>
            <a:ext cx="10266630" cy="2923877"/>
          </a:xfrm>
          <a:prstGeom prst="rect">
            <a:avLst/>
          </a:prstGeom>
          <a:noFill/>
        </p:spPr>
        <p:txBody>
          <a:bodyPr wrap="square" lIns="91440" tIns="45720" rIns="91440" bIns="45720" rtlCol="0" anchor="t">
            <a:spAutoFit/>
          </a:bodyPr>
          <a:lstStyle/>
          <a:p>
            <a:pPr>
              <a:spcBef>
                <a:spcPts val="600"/>
              </a:spcBef>
              <a:spcAft>
                <a:spcPts val="600"/>
              </a:spcAft>
            </a:pPr>
            <a:r>
              <a:rPr lang="en-US" sz="1400" dirty="0">
                <a:solidFill>
                  <a:srgbClr val="000000"/>
                </a:solidFill>
                <a:effectLst/>
                <a:ea typeface="Calibri" panose="020F0502020204030204" pitchFamily="34" charset="0"/>
                <a:cs typeface="Times New Roman" panose="02020603050405020304" pitchFamily="18" charset="0"/>
              </a:rPr>
              <a:t>In this stage you will explore ways to make the application and issuing of a permission as quick and simple </a:t>
            </a:r>
            <a:br>
              <a:rPr lang="en-US" sz="1400" dirty="0">
                <a:solidFill>
                  <a:srgbClr val="000000"/>
                </a:solidFill>
                <a:effectLst/>
                <a:ea typeface="Calibri" panose="020F0502020204030204" pitchFamily="34" charset="0"/>
                <a:cs typeface="Times New Roman" panose="02020603050405020304" pitchFamily="18" charset="0"/>
              </a:rPr>
            </a:br>
            <a:r>
              <a:rPr lang="en-US" sz="1400" dirty="0">
                <a:solidFill>
                  <a:srgbClr val="000000"/>
                </a:solidFill>
                <a:effectLst/>
                <a:ea typeface="Calibri" panose="020F0502020204030204" pitchFamily="34" charset="0"/>
                <a:cs typeface="Times New Roman" panose="02020603050405020304" pitchFamily="18" charset="0"/>
              </a:rPr>
              <a:t>as possible. </a:t>
            </a:r>
          </a:p>
          <a:p>
            <a:pPr>
              <a:spcBef>
                <a:spcPts val="600"/>
              </a:spcBef>
              <a:spcAft>
                <a:spcPts val="600"/>
              </a:spcAft>
            </a:pPr>
            <a:r>
              <a:rPr lang="en-US" sz="1400" dirty="0">
                <a:solidFill>
                  <a:srgbClr val="000000"/>
                </a:solidFill>
                <a:effectLst/>
                <a:ea typeface="Calibri" panose="020F0502020204030204" pitchFamily="34" charset="0"/>
                <a:cs typeface="Times New Roman" panose="02020603050405020304" pitchFamily="18" charset="0"/>
              </a:rPr>
              <a:t>You will also think about how </a:t>
            </a:r>
            <a:r>
              <a:rPr lang="en-US" sz="1400" dirty="0" err="1">
                <a:solidFill>
                  <a:srgbClr val="000000"/>
                </a:solidFill>
                <a:effectLst/>
                <a:ea typeface="Calibri" panose="020F0502020204030204" pitchFamily="34" charset="0"/>
                <a:cs typeface="Times New Roman" panose="02020603050405020304" pitchFamily="18" charset="0"/>
              </a:rPr>
              <a:t>digitising</a:t>
            </a:r>
            <a:r>
              <a:rPr lang="en-US" sz="1400" dirty="0">
                <a:solidFill>
                  <a:srgbClr val="000000"/>
                </a:solidFill>
                <a:effectLst/>
                <a:ea typeface="Calibri" panose="020F0502020204030204" pitchFamily="34" charset="0"/>
                <a:cs typeface="Times New Roman" panose="02020603050405020304" pitchFamily="18" charset="0"/>
              </a:rPr>
              <a:t> processes can help generate and use data and systems to regulate the harm more effectively and efficiently. </a:t>
            </a:r>
            <a:r>
              <a:rPr lang="en-US" sz="1400" dirty="0">
                <a:solidFill>
                  <a:srgbClr val="000000"/>
                </a:solidFill>
                <a:ea typeface="Calibri" panose="020F0502020204030204" pitchFamily="34" charset="0"/>
                <a:cs typeface="Times New Roman" panose="02020603050405020304" pitchFamily="18" charset="0"/>
              </a:rPr>
              <a:t>You will harness information to target compliance risks and use other supporting processes such as education and complaints handling to improve regulatory outcomes.</a:t>
            </a:r>
            <a:endParaRPr lang="en-US" sz="1400" dirty="0">
              <a:solidFill>
                <a:srgbClr val="000000"/>
              </a:solidFill>
              <a:effectLst/>
              <a:ea typeface="Calibri" panose="020F0502020204030204" pitchFamily="34" charset="0"/>
              <a:cs typeface="Times New Roman" panose="02020603050405020304" pitchFamily="18" charset="0"/>
            </a:endParaRPr>
          </a:p>
          <a:p>
            <a:pPr>
              <a:spcBef>
                <a:spcPts val="600"/>
              </a:spcBef>
              <a:spcAft>
                <a:spcPts val="600"/>
              </a:spcAft>
            </a:pPr>
            <a:r>
              <a:rPr lang="en-US" sz="1400" dirty="0">
                <a:solidFill>
                  <a:srgbClr val="000000"/>
                </a:solidFill>
                <a:cs typeface="Times New Roman" panose="02020603050405020304" pitchFamily="18" charset="0"/>
              </a:rPr>
              <a:t>Use the </a:t>
            </a:r>
            <a:r>
              <a:rPr lang="en-US" sz="1400" dirty="0">
                <a:solidFill>
                  <a:srgbClr val="000000"/>
                </a:solidFill>
                <a:cs typeface="Times New Roman" panose="02020603050405020304" pitchFamily="18" charset="0"/>
                <a:hlinkClick r:id="rId3"/>
              </a:rPr>
              <a:t>Playbook for Implementing Permissions</a:t>
            </a:r>
            <a:r>
              <a:rPr lang="en-US" sz="1400" b="1" dirty="0">
                <a:solidFill>
                  <a:srgbClr val="000000"/>
                </a:solidFill>
                <a:cs typeface="Times New Roman" panose="02020603050405020304" pitchFamily="18" charset="0"/>
                <a:hlinkClick r:id="rId3"/>
              </a:rPr>
              <a:t> </a:t>
            </a:r>
            <a:r>
              <a:rPr lang="en-US" sz="1400" dirty="0">
                <a:solidFill>
                  <a:srgbClr val="000000"/>
                </a:solidFill>
                <a:cs typeface="Times New Roman" panose="02020603050405020304" pitchFamily="18" charset="0"/>
              </a:rPr>
              <a:t>(the Playbook) to develop an action plan for process improvement and prepare for </a:t>
            </a:r>
            <a:r>
              <a:rPr lang="en-US" sz="1400" dirty="0" err="1">
                <a:solidFill>
                  <a:srgbClr val="000000"/>
                </a:solidFill>
                <a:cs typeface="Times New Roman" panose="02020603050405020304" pitchFamily="18" charset="0"/>
              </a:rPr>
              <a:t>digitisation</a:t>
            </a:r>
            <a:r>
              <a:rPr lang="en-US" sz="1400" dirty="0">
                <a:solidFill>
                  <a:srgbClr val="000000"/>
                </a:solidFill>
                <a:cs typeface="Times New Roman" panose="02020603050405020304" pitchFamily="18" charset="0"/>
              </a:rPr>
              <a:t>. Refer to </a:t>
            </a:r>
            <a:r>
              <a:rPr lang="en-US" sz="1400" dirty="0">
                <a:solidFill>
                  <a:srgbClr val="000000"/>
                </a:solidFill>
                <a:cs typeface="Times New Roman" panose="02020603050405020304" pitchFamily="18" charset="0"/>
                <a:hlinkClick r:id="rId4"/>
              </a:rPr>
              <a:t>Towards Best Practice Guide</a:t>
            </a:r>
            <a:r>
              <a:rPr lang="en-US" sz="1400" dirty="0">
                <a:solidFill>
                  <a:srgbClr val="000000"/>
                </a:solidFill>
                <a:cs typeface="Times New Roman" panose="02020603050405020304" pitchFamily="18" charset="0"/>
              </a:rPr>
              <a:t> principle 5 (support duty holders </a:t>
            </a:r>
            <a:br>
              <a:rPr lang="en-US" sz="1400" dirty="0">
                <a:solidFill>
                  <a:srgbClr val="000000"/>
                </a:solidFill>
                <a:cs typeface="Times New Roman" panose="02020603050405020304" pitchFamily="18" charset="0"/>
              </a:rPr>
            </a:br>
            <a:r>
              <a:rPr lang="en-US" sz="1400" dirty="0">
                <a:solidFill>
                  <a:srgbClr val="000000"/>
                </a:solidFill>
                <a:cs typeface="Times New Roman" panose="02020603050405020304" pitchFamily="18" charset="0"/>
              </a:rPr>
              <a:t>to comply) and 6 (target regulatory risk based on harm).</a:t>
            </a:r>
            <a:endParaRPr lang="en-AU" sz="1400" dirty="0"/>
          </a:p>
          <a:p>
            <a:pPr>
              <a:spcBef>
                <a:spcPts val="600"/>
              </a:spcBef>
              <a:spcAft>
                <a:spcPts val="600"/>
              </a:spcAft>
            </a:pPr>
            <a:r>
              <a:rPr lang="en-AU" sz="1400" dirty="0">
                <a:solidFill>
                  <a:srgbClr val="000000"/>
                </a:solidFill>
                <a:cs typeface="Times New Roman"/>
              </a:rPr>
              <a:t>This stage highlights some important principles and considerations to support regulators in developing/reviewing the processes, procedures and structures required to administer a permission scheme.</a:t>
            </a:r>
            <a:r>
              <a:rPr lang="en-US" sz="1400" dirty="0">
                <a:solidFill>
                  <a:srgbClr val="000000"/>
                </a:solidFill>
                <a:effectLst/>
                <a:ea typeface="Calibri" panose="020F0502020204030204" pitchFamily="34" charset="0"/>
                <a:cs typeface="Times New Roman" panose="02020603050405020304" pitchFamily="18" charset="0"/>
              </a:rPr>
              <a:t> This </a:t>
            </a:r>
            <a:r>
              <a:rPr lang="en-US" sz="1400" dirty="0">
                <a:solidFill>
                  <a:srgbClr val="000000"/>
                </a:solidFill>
                <a:ea typeface="Calibri" panose="020F0502020204030204" pitchFamily="34" charset="0"/>
                <a:cs typeface="Times New Roman" panose="02020603050405020304" pitchFamily="18" charset="0"/>
              </a:rPr>
              <a:t>review</a:t>
            </a:r>
            <a:r>
              <a:rPr lang="en-US" sz="1400" dirty="0">
                <a:solidFill>
                  <a:srgbClr val="000000"/>
                </a:solidFill>
                <a:effectLst/>
                <a:ea typeface="Calibri" panose="020F0502020204030204" pitchFamily="34" charset="0"/>
                <a:cs typeface="Times New Roman" panose="02020603050405020304" pitchFamily="18" charset="0"/>
              </a:rPr>
              <a:t> is not designed to replace a statutory review or mid-term evaluation of a set of regulations.</a:t>
            </a:r>
            <a:r>
              <a:rPr lang="en-AU" sz="1400" dirty="0">
                <a:solidFill>
                  <a:srgbClr val="000000"/>
                </a:solidFill>
                <a:cs typeface="Times New Roman"/>
              </a:rPr>
              <a:t> </a:t>
            </a:r>
            <a:endParaRPr lang="en-US" sz="1400" dirty="0">
              <a:solidFill>
                <a:srgbClr val="000000"/>
              </a:solidFill>
              <a:cs typeface="Times New Roman"/>
            </a:endParaRPr>
          </a:p>
        </p:txBody>
      </p:sp>
      <p:grpSp>
        <p:nvGrpSpPr>
          <p:cNvPr id="43" name="Group 42">
            <a:extLst>
              <a:ext uri="{FF2B5EF4-FFF2-40B4-BE49-F238E27FC236}">
                <a16:creationId xmlns:a16="http://schemas.microsoft.com/office/drawing/2014/main" id="{08623358-ECEA-051A-1CF4-52D1152A5B8D}"/>
              </a:ext>
            </a:extLst>
          </p:cNvPr>
          <p:cNvGrpSpPr>
            <a:grpSpLocks noChangeAspect="1"/>
          </p:cNvGrpSpPr>
          <p:nvPr/>
        </p:nvGrpSpPr>
        <p:grpSpPr>
          <a:xfrm>
            <a:off x="695325" y="5478317"/>
            <a:ext cx="2214492" cy="704352"/>
            <a:chOff x="2875313" y="2036988"/>
            <a:chExt cx="1764000" cy="576000"/>
          </a:xfrm>
          <a:solidFill>
            <a:schemeClr val="accent3"/>
          </a:solidFill>
        </p:grpSpPr>
        <p:grpSp>
          <p:nvGrpSpPr>
            <p:cNvPr id="44" name="Graphic 3">
              <a:extLst>
                <a:ext uri="{FF2B5EF4-FFF2-40B4-BE49-F238E27FC236}">
                  <a16:creationId xmlns:a16="http://schemas.microsoft.com/office/drawing/2014/main" id="{B2F8E63C-F6C4-CB1E-1E02-9BF0E5E516F8}"/>
                </a:ext>
              </a:extLst>
            </p:cNvPr>
            <p:cNvGrpSpPr>
              <a:grpSpLocks/>
            </p:cNvGrpSpPr>
            <p:nvPr/>
          </p:nvGrpSpPr>
          <p:grpSpPr>
            <a:xfrm>
              <a:off x="2875313" y="2036988"/>
              <a:ext cx="1764000" cy="576000"/>
              <a:chOff x="2000250" y="2000250"/>
              <a:chExt cx="5907976" cy="2857500"/>
            </a:xfrm>
            <a:grpFill/>
          </p:grpSpPr>
          <p:sp>
            <p:nvSpPr>
              <p:cNvPr id="46" name="Freeform: Shape 45">
                <a:extLst>
                  <a:ext uri="{FF2B5EF4-FFF2-40B4-BE49-F238E27FC236}">
                    <a16:creationId xmlns:a16="http://schemas.microsoft.com/office/drawing/2014/main" id="{CFD6C893-2969-0492-1452-29ED371B23B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B79DC298-4B5E-889E-4BA9-E330FF1D917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45" name="Text Placeholder 14">
              <a:extLst>
                <a:ext uri="{FF2B5EF4-FFF2-40B4-BE49-F238E27FC236}">
                  <a16:creationId xmlns:a16="http://schemas.microsoft.com/office/drawing/2014/main" id="{2B0BCA9B-91D5-FF29-D7F0-8AECFDF92B11}"/>
                </a:ext>
              </a:extLst>
            </p:cNvPr>
            <p:cNvSpPr txBox="1">
              <a:spLocks/>
            </p:cNvSpPr>
            <p:nvPr/>
          </p:nvSpPr>
          <p:spPr>
            <a:xfrm>
              <a:off x="3003371" y="2216988"/>
              <a:ext cx="1239712" cy="216001"/>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R="0" lvl="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EASE OF APPLICATION</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48" name="Group 47">
            <a:extLst>
              <a:ext uri="{FF2B5EF4-FFF2-40B4-BE49-F238E27FC236}">
                <a16:creationId xmlns:a16="http://schemas.microsoft.com/office/drawing/2014/main" id="{625EAE1F-6130-F528-0600-E01A7D1DC0EE}"/>
              </a:ext>
            </a:extLst>
          </p:cNvPr>
          <p:cNvGrpSpPr>
            <a:grpSpLocks noChangeAspect="1"/>
          </p:cNvGrpSpPr>
          <p:nvPr/>
        </p:nvGrpSpPr>
        <p:grpSpPr>
          <a:xfrm>
            <a:off x="4845086" y="5478317"/>
            <a:ext cx="2214492" cy="704352"/>
            <a:chOff x="5050687" y="2036988"/>
            <a:chExt cx="1692000" cy="576000"/>
          </a:xfrm>
          <a:solidFill>
            <a:schemeClr val="accent3"/>
          </a:solidFill>
        </p:grpSpPr>
        <p:grpSp>
          <p:nvGrpSpPr>
            <p:cNvPr id="49" name="Graphic 3">
              <a:extLst>
                <a:ext uri="{FF2B5EF4-FFF2-40B4-BE49-F238E27FC236}">
                  <a16:creationId xmlns:a16="http://schemas.microsoft.com/office/drawing/2014/main" id="{089CE96D-EE3F-1FD5-3554-A98576FD7C74}"/>
                </a:ext>
              </a:extLst>
            </p:cNvPr>
            <p:cNvGrpSpPr>
              <a:grpSpLocks/>
            </p:cNvGrpSpPr>
            <p:nvPr/>
          </p:nvGrpSpPr>
          <p:grpSpPr>
            <a:xfrm>
              <a:off x="5050687" y="2036988"/>
              <a:ext cx="1692000" cy="576000"/>
              <a:chOff x="2000250" y="2000250"/>
              <a:chExt cx="5907976" cy="2857500"/>
            </a:xfrm>
            <a:grpFill/>
          </p:grpSpPr>
          <p:sp>
            <p:nvSpPr>
              <p:cNvPr id="51" name="Freeform: Shape 50">
                <a:extLst>
                  <a:ext uri="{FF2B5EF4-FFF2-40B4-BE49-F238E27FC236}">
                    <a16:creationId xmlns:a16="http://schemas.microsoft.com/office/drawing/2014/main" id="{9C47CAED-D76C-91CA-9F20-9C2D1E9C97F6}"/>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80B826CA-5398-BB6A-41CD-7BA5E2E51E3F}"/>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50" name="Text Placeholder 14">
              <a:extLst>
                <a:ext uri="{FF2B5EF4-FFF2-40B4-BE49-F238E27FC236}">
                  <a16:creationId xmlns:a16="http://schemas.microsoft.com/office/drawing/2014/main" id="{65062229-EC9E-858B-55A0-3CEC2B525038}"/>
                </a:ext>
              </a:extLst>
            </p:cNvPr>
            <p:cNvSpPr txBox="1">
              <a:spLocks/>
            </p:cNvSpPr>
            <p:nvPr/>
          </p:nvSpPr>
          <p:spPr>
            <a:xfrm>
              <a:off x="5178746" y="2216988"/>
              <a:ext cx="1250279" cy="216001"/>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HARNESS INFORMATION TO TARGET RISKS</a:t>
              </a:r>
            </a:p>
          </p:txBody>
        </p:sp>
      </p:grpSp>
      <p:grpSp>
        <p:nvGrpSpPr>
          <p:cNvPr id="53" name="Group 52">
            <a:extLst>
              <a:ext uri="{FF2B5EF4-FFF2-40B4-BE49-F238E27FC236}">
                <a16:creationId xmlns:a16="http://schemas.microsoft.com/office/drawing/2014/main" id="{4D0FE78A-4E19-D8EE-3186-C162344E7FA4}"/>
              </a:ext>
            </a:extLst>
          </p:cNvPr>
          <p:cNvGrpSpPr>
            <a:grpSpLocks noChangeAspect="1"/>
          </p:cNvGrpSpPr>
          <p:nvPr/>
        </p:nvGrpSpPr>
        <p:grpSpPr>
          <a:xfrm>
            <a:off x="8994846" y="5478317"/>
            <a:ext cx="2214492" cy="704352"/>
            <a:chOff x="7226060" y="2036988"/>
            <a:chExt cx="1692000" cy="576000"/>
          </a:xfrm>
          <a:solidFill>
            <a:schemeClr val="accent3"/>
          </a:solidFill>
        </p:grpSpPr>
        <p:grpSp>
          <p:nvGrpSpPr>
            <p:cNvPr id="54" name="Graphic 3">
              <a:extLst>
                <a:ext uri="{FF2B5EF4-FFF2-40B4-BE49-F238E27FC236}">
                  <a16:creationId xmlns:a16="http://schemas.microsoft.com/office/drawing/2014/main" id="{2460EE8B-2E55-CCE4-847A-221B19761E70}"/>
                </a:ext>
              </a:extLst>
            </p:cNvPr>
            <p:cNvGrpSpPr>
              <a:grpSpLocks/>
            </p:cNvGrpSpPr>
            <p:nvPr/>
          </p:nvGrpSpPr>
          <p:grpSpPr>
            <a:xfrm>
              <a:off x="7226060" y="2036988"/>
              <a:ext cx="1692000" cy="576000"/>
              <a:chOff x="2000247" y="2000250"/>
              <a:chExt cx="5907976" cy="2857500"/>
            </a:xfrm>
            <a:grpFill/>
          </p:grpSpPr>
          <p:sp>
            <p:nvSpPr>
              <p:cNvPr id="56" name="Freeform: Shape 55">
                <a:extLst>
                  <a:ext uri="{FF2B5EF4-FFF2-40B4-BE49-F238E27FC236}">
                    <a16:creationId xmlns:a16="http://schemas.microsoft.com/office/drawing/2014/main" id="{9AA80F3B-C646-5D89-439F-5BE6F73C9149}"/>
                  </a:ext>
                </a:extLst>
              </p:cNvPr>
              <p:cNvSpPr/>
              <p:nvPr/>
            </p:nvSpPr>
            <p:spPr>
              <a:xfrm>
                <a:off x="2000247"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96FABDAE-BB1A-C11A-F99C-062A6A99CABB}"/>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55" name="Text Placeholder 14">
              <a:extLst>
                <a:ext uri="{FF2B5EF4-FFF2-40B4-BE49-F238E27FC236}">
                  <a16:creationId xmlns:a16="http://schemas.microsoft.com/office/drawing/2014/main" id="{9C47C279-88E1-415B-2E4A-1D4AB4DAF4C9}"/>
                </a:ext>
              </a:extLst>
            </p:cNvPr>
            <p:cNvSpPr txBox="1">
              <a:spLocks/>
            </p:cNvSpPr>
            <p:nvPr/>
          </p:nvSpPr>
          <p:spPr>
            <a:xfrm>
              <a:off x="7354119" y="2168501"/>
              <a:ext cx="1204712" cy="316797"/>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OTHER REGULATORY ACTIVITIES</a:t>
              </a:r>
            </a:p>
          </p:txBody>
        </p:sp>
      </p:grpSp>
      <p:sp>
        <p:nvSpPr>
          <p:cNvPr id="7" name="TextBox 6">
            <a:extLst>
              <a:ext uri="{FF2B5EF4-FFF2-40B4-BE49-F238E27FC236}">
                <a16:creationId xmlns:a16="http://schemas.microsoft.com/office/drawing/2014/main" id="{87F4715E-1059-3647-3DD7-9BC33430F3DC}"/>
              </a:ext>
            </a:extLst>
          </p:cNvPr>
          <p:cNvSpPr txBox="1"/>
          <p:nvPr/>
        </p:nvSpPr>
        <p:spPr>
          <a:xfrm>
            <a:off x="823467" y="1288973"/>
            <a:ext cx="10294188" cy="338554"/>
          </a:xfrm>
          <a:prstGeom prst="rect">
            <a:avLst/>
          </a:prstGeom>
          <a:solidFill>
            <a:schemeClr val="accent3"/>
          </a:solidFill>
          <a:ln>
            <a:solidFill>
              <a:schemeClr val="accent1"/>
            </a:solidFill>
          </a:ln>
        </p:spPr>
        <p:txBody>
          <a:bodyPr wrap="square" lIns="91440" tIns="45720" rIns="91440" bIns="45720" rtlCol="0" anchor="t">
            <a:spAutoFit/>
          </a:bodyPr>
          <a:lstStyle/>
          <a:p>
            <a:pPr algn="ctr"/>
            <a:r>
              <a:rPr lang="en-AU" sz="1600" b="1">
                <a:solidFill>
                  <a:schemeClr val="bg1"/>
                </a:solidFill>
              </a:rPr>
              <a:t>Focus of this stage</a:t>
            </a:r>
            <a:endParaRPr lang="en-US" sz="1600">
              <a:solidFill>
                <a:schemeClr val="bg1"/>
              </a:solidFill>
            </a:endParaRPr>
          </a:p>
        </p:txBody>
      </p:sp>
      <p:sp>
        <p:nvSpPr>
          <p:cNvPr id="8" name="Rectangle 7">
            <a:extLst>
              <a:ext uri="{FF2B5EF4-FFF2-40B4-BE49-F238E27FC236}">
                <a16:creationId xmlns:a16="http://schemas.microsoft.com/office/drawing/2014/main" id="{1EE3AB60-75E3-8086-1512-CE8CB953A15B}"/>
              </a:ext>
            </a:extLst>
          </p:cNvPr>
          <p:cNvSpPr/>
          <p:nvPr/>
        </p:nvSpPr>
        <p:spPr>
          <a:xfrm>
            <a:off x="709210" y="1203513"/>
            <a:ext cx="10500128" cy="3520800"/>
          </a:xfrm>
          <a:prstGeom prst="rect">
            <a:avLst/>
          </a:prstGeom>
          <a:ln>
            <a:solidFill>
              <a:srgbClr val="000000"/>
            </a:solidFill>
          </a:ln>
        </p:spPr>
        <p:txBody>
          <a:bodyPr/>
          <a:lstStyle/>
          <a:p>
            <a:endParaRPr lang="en-AU"/>
          </a:p>
        </p:txBody>
      </p:sp>
      <p:sp>
        <p:nvSpPr>
          <p:cNvPr id="9" name="TextBox 8">
            <a:extLst>
              <a:ext uri="{FF2B5EF4-FFF2-40B4-BE49-F238E27FC236}">
                <a16:creationId xmlns:a16="http://schemas.microsoft.com/office/drawing/2014/main" id="{9AEF8603-4D00-F2E5-7CED-AA70CB6DCA20}"/>
              </a:ext>
            </a:extLst>
          </p:cNvPr>
          <p:cNvSpPr txBox="1"/>
          <p:nvPr/>
        </p:nvSpPr>
        <p:spPr>
          <a:xfrm>
            <a:off x="701996" y="4985254"/>
            <a:ext cx="10507342" cy="338554"/>
          </a:xfrm>
          <a:prstGeom prst="rect">
            <a:avLst/>
          </a:prstGeom>
          <a:solidFill>
            <a:schemeClr val="accent3"/>
          </a:solidFill>
          <a:ln>
            <a:solidFill>
              <a:schemeClr val="accent1"/>
            </a:solidFill>
          </a:ln>
        </p:spPr>
        <p:txBody>
          <a:bodyPr wrap="square" lIns="91440" tIns="45720" rIns="91440" bIns="45720" rtlCol="0" anchor="t">
            <a:spAutoFit/>
          </a:bodyPr>
          <a:lstStyle/>
          <a:p>
            <a:pPr algn="ctr"/>
            <a:r>
              <a:rPr lang="en-AU" sz="1600">
                <a:solidFill>
                  <a:schemeClr val="bg1"/>
                </a:solidFill>
                <a:latin typeface="+mj-lt"/>
              </a:rPr>
              <a:t>Steps in Stage 5</a:t>
            </a:r>
            <a:endParaRPr lang="en-US" sz="1600">
              <a:solidFill>
                <a:schemeClr val="bg1"/>
              </a:solidFill>
              <a:latin typeface="+mj-lt"/>
            </a:endParaRPr>
          </a:p>
        </p:txBody>
      </p:sp>
    </p:spTree>
    <p:extLst>
      <p:ext uri="{BB962C8B-B14F-4D97-AF65-F5344CB8AC3E}">
        <p14:creationId xmlns:p14="http://schemas.microsoft.com/office/powerpoint/2010/main" val="316632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23C1C8-B63B-157F-C1CA-9ABCCDA8A2E9}"/>
              </a:ext>
            </a:extLst>
          </p:cNvPr>
          <p:cNvSpPr>
            <a:spLocks noGrp="1"/>
          </p:cNvSpPr>
          <p:nvPr>
            <p:ph type="title"/>
          </p:nvPr>
        </p:nvSpPr>
        <p:spPr/>
        <p:txBody>
          <a:bodyPr/>
          <a:lstStyle/>
          <a:p>
            <a:r>
              <a:rPr lang="en-AU"/>
              <a:t>Follow the steps in Stage 5 to effectively and efficiently administer the permission</a:t>
            </a:r>
          </a:p>
        </p:txBody>
      </p:sp>
      <p:sp>
        <p:nvSpPr>
          <p:cNvPr id="2" name="Rectangle 1">
            <a:extLst>
              <a:ext uri="{FF2B5EF4-FFF2-40B4-BE49-F238E27FC236}">
                <a16:creationId xmlns:a16="http://schemas.microsoft.com/office/drawing/2014/main" id="{479A00E5-7095-752F-B974-DD8C074EA35E}"/>
              </a:ext>
            </a:extLst>
          </p:cNvPr>
          <p:cNvSpPr/>
          <p:nvPr/>
        </p:nvSpPr>
        <p:spPr>
          <a:xfrm>
            <a:off x="508000" y="2996132"/>
            <a:ext cx="3382311" cy="5231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C943C99D-8FC1-A3A4-2372-01C6D31CBC81}"/>
              </a:ext>
            </a:extLst>
          </p:cNvPr>
          <p:cNvSpPr/>
          <p:nvPr/>
        </p:nvSpPr>
        <p:spPr>
          <a:xfrm>
            <a:off x="708275" y="1135546"/>
            <a:ext cx="10501063" cy="140762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US" sz="1250">
                <a:solidFill>
                  <a:schemeClr val="tx1"/>
                </a:solidFill>
              </a:rPr>
              <a:t>The journey of the permission holder will be shaped by how you engage with them. The administration of permissions should aim to:</a:t>
            </a:r>
          </a:p>
          <a:p>
            <a:pPr marL="171450" indent="-171450">
              <a:spcAft>
                <a:spcPts val="600"/>
              </a:spcAft>
              <a:buFont typeface="Arial" panose="020B0604020202020204" pitchFamily="34" charset="0"/>
              <a:buChar char="•"/>
            </a:pPr>
            <a:r>
              <a:rPr lang="en-US" sz="1250">
                <a:solidFill>
                  <a:schemeClr val="tx1"/>
                </a:solidFill>
              </a:rPr>
              <a:t>make permission applications as simple and streamlined as possible</a:t>
            </a:r>
          </a:p>
          <a:p>
            <a:pPr marL="171450" indent="-171450">
              <a:spcBef>
                <a:spcPts val="0"/>
              </a:spcBef>
              <a:spcAft>
                <a:spcPts val="600"/>
              </a:spcAft>
              <a:buFont typeface="Arial" panose="020B0604020202020204" pitchFamily="34" charset="0"/>
              <a:buChar char="•"/>
            </a:pPr>
            <a:r>
              <a:rPr lang="en-US" sz="1250">
                <a:solidFill>
                  <a:schemeClr val="tx1"/>
                </a:solidFill>
              </a:rPr>
              <a:t>clarify the information required of permission holders in the future and how it will be used to inform decision-making</a:t>
            </a:r>
          </a:p>
          <a:p>
            <a:pPr marL="171450" indent="-171450">
              <a:spcAft>
                <a:spcPts val="600"/>
              </a:spcAft>
              <a:buFont typeface="Arial" panose="020B0604020202020204" pitchFamily="34" charset="0"/>
              <a:buChar char="•"/>
            </a:pPr>
            <a:r>
              <a:rPr lang="en-US" sz="1250">
                <a:solidFill>
                  <a:schemeClr val="tx1"/>
                </a:solidFill>
              </a:rPr>
              <a:t>use data and intelligence across the regulator to </a:t>
            </a:r>
            <a:r>
              <a:rPr lang="en-US" sz="1250" err="1">
                <a:solidFill>
                  <a:schemeClr val="tx1"/>
                </a:solidFill>
              </a:rPr>
              <a:t>analyse</a:t>
            </a:r>
            <a:r>
              <a:rPr lang="en-US" sz="1250">
                <a:solidFill>
                  <a:schemeClr val="tx1"/>
                </a:solidFill>
              </a:rPr>
              <a:t> target compliance risks </a:t>
            </a:r>
          </a:p>
          <a:p>
            <a:pPr marL="171450" indent="-171450">
              <a:spcAft>
                <a:spcPts val="600"/>
              </a:spcAft>
              <a:buFont typeface="Arial" panose="020B0604020202020204" pitchFamily="34" charset="0"/>
              <a:buChar char="•"/>
            </a:pPr>
            <a:r>
              <a:rPr lang="en-US" sz="1250">
                <a:solidFill>
                  <a:schemeClr val="tx1"/>
                </a:solidFill>
              </a:rPr>
              <a:t>shape the outcomes of the permission system by how you educate and inform permission holders.</a:t>
            </a:r>
          </a:p>
        </p:txBody>
      </p:sp>
      <p:sp>
        <p:nvSpPr>
          <p:cNvPr id="38" name="Text Placeholder 7">
            <a:extLst>
              <a:ext uri="{FF2B5EF4-FFF2-40B4-BE49-F238E27FC236}">
                <a16:creationId xmlns:a16="http://schemas.microsoft.com/office/drawing/2014/main" id="{E3F4B627-E82E-85B7-FAB9-EB9CA4F3E357}"/>
              </a:ext>
            </a:extLst>
          </p:cNvPr>
          <p:cNvSpPr txBox="1">
            <a:spLocks/>
          </p:cNvSpPr>
          <p:nvPr/>
        </p:nvSpPr>
        <p:spPr>
          <a:xfrm>
            <a:off x="656650" y="3158693"/>
            <a:ext cx="2772104" cy="2948490"/>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300">
                <a:solidFill>
                  <a:schemeClr val="accent3"/>
                </a:solidFill>
                <a:latin typeface="+mj-lt"/>
                <a:cs typeface="Segoe UI Semibold"/>
              </a:rPr>
              <a:t>Have you streamlined the initial part of the permission journey so it is user focused?</a:t>
            </a:r>
          </a:p>
          <a:p>
            <a:pPr>
              <a:spcBef>
                <a:spcPts val="0"/>
              </a:spcBef>
              <a:spcAft>
                <a:spcPts val="400"/>
              </a:spcAft>
              <a:defRPr/>
            </a:pPr>
            <a:r>
              <a:rPr lang="en-AU" sz="1200">
                <a:solidFill>
                  <a:schemeClr val="tx1"/>
                </a:solidFill>
                <a:latin typeface="+mn-lt"/>
                <a:cs typeface="Segoe UI Semilight"/>
              </a:rPr>
              <a:t>Your application and permission renewal process will be as simple, user orientated and timely as possible. Your approach to assessing applications and grounds for refusing or denying permission applications is straightforward and clear.</a:t>
            </a:r>
          </a:p>
          <a:p>
            <a:pPr>
              <a:spcBef>
                <a:spcPts val="0"/>
              </a:spcBef>
              <a:spcAft>
                <a:spcPts val="400"/>
              </a:spcAft>
              <a:defRPr/>
            </a:pPr>
            <a:endParaRPr lang="en-AU" sz="1200">
              <a:solidFill>
                <a:schemeClr val="tx2"/>
              </a:solidFill>
              <a:latin typeface="+mn-lt"/>
            </a:endParaRPr>
          </a:p>
        </p:txBody>
      </p:sp>
      <p:sp>
        <p:nvSpPr>
          <p:cNvPr id="39" name="Text Placeholder 7">
            <a:extLst>
              <a:ext uri="{FF2B5EF4-FFF2-40B4-BE49-F238E27FC236}">
                <a16:creationId xmlns:a16="http://schemas.microsoft.com/office/drawing/2014/main" id="{92243399-55AB-826F-BF4A-0FC3F136E106}"/>
              </a:ext>
            </a:extLst>
          </p:cNvPr>
          <p:cNvSpPr txBox="1">
            <a:spLocks/>
          </p:cNvSpPr>
          <p:nvPr/>
        </p:nvSpPr>
        <p:spPr>
          <a:xfrm>
            <a:off x="4269295" y="3158692"/>
            <a:ext cx="3022988" cy="3140603"/>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300">
                <a:solidFill>
                  <a:schemeClr val="accent3"/>
                </a:solidFill>
                <a:latin typeface="+mj-lt"/>
                <a:cs typeface="Segoe UI Semibold" panose="020B0702040204020203" pitchFamily="34" charset="0"/>
              </a:rPr>
              <a:t>What information will you require to regulate the permission and how will you record and use it?</a:t>
            </a:r>
          </a:p>
          <a:p>
            <a:pPr>
              <a:spcBef>
                <a:spcPts val="0"/>
              </a:spcBef>
              <a:spcAft>
                <a:spcPts val="400"/>
              </a:spcAft>
              <a:defRPr/>
            </a:pPr>
            <a:r>
              <a:rPr lang="en-AU" sz="1200">
                <a:solidFill>
                  <a:schemeClr val="tx1"/>
                </a:solidFill>
                <a:latin typeface="+mn-lt"/>
              </a:rPr>
              <a:t>Your ongoing regulation of the permission is well considered. Effective information systems help you target risks of non-compliance. </a:t>
            </a:r>
            <a:r>
              <a:rPr lang="en-US" sz="1200">
                <a:solidFill>
                  <a:schemeClr val="tx1"/>
                </a:solidFill>
                <a:latin typeface="+mn-lt"/>
              </a:rPr>
              <a:t>This will include intelligence and other data that help you allocate your regulatory effort. Your staff have the skills and capabilities to execute to your compliance plan.</a:t>
            </a:r>
          </a:p>
        </p:txBody>
      </p:sp>
      <p:sp>
        <p:nvSpPr>
          <p:cNvPr id="40" name="Text Placeholder 7">
            <a:extLst>
              <a:ext uri="{FF2B5EF4-FFF2-40B4-BE49-F238E27FC236}">
                <a16:creationId xmlns:a16="http://schemas.microsoft.com/office/drawing/2014/main" id="{000DAB1F-F209-95CB-2378-E756EB00F292}"/>
              </a:ext>
            </a:extLst>
          </p:cNvPr>
          <p:cNvSpPr txBox="1">
            <a:spLocks/>
          </p:cNvSpPr>
          <p:nvPr/>
        </p:nvSpPr>
        <p:spPr>
          <a:xfrm>
            <a:off x="8017657" y="3158692"/>
            <a:ext cx="3009464" cy="3140603"/>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300">
                <a:solidFill>
                  <a:schemeClr val="accent3"/>
                </a:solidFill>
                <a:latin typeface="+mj-lt"/>
                <a:ea typeface="Calibri" panose="020F0502020204030204" pitchFamily="34" charset="0"/>
                <a:cs typeface="Segoe UI Semibold"/>
              </a:rPr>
              <a:t>How will your process systems support permission holders’ journey? </a:t>
            </a:r>
            <a:endParaRPr lang="en-AU" sz="1300">
              <a:solidFill>
                <a:schemeClr val="accent3"/>
              </a:solidFill>
              <a:latin typeface="Segoe UI" panose="020B0502040204020203" pitchFamily="34" charset="0"/>
              <a:ea typeface="Calibri" panose="020F0502020204030204" pitchFamily="34" charset="0"/>
              <a:cs typeface="Segoe UI Semibold" panose="020B0702040204020203" pitchFamily="34" charset="0"/>
            </a:endParaRPr>
          </a:p>
          <a:p>
            <a:pPr>
              <a:spcBef>
                <a:spcPts val="0"/>
              </a:spcBef>
              <a:spcAft>
                <a:spcPts val="400"/>
              </a:spcAft>
              <a:defRPr/>
            </a:pPr>
            <a:r>
              <a:rPr lang="en-US" sz="1200">
                <a:solidFill>
                  <a:schemeClr val="tx1"/>
                </a:solidFill>
                <a:latin typeface="+mn-lt"/>
                <a:cs typeface="Segoe UI Semilight"/>
              </a:rPr>
              <a:t>You communicate effectively with permission holders on requirements. You educate and are transparent about decision-making and the outcomes being achieved. You will have appropriate complaints handling systems and means of redress. Your data systems are harnessed and best practice.</a:t>
            </a:r>
          </a:p>
        </p:txBody>
      </p:sp>
      <p:grpSp>
        <p:nvGrpSpPr>
          <p:cNvPr id="51" name="Group 50">
            <a:extLst>
              <a:ext uri="{FF2B5EF4-FFF2-40B4-BE49-F238E27FC236}">
                <a16:creationId xmlns:a16="http://schemas.microsoft.com/office/drawing/2014/main" id="{A8DF5AEB-326A-82A4-A530-912B868999B9}"/>
              </a:ext>
            </a:extLst>
          </p:cNvPr>
          <p:cNvGrpSpPr>
            <a:grpSpLocks noChangeAspect="1"/>
          </p:cNvGrpSpPr>
          <p:nvPr/>
        </p:nvGrpSpPr>
        <p:grpSpPr>
          <a:xfrm>
            <a:off x="4349783" y="2908093"/>
            <a:ext cx="3155472" cy="786972"/>
            <a:chOff x="5050687" y="2036988"/>
            <a:chExt cx="1692000" cy="576000"/>
          </a:xfrm>
          <a:solidFill>
            <a:schemeClr val="accent3"/>
          </a:solidFill>
        </p:grpSpPr>
        <p:grpSp>
          <p:nvGrpSpPr>
            <p:cNvPr id="52" name="Graphic 3">
              <a:extLst>
                <a:ext uri="{FF2B5EF4-FFF2-40B4-BE49-F238E27FC236}">
                  <a16:creationId xmlns:a16="http://schemas.microsoft.com/office/drawing/2014/main" id="{69F52997-3B77-D96F-0B5F-848E80D5BFE1}"/>
                </a:ext>
              </a:extLst>
            </p:cNvPr>
            <p:cNvGrpSpPr>
              <a:grpSpLocks/>
            </p:cNvGrpSpPr>
            <p:nvPr/>
          </p:nvGrpSpPr>
          <p:grpSpPr>
            <a:xfrm>
              <a:off x="5050687" y="2036988"/>
              <a:ext cx="1692000" cy="576000"/>
              <a:chOff x="2000250" y="2000250"/>
              <a:chExt cx="5907976" cy="2857500"/>
            </a:xfrm>
            <a:grpFill/>
          </p:grpSpPr>
          <p:sp>
            <p:nvSpPr>
              <p:cNvPr id="54" name="Freeform: Shape 53">
                <a:extLst>
                  <a:ext uri="{FF2B5EF4-FFF2-40B4-BE49-F238E27FC236}">
                    <a16:creationId xmlns:a16="http://schemas.microsoft.com/office/drawing/2014/main" id="{534D7E8B-A7A4-86C1-B18D-B92E11ECCBAF}"/>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C3E21624-B640-F92B-5A16-9B5C8A76A28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53" name="Text Placeholder 14">
              <a:extLst>
                <a:ext uri="{FF2B5EF4-FFF2-40B4-BE49-F238E27FC236}">
                  <a16:creationId xmlns:a16="http://schemas.microsoft.com/office/drawing/2014/main" id="{B85774EB-F825-6145-6601-4DF35756AF98}"/>
                </a:ext>
              </a:extLst>
            </p:cNvPr>
            <p:cNvSpPr txBox="1">
              <a:spLocks/>
            </p:cNvSpPr>
            <p:nvPr/>
          </p:nvSpPr>
          <p:spPr>
            <a:xfrm>
              <a:off x="5077640" y="2288862"/>
              <a:ext cx="1422250" cy="98195"/>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HARNESS INFORMATION TO TARGET RISKS</a:t>
              </a:r>
            </a:p>
          </p:txBody>
        </p:sp>
      </p:grpSp>
      <p:grpSp>
        <p:nvGrpSpPr>
          <p:cNvPr id="3" name="Group 2">
            <a:extLst>
              <a:ext uri="{FF2B5EF4-FFF2-40B4-BE49-F238E27FC236}">
                <a16:creationId xmlns:a16="http://schemas.microsoft.com/office/drawing/2014/main" id="{084AF055-DFE2-A407-EAB3-F976C33A44F9}"/>
              </a:ext>
            </a:extLst>
          </p:cNvPr>
          <p:cNvGrpSpPr>
            <a:grpSpLocks noChangeAspect="1"/>
          </p:cNvGrpSpPr>
          <p:nvPr/>
        </p:nvGrpSpPr>
        <p:grpSpPr>
          <a:xfrm>
            <a:off x="696084" y="2886305"/>
            <a:ext cx="3155472" cy="800259"/>
            <a:chOff x="5043192" y="2006777"/>
            <a:chExt cx="1692000" cy="585725"/>
          </a:xfrm>
          <a:solidFill>
            <a:schemeClr val="accent3"/>
          </a:solidFill>
        </p:grpSpPr>
        <p:grpSp>
          <p:nvGrpSpPr>
            <p:cNvPr id="5" name="Graphic 3">
              <a:extLst>
                <a:ext uri="{FF2B5EF4-FFF2-40B4-BE49-F238E27FC236}">
                  <a16:creationId xmlns:a16="http://schemas.microsoft.com/office/drawing/2014/main" id="{77A43BCD-26A9-4FE1-8C08-C065EF310512}"/>
                </a:ext>
              </a:extLst>
            </p:cNvPr>
            <p:cNvGrpSpPr>
              <a:grpSpLocks/>
            </p:cNvGrpSpPr>
            <p:nvPr/>
          </p:nvGrpSpPr>
          <p:grpSpPr>
            <a:xfrm>
              <a:off x="5043192" y="2006777"/>
              <a:ext cx="1692000" cy="585725"/>
              <a:chOff x="1974081" y="1850376"/>
              <a:chExt cx="5907976" cy="2905745"/>
            </a:xfrm>
            <a:grpFill/>
          </p:grpSpPr>
          <p:sp>
            <p:nvSpPr>
              <p:cNvPr id="7" name="Freeform: Shape 6">
                <a:extLst>
                  <a:ext uri="{FF2B5EF4-FFF2-40B4-BE49-F238E27FC236}">
                    <a16:creationId xmlns:a16="http://schemas.microsoft.com/office/drawing/2014/main" id="{428A1E34-2D0B-6015-221E-129F9FC2A41D}"/>
                  </a:ext>
                </a:extLst>
              </p:cNvPr>
              <p:cNvSpPr/>
              <p:nvPr/>
            </p:nvSpPr>
            <p:spPr>
              <a:xfrm>
                <a:off x="1974081" y="1858735"/>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9BBE548E-2027-7D64-D3A6-A915A00B7146}"/>
                  </a:ext>
                </a:extLst>
              </p:cNvPr>
              <p:cNvSpPr/>
              <p:nvPr/>
            </p:nvSpPr>
            <p:spPr>
              <a:xfrm>
                <a:off x="6316820" y="1850376"/>
                <a:ext cx="1277366" cy="2905745"/>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6" name="Text Placeholder 14">
              <a:extLst>
                <a:ext uri="{FF2B5EF4-FFF2-40B4-BE49-F238E27FC236}">
                  <a16:creationId xmlns:a16="http://schemas.microsoft.com/office/drawing/2014/main" id="{57AA04B3-3810-E495-C27E-02A6F36C245B}"/>
                </a:ext>
              </a:extLst>
            </p:cNvPr>
            <p:cNvSpPr txBox="1">
              <a:spLocks/>
            </p:cNvSpPr>
            <p:nvPr/>
          </p:nvSpPr>
          <p:spPr>
            <a:xfrm>
              <a:off x="5072310" y="2288862"/>
              <a:ext cx="1292924" cy="115125"/>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14349">
                <a:spcBef>
                  <a:spcPts val="0"/>
                </a:spcBef>
                <a:defRPr/>
              </a:pPr>
              <a:r>
                <a:rPr lang="en-AU" sz="1300">
                  <a:solidFill>
                    <a:prstClr val="white"/>
                  </a:solidFill>
                  <a:latin typeface="+mn-lt"/>
                  <a:ea typeface="+mn-ea"/>
                  <a:cs typeface="Segoe UI Semibold" panose="020B0702040204020203" pitchFamily="34" charset="0"/>
                </a:rPr>
                <a:t>EASE OF APPLICATION</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9" name="Group 8">
            <a:extLst>
              <a:ext uri="{FF2B5EF4-FFF2-40B4-BE49-F238E27FC236}">
                <a16:creationId xmlns:a16="http://schemas.microsoft.com/office/drawing/2014/main" id="{8B6F8511-7226-17B3-95A2-650ED41613AA}"/>
              </a:ext>
            </a:extLst>
          </p:cNvPr>
          <p:cNvGrpSpPr>
            <a:grpSpLocks noChangeAspect="1"/>
          </p:cNvGrpSpPr>
          <p:nvPr/>
        </p:nvGrpSpPr>
        <p:grpSpPr>
          <a:xfrm>
            <a:off x="8003482" y="2908093"/>
            <a:ext cx="3155472" cy="786972"/>
            <a:chOff x="5050687" y="2036988"/>
            <a:chExt cx="1692000" cy="576000"/>
          </a:xfrm>
          <a:solidFill>
            <a:schemeClr val="accent3"/>
          </a:solidFill>
        </p:grpSpPr>
        <p:grpSp>
          <p:nvGrpSpPr>
            <p:cNvPr id="10" name="Graphic 3">
              <a:extLst>
                <a:ext uri="{FF2B5EF4-FFF2-40B4-BE49-F238E27FC236}">
                  <a16:creationId xmlns:a16="http://schemas.microsoft.com/office/drawing/2014/main" id="{F58AD83E-5F1D-5FAE-D04C-A7C78474E5CD}"/>
                </a:ext>
              </a:extLst>
            </p:cNvPr>
            <p:cNvGrpSpPr>
              <a:grpSpLocks/>
            </p:cNvGrpSpPr>
            <p:nvPr/>
          </p:nvGrpSpPr>
          <p:grpSpPr>
            <a:xfrm>
              <a:off x="5050687" y="2036988"/>
              <a:ext cx="1692000" cy="576000"/>
              <a:chOff x="2000250" y="2000250"/>
              <a:chExt cx="5907976" cy="2857500"/>
            </a:xfrm>
            <a:grpFill/>
          </p:grpSpPr>
          <p:sp>
            <p:nvSpPr>
              <p:cNvPr id="12" name="Freeform: Shape 11">
                <a:extLst>
                  <a:ext uri="{FF2B5EF4-FFF2-40B4-BE49-F238E27FC236}">
                    <a16:creationId xmlns:a16="http://schemas.microsoft.com/office/drawing/2014/main" id="{48050103-3C65-A356-A898-41128C8EB358}"/>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CF79EEAE-5859-778B-0BC2-7C535D9E7548}"/>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11" name="Text Placeholder 14">
              <a:extLst>
                <a:ext uri="{FF2B5EF4-FFF2-40B4-BE49-F238E27FC236}">
                  <a16:creationId xmlns:a16="http://schemas.microsoft.com/office/drawing/2014/main" id="{B5E92756-FB94-668C-DFE5-9855F46C855D}"/>
                </a:ext>
              </a:extLst>
            </p:cNvPr>
            <p:cNvSpPr txBox="1">
              <a:spLocks/>
            </p:cNvSpPr>
            <p:nvPr/>
          </p:nvSpPr>
          <p:spPr>
            <a:xfrm>
              <a:off x="5072310" y="2288862"/>
              <a:ext cx="1422250" cy="98195"/>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300">
                  <a:solidFill>
                    <a:schemeClr val="bg1"/>
                  </a:solidFill>
                  <a:latin typeface="+mn-lt"/>
                  <a:ea typeface="+mn-ea"/>
                  <a:cs typeface="Segoe UI Semibold"/>
                </a:rPr>
                <a:t>OTHER </a:t>
              </a:r>
              <a:r>
                <a:rPr kumimoji="0" lang="en-AU" sz="1300" b="0" i="0" u="none" strike="noStrike" kern="1200" cap="none" spc="0" normalizeH="0" baseline="0" noProof="0">
                  <a:ln>
                    <a:noFill/>
                  </a:ln>
                  <a:solidFill>
                    <a:schemeClr val="bg1"/>
                  </a:solidFill>
                  <a:effectLst/>
                  <a:uLnTx/>
                  <a:uFillTx/>
                  <a:latin typeface="+mn-lt"/>
                  <a:ea typeface="+mn-ea"/>
                  <a:cs typeface="Segoe UI Semibold"/>
                </a:rPr>
                <a:t>REGULATORY ACTIVITIES</a:t>
              </a:r>
            </a:p>
          </p:txBody>
        </p:sp>
      </p:grpSp>
    </p:spTree>
    <p:extLst>
      <p:ext uri="{BB962C8B-B14F-4D97-AF65-F5344CB8AC3E}">
        <p14:creationId xmlns:p14="http://schemas.microsoft.com/office/powerpoint/2010/main" val="148392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26574EE-4E1A-06FF-1206-9F510119D4C1}"/>
              </a:ext>
            </a:extLst>
          </p:cNvPr>
          <p:cNvSpPr/>
          <p:nvPr/>
        </p:nvSpPr>
        <p:spPr>
          <a:xfrm>
            <a:off x="613383" y="1133521"/>
            <a:ext cx="2001445" cy="772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0B888064-9F3D-BF54-12E0-AA0AC9E1B433}"/>
              </a:ext>
            </a:extLst>
          </p:cNvPr>
          <p:cNvSpPr txBox="1">
            <a:spLocks/>
          </p:cNvSpPr>
          <p:nvPr/>
        </p:nvSpPr>
        <p:spPr>
          <a:xfrm>
            <a:off x="708274" y="-104858"/>
            <a:ext cx="10515600" cy="1034638"/>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sz="2400"/>
              <a:t>K</a:t>
            </a:r>
            <a:r>
              <a:rPr lang="en-AU" sz="2400"/>
              <a:t>ey questions – operating and managing permissions</a:t>
            </a:r>
          </a:p>
        </p:txBody>
      </p:sp>
      <p:sp>
        <p:nvSpPr>
          <p:cNvPr id="17" name="Rectangle 16">
            <a:extLst>
              <a:ext uri="{FF2B5EF4-FFF2-40B4-BE49-F238E27FC236}">
                <a16:creationId xmlns:a16="http://schemas.microsoft.com/office/drawing/2014/main" id="{5D7EA578-08B6-F2C9-C9C0-51B393D76C43}"/>
              </a:ext>
            </a:extLst>
          </p:cNvPr>
          <p:cNvSpPr/>
          <p:nvPr/>
        </p:nvSpPr>
        <p:spPr>
          <a:xfrm>
            <a:off x="2705789" y="1191600"/>
            <a:ext cx="8243287" cy="2279911"/>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200"/>
              </a:spcBef>
              <a:spcAft>
                <a:spcPts val="200"/>
              </a:spcAft>
              <a:tabLst>
                <a:tab pos="457200" algn="l"/>
              </a:tabLst>
            </a:pPr>
            <a:r>
              <a:rPr lang="en-US" sz="1200" b="1" dirty="0">
                <a:solidFill>
                  <a:srgbClr val="4C9E61"/>
                </a:solidFill>
              </a:rPr>
              <a:t>Ease of application</a:t>
            </a:r>
          </a:p>
          <a:p>
            <a:pPr marL="107950" lvl="0" indent="-107950">
              <a:lnSpc>
                <a:spcPct val="107000"/>
              </a:lnSpc>
              <a:spcBef>
                <a:spcPts val="200"/>
              </a:spcBef>
              <a:spcAft>
                <a:spcPts val="200"/>
              </a:spcAft>
              <a:buFont typeface="Arial" panose="020B0604020202020204" pitchFamily="34" charset="0"/>
              <a:buChar char="•"/>
              <a:tabLst>
                <a:tab pos="457200" algn="l"/>
              </a:tabLst>
            </a:pPr>
            <a:r>
              <a:rPr lang="en-US" sz="1200" dirty="0">
                <a:solidFill>
                  <a:schemeClr val="tx1"/>
                </a:solidFill>
              </a:rPr>
              <a:t>Can permission processes be more streamlined, digital ready and user-orientated? For example, by:</a:t>
            </a:r>
            <a:endParaRPr lang="en-AU" sz="1200" dirty="0">
              <a:solidFill>
                <a:schemeClr val="tx1"/>
              </a:solidFill>
            </a:endParaRPr>
          </a:p>
          <a:p>
            <a:pPr marL="266700" lvl="2" indent="-171450">
              <a:spcBef>
                <a:spcPts val="200"/>
              </a:spcBef>
              <a:spcAft>
                <a:spcPts val="200"/>
              </a:spcAft>
              <a:buFont typeface="VIC" panose="00000500000000000000" pitchFamily="50" charset="0"/>
              <a:buChar char="–"/>
              <a:tabLst>
                <a:tab pos="457200" algn="l"/>
              </a:tabLst>
            </a:pPr>
            <a:r>
              <a:rPr lang="en-AU" sz="1200" dirty="0">
                <a:solidFill>
                  <a:schemeClr val="tx1"/>
                </a:solidFill>
              </a:rPr>
              <a:t>making decisions more quickly</a:t>
            </a:r>
          </a:p>
          <a:p>
            <a:pPr marL="266700" lvl="2" indent="-171450">
              <a:spcBef>
                <a:spcPts val="200"/>
              </a:spcBef>
              <a:spcAft>
                <a:spcPts val="200"/>
              </a:spcAft>
              <a:buFont typeface="VIC" panose="00000500000000000000" pitchFamily="50" charset="0"/>
              <a:buChar char="–"/>
              <a:tabLst>
                <a:tab pos="457200" algn="l"/>
              </a:tabLst>
            </a:pPr>
            <a:r>
              <a:rPr lang="en-AU" sz="1200" dirty="0">
                <a:solidFill>
                  <a:schemeClr val="tx1"/>
                </a:solidFill>
              </a:rPr>
              <a:t>aligning application processes with other regulators </a:t>
            </a:r>
          </a:p>
          <a:p>
            <a:pPr marL="266700" lvl="2" indent="-171450">
              <a:spcBef>
                <a:spcPts val="200"/>
              </a:spcBef>
              <a:spcAft>
                <a:spcPts val="200"/>
              </a:spcAft>
              <a:buFont typeface="VIC" panose="00000500000000000000" pitchFamily="50" charset="0"/>
              <a:buChar char="–"/>
              <a:tabLst>
                <a:tab pos="457200" algn="l"/>
              </a:tabLst>
            </a:pPr>
            <a:r>
              <a:rPr lang="en-AU" sz="1200" dirty="0">
                <a:solidFill>
                  <a:schemeClr val="tx1"/>
                </a:solidFill>
              </a:rPr>
              <a:t>using the Service Victoria platform </a:t>
            </a:r>
          </a:p>
          <a:p>
            <a:pPr marL="266700" lvl="2" indent="-171450">
              <a:spcBef>
                <a:spcPts val="200"/>
              </a:spcBef>
              <a:spcAft>
                <a:spcPts val="200"/>
              </a:spcAft>
              <a:buFont typeface="VIC" panose="00000500000000000000" pitchFamily="50" charset="0"/>
              <a:buChar char="–"/>
              <a:tabLst>
                <a:tab pos="457200" algn="l"/>
              </a:tabLst>
            </a:pPr>
            <a:r>
              <a:rPr lang="en-AU" sz="1200" dirty="0">
                <a:solidFill>
                  <a:schemeClr val="tx1"/>
                </a:solidFill>
              </a:rPr>
              <a:t>adopting Victorian best practice standards to be digitally ready – see the </a:t>
            </a:r>
            <a:r>
              <a:rPr lang="en-AU" sz="1200" dirty="0">
                <a:solidFill>
                  <a:schemeClr val="tx1"/>
                </a:solidFill>
                <a:hlinkClick r:id="rId3"/>
              </a:rPr>
              <a:t>Playbook</a:t>
            </a:r>
            <a:r>
              <a:rPr lang="en-AU" sz="1200" dirty="0">
                <a:solidFill>
                  <a:schemeClr val="tx1"/>
                </a:solidFill>
              </a:rPr>
              <a:t>.</a:t>
            </a:r>
          </a:p>
          <a:p>
            <a:pPr marL="107950" indent="-107950">
              <a:lnSpc>
                <a:spcPct val="107000"/>
              </a:lnSpc>
              <a:spcBef>
                <a:spcPts val="200"/>
              </a:spcBef>
              <a:spcAft>
                <a:spcPts val="200"/>
              </a:spcAft>
              <a:buFont typeface="Arial" panose="020B0604020202020204" pitchFamily="34" charset="0"/>
              <a:buChar char="•"/>
              <a:tabLst>
                <a:tab pos="457200" algn="l"/>
              </a:tabLst>
            </a:pPr>
            <a:r>
              <a:rPr lang="en-US" sz="1200" dirty="0">
                <a:solidFill>
                  <a:schemeClr val="tx1"/>
                </a:solidFill>
              </a:rPr>
              <a:t>Are permission application processes simple, clear to understand and regularly updated?</a:t>
            </a:r>
          </a:p>
          <a:p>
            <a:pPr marL="107950" indent="-107950">
              <a:lnSpc>
                <a:spcPct val="107000"/>
              </a:lnSpc>
              <a:spcBef>
                <a:spcPts val="200"/>
              </a:spcBef>
              <a:spcAft>
                <a:spcPts val="200"/>
              </a:spcAft>
              <a:buFont typeface="Arial" panose="020B0604020202020204" pitchFamily="34" charset="0"/>
              <a:buChar char="•"/>
              <a:tabLst>
                <a:tab pos="457200" algn="l"/>
              </a:tabLst>
            </a:pPr>
            <a:r>
              <a:rPr lang="en-US" sz="1200" dirty="0">
                <a:solidFill>
                  <a:schemeClr val="tx1"/>
                </a:solidFill>
              </a:rPr>
              <a:t>Could you reduce the time it takes to assess and approve an application?</a:t>
            </a:r>
          </a:p>
          <a:p>
            <a:pPr marL="107950" indent="-107950">
              <a:lnSpc>
                <a:spcPct val="107000"/>
              </a:lnSpc>
              <a:spcBef>
                <a:spcPts val="200"/>
              </a:spcBef>
              <a:spcAft>
                <a:spcPts val="200"/>
              </a:spcAft>
              <a:buFont typeface="Arial" panose="020B0604020202020204" pitchFamily="34" charset="0"/>
              <a:buChar char="•"/>
              <a:tabLst>
                <a:tab pos="457200" algn="l"/>
              </a:tabLst>
            </a:pPr>
            <a:r>
              <a:rPr lang="en-US" sz="1200" dirty="0">
                <a:solidFill>
                  <a:schemeClr val="tx1"/>
                </a:solidFill>
              </a:rPr>
              <a:t>Is this similar to other comparable applications elsewhere?</a:t>
            </a:r>
          </a:p>
        </p:txBody>
      </p:sp>
      <p:sp>
        <p:nvSpPr>
          <p:cNvPr id="31" name="Rectangle 30">
            <a:extLst>
              <a:ext uri="{FF2B5EF4-FFF2-40B4-BE49-F238E27FC236}">
                <a16:creationId xmlns:a16="http://schemas.microsoft.com/office/drawing/2014/main" id="{F355453F-2330-B184-C937-65E2AA44847A}"/>
              </a:ext>
            </a:extLst>
          </p:cNvPr>
          <p:cNvSpPr/>
          <p:nvPr/>
        </p:nvSpPr>
        <p:spPr>
          <a:xfrm>
            <a:off x="2705788" y="3642372"/>
            <a:ext cx="8243287" cy="2505695"/>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tabLst>
                <a:tab pos="457200" algn="l"/>
              </a:tabLst>
            </a:pPr>
            <a:r>
              <a:rPr lang="en-US" sz="1200" b="1">
                <a:solidFill>
                  <a:srgbClr val="4C9E61"/>
                </a:solidFill>
              </a:rPr>
              <a:t>Risk based</a:t>
            </a:r>
          </a:p>
          <a:p>
            <a:pPr marL="107950" lvl="0" indent="-107950">
              <a:spcBef>
                <a:spcPts val="200"/>
              </a:spcBef>
              <a:spcAft>
                <a:spcPts val="200"/>
              </a:spcAft>
              <a:buFont typeface="Arial" panose="020B0604020202020204" pitchFamily="34" charset="0"/>
              <a:buChar char="•"/>
              <a:tabLst>
                <a:tab pos="457200" algn="l"/>
              </a:tabLst>
            </a:pPr>
            <a:r>
              <a:rPr lang="en-US" sz="1200">
                <a:solidFill>
                  <a:schemeClr val="tx1"/>
                </a:solidFill>
              </a:rPr>
              <a:t>Are your compliance policy and plans clear and risk based?</a:t>
            </a:r>
          </a:p>
          <a:p>
            <a:pPr marL="107950" indent="-107950">
              <a:spcBef>
                <a:spcPts val="200"/>
              </a:spcBef>
              <a:spcAft>
                <a:spcPts val="200"/>
              </a:spcAft>
              <a:buFont typeface="Arial" panose="020B0604020202020204" pitchFamily="34" charset="0"/>
              <a:buChar char="•"/>
              <a:tabLst>
                <a:tab pos="457200" algn="l"/>
              </a:tabLst>
            </a:pPr>
            <a:r>
              <a:rPr lang="en-US" sz="1200">
                <a:solidFill>
                  <a:schemeClr val="tx1"/>
                </a:solidFill>
              </a:rPr>
              <a:t>Are you allocating the right level of resources to regulatory effort? </a:t>
            </a:r>
          </a:p>
          <a:p>
            <a:pPr marL="107950" indent="-107950">
              <a:spcBef>
                <a:spcPts val="200"/>
              </a:spcBef>
              <a:spcAft>
                <a:spcPts val="200"/>
              </a:spcAft>
              <a:buFont typeface="Arial" panose="020B0604020202020204" pitchFamily="34" charset="0"/>
              <a:buChar char="•"/>
              <a:tabLst>
                <a:tab pos="457200" algn="l"/>
              </a:tabLst>
            </a:pPr>
            <a:r>
              <a:rPr lang="en-US" sz="1200">
                <a:solidFill>
                  <a:schemeClr val="tx1"/>
                </a:solidFill>
              </a:rPr>
              <a:t>Do your staff have the skills and capabilities to execute your policies and plans?</a:t>
            </a:r>
          </a:p>
          <a:p>
            <a:pPr>
              <a:spcBef>
                <a:spcPts val="600"/>
              </a:spcBef>
              <a:spcAft>
                <a:spcPts val="200"/>
              </a:spcAft>
              <a:tabLst>
                <a:tab pos="457200" algn="l"/>
              </a:tabLst>
            </a:pPr>
            <a:r>
              <a:rPr lang="en-US" sz="1200" b="1">
                <a:solidFill>
                  <a:srgbClr val="4C9E61"/>
                </a:solidFill>
              </a:rPr>
              <a:t>Information requirements</a:t>
            </a:r>
          </a:p>
          <a:p>
            <a:pPr marL="107950" indent="-107950">
              <a:spcBef>
                <a:spcPts val="200"/>
              </a:spcBef>
              <a:spcAft>
                <a:spcPts val="200"/>
              </a:spcAft>
              <a:buFont typeface="Arial" panose="020B0604020202020204" pitchFamily="34" charset="0"/>
              <a:buChar char="•"/>
              <a:tabLst>
                <a:tab pos="457200" algn="l"/>
              </a:tabLst>
            </a:pPr>
            <a:r>
              <a:rPr lang="en-US" sz="1200">
                <a:solidFill>
                  <a:schemeClr val="tx1"/>
                </a:solidFill>
              </a:rPr>
              <a:t>Do you have sufficient information to inform a targeted and well-run compliance program? </a:t>
            </a:r>
          </a:p>
          <a:p>
            <a:pPr marL="107950" indent="-107950">
              <a:spcBef>
                <a:spcPts val="200"/>
              </a:spcBef>
              <a:spcAft>
                <a:spcPts val="200"/>
              </a:spcAft>
              <a:buFont typeface="Arial" panose="020B0604020202020204" pitchFamily="34" charset="0"/>
              <a:buChar char="•"/>
              <a:tabLst>
                <a:tab pos="457200" algn="l"/>
              </a:tabLst>
            </a:pPr>
            <a:r>
              <a:rPr lang="en-AU" sz="1200">
                <a:solidFill>
                  <a:schemeClr val="tx1"/>
                </a:solidFill>
              </a:rPr>
              <a:t>Does your information collection adequately inform risk and outcomes?</a:t>
            </a:r>
          </a:p>
          <a:p>
            <a:pPr marL="107950" lvl="0" indent="-107950">
              <a:spcBef>
                <a:spcPts val="200"/>
              </a:spcBef>
              <a:spcAft>
                <a:spcPts val="200"/>
              </a:spcAft>
              <a:buFont typeface="Arial" panose="020B0604020202020204" pitchFamily="34" charset="0"/>
              <a:buChar char="•"/>
              <a:tabLst>
                <a:tab pos="457200" algn="l"/>
              </a:tabLst>
            </a:pPr>
            <a:r>
              <a:rPr lang="en-US" sz="1200">
                <a:solidFill>
                  <a:schemeClr val="tx1"/>
                </a:solidFill>
              </a:rPr>
              <a:t>Is information the minimum required to do so? </a:t>
            </a:r>
          </a:p>
          <a:p>
            <a:pPr marL="107950" lvl="0" indent="-107950">
              <a:spcBef>
                <a:spcPts val="200"/>
              </a:spcBef>
              <a:spcAft>
                <a:spcPts val="200"/>
              </a:spcAft>
              <a:buFont typeface="Arial" panose="020B0604020202020204" pitchFamily="34" charset="0"/>
              <a:buChar char="•"/>
              <a:tabLst>
                <a:tab pos="457200" algn="l"/>
              </a:tabLst>
            </a:pPr>
            <a:r>
              <a:rPr lang="en-US" sz="1200">
                <a:solidFill>
                  <a:schemeClr val="tx1"/>
                </a:solidFill>
              </a:rPr>
              <a:t>Could information be obtained from other sources or consolidated across regulators?</a:t>
            </a:r>
            <a:endParaRPr lang="en-AU" sz="1200">
              <a:solidFill>
                <a:schemeClr val="tx1"/>
              </a:solidFill>
            </a:endParaRPr>
          </a:p>
          <a:p>
            <a:pPr marL="107950" indent="-107950">
              <a:spcBef>
                <a:spcPts val="200"/>
              </a:spcBef>
              <a:spcAft>
                <a:spcPts val="200"/>
              </a:spcAft>
              <a:buFont typeface="Arial" panose="020B0604020202020204" pitchFamily="34" charset="0"/>
              <a:buChar char="•"/>
              <a:tabLst>
                <a:tab pos="457200" algn="l"/>
              </a:tabLst>
            </a:pPr>
            <a:r>
              <a:rPr lang="en-US" sz="1200">
                <a:solidFill>
                  <a:schemeClr val="tx1"/>
                </a:solidFill>
              </a:rPr>
              <a:t>Are data protection and use policies best practice and do they align with privacy laws?</a:t>
            </a:r>
            <a:endParaRPr lang="en-AU" sz="1200">
              <a:solidFill>
                <a:schemeClr val="tx1"/>
              </a:solidFill>
            </a:endParaRPr>
          </a:p>
        </p:txBody>
      </p:sp>
      <p:grpSp>
        <p:nvGrpSpPr>
          <p:cNvPr id="20" name="Group 19">
            <a:extLst>
              <a:ext uri="{FF2B5EF4-FFF2-40B4-BE49-F238E27FC236}">
                <a16:creationId xmlns:a16="http://schemas.microsoft.com/office/drawing/2014/main" id="{ACB809BC-C983-A495-AD60-3509B0144370}"/>
              </a:ext>
            </a:extLst>
          </p:cNvPr>
          <p:cNvGrpSpPr>
            <a:grpSpLocks noChangeAspect="1"/>
          </p:cNvGrpSpPr>
          <p:nvPr/>
        </p:nvGrpSpPr>
        <p:grpSpPr>
          <a:xfrm>
            <a:off x="706917" y="1191600"/>
            <a:ext cx="1677600" cy="817080"/>
            <a:chOff x="7226061" y="2036988"/>
            <a:chExt cx="1692000" cy="576000"/>
          </a:xfrm>
          <a:solidFill>
            <a:schemeClr val="accent3"/>
          </a:solidFill>
        </p:grpSpPr>
        <p:grpSp>
          <p:nvGrpSpPr>
            <p:cNvPr id="21" name="Graphic 3">
              <a:extLst>
                <a:ext uri="{FF2B5EF4-FFF2-40B4-BE49-F238E27FC236}">
                  <a16:creationId xmlns:a16="http://schemas.microsoft.com/office/drawing/2014/main" id="{E2C2C5A7-4656-5BEE-7FCE-55471BEE36FA}"/>
                </a:ext>
              </a:extLst>
            </p:cNvPr>
            <p:cNvGrpSpPr>
              <a:grpSpLocks/>
            </p:cNvGrpSpPr>
            <p:nvPr/>
          </p:nvGrpSpPr>
          <p:grpSpPr>
            <a:xfrm>
              <a:off x="7226061" y="2036988"/>
              <a:ext cx="1692000" cy="576000"/>
              <a:chOff x="2000250" y="2000250"/>
              <a:chExt cx="5907976" cy="2857500"/>
            </a:xfrm>
            <a:grpFill/>
          </p:grpSpPr>
          <p:sp>
            <p:nvSpPr>
              <p:cNvPr id="24" name="Freeform: Shape 23">
                <a:extLst>
                  <a:ext uri="{FF2B5EF4-FFF2-40B4-BE49-F238E27FC236}">
                    <a16:creationId xmlns:a16="http://schemas.microsoft.com/office/drawing/2014/main" id="{65BF7C58-A61C-E756-40F0-CF2F4F68C614}"/>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FB3F9CF8-5306-3646-4D25-39FA13C4FA3C}"/>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23" name="Text Placeholder 14">
              <a:extLst>
                <a:ext uri="{FF2B5EF4-FFF2-40B4-BE49-F238E27FC236}">
                  <a16:creationId xmlns:a16="http://schemas.microsoft.com/office/drawing/2014/main" id="{44F6CF69-1660-CF08-F78E-8A115068F231}"/>
                </a:ext>
              </a:extLst>
            </p:cNvPr>
            <p:cNvSpPr txBox="1">
              <a:spLocks/>
            </p:cNvSpPr>
            <p:nvPr/>
          </p:nvSpPr>
          <p:spPr>
            <a:xfrm>
              <a:off x="7300831" y="2216988"/>
              <a:ext cx="1258000"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EASE OF APPLICATION</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26" name="Group 25">
            <a:extLst>
              <a:ext uri="{FF2B5EF4-FFF2-40B4-BE49-F238E27FC236}">
                <a16:creationId xmlns:a16="http://schemas.microsoft.com/office/drawing/2014/main" id="{BF908014-3604-D3BD-CF04-3B9AA466337F}"/>
              </a:ext>
            </a:extLst>
          </p:cNvPr>
          <p:cNvGrpSpPr>
            <a:grpSpLocks noChangeAspect="1"/>
          </p:cNvGrpSpPr>
          <p:nvPr/>
        </p:nvGrpSpPr>
        <p:grpSpPr>
          <a:xfrm>
            <a:off x="706917" y="3642372"/>
            <a:ext cx="1677600" cy="817080"/>
            <a:chOff x="7226061" y="2036988"/>
            <a:chExt cx="1692000" cy="576000"/>
          </a:xfrm>
          <a:solidFill>
            <a:schemeClr val="accent3"/>
          </a:solidFill>
        </p:grpSpPr>
        <p:grpSp>
          <p:nvGrpSpPr>
            <p:cNvPr id="27" name="Graphic 3">
              <a:extLst>
                <a:ext uri="{FF2B5EF4-FFF2-40B4-BE49-F238E27FC236}">
                  <a16:creationId xmlns:a16="http://schemas.microsoft.com/office/drawing/2014/main" id="{A019EAE2-7159-3C6C-7323-3CF56724C676}"/>
                </a:ext>
              </a:extLst>
            </p:cNvPr>
            <p:cNvGrpSpPr>
              <a:grpSpLocks/>
            </p:cNvGrpSpPr>
            <p:nvPr/>
          </p:nvGrpSpPr>
          <p:grpSpPr>
            <a:xfrm>
              <a:off x="7226061" y="2036988"/>
              <a:ext cx="1692000" cy="576000"/>
              <a:chOff x="2000250" y="2000250"/>
              <a:chExt cx="5907976" cy="2857500"/>
            </a:xfrm>
            <a:grpFill/>
          </p:grpSpPr>
          <p:sp>
            <p:nvSpPr>
              <p:cNvPr id="34" name="Freeform: Shape 33">
                <a:extLst>
                  <a:ext uri="{FF2B5EF4-FFF2-40B4-BE49-F238E27FC236}">
                    <a16:creationId xmlns:a16="http://schemas.microsoft.com/office/drawing/2014/main" id="{7BE8C025-5B94-194D-D09E-CF99D8A0EC4A}"/>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0B47346-20F4-2901-090F-5A4035D0DF34}"/>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33" name="Text Placeholder 14">
              <a:extLst>
                <a:ext uri="{FF2B5EF4-FFF2-40B4-BE49-F238E27FC236}">
                  <a16:creationId xmlns:a16="http://schemas.microsoft.com/office/drawing/2014/main" id="{9F8E4483-B1B5-F438-EF92-D9D6B32F3793}"/>
                </a:ext>
              </a:extLst>
            </p:cNvPr>
            <p:cNvSpPr txBox="1">
              <a:spLocks/>
            </p:cNvSpPr>
            <p:nvPr/>
          </p:nvSpPr>
          <p:spPr>
            <a:xfrm>
              <a:off x="7281618" y="2216988"/>
              <a:ext cx="1277214"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HARNESS INFORMATION TO TARGET RISKS</a:t>
              </a:r>
            </a:p>
          </p:txBody>
        </p:sp>
      </p:grpSp>
    </p:spTree>
    <p:extLst>
      <p:ext uri="{BB962C8B-B14F-4D97-AF65-F5344CB8AC3E}">
        <p14:creationId xmlns:p14="http://schemas.microsoft.com/office/powerpoint/2010/main" val="101063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8F49E1-09EE-DC34-B662-FBD179ECE600}"/>
              </a:ext>
            </a:extLst>
          </p:cNvPr>
          <p:cNvSpPr txBox="1"/>
          <p:nvPr/>
        </p:nvSpPr>
        <p:spPr>
          <a:xfrm>
            <a:off x="660666" y="1752201"/>
            <a:ext cx="1455380" cy="369332"/>
          </a:xfrm>
          <a:prstGeom prst="rect">
            <a:avLst/>
          </a:prstGeom>
          <a:solidFill>
            <a:schemeClr val="bg1"/>
          </a:solidFill>
        </p:spPr>
        <p:txBody>
          <a:bodyPr wrap="square" rtlCol="0">
            <a:spAutoFit/>
          </a:bodyPr>
          <a:lstStyle/>
          <a:p>
            <a:endParaRPr lang="en-AU"/>
          </a:p>
        </p:txBody>
      </p:sp>
      <p:sp>
        <p:nvSpPr>
          <p:cNvPr id="2" name="Title 1">
            <a:extLst>
              <a:ext uri="{FF2B5EF4-FFF2-40B4-BE49-F238E27FC236}">
                <a16:creationId xmlns:a16="http://schemas.microsoft.com/office/drawing/2014/main" id="{C988F779-1273-C254-A96A-13AFACEBA4E7}"/>
              </a:ext>
            </a:extLst>
          </p:cNvPr>
          <p:cNvSpPr>
            <a:spLocks noGrp="1"/>
          </p:cNvSpPr>
          <p:nvPr>
            <p:ph type="title"/>
          </p:nvPr>
        </p:nvSpPr>
        <p:spPr/>
        <p:txBody>
          <a:bodyPr/>
          <a:lstStyle/>
          <a:p>
            <a:r>
              <a:rPr lang="en-US"/>
              <a:t>When and how to use this guide</a:t>
            </a:r>
            <a:endParaRPr lang="en-AU"/>
          </a:p>
        </p:txBody>
      </p:sp>
      <p:sp>
        <p:nvSpPr>
          <p:cNvPr id="7" name="Content Placeholder 2">
            <a:extLst>
              <a:ext uri="{FF2B5EF4-FFF2-40B4-BE49-F238E27FC236}">
                <a16:creationId xmlns:a16="http://schemas.microsoft.com/office/drawing/2014/main" id="{0DFBEA77-6CF7-7D1F-33F4-725E8525E964}"/>
              </a:ext>
            </a:extLst>
          </p:cNvPr>
          <p:cNvSpPr>
            <a:spLocks noGrp="1"/>
          </p:cNvSpPr>
          <p:nvPr>
            <p:ph idx="1"/>
          </p:nvPr>
        </p:nvSpPr>
        <p:spPr>
          <a:xfrm>
            <a:off x="704850" y="1450063"/>
            <a:ext cx="6143625" cy="4726899"/>
          </a:xfrm>
        </p:spPr>
        <p:txBody>
          <a:bodyPr/>
          <a:lstStyle/>
          <a:p>
            <a:r>
              <a:rPr lang="en-US" sz="1400" dirty="0"/>
              <a:t>This guide provides step by step guidance on applying the </a:t>
            </a:r>
            <a:r>
              <a:rPr lang="en-US" sz="1400" dirty="0">
                <a:hlinkClick r:id="rId3"/>
              </a:rPr>
              <a:t>Victorian Permissions Framework</a:t>
            </a:r>
            <a:r>
              <a:rPr lang="en-US" sz="1400" dirty="0"/>
              <a:t>. It supports implementation of stages 4 to 6 and will help ensure permissions </a:t>
            </a:r>
            <a:r>
              <a:rPr lang="en-AU" sz="1400" dirty="0"/>
              <a:t>deliver good regulatory outcomes without unnecessary burden.</a:t>
            </a:r>
            <a:r>
              <a:rPr lang="en-US" sz="1400" dirty="0"/>
              <a:t> </a:t>
            </a:r>
            <a:endParaRPr lang="en-AU" sz="1400" dirty="0"/>
          </a:p>
          <a:p>
            <a:pPr lvl="1"/>
            <a:r>
              <a:rPr lang="en-US" sz="1200" dirty="0">
                <a:latin typeface="+mj-lt"/>
              </a:rPr>
              <a:t>It will help you improve:</a:t>
            </a:r>
            <a:endParaRPr lang="en-AU" sz="1200" dirty="0">
              <a:latin typeface="+mj-lt"/>
            </a:endParaRPr>
          </a:p>
          <a:p>
            <a:pPr lvl="2"/>
            <a:r>
              <a:rPr lang="en-US" sz="1200" dirty="0"/>
              <a:t>the design of permission features such as exemptions and thresholds, duration, conditions and fees, charges and penalties</a:t>
            </a:r>
          </a:p>
          <a:p>
            <a:pPr lvl="2"/>
            <a:r>
              <a:rPr lang="en-US" sz="1200" dirty="0"/>
              <a:t>how you apply and implement permissions</a:t>
            </a:r>
          </a:p>
          <a:p>
            <a:pPr lvl="2"/>
            <a:r>
              <a:rPr lang="en-US" sz="1200" dirty="0"/>
              <a:t>how you evaluate permission performance.</a:t>
            </a:r>
            <a:endParaRPr lang="en-AU" sz="1200" dirty="0"/>
          </a:p>
          <a:p>
            <a:pPr lvl="1"/>
            <a:r>
              <a:rPr lang="en-US" sz="1200" dirty="0">
                <a:latin typeface="+mj-lt"/>
              </a:rPr>
              <a:t>It is designed to help with:</a:t>
            </a:r>
          </a:p>
          <a:p>
            <a:pPr lvl="2"/>
            <a:r>
              <a:rPr lang="en-US" sz="1200" dirty="0"/>
              <a:t>undertaking systematic periodic review of permissions and regulation</a:t>
            </a:r>
          </a:p>
          <a:p>
            <a:pPr lvl="2"/>
            <a:r>
              <a:rPr lang="en-US" sz="1200" dirty="0"/>
              <a:t>identifying what is needed to achieve best practice design and implementation</a:t>
            </a:r>
          </a:p>
          <a:p>
            <a:pPr lvl="2"/>
            <a:r>
              <a:rPr lang="en-US" sz="1200" dirty="0"/>
              <a:t>ongoing refinement of permissions within the bounds of existing legislation and regulation</a:t>
            </a:r>
            <a:r>
              <a:rPr lang="en-US" sz="1000" dirty="0"/>
              <a:t>.</a:t>
            </a:r>
            <a:endParaRPr lang="en-AU" sz="1000" dirty="0"/>
          </a:p>
          <a:p>
            <a:pPr lvl="1"/>
            <a:r>
              <a:rPr lang="en-US" sz="1200" dirty="0"/>
              <a:t>This guide follows </a:t>
            </a:r>
            <a:r>
              <a:rPr lang="en-AU" sz="1200" i="1" dirty="0">
                <a:hlinkClick r:id="rId3"/>
              </a:rPr>
              <a:t>Guide 1: Designing a fit for purpose permissions scheme</a:t>
            </a:r>
            <a:r>
              <a:rPr lang="en-AU" sz="1200" dirty="0"/>
              <a:t>. Both are </a:t>
            </a:r>
            <a:r>
              <a:rPr lang="en-US" sz="1200" dirty="0"/>
              <a:t>relevant when undertaking foundational reform. Guide 2 could be read in isolation to pursue specific refinements as part of ongoing best practice and application of regulatory craft. </a:t>
            </a:r>
          </a:p>
          <a:p>
            <a:pPr lvl="1"/>
            <a:r>
              <a:rPr lang="en-US" sz="1200" dirty="0"/>
              <a:t>These guides should be read in conjunction with the other Better Regulation Principles and Guides. </a:t>
            </a:r>
            <a:endParaRPr lang="en-AU" sz="1200" dirty="0"/>
          </a:p>
        </p:txBody>
      </p:sp>
      <p:sp>
        <p:nvSpPr>
          <p:cNvPr id="14" name="Content Placeholder 11">
            <a:extLst>
              <a:ext uri="{FF2B5EF4-FFF2-40B4-BE49-F238E27FC236}">
                <a16:creationId xmlns:a16="http://schemas.microsoft.com/office/drawing/2014/main" id="{EE1C0AF5-FC6B-6857-4BE2-0CFA0D3BE8D4}"/>
              </a:ext>
            </a:extLst>
          </p:cNvPr>
          <p:cNvSpPr txBox="1">
            <a:spLocks/>
          </p:cNvSpPr>
          <p:nvPr/>
        </p:nvSpPr>
        <p:spPr>
          <a:xfrm>
            <a:off x="7639050" y="1450063"/>
            <a:ext cx="3486149" cy="4611609"/>
          </a:xfrm>
          <a:prstGeom prst="rect">
            <a:avLst/>
          </a:prstGeom>
          <a:solidFill>
            <a:schemeClr val="accent1">
              <a:lumMod val="20000"/>
              <a:lumOff val="80000"/>
            </a:schemeClr>
          </a:solidFill>
        </p:spPr>
        <p:txBody>
          <a:bodyPr vert="horz" lIns="72000" tIns="45720" rIns="72000" bIns="45720" rtlCol="0">
            <a:noAutofit/>
          </a:bodyPr>
          <a:lstStyle>
            <a:lvl1pPr marL="0" indent="0" algn="l" defTabSz="914400" rtl="0" eaLnBrk="1" latinLnBrk="0" hangingPunct="1">
              <a:lnSpc>
                <a:spcPct val="100000"/>
              </a:lnSpc>
              <a:spcBef>
                <a:spcPts val="600"/>
              </a:spcBef>
              <a:buClr>
                <a:schemeClr val="accent1"/>
              </a:buClr>
              <a:buFont typeface="Arial" panose="020B0604020202020204" pitchFamily="34" charset="0"/>
              <a:buNone/>
              <a:defRPr lang="en-AU" sz="20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accent3"/>
              </a:buClr>
              <a:buSzPct val="120000"/>
              <a:buFont typeface="Arial" panose="020B0604020202020204" pitchFamily="34" charset="0"/>
              <a:buChar char="•"/>
              <a:defRPr sz="14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200"/>
              <a:t>This guide is intended for policy designers and practitioners of regulation. For those involved in design, oversight and day to day operation of permissions it will help you:</a:t>
            </a:r>
          </a:p>
          <a:p>
            <a:pPr marL="171450" indent="-171450">
              <a:spcAft>
                <a:spcPts val="600"/>
              </a:spcAft>
              <a:buFont typeface="Arial" panose="020B0604020202020204" pitchFamily="34" charset="0"/>
              <a:buChar char="•"/>
            </a:pPr>
            <a:r>
              <a:rPr lang="en-AU" sz="1200">
                <a:latin typeface="+mn-lt"/>
              </a:rPr>
              <a:t>design features for new permissions and plan how to manage them</a:t>
            </a:r>
          </a:p>
          <a:p>
            <a:pPr marL="171450" indent="-171450">
              <a:spcAft>
                <a:spcPts val="600"/>
              </a:spcAft>
              <a:buFont typeface="Arial" panose="020B0604020202020204" pitchFamily="34" charset="0"/>
              <a:buChar char="•"/>
            </a:pPr>
            <a:r>
              <a:rPr lang="en-AU" sz="1200">
                <a:latin typeface="+mn-lt"/>
              </a:rPr>
              <a:t>assess and improve existing permissions so they are aligned with</a:t>
            </a:r>
            <a:r>
              <a:rPr lang="en-AU" sz="1200"/>
              <a:t> your regulatory intent</a:t>
            </a:r>
          </a:p>
          <a:p>
            <a:pPr marL="171450" indent="-171450">
              <a:spcAft>
                <a:spcPts val="600"/>
              </a:spcAft>
              <a:buFont typeface="Arial" panose="020B0604020202020204" pitchFamily="34" charset="0"/>
              <a:buChar char="•"/>
            </a:pPr>
            <a:r>
              <a:rPr lang="en-AU" sz="1200"/>
              <a:t>ensure permissions are effective </a:t>
            </a:r>
            <a:r>
              <a:rPr lang="en-AU" sz="1200">
                <a:latin typeface="+mn-lt"/>
              </a:rPr>
              <a:t>and </a:t>
            </a:r>
            <a:r>
              <a:rPr lang="en-AU" sz="1200"/>
              <a:t>impose the lowest feasible regulatory burden</a:t>
            </a:r>
            <a:endParaRPr lang="en-AU" sz="1200">
              <a:latin typeface="+mn-lt"/>
            </a:endParaRPr>
          </a:p>
          <a:p>
            <a:pPr marL="171450" indent="-171450">
              <a:spcBef>
                <a:spcPts val="0"/>
              </a:spcBef>
              <a:spcAft>
                <a:spcPts val="600"/>
              </a:spcAft>
              <a:buFont typeface="Arial" panose="020B0604020202020204" pitchFamily="34" charset="0"/>
              <a:buChar char="•"/>
            </a:pPr>
            <a:r>
              <a:rPr lang="en-AU" sz="1200">
                <a:latin typeface="+mn-lt"/>
              </a:rPr>
              <a:t>prompt removal or re-engineering of existing permissions – simplify, consolidate or abolish</a:t>
            </a:r>
            <a:r>
              <a:rPr lang="en-AU" sz="1200"/>
              <a:t>.</a:t>
            </a:r>
            <a:endParaRPr lang="en-AU" sz="1200">
              <a:latin typeface="+mn-lt"/>
            </a:endParaRPr>
          </a:p>
          <a:p>
            <a:pPr>
              <a:spcAft>
                <a:spcPts val="600"/>
              </a:spcAft>
            </a:pPr>
            <a:r>
              <a:rPr lang="en-AU" sz="1200">
                <a:latin typeface="+mn-lt"/>
              </a:rPr>
              <a:t>Existing legislation, regulations and rules may enable or constrain changes to permission administration. Working through this guide might identify opportunities for improvement.</a:t>
            </a:r>
            <a:r>
              <a:rPr lang="en-AU" sz="1200"/>
              <a:t> </a:t>
            </a:r>
            <a:endParaRPr lang="en-AU" sz="1200">
              <a:latin typeface="+mn-lt"/>
            </a:endParaRPr>
          </a:p>
        </p:txBody>
      </p:sp>
    </p:spTree>
    <p:extLst>
      <p:ext uri="{BB962C8B-B14F-4D97-AF65-F5344CB8AC3E}">
        <p14:creationId xmlns:p14="http://schemas.microsoft.com/office/powerpoint/2010/main" val="2105793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26574EE-4E1A-06FF-1206-9F510119D4C1}"/>
              </a:ext>
            </a:extLst>
          </p:cNvPr>
          <p:cNvSpPr/>
          <p:nvPr/>
        </p:nvSpPr>
        <p:spPr>
          <a:xfrm>
            <a:off x="613383" y="1133521"/>
            <a:ext cx="2001445" cy="772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0B888064-9F3D-BF54-12E0-AA0AC9E1B433}"/>
              </a:ext>
            </a:extLst>
          </p:cNvPr>
          <p:cNvSpPr txBox="1">
            <a:spLocks/>
          </p:cNvSpPr>
          <p:nvPr/>
        </p:nvSpPr>
        <p:spPr>
          <a:xfrm>
            <a:off x="708274" y="-104858"/>
            <a:ext cx="10515600" cy="1034638"/>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sz="2400"/>
              <a:t>K</a:t>
            </a:r>
            <a:r>
              <a:rPr lang="en-AU" sz="2400" err="1"/>
              <a:t>ey</a:t>
            </a:r>
            <a:r>
              <a:rPr lang="en-AU" sz="2400"/>
              <a:t> questions – operating and managing permissions </a:t>
            </a:r>
            <a:r>
              <a:rPr lang="en-AU" sz="1200"/>
              <a:t>(continued)</a:t>
            </a:r>
          </a:p>
        </p:txBody>
      </p:sp>
      <p:sp>
        <p:nvSpPr>
          <p:cNvPr id="17" name="Rectangle 16">
            <a:extLst>
              <a:ext uri="{FF2B5EF4-FFF2-40B4-BE49-F238E27FC236}">
                <a16:creationId xmlns:a16="http://schemas.microsoft.com/office/drawing/2014/main" id="{5D7EA578-08B6-F2C9-C9C0-51B393D76C43}"/>
              </a:ext>
            </a:extLst>
          </p:cNvPr>
          <p:cNvSpPr/>
          <p:nvPr/>
        </p:nvSpPr>
        <p:spPr>
          <a:xfrm>
            <a:off x="2710800" y="1191600"/>
            <a:ext cx="8514000" cy="360900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600"/>
              </a:spcBef>
              <a:spcAft>
                <a:spcPts val="200"/>
              </a:spcAft>
              <a:tabLst>
                <a:tab pos="457200" algn="l"/>
              </a:tabLst>
            </a:pPr>
            <a:r>
              <a:rPr lang="en-US" sz="1200" b="1">
                <a:solidFill>
                  <a:srgbClr val="4C9E61"/>
                </a:solidFill>
              </a:rPr>
              <a:t>Education and communication</a:t>
            </a:r>
          </a:p>
          <a:p>
            <a:pPr marL="171450" indent="-171450">
              <a:lnSpc>
                <a:spcPct val="107000"/>
              </a:lnSpc>
              <a:spcBef>
                <a:spcPts val="600"/>
              </a:spcBef>
              <a:spcAft>
                <a:spcPts val="200"/>
              </a:spcAft>
              <a:buFont typeface="Arial" panose="020B0604020202020204" pitchFamily="34" charset="0"/>
              <a:buChar char="•"/>
              <a:tabLst>
                <a:tab pos="457200" algn="l"/>
              </a:tabLst>
            </a:pPr>
            <a:r>
              <a:rPr lang="en-US" sz="1200">
                <a:solidFill>
                  <a:schemeClr val="tx1"/>
                </a:solidFill>
              </a:rPr>
              <a:t>Are permission holders aware of their compliance obligations? </a:t>
            </a:r>
          </a:p>
          <a:p>
            <a:pPr marL="171450" indent="-171450">
              <a:lnSpc>
                <a:spcPct val="107000"/>
              </a:lnSpc>
              <a:spcBef>
                <a:spcPts val="600"/>
              </a:spcBef>
              <a:spcAft>
                <a:spcPts val="200"/>
              </a:spcAft>
              <a:buFont typeface="Arial" panose="020B0604020202020204" pitchFamily="34" charset="0"/>
              <a:buChar char="•"/>
              <a:tabLst>
                <a:tab pos="457200" algn="l"/>
              </a:tabLst>
            </a:pPr>
            <a:r>
              <a:rPr lang="en-US" sz="1200">
                <a:solidFill>
                  <a:schemeClr val="tx1"/>
                </a:solidFill>
              </a:rPr>
              <a:t>Do you have an education program that can target and address risks before they occur, and do you monitor what it achieves?</a:t>
            </a:r>
          </a:p>
          <a:p>
            <a:pPr marL="171450" indent="-171450">
              <a:lnSpc>
                <a:spcPct val="107000"/>
              </a:lnSpc>
              <a:spcBef>
                <a:spcPts val="600"/>
              </a:spcBef>
              <a:spcAft>
                <a:spcPts val="200"/>
              </a:spcAft>
              <a:buFont typeface="Arial" panose="020B0604020202020204" pitchFamily="34" charset="0"/>
              <a:buChar char="•"/>
              <a:tabLst>
                <a:tab pos="457200" algn="l"/>
              </a:tabLst>
            </a:pPr>
            <a:r>
              <a:rPr lang="en-US" sz="1200">
                <a:solidFill>
                  <a:schemeClr val="tx1"/>
                </a:solidFill>
              </a:rPr>
              <a:t>Can you segment the population of permission holders into groups to support education campaigns or improvement programs?</a:t>
            </a:r>
          </a:p>
          <a:p>
            <a:pPr marL="171450" indent="-171450">
              <a:lnSpc>
                <a:spcPct val="107000"/>
              </a:lnSpc>
              <a:spcBef>
                <a:spcPts val="600"/>
              </a:spcBef>
              <a:spcAft>
                <a:spcPts val="200"/>
              </a:spcAft>
              <a:buFont typeface="Arial" panose="020B0604020202020204" pitchFamily="34" charset="0"/>
              <a:buChar char="•"/>
              <a:tabLst>
                <a:tab pos="457200" algn="l"/>
              </a:tabLst>
            </a:pPr>
            <a:r>
              <a:rPr lang="en-US" sz="1200">
                <a:solidFill>
                  <a:schemeClr val="tx1"/>
                </a:solidFill>
              </a:rPr>
              <a:t>Can you tailor messages to each cohort at the right time or according to the types of conditions they face?</a:t>
            </a:r>
          </a:p>
          <a:p>
            <a:pPr>
              <a:lnSpc>
                <a:spcPct val="107000"/>
              </a:lnSpc>
              <a:spcBef>
                <a:spcPts val="600"/>
              </a:spcBef>
              <a:spcAft>
                <a:spcPts val="200"/>
              </a:spcAft>
              <a:tabLst>
                <a:tab pos="457200" algn="l"/>
              </a:tabLst>
            </a:pPr>
            <a:r>
              <a:rPr lang="en-US" sz="1200" b="1">
                <a:solidFill>
                  <a:srgbClr val="4C9E61"/>
                </a:solidFill>
              </a:rPr>
              <a:t>Complaint handling</a:t>
            </a:r>
          </a:p>
          <a:p>
            <a:pPr marL="171450" indent="-171450">
              <a:spcBef>
                <a:spcPts val="600"/>
              </a:spcBef>
              <a:spcAft>
                <a:spcPts val="200"/>
              </a:spcAft>
              <a:buFont typeface="Arial"/>
              <a:buChar char="•"/>
              <a:tabLst>
                <a:tab pos="457200" algn="l"/>
              </a:tabLst>
            </a:pPr>
            <a:r>
              <a:rPr lang="en-US" sz="1200">
                <a:solidFill>
                  <a:schemeClr val="tx1"/>
                </a:solidFill>
              </a:rPr>
              <a:t>Do you have transparent and fair processes to handle complaints (from both permission holders and the public) and requests for reviews of decisions?</a:t>
            </a:r>
          </a:p>
          <a:p>
            <a:pPr marL="171450" indent="-171450">
              <a:spcBef>
                <a:spcPts val="600"/>
              </a:spcBef>
              <a:spcAft>
                <a:spcPts val="200"/>
              </a:spcAft>
              <a:buFont typeface="Arial"/>
              <a:buChar char="•"/>
              <a:tabLst>
                <a:tab pos="457200" algn="l"/>
              </a:tabLst>
            </a:pPr>
            <a:r>
              <a:rPr lang="en-US" sz="1200">
                <a:solidFill>
                  <a:schemeClr val="tx1"/>
                </a:solidFill>
              </a:rPr>
              <a:t>Are there simple digital ways for the public and permission holders to lodge complaints?</a:t>
            </a:r>
          </a:p>
          <a:p>
            <a:pPr marL="171450" indent="-171450">
              <a:spcBef>
                <a:spcPts val="600"/>
              </a:spcBef>
              <a:spcAft>
                <a:spcPts val="200"/>
              </a:spcAft>
              <a:buFont typeface="Arial"/>
              <a:buChar char="•"/>
              <a:tabLst>
                <a:tab pos="457200" algn="l"/>
              </a:tabLst>
            </a:pPr>
            <a:r>
              <a:rPr lang="en-US" sz="1200">
                <a:solidFill>
                  <a:schemeClr val="tx1"/>
                </a:solidFill>
              </a:rPr>
              <a:t>How will you keep permission holders informed about the progress of a complaint assessment?</a:t>
            </a:r>
          </a:p>
          <a:p>
            <a:pPr marL="171450" indent="-171450">
              <a:spcBef>
                <a:spcPts val="600"/>
              </a:spcBef>
              <a:spcAft>
                <a:spcPts val="200"/>
              </a:spcAft>
              <a:buFont typeface="Arial"/>
              <a:buChar char="•"/>
              <a:tabLst>
                <a:tab pos="457200" algn="l"/>
              </a:tabLst>
            </a:pPr>
            <a:r>
              <a:rPr lang="en-US" sz="1200">
                <a:solidFill>
                  <a:schemeClr val="tx1"/>
                </a:solidFill>
              </a:rPr>
              <a:t>How will data on complaints and decision reviews help inform your approach to compliance?</a:t>
            </a:r>
            <a:endParaRPr lang="en-US" sz="1200" b="1">
              <a:solidFill>
                <a:srgbClr val="4C9E61"/>
              </a:solidFill>
            </a:endParaRPr>
          </a:p>
        </p:txBody>
      </p:sp>
      <p:grpSp>
        <p:nvGrpSpPr>
          <p:cNvPr id="14" name="Group 13">
            <a:extLst>
              <a:ext uri="{FF2B5EF4-FFF2-40B4-BE49-F238E27FC236}">
                <a16:creationId xmlns:a16="http://schemas.microsoft.com/office/drawing/2014/main" id="{AEE067E5-E5C3-5ECE-A405-7DF035FCA97E}"/>
              </a:ext>
            </a:extLst>
          </p:cNvPr>
          <p:cNvGrpSpPr>
            <a:grpSpLocks noChangeAspect="1"/>
          </p:cNvGrpSpPr>
          <p:nvPr/>
        </p:nvGrpSpPr>
        <p:grpSpPr>
          <a:xfrm>
            <a:off x="708274" y="1191228"/>
            <a:ext cx="1677600" cy="817080"/>
            <a:chOff x="7226061" y="2036988"/>
            <a:chExt cx="1692000" cy="576000"/>
          </a:xfrm>
          <a:solidFill>
            <a:schemeClr val="accent3"/>
          </a:solidFill>
        </p:grpSpPr>
        <p:grpSp>
          <p:nvGrpSpPr>
            <p:cNvPr id="15" name="Graphic 3">
              <a:extLst>
                <a:ext uri="{FF2B5EF4-FFF2-40B4-BE49-F238E27FC236}">
                  <a16:creationId xmlns:a16="http://schemas.microsoft.com/office/drawing/2014/main" id="{65AF76CA-4BCE-A654-3159-DA233D67F272}"/>
                </a:ext>
              </a:extLst>
            </p:cNvPr>
            <p:cNvGrpSpPr>
              <a:grpSpLocks/>
            </p:cNvGrpSpPr>
            <p:nvPr/>
          </p:nvGrpSpPr>
          <p:grpSpPr>
            <a:xfrm>
              <a:off x="7226061" y="2036988"/>
              <a:ext cx="1692000" cy="576000"/>
              <a:chOff x="2000250" y="2000250"/>
              <a:chExt cx="5907976" cy="2857500"/>
            </a:xfrm>
            <a:grpFill/>
          </p:grpSpPr>
          <p:sp>
            <p:nvSpPr>
              <p:cNvPr id="18" name="Freeform: Shape 17">
                <a:extLst>
                  <a:ext uri="{FF2B5EF4-FFF2-40B4-BE49-F238E27FC236}">
                    <a16:creationId xmlns:a16="http://schemas.microsoft.com/office/drawing/2014/main" id="{8ABC019C-D067-968B-3C10-8B2EEDBCD1D4}"/>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5B2FE00C-8E12-9A68-A719-CD6D1068530D}"/>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16" name="Text Placeholder 14">
              <a:extLst>
                <a:ext uri="{FF2B5EF4-FFF2-40B4-BE49-F238E27FC236}">
                  <a16:creationId xmlns:a16="http://schemas.microsoft.com/office/drawing/2014/main" id="{491E1FB1-2438-270D-AD2E-FF4799F5A119}"/>
                </a:ext>
              </a:extLst>
            </p:cNvPr>
            <p:cNvSpPr txBox="1">
              <a:spLocks/>
            </p:cNvSpPr>
            <p:nvPr/>
          </p:nvSpPr>
          <p:spPr>
            <a:xfrm>
              <a:off x="7299462" y="2216988"/>
              <a:ext cx="1259369"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OTHER REGULATORY ACTIVITIES</a:t>
              </a:r>
            </a:p>
          </p:txBody>
        </p:sp>
      </p:grpSp>
    </p:spTree>
    <p:extLst>
      <p:ext uri="{BB962C8B-B14F-4D97-AF65-F5344CB8AC3E}">
        <p14:creationId xmlns:p14="http://schemas.microsoft.com/office/powerpoint/2010/main" val="67673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5600" y="55541"/>
            <a:ext cx="10515600" cy="1034638"/>
          </a:xfrm>
        </p:spPr>
        <p:txBody>
          <a:bodyPr/>
          <a:lstStyle/>
          <a:p>
            <a:br>
              <a:rPr lang="en-US"/>
            </a:br>
            <a:br>
              <a:rPr lang="en-US"/>
            </a:br>
            <a:br>
              <a:rPr lang="en-US"/>
            </a:br>
            <a:br>
              <a:rPr lang="en-US"/>
            </a:br>
            <a:br>
              <a:rPr lang="en-US"/>
            </a:br>
            <a:br>
              <a:rPr lang="en-AU"/>
            </a:br>
            <a:endParaRPr lang="en-AU" sz="2800"/>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5" y="1196975"/>
            <a:ext cx="3097213" cy="2541721"/>
          </a:xfrm>
          <a:prstGeom prst="rect">
            <a:avLst/>
          </a:prstGeom>
          <a:solidFill>
            <a:schemeClr val="bg1">
              <a:lumMod val="95000"/>
            </a:schemeClr>
          </a:solidFill>
        </p:spPr>
        <p:txBody>
          <a:bodyPr wrap="square" lIns="91440" tIns="45720" rIns="91440" bIns="45720" rtlCol="0" anchor="t">
            <a:spAutoFit/>
          </a:bodyPr>
          <a:lstStyle/>
          <a:p>
            <a:r>
              <a:rPr lang="en-AU" sz="1125" dirty="0"/>
              <a:t>Service Victoria can link Working with Children Checks to applications for teacher registrations.</a:t>
            </a:r>
            <a:br>
              <a:rPr lang="en-AU" sz="1125" dirty="0"/>
            </a:br>
            <a:br>
              <a:rPr lang="en-AU" sz="1125" dirty="0"/>
            </a:br>
            <a:r>
              <a:rPr lang="en-AU" sz="1125" dirty="0"/>
              <a:t>Earth Resources Regulation is required to assess quarry work plan applications within 28 days and publishes timeliness statistics quarterly.</a:t>
            </a:r>
            <a:br>
              <a:rPr lang="en-AU" sz="1125" dirty="0"/>
            </a:br>
            <a:br>
              <a:rPr lang="en-AU" sz="1125" dirty="0"/>
            </a:br>
            <a:r>
              <a:rPr lang="en-AU" sz="1125" dirty="0"/>
              <a:t>The Environment Protection Authority (EPA) automatically assesses applications for registrations and provides an immediate decision.</a:t>
            </a:r>
          </a:p>
          <a:p>
            <a:pPr marL="107950" indent="-107950">
              <a:spcBef>
                <a:spcPts val="200"/>
              </a:spcBef>
              <a:spcAft>
                <a:spcPts val="200"/>
              </a:spcAft>
              <a:buFont typeface="Arial" panose="020B0604020202020204" pitchFamily="34" charset="0"/>
              <a:buChar char="•"/>
            </a:pPr>
            <a:endParaRPr lang="en-AU" sz="1125" dirty="0"/>
          </a:p>
        </p:txBody>
      </p:sp>
      <p:grpSp>
        <p:nvGrpSpPr>
          <p:cNvPr id="10" name="Group 9">
            <a:extLst>
              <a:ext uri="{FF2B5EF4-FFF2-40B4-BE49-F238E27FC236}">
                <a16:creationId xmlns:a16="http://schemas.microsoft.com/office/drawing/2014/main" id="{FD1910B6-CBD5-1A90-B829-145D49989C5B}"/>
              </a:ext>
            </a:extLst>
          </p:cNvPr>
          <p:cNvGrpSpPr/>
          <p:nvPr/>
        </p:nvGrpSpPr>
        <p:grpSpPr>
          <a:xfrm>
            <a:off x="2367713" y="4642848"/>
            <a:ext cx="8834437" cy="1472528"/>
            <a:chOff x="1741927" y="3663828"/>
            <a:chExt cx="8834437" cy="1472528"/>
          </a:xfrm>
        </p:grpSpPr>
        <p:sp>
          <p:nvSpPr>
            <p:cNvPr id="11" name="Rectangle 10">
              <a:extLst>
                <a:ext uri="{FF2B5EF4-FFF2-40B4-BE49-F238E27FC236}">
                  <a16:creationId xmlns:a16="http://schemas.microsoft.com/office/drawing/2014/main" id="{03F0C192-12D4-AFDC-005A-2196CB5B01C9}"/>
                </a:ext>
              </a:extLst>
            </p:cNvPr>
            <p:cNvSpPr/>
            <p:nvPr/>
          </p:nvSpPr>
          <p:spPr>
            <a:xfrm>
              <a:off x="1741927" y="3663828"/>
              <a:ext cx="8834437" cy="1472528"/>
            </a:xfrm>
            <a:prstGeom prst="rect">
              <a:avLst/>
            </a:prstGeom>
            <a:solidFill>
              <a:schemeClr val="bg2">
                <a:alpha val="30000"/>
              </a:schemeClr>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grpSp>
          <p:nvGrpSpPr>
            <p:cNvPr id="12" name="Group 11">
              <a:extLst>
                <a:ext uri="{FF2B5EF4-FFF2-40B4-BE49-F238E27FC236}">
                  <a16:creationId xmlns:a16="http://schemas.microsoft.com/office/drawing/2014/main" id="{D1164639-D60E-F550-A68C-9AE1BF1CEFA1}"/>
                </a:ext>
              </a:extLst>
            </p:cNvPr>
            <p:cNvGrpSpPr/>
            <p:nvPr/>
          </p:nvGrpSpPr>
          <p:grpSpPr>
            <a:xfrm>
              <a:off x="1911101" y="4316911"/>
              <a:ext cx="8426850" cy="390829"/>
              <a:chOff x="735237" y="3703391"/>
              <a:chExt cx="8426850" cy="390829"/>
            </a:xfrm>
          </p:grpSpPr>
          <p:sp>
            <p:nvSpPr>
              <p:cNvPr id="33" name="Arrow: Pentagon 32">
                <a:extLst>
                  <a:ext uri="{FF2B5EF4-FFF2-40B4-BE49-F238E27FC236}">
                    <a16:creationId xmlns:a16="http://schemas.microsoft.com/office/drawing/2014/main" id="{DD541F3D-2C25-4953-BF5B-5C240D0EBA12}"/>
                  </a:ext>
                </a:extLst>
              </p:cNvPr>
              <p:cNvSpPr/>
              <p:nvPr/>
            </p:nvSpPr>
            <p:spPr>
              <a:xfrm>
                <a:off x="8228643" y="3710991"/>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34" name="Isosceles Triangle 33">
                <a:extLst>
                  <a:ext uri="{FF2B5EF4-FFF2-40B4-BE49-F238E27FC236}">
                    <a16:creationId xmlns:a16="http://schemas.microsoft.com/office/drawing/2014/main" id="{2CE01CCE-990B-7C20-25C6-198CB91C1868}"/>
                  </a:ext>
                </a:extLst>
              </p:cNvPr>
              <p:cNvSpPr/>
              <p:nvPr/>
            </p:nvSpPr>
            <p:spPr>
              <a:xfrm rot="5400000">
                <a:off x="1897744" y="382855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5" name="Arrow: Pentagon 34">
                <a:extLst>
                  <a:ext uri="{FF2B5EF4-FFF2-40B4-BE49-F238E27FC236}">
                    <a16:creationId xmlns:a16="http://schemas.microsoft.com/office/drawing/2014/main" id="{BCFBB705-D2C9-4E06-314B-561FE53BAE9C}"/>
                  </a:ext>
                </a:extLst>
              </p:cNvPr>
              <p:cNvSpPr/>
              <p:nvPr/>
            </p:nvSpPr>
            <p:spPr>
              <a:xfrm>
                <a:off x="929786" y="371099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36" name="Oval 35">
                <a:extLst>
                  <a:ext uri="{FF2B5EF4-FFF2-40B4-BE49-F238E27FC236}">
                    <a16:creationId xmlns:a16="http://schemas.microsoft.com/office/drawing/2014/main" id="{FF7505E5-64EF-6680-ABE2-D852BBB23E92}"/>
                  </a:ext>
                </a:extLst>
              </p:cNvPr>
              <p:cNvSpPr/>
              <p:nvPr/>
            </p:nvSpPr>
            <p:spPr>
              <a:xfrm>
                <a:off x="735237" y="3703391"/>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7" name="Oval 36">
                <a:extLst>
                  <a:ext uri="{FF2B5EF4-FFF2-40B4-BE49-F238E27FC236}">
                    <a16:creationId xmlns:a16="http://schemas.microsoft.com/office/drawing/2014/main" id="{A45910BD-D868-2279-2862-A546A905343D}"/>
                  </a:ext>
                </a:extLst>
              </p:cNvPr>
              <p:cNvSpPr/>
              <p:nvPr/>
            </p:nvSpPr>
            <p:spPr>
              <a:xfrm>
                <a:off x="774320" y="374247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8" name="Isosceles Triangle 37">
                <a:extLst>
                  <a:ext uri="{FF2B5EF4-FFF2-40B4-BE49-F238E27FC236}">
                    <a16:creationId xmlns:a16="http://schemas.microsoft.com/office/drawing/2014/main" id="{36818B7F-3569-0F03-664D-4713622BC421}"/>
                  </a:ext>
                </a:extLst>
              </p:cNvPr>
              <p:cNvSpPr/>
              <p:nvPr/>
            </p:nvSpPr>
            <p:spPr>
              <a:xfrm rot="5400000">
                <a:off x="1837304" y="384243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9" name="Isosceles Triangle 38">
                <a:extLst>
                  <a:ext uri="{FF2B5EF4-FFF2-40B4-BE49-F238E27FC236}">
                    <a16:creationId xmlns:a16="http://schemas.microsoft.com/office/drawing/2014/main" id="{69086F6C-7F5B-0C5E-4BB9-7CE6ED1DCBA3}"/>
                  </a:ext>
                </a:extLst>
              </p:cNvPr>
              <p:cNvSpPr/>
              <p:nvPr/>
            </p:nvSpPr>
            <p:spPr>
              <a:xfrm rot="5400000">
                <a:off x="3359245" y="382855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0" name="Arrow: Pentagon 39">
                <a:extLst>
                  <a:ext uri="{FF2B5EF4-FFF2-40B4-BE49-F238E27FC236}">
                    <a16:creationId xmlns:a16="http://schemas.microsoft.com/office/drawing/2014/main" id="{FE72E9FE-6F38-80E8-4690-3FB625E58CBB}"/>
                  </a:ext>
                </a:extLst>
              </p:cNvPr>
              <p:cNvSpPr/>
              <p:nvPr/>
            </p:nvSpPr>
            <p:spPr>
              <a:xfrm>
                <a:off x="2390284" y="371099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APPLY</a:t>
                </a:r>
              </a:p>
            </p:txBody>
          </p:sp>
          <p:sp>
            <p:nvSpPr>
              <p:cNvPr id="41" name="Isosceles Triangle 40">
                <a:extLst>
                  <a:ext uri="{FF2B5EF4-FFF2-40B4-BE49-F238E27FC236}">
                    <a16:creationId xmlns:a16="http://schemas.microsoft.com/office/drawing/2014/main" id="{8824C914-E88B-32B5-5987-7FC6305E5C0C}"/>
                  </a:ext>
                </a:extLst>
              </p:cNvPr>
              <p:cNvSpPr/>
              <p:nvPr/>
            </p:nvSpPr>
            <p:spPr>
              <a:xfrm rot="5400000">
                <a:off x="3305474" y="384243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2" name="Isosceles Triangle 41">
                <a:extLst>
                  <a:ext uri="{FF2B5EF4-FFF2-40B4-BE49-F238E27FC236}">
                    <a16:creationId xmlns:a16="http://schemas.microsoft.com/office/drawing/2014/main" id="{E0EEBA8C-FCEC-243A-050F-1728740B10A9}"/>
                  </a:ext>
                </a:extLst>
              </p:cNvPr>
              <p:cNvSpPr/>
              <p:nvPr/>
            </p:nvSpPr>
            <p:spPr>
              <a:xfrm rot="5400000">
                <a:off x="4815391" y="382855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3" name="Arrow: Pentagon 42">
                <a:extLst>
                  <a:ext uri="{FF2B5EF4-FFF2-40B4-BE49-F238E27FC236}">
                    <a16:creationId xmlns:a16="http://schemas.microsoft.com/office/drawing/2014/main" id="{602AE1F1-FAC6-5912-8CA5-8C4BAA7D4D48}"/>
                  </a:ext>
                </a:extLst>
              </p:cNvPr>
              <p:cNvSpPr/>
              <p:nvPr/>
            </p:nvSpPr>
            <p:spPr>
              <a:xfrm>
                <a:off x="3846545" y="371099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44" name="Isosceles Triangle 43">
                <a:extLst>
                  <a:ext uri="{FF2B5EF4-FFF2-40B4-BE49-F238E27FC236}">
                    <a16:creationId xmlns:a16="http://schemas.microsoft.com/office/drawing/2014/main" id="{198BF02F-C746-F254-DB63-95733ECF5D64}"/>
                  </a:ext>
                </a:extLst>
              </p:cNvPr>
              <p:cNvSpPr/>
              <p:nvPr/>
            </p:nvSpPr>
            <p:spPr>
              <a:xfrm rot="5400000">
                <a:off x="4761480" y="384243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5" name="Isosceles Triangle 44">
                <a:extLst>
                  <a:ext uri="{FF2B5EF4-FFF2-40B4-BE49-F238E27FC236}">
                    <a16:creationId xmlns:a16="http://schemas.microsoft.com/office/drawing/2014/main" id="{3D39126C-28CF-79EE-F043-6A09D0FD2217}"/>
                  </a:ext>
                </a:extLst>
              </p:cNvPr>
              <p:cNvSpPr/>
              <p:nvPr/>
            </p:nvSpPr>
            <p:spPr>
              <a:xfrm rot="5400000">
                <a:off x="6280367" y="382855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6" name="Arrow: Pentagon 45">
                <a:extLst>
                  <a:ext uri="{FF2B5EF4-FFF2-40B4-BE49-F238E27FC236}">
                    <a16:creationId xmlns:a16="http://schemas.microsoft.com/office/drawing/2014/main" id="{A497B216-6286-C20C-6C90-BF0013EF369C}"/>
                  </a:ext>
                </a:extLst>
              </p:cNvPr>
              <p:cNvSpPr/>
              <p:nvPr/>
            </p:nvSpPr>
            <p:spPr>
              <a:xfrm>
                <a:off x="5312911" y="371099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47" name="Isosceles Triangle 46">
                <a:extLst>
                  <a:ext uri="{FF2B5EF4-FFF2-40B4-BE49-F238E27FC236}">
                    <a16:creationId xmlns:a16="http://schemas.microsoft.com/office/drawing/2014/main" id="{387627FD-18C0-0A41-6CC6-53E94413D5FD}"/>
                  </a:ext>
                </a:extLst>
              </p:cNvPr>
              <p:cNvSpPr/>
              <p:nvPr/>
            </p:nvSpPr>
            <p:spPr>
              <a:xfrm rot="5400000">
                <a:off x="6233092" y="384243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8" name="Isosceles Triangle 47">
                <a:extLst>
                  <a:ext uri="{FF2B5EF4-FFF2-40B4-BE49-F238E27FC236}">
                    <a16:creationId xmlns:a16="http://schemas.microsoft.com/office/drawing/2014/main" id="{ECEF829A-05EE-A1E0-730A-D6814D85F104}"/>
                  </a:ext>
                </a:extLst>
              </p:cNvPr>
              <p:cNvSpPr/>
              <p:nvPr/>
            </p:nvSpPr>
            <p:spPr>
              <a:xfrm rot="5400000">
                <a:off x="7742526" y="382855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9" name="Arrow: Pentagon 48">
                <a:extLst>
                  <a:ext uri="{FF2B5EF4-FFF2-40B4-BE49-F238E27FC236}">
                    <a16:creationId xmlns:a16="http://schemas.microsoft.com/office/drawing/2014/main" id="{E3C0AEE6-3A22-D6A3-C21C-6C088629D80C}"/>
                  </a:ext>
                </a:extLst>
              </p:cNvPr>
              <p:cNvSpPr/>
              <p:nvPr/>
            </p:nvSpPr>
            <p:spPr>
              <a:xfrm>
                <a:off x="6771900" y="371099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50" name="Isosceles Triangle 49">
                <a:extLst>
                  <a:ext uri="{FF2B5EF4-FFF2-40B4-BE49-F238E27FC236}">
                    <a16:creationId xmlns:a16="http://schemas.microsoft.com/office/drawing/2014/main" id="{DB3BB0E2-E40B-D884-2A58-6F2B20B1F85E}"/>
                  </a:ext>
                </a:extLst>
              </p:cNvPr>
              <p:cNvSpPr/>
              <p:nvPr/>
            </p:nvSpPr>
            <p:spPr>
              <a:xfrm rot="5400000">
                <a:off x="7692229" y="384243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51" name="Group 50">
                <a:extLst>
                  <a:ext uri="{FF2B5EF4-FFF2-40B4-BE49-F238E27FC236}">
                    <a16:creationId xmlns:a16="http://schemas.microsoft.com/office/drawing/2014/main" id="{608197A7-4AA2-6839-0629-D0A18213C400}"/>
                  </a:ext>
                </a:extLst>
              </p:cNvPr>
              <p:cNvGrpSpPr/>
              <p:nvPr/>
            </p:nvGrpSpPr>
            <p:grpSpPr>
              <a:xfrm>
                <a:off x="2200472" y="3703391"/>
                <a:ext cx="390829" cy="390829"/>
                <a:chOff x="722538" y="2874633"/>
                <a:chExt cx="360000" cy="360000"/>
              </a:xfrm>
            </p:grpSpPr>
            <p:sp>
              <p:nvSpPr>
                <p:cNvPr id="90" name="Oval 89">
                  <a:extLst>
                    <a:ext uri="{FF2B5EF4-FFF2-40B4-BE49-F238E27FC236}">
                      <a16:creationId xmlns:a16="http://schemas.microsoft.com/office/drawing/2014/main" id="{EDB80545-FE94-C706-B403-C35DF37093AB}"/>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91" name="Oval 90">
                  <a:extLst>
                    <a:ext uri="{FF2B5EF4-FFF2-40B4-BE49-F238E27FC236}">
                      <a16:creationId xmlns:a16="http://schemas.microsoft.com/office/drawing/2014/main" id="{726DCE4C-C955-0E4B-7330-2DC1FDAC9FB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sp>
            <p:nvSpPr>
              <p:cNvPr id="52" name="Oval 51">
                <a:extLst>
                  <a:ext uri="{FF2B5EF4-FFF2-40B4-BE49-F238E27FC236}">
                    <a16:creationId xmlns:a16="http://schemas.microsoft.com/office/drawing/2014/main" id="{BEA87DD9-5ED7-F3D7-DF9A-C402C649B861}"/>
                  </a:ext>
                </a:extLst>
              </p:cNvPr>
              <p:cNvSpPr/>
              <p:nvPr/>
            </p:nvSpPr>
            <p:spPr>
              <a:xfrm>
                <a:off x="3647407" y="3703391"/>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53" name="Oval 52">
                <a:extLst>
                  <a:ext uri="{FF2B5EF4-FFF2-40B4-BE49-F238E27FC236}">
                    <a16:creationId xmlns:a16="http://schemas.microsoft.com/office/drawing/2014/main" id="{1537A70F-4C94-D7FA-FA80-FCE9FB3BA258}"/>
                  </a:ext>
                </a:extLst>
              </p:cNvPr>
              <p:cNvSpPr/>
              <p:nvPr/>
            </p:nvSpPr>
            <p:spPr>
              <a:xfrm>
                <a:off x="3686490" y="374247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54" name="Oval 53">
                <a:extLst>
                  <a:ext uri="{FF2B5EF4-FFF2-40B4-BE49-F238E27FC236}">
                    <a16:creationId xmlns:a16="http://schemas.microsoft.com/office/drawing/2014/main" id="{E06ABE8E-600A-20D8-1E42-EDD28282F50A}"/>
                  </a:ext>
                </a:extLst>
              </p:cNvPr>
              <p:cNvSpPr/>
              <p:nvPr/>
            </p:nvSpPr>
            <p:spPr>
              <a:xfrm>
                <a:off x="5113773" y="3703391"/>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55" name="Oval 54">
                <a:extLst>
                  <a:ext uri="{FF2B5EF4-FFF2-40B4-BE49-F238E27FC236}">
                    <a16:creationId xmlns:a16="http://schemas.microsoft.com/office/drawing/2014/main" id="{65F236F4-534A-76B1-3903-1C83CEF873B0}"/>
                  </a:ext>
                </a:extLst>
              </p:cNvPr>
              <p:cNvSpPr/>
              <p:nvPr/>
            </p:nvSpPr>
            <p:spPr>
              <a:xfrm>
                <a:off x="5152856" y="374247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56" name="Group 55">
                <a:extLst>
                  <a:ext uri="{FF2B5EF4-FFF2-40B4-BE49-F238E27FC236}">
                    <a16:creationId xmlns:a16="http://schemas.microsoft.com/office/drawing/2014/main" id="{62032FDC-FA4B-C671-3D3B-987A83A70D62}"/>
                  </a:ext>
                </a:extLst>
              </p:cNvPr>
              <p:cNvGrpSpPr/>
              <p:nvPr/>
            </p:nvGrpSpPr>
            <p:grpSpPr>
              <a:xfrm>
                <a:off x="6571069" y="3703391"/>
                <a:ext cx="390829" cy="390829"/>
                <a:chOff x="722538" y="2874633"/>
                <a:chExt cx="360000" cy="360000"/>
              </a:xfrm>
            </p:grpSpPr>
            <p:sp>
              <p:nvSpPr>
                <p:cNvPr id="88" name="Oval 87">
                  <a:extLst>
                    <a:ext uri="{FF2B5EF4-FFF2-40B4-BE49-F238E27FC236}">
                      <a16:creationId xmlns:a16="http://schemas.microsoft.com/office/drawing/2014/main" id="{4994B9EC-75D8-B1EF-7C7F-1A06B0E60E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89" name="Oval 88">
                  <a:extLst>
                    <a:ext uri="{FF2B5EF4-FFF2-40B4-BE49-F238E27FC236}">
                      <a16:creationId xmlns:a16="http://schemas.microsoft.com/office/drawing/2014/main" id="{B6715ACF-276B-E0C1-4C8E-0EAD55CB2AE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grpSp>
            <p:nvGrpSpPr>
              <p:cNvPr id="57" name="Group 56">
                <a:extLst>
                  <a:ext uri="{FF2B5EF4-FFF2-40B4-BE49-F238E27FC236}">
                    <a16:creationId xmlns:a16="http://schemas.microsoft.com/office/drawing/2014/main" id="{5B08D1B5-4473-1F8D-CA10-657F03511015}"/>
                  </a:ext>
                </a:extLst>
              </p:cNvPr>
              <p:cNvGrpSpPr/>
              <p:nvPr/>
            </p:nvGrpSpPr>
            <p:grpSpPr>
              <a:xfrm>
                <a:off x="8032570" y="3703391"/>
                <a:ext cx="390829" cy="390829"/>
                <a:chOff x="722538" y="2874633"/>
                <a:chExt cx="360000" cy="360000"/>
              </a:xfrm>
            </p:grpSpPr>
            <p:sp>
              <p:nvSpPr>
                <p:cNvPr id="86" name="Oval 85">
                  <a:extLst>
                    <a:ext uri="{FF2B5EF4-FFF2-40B4-BE49-F238E27FC236}">
                      <a16:creationId xmlns:a16="http://schemas.microsoft.com/office/drawing/2014/main" id="{C16E2C3D-5BA1-CCB9-8955-F6468D5DE4C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87" name="Oval 86">
                  <a:extLst>
                    <a:ext uri="{FF2B5EF4-FFF2-40B4-BE49-F238E27FC236}">
                      <a16:creationId xmlns:a16="http://schemas.microsoft.com/office/drawing/2014/main" id="{33A4963B-DEB5-4358-C592-4488B263B1B4}"/>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grpSp>
            <p:nvGrpSpPr>
              <p:cNvPr id="58" name="Group 5">
                <a:extLst>
                  <a:ext uri="{FF2B5EF4-FFF2-40B4-BE49-F238E27FC236}">
                    <a16:creationId xmlns:a16="http://schemas.microsoft.com/office/drawing/2014/main" id="{8EFBE681-D692-3B94-663A-29F836A8121A}"/>
                  </a:ext>
                </a:extLst>
              </p:cNvPr>
              <p:cNvGrpSpPr>
                <a:grpSpLocks noChangeAspect="1"/>
              </p:cNvGrpSpPr>
              <p:nvPr/>
            </p:nvGrpSpPr>
            <p:grpSpPr bwMode="auto">
              <a:xfrm>
                <a:off x="822512" y="3786708"/>
                <a:ext cx="217278" cy="216000"/>
                <a:chOff x="3163" y="2182"/>
                <a:chExt cx="340" cy="338"/>
              </a:xfrm>
              <a:solidFill>
                <a:schemeClr val="tx2"/>
              </a:solidFill>
            </p:grpSpPr>
            <p:sp>
              <p:nvSpPr>
                <p:cNvPr id="83" name="Freeform 6">
                  <a:extLst>
                    <a:ext uri="{FF2B5EF4-FFF2-40B4-BE49-F238E27FC236}">
                      <a16:creationId xmlns:a16="http://schemas.microsoft.com/office/drawing/2014/main" id="{A8E8BA6E-5E5A-C28C-A409-7B6EF55FE67D}"/>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7">
                  <a:extLst>
                    <a:ext uri="{FF2B5EF4-FFF2-40B4-BE49-F238E27FC236}">
                      <a16:creationId xmlns:a16="http://schemas.microsoft.com/office/drawing/2014/main" id="{6BC88A0A-4AB7-ED34-9FA9-53D497833645}"/>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8">
                  <a:extLst>
                    <a:ext uri="{FF2B5EF4-FFF2-40B4-BE49-F238E27FC236}">
                      <a16:creationId xmlns:a16="http://schemas.microsoft.com/office/drawing/2014/main" id="{0CE5D4C1-769D-3700-4320-5C1688DD4974}"/>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9" name="Group 58">
                <a:extLst>
                  <a:ext uri="{FF2B5EF4-FFF2-40B4-BE49-F238E27FC236}">
                    <a16:creationId xmlns:a16="http://schemas.microsoft.com/office/drawing/2014/main" id="{138730F9-4FCC-582C-C973-F12E672B2555}"/>
                  </a:ext>
                </a:extLst>
              </p:cNvPr>
              <p:cNvGrpSpPr/>
              <p:nvPr/>
            </p:nvGrpSpPr>
            <p:grpSpPr>
              <a:xfrm>
                <a:off x="2297686" y="3807543"/>
                <a:ext cx="190293" cy="179349"/>
                <a:chOff x="2297686" y="3724331"/>
                <a:chExt cx="190293" cy="179349"/>
              </a:xfrm>
              <a:solidFill>
                <a:schemeClr val="tx2"/>
              </a:solidFill>
            </p:grpSpPr>
            <p:sp>
              <p:nvSpPr>
                <p:cNvPr id="76" name="Freeform 6">
                  <a:extLst>
                    <a:ext uri="{FF2B5EF4-FFF2-40B4-BE49-F238E27FC236}">
                      <a16:creationId xmlns:a16="http://schemas.microsoft.com/office/drawing/2014/main" id="{079E675A-AB92-EF6A-1FAC-50C2F19819A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7">
                  <a:extLst>
                    <a:ext uri="{FF2B5EF4-FFF2-40B4-BE49-F238E27FC236}">
                      <a16:creationId xmlns:a16="http://schemas.microsoft.com/office/drawing/2014/main" id="{687A6556-CAC7-BB3F-FB20-78D836F83ACB}"/>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8">
                  <a:extLst>
                    <a:ext uri="{FF2B5EF4-FFF2-40B4-BE49-F238E27FC236}">
                      <a16:creationId xmlns:a16="http://schemas.microsoft.com/office/drawing/2014/main" id="{36204DC5-80FF-0A65-D7E1-B8EE321354F4}"/>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9">
                  <a:extLst>
                    <a:ext uri="{FF2B5EF4-FFF2-40B4-BE49-F238E27FC236}">
                      <a16:creationId xmlns:a16="http://schemas.microsoft.com/office/drawing/2014/main" id="{430ADC63-A4D6-DC62-737F-7E31E01C808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10">
                  <a:extLst>
                    <a:ext uri="{FF2B5EF4-FFF2-40B4-BE49-F238E27FC236}">
                      <a16:creationId xmlns:a16="http://schemas.microsoft.com/office/drawing/2014/main" id="{F3DDA863-6B3F-69A2-8810-CB4F501AB3F3}"/>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11">
                  <a:extLst>
                    <a:ext uri="{FF2B5EF4-FFF2-40B4-BE49-F238E27FC236}">
                      <a16:creationId xmlns:a16="http://schemas.microsoft.com/office/drawing/2014/main" id="{11F47609-C896-92FF-CC1D-AC6A1BA08214}"/>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12">
                  <a:extLst>
                    <a:ext uri="{FF2B5EF4-FFF2-40B4-BE49-F238E27FC236}">
                      <a16:creationId xmlns:a16="http://schemas.microsoft.com/office/drawing/2014/main" id="{46CDB634-B2BF-DBDF-28F6-3B81FB9C202E}"/>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0" name="Group 59">
                <a:extLst>
                  <a:ext uri="{FF2B5EF4-FFF2-40B4-BE49-F238E27FC236}">
                    <a16:creationId xmlns:a16="http://schemas.microsoft.com/office/drawing/2014/main" id="{BE26C8DB-FC25-8298-29CE-654FAC6CCF48}"/>
                  </a:ext>
                </a:extLst>
              </p:cNvPr>
              <p:cNvGrpSpPr>
                <a:grpSpLocks noChangeAspect="1"/>
              </p:cNvGrpSpPr>
              <p:nvPr/>
            </p:nvGrpSpPr>
            <p:grpSpPr>
              <a:xfrm>
                <a:off x="3734818" y="3779197"/>
                <a:ext cx="210796" cy="210796"/>
                <a:chOff x="6107113" y="1108075"/>
                <a:chExt cx="542925" cy="542925"/>
              </a:xfrm>
              <a:solidFill>
                <a:schemeClr val="tx2"/>
              </a:solidFill>
            </p:grpSpPr>
            <p:sp>
              <p:nvSpPr>
                <p:cNvPr id="74" name="Freeform 129">
                  <a:extLst>
                    <a:ext uri="{FF2B5EF4-FFF2-40B4-BE49-F238E27FC236}">
                      <a16:creationId xmlns:a16="http://schemas.microsoft.com/office/drawing/2014/main" id="{30125EB1-898E-867C-8CCB-77B52B70A7AC}"/>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130">
                  <a:extLst>
                    <a:ext uri="{FF2B5EF4-FFF2-40B4-BE49-F238E27FC236}">
                      <a16:creationId xmlns:a16="http://schemas.microsoft.com/office/drawing/2014/main" id="{23D062A3-6F2F-B322-6DFF-AABC241F8DFE}"/>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1" name="Group 60">
                <a:extLst>
                  <a:ext uri="{FF2B5EF4-FFF2-40B4-BE49-F238E27FC236}">
                    <a16:creationId xmlns:a16="http://schemas.microsoft.com/office/drawing/2014/main" id="{2812A42F-9B6E-826C-1C00-066008143BEF}"/>
                  </a:ext>
                </a:extLst>
              </p:cNvPr>
              <p:cNvGrpSpPr>
                <a:grpSpLocks noChangeAspect="1"/>
              </p:cNvGrpSpPr>
              <p:nvPr/>
            </p:nvGrpSpPr>
            <p:grpSpPr>
              <a:xfrm>
                <a:off x="5232064" y="3792011"/>
                <a:ext cx="162076" cy="200370"/>
                <a:chOff x="5126038" y="3305175"/>
                <a:chExt cx="436562" cy="539750"/>
              </a:xfrm>
              <a:solidFill>
                <a:schemeClr val="tx2"/>
              </a:solidFill>
            </p:grpSpPr>
            <p:sp>
              <p:nvSpPr>
                <p:cNvPr id="67" name="Freeform 34">
                  <a:extLst>
                    <a:ext uri="{FF2B5EF4-FFF2-40B4-BE49-F238E27FC236}">
                      <a16:creationId xmlns:a16="http://schemas.microsoft.com/office/drawing/2014/main" id="{03DA09A0-C441-8C05-DB36-BE92D25EEFEE}"/>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35">
                  <a:extLst>
                    <a:ext uri="{FF2B5EF4-FFF2-40B4-BE49-F238E27FC236}">
                      <a16:creationId xmlns:a16="http://schemas.microsoft.com/office/drawing/2014/main" id="{AEB3B207-67A5-DDD7-6328-6B6A40E3D3F4}"/>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36">
                  <a:extLst>
                    <a:ext uri="{FF2B5EF4-FFF2-40B4-BE49-F238E27FC236}">
                      <a16:creationId xmlns:a16="http://schemas.microsoft.com/office/drawing/2014/main" id="{61CF7D50-BA35-5116-64AA-3F131664A0DB}"/>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37">
                  <a:extLst>
                    <a:ext uri="{FF2B5EF4-FFF2-40B4-BE49-F238E27FC236}">
                      <a16:creationId xmlns:a16="http://schemas.microsoft.com/office/drawing/2014/main" id="{2D8255E0-D9AF-5250-F8AE-E3F78C449ED6}"/>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38">
                  <a:extLst>
                    <a:ext uri="{FF2B5EF4-FFF2-40B4-BE49-F238E27FC236}">
                      <a16:creationId xmlns:a16="http://schemas.microsoft.com/office/drawing/2014/main" id="{9A31E415-02C2-14A6-9D65-8B5D37643EA1}"/>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39">
                  <a:extLst>
                    <a:ext uri="{FF2B5EF4-FFF2-40B4-BE49-F238E27FC236}">
                      <a16:creationId xmlns:a16="http://schemas.microsoft.com/office/drawing/2014/main" id="{F6EEBAAB-A5FF-44EA-AE30-98E476C858D8}"/>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40">
                  <a:extLst>
                    <a:ext uri="{FF2B5EF4-FFF2-40B4-BE49-F238E27FC236}">
                      <a16:creationId xmlns:a16="http://schemas.microsoft.com/office/drawing/2014/main" id="{77BC25E3-5C7A-6170-E178-0E54FC58B6CD}"/>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62" name="Freeform 23">
                <a:extLst>
                  <a:ext uri="{FF2B5EF4-FFF2-40B4-BE49-F238E27FC236}">
                    <a16:creationId xmlns:a16="http://schemas.microsoft.com/office/drawing/2014/main" id="{8EC213C3-9244-B894-149E-AFE0F1079A26}"/>
                  </a:ext>
                </a:extLst>
              </p:cNvPr>
              <p:cNvSpPr>
                <a:spLocks noChangeAspect="1" noEditPoints="1"/>
              </p:cNvSpPr>
              <p:nvPr/>
            </p:nvSpPr>
            <p:spPr bwMode="auto">
              <a:xfrm>
                <a:off x="6704148" y="3835541"/>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63" name="Oval 62">
                <a:extLst>
                  <a:ext uri="{FF2B5EF4-FFF2-40B4-BE49-F238E27FC236}">
                    <a16:creationId xmlns:a16="http://schemas.microsoft.com/office/drawing/2014/main" id="{D8E3BA04-B266-E887-D10B-EEF2ACDD438F}"/>
                  </a:ext>
                </a:extLst>
              </p:cNvPr>
              <p:cNvSpPr/>
              <p:nvPr/>
            </p:nvSpPr>
            <p:spPr>
              <a:xfrm>
                <a:off x="6654251" y="3786572"/>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64" name="Group 63">
                <a:extLst>
                  <a:ext uri="{FF2B5EF4-FFF2-40B4-BE49-F238E27FC236}">
                    <a16:creationId xmlns:a16="http://schemas.microsoft.com/office/drawing/2014/main" id="{F1AA30AC-6315-63AB-168A-13F2015E8771}"/>
                  </a:ext>
                </a:extLst>
              </p:cNvPr>
              <p:cNvGrpSpPr>
                <a:grpSpLocks noChangeAspect="1"/>
              </p:cNvGrpSpPr>
              <p:nvPr/>
            </p:nvGrpSpPr>
            <p:grpSpPr>
              <a:xfrm>
                <a:off x="8125763" y="3811920"/>
                <a:ext cx="204441" cy="158141"/>
                <a:chOff x="8389938" y="1176338"/>
                <a:chExt cx="539751" cy="417513"/>
              </a:xfrm>
              <a:solidFill>
                <a:schemeClr val="tx2"/>
              </a:solidFill>
            </p:grpSpPr>
            <p:sp>
              <p:nvSpPr>
                <p:cNvPr id="65" name="Freeform 23">
                  <a:extLst>
                    <a:ext uri="{FF2B5EF4-FFF2-40B4-BE49-F238E27FC236}">
                      <a16:creationId xmlns:a16="http://schemas.microsoft.com/office/drawing/2014/main" id="{4944F6AE-7ADE-F161-9E35-0CC4B6B5D26F}"/>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24">
                  <a:extLst>
                    <a:ext uri="{FF2B5EF4-FFF2-40B4-BE49-F238E27FC236}">
                      <a16:creationId xmlns:a16="http://schemas.microsoft.com/office/drawing/2014/main" id="{CFCF8EBD-EDC9-046B-ECB4-D3BC8C39CFBA}"/>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3" name="Rectangle 12">
              <a:extLst>
                <a:ext uri="{FF2B5EF4-FFF2-40B4-BE49-F238E27FC236}">
                  <a16:creationId xmlns:a16="http://schemas.microsoft.com/office/drawing/2014/main" id="{F3941986-1ADF-BA18-2A31-2B78AE6EE0A4}"/>
                </a:ext>
              </a:extLst>
            </p:cNvPr>
            <p:cNvSpPr/>
            <p:nvPr/>
          </p:nvSpPr>
          <p:spPr>
            <a:xfrm>
              <a:off x="3856767" y="4049398"/>
              <a:ext cx="6464252" cy="180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endParaRPr lang="en-AU" sz="1050">
                <a:solidFill>
                  <a:schemeClr val="bg2"/>
                </a:solidFill>
                <a:latin typeface="+mj-lt"/>
              </a:endParaRPr>
            </a:p>
          </p:txBody>
        </p:sp>
        <p:sp>
          <p:nvSpPr>
            <p:cNvPr id="14" name="TextBox 13">
              <a:extLst>
                <a:ext uri="{FF2B5EF4-FFF2-40B4-BE49-F238E27FC236}">
                  <a16:creationId xmlns:a16="http://schemas.microsoft.com/office/drawing/2014/main" id="{D2BB990C-9774-0AEA-2E53-C0C9AB2366EE}"/>
                </a:ext>
              </a:extLst>
            </p:cNvPr>
            <p:cNvSpPr txBox="1">
              <a:spLocks/>
            </p:cNvSpPr>
            <p:nvPr/>
          </p:nvSpPr>
          <p:spPr>
            <a:xfrm>
              <a:off x="5644558" y="4049457"/>
              <a:ext cx="1146011" cy="179882"/>
            </a:xfrm>
            <a:prstGeom prst="rect">
              <a:avLst/>
            </a:prstGeom>
            <a:noFill/>
          </p:spPr>
          <p:txBody>
            <a:bodyPr wrap="none" rtlCol="0" anchor="ctr">
              <a:noAutofit/>
            </a:bodyPr>
            <a:lstStyle/>
            <a:p>
              <a:pPr algn="ctr">
                <a:spcAft>
                  <a:spcPts val="300"/>
                </a:spcAft>
              </a:pPr>
              <a:r>
                <a:rPr lang="en-AU" sz="1000">
                  <a:solidFill>
                    <a:schemeClr val="accent3"/>
                  </a:solidFill>
                  <a:latin typeface="+mj-lt"/>
                </a:rPr>
                <a:t>Vary/amend</a:t>
              </a:r>
              <a:endParaRPr lang="en-AU" sz="600">
                <a:solidFill>
                  <a:schemeClr val="accent3"/>
                </a:solidFill>
              </a:endParaRPr>
            </a:p>
          </p:txBody>
        </p:sp>
        <p:sp>
          <p:nvSpPr>
            <p:cNvPr id="15" name="TextBox 14">
              <a:extLst>
                <a:ext uri="{FF2B5EF4-FFF2-40B4-BE49-F238E27FC236}">
                  <a16:creationId xmlns:a16="http://schemas.microsoft.com/office/drawing/2014/main" id="{1635F255-C86D-99E7-8903-3A64F3BC18BB}"/>
                </a:ext>
              </a:extLst>
            </p:cNvPr>
            <p:cNvSpPr txBox="1">
              <a:spLocks/>
            </p:cNvSpPr>
            <p:nvPr/>
          </p:nvSpPr>
          <p:spPr>
            <a:xfrm>
              <a:off x="8917669" y="4049457"/>
              <a:ext cx="1457061" cy="179882"/>
            </a:xfrm>
            <a:prstGeom prst="rect">
              <a:avLst/>
            </a:prstGeom>
            <a:noFill/>
          </p:spPr>
          <p:txBody>
            <a:bodyPr wrap="none" rtlCol="0" anchor="ctr">
              <a:noAutofit/>
            </a:bodyPr>
            <a:lstStyle/>
            <a:p>
              <a:pPr algn="ctr">
                <a:spcAft>
                  <a:spcPts val="300"/>
                </a:spcAft>
              </a:pPr>
              <a:r>
                <a:rPr lang="en-AU" sz="1000">
                  <a:solidFill>
                    <a:schemeClr val="accent3"/>
                  </a:solidFill>
                  <a:latin typeface="+mj-lt"/>
                </a:rPr>
                <a:t>Cancel/surrender</a:t>
              </a:r>
            </a:p>
          </p:txBody>
        </p:sp>
        <p:sp>
          <p:nvSpPr>
            <p:cNvPr id="19" name="TextBox 18">
              <a:extLst>
                <a:ext uri="{FF2B5EF4-FFF2-40B4-BE49-F238E27FC236}">
                  <a16:creationId xmlns:a16="http://schemas.microsoft.com/office/drawing/2014/main" id="{0EABE7B8-EEDD-5873-A366-98E0BFFCA578}"/>
                </a:ext>
              </a:extLst>
            </p:cNvPr>
            <p:cNvSpPr txBox="1">
              <a:spLocks/>
            </p:cNvSpPr>
            <p:nvPr/>
          </p:nvSpPr>
          <p:spPr>
            <a:xfrm>
              <a:off x="4889852" y="4049457"/>
              <a:ext cx="1146011" cy="179882"/>
            </a:xfrm>
            <a:prstGeom prst="rect">
              <a:avLst/>
            </a:prstGeom>
            <a:noFill/>
          </p:spPr>
          <p:txBody>
            <a:bodyPr wrap="none" rtlCol="0" anchor="ctr">
              <a:noAutofit/>
            </a:bodyPr>
            <a:lstStyle/>
            <a:p>
              <a:pPr algn="ctr">
                <a:spcAft>
                  <a:spcPts val="300"/>
                </a:spcAft>
              </a:pPr>
              <a:r>
                <a:rPr lang="en-AU" sz="1000">
                  <a:solidFill>
                    <a:schemeClr val="accent3"/>
                  </a:solidFill>
                  <a:latin typeface="+mj-lt"/>
                </a:rPr>
                <a:t>Renew</a:t>
              </a:r>
              <a:endParaRPr lang="en-AU" sz="600">
                <a:solidFill>
                  <a:schemeClr val="accent3"/>
                </a:solidFill>
              </a:endParaRPr>
            </a:p>
          </p:txBody>
        </p:sp>
        <p:sp>
          <p:nvSpPr>
            <p:cNvPr id="20" name="Rectangle 19">
              <a:extLst>
                <a:ext uri="{FF2B5EF4-FFF2-40B4-BE49-F238E27FC236}">
                  <a16:creationId xmlns:a16="http://schemas.microsoft.com/office/drawing/2014/main" id="{9039F6AA-E46D-EF99-C6FA-5597ECB27154}"/>
                </a:ext>
              </a:extLst>
            </p:cNvPr>
            <p:cNvSpPr/>
            <p:nvPr/>
          </p:nvSpPr>
          <p:spPr>
            <a:xfrm>
              <a:off x="3856767" y="4832445"/>
              <a:ext cx="6464252" cy="180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endParaRPr lang="en-AU" sz="1050">
                <a:solidFill>
                  <a:schemeClr val="bg2"/>
                </a:solidFill>
                <a:latin typeface="+mj-lt"/>
              </a:endParaRPr>
            </a:p>
          </p:txBody>
        </p:sp>
        <p:sp>
          <p:nvSpPr>
            <p:cNvPr id="21" name="TextBox 20">
              <a:extLst>
                <a:ext uri="{FF2B5EF4-FFF2-40B4-BE49-F238E27FC236}">
                  <a16:creationId xmlns:a16="http://schemas.microsoft.com/office/drawing/2014/main" id="{89DC6916-CAA9-1863-8659-6E4DC949DB07}"/>
                </a:ext>
              </a:extLst>
            </p:cNvPr>
            <p:cNvSpPr txBox="1">
              <a:spLocks/>
            </p:cNvSpPr>
            <p:nvPr/>
          </p:nvSpPr>
          <p:spPr>
            <a:xfrm>
              <a:off x="6053780" y="4832504"/>
              <a:ext cx="666058" cy="179882"/>
            </a:xfrm>
            <a:prstGeom prst="rect">
              <a:avLst/>
            </a:prstGeom>
            <a:noFill/>
          </p:spPr>
          <p:txBody>
            <a:bodyPr wrap="none" rtlCol="0" anchor="ctr">
              <a:noAutofit/>
            </a:bodyPr>
            <a:lstStyle/>
            <a:p>
              <a:pPr algn="ctr">
                <a:spcAft>
                  <a:spcPts val="300"/>
                </a:spcAft>
              </a:pPr>
              <a:r>
                <a:rPr lang="en-AU" sz="1000">
                  <a:solidFill>
                    <a:schemeClr val="accent2">
                      <a:lumMod val="75000"/>
                    </a:schemeClr>
                  </a:solidFill>
                  <a:latin typeface="+mj-lt"/>
                </a:rPr>
                <a:t>Refer</a:t>
              </a:r>
              <a:endParaRPr lang="en-AU" sz="600">
                <a:solidFill>
                  <a:schemeClr val="accent2">
                    <a:lumMod val="75000"/>
                  </a:schemeClr>
                </a:solidFill>
              </a:endParaRPr>
            </a:p>
          </p:txBody>
        </p:sp>
        <p:sp>
          <p:nvSpPr>
            <p:cNvPr id="22" name="TextBox 21">
              <a:extLst>
                <a:ext uri="{FF2B5EF4-FFF2-40B4-BE49-F238E27FC236}">
                  <a16:creationId xmlns:a16="http://schemas.microsoft.com/office/drawing/2014/main" id="{55955C71-8414-BAEF-8D02-983B2518E1BB}"/>
                </a:ext>
              </a:extLst>
            </p:cNvPr>
            <p:cNvSpPr txBox="1">
              <a:spLocks/>
            </p:cNvSpPr>
            <p:nvPr/>
          </p:nvSpPr>
          <p:spPr>
            <a:xfrm>
              <a:off x="8728615" y="4832504"/>
              <a:ext cx="1554906" cy="179882"/>
            </a:xfrm>
            <a:prstGeom prst="rect">
              <a:avLst/>
            </a:prstGeom>
            <a:noFill/>
          </p:spPr>
          <p:txBody>
            <a:bodyPr wrap="none" rtlCol="0" anchor="ctr">
              <a:noAutofit/>
            </a:bodyPr>
            <a:lstStyle/>
            <a:p>
              <a:pPr algn="ctr">
                <a:spcAft>
                  <a:spcPts val="300"/>
                </a:spcAft>
              </a:pPr>
              <a:r>
                <a:rPr lang="en-AU" sz="1000">
                  <a:solidFill>
                    <a:schemeClr val="accent2">
                      <a:lumMod val="75000"/>
                    </a:schemeClr>
                  </a:solidFill>
                  <a:latin typeface="+mj-lt"/>
                </a:rPr>
                <a:t>Reject/revoke/suspend</a:t>
              </a:r>
            </a:p>
          </p:txBody>
        </p:sp>
        <p:sp>
          <p:nvSpPr>
            <p:cNvPr id="23" name="TextBox 22">
              <a:extLst>
                <a:ext uri="{FF2B5EF4-FFF2-40B4-BE49-F238E27FC236}">
                  <a16:creationId xmlns:a16="http://schemas.microsoft.com/office/drawing/2014/main" id="{23C3DA2C-6966-005F-F900-5B18D184D891}"/>
                </a:ext>
              </a:extLst>
            </p:cNvPr>
            <p:cNvSpPr txBox="1">
              <a:spLocks/>
            </p:cNvSpPr>
            <p:nvPr/>
          </p:nvSpPr>
          <p:spPr>
            <a:xfrm>
              <a:off x="3980221" y="4832504"/>
              <a:ext cx="2009932" cy="179882"/>
            </a:xfrm>
            <a:prstGeom prst="rect">
              <a:avLst/>
            </a:prstGeom>
            <a:noFill/>
          </p:spPr>
          <p:txBody>
            <a:bodyPr wrap="none" rtlCol="0" anchor="ctr">
              <a:noAutofit/>
            </a:bodyPr>
            <a:lstStyle/>
            <a:p>
              <a:pPr algn="ctr">
                <a:spcAft>
                  <a:spcPts val="300"/>
                </a:spcAft>
              </a:pPr>
              <a:r>
                <a:rPr lang="en-AU" sz="1000">
                  <a:solidFill>
                    <a:schemeClr val="accent2">
                      <a:lumMod val="75000"/>
                    </a:schemeClr>
                  </a:solidFill>
                  <a:latin typeface="+mj-lt"/>
                </a:rPr>
                <a:t>Request further information</a:t>
              </a:r>
            </a:p>
          </p:txBody>
        </p:sp>
        <p:sp>
          <p:nvSpPr>
            <p:cNvPr id="24" name="TextBox 23">
              <a:extLst>
                <a:ext uri="{FF2B5EF4-FFF2-40B4-BE49-F238E27FC236}">
                  <a16:creationId xmlns:a16="http://schemas.microsoft.com/office/drawing/2014/main" id="{70DAF68A-7244-8A1D-2E13-DCBA5E3E83DB}"/>
                </a:ext>
              </a:extLst>
            </p:cNvPr>
            <p:cNvSpPr txBox="1">
              <a:spLocks/>
            </p:cNvSpPr>
            <p:nvPr/>
          </p:nvSpPr>
          <p:spPr>
            <a:xfrm>
              <a:off x="6774210" y="4832504"/>
              <a:ext cx="1804560" cy="179882"/>
            </a:xfrm>
            <a:prstGeom prst="rect">
              <a:avLst/>
            </a:prstGeom>
            <a:noFill/>
          </p:spPr>
          <p:txBody>
            <a:bodyPr wrap="none" rtlCol="0" anchor="ctr">
              <a:noAutofit/>
            </a:bodyPr>
            <a:lstStyle/>
            <a:p>
              <a:pPr algn="ctr">
                <a:spcAft>
                  <a:spcPts val="300"/>
                </a:spcAft>
              </a:pPr>
              <a:r>
                <a:rPr lang="en-AU" sz="1000">
                  <a:solidFill>
                    <a:schemeClr val="accent2">
                      <a:lumMod val="75000"/>
                    </a:schemeClr>
                  </a:solidFill>
                  <a:latin typeface="+mj-lt"/>
                </a:rPr>
                <a:t>Reassess/vary/conditions </a:t>
              </a:r>
            </a:p>
          </p:txBody>
        </p:sp>
        <p:sp>
          <p:nvSpPr>
            <p:cNvPr id="25" name="Isosceles Triangle 24">
              <a:extLst>
                <a:ext uri="{FF2B5EF4-FFF2-40B4-BE49-F238E27FC236}">
                  <a16:creationId xmlns:a16="http://schemas.microsoft.com/office/drawing/2014/main" id="{2B06D057-E3C4-2A9A-B6AD-B5942130C84D}"/>
                </a:ext>
              </a:extLst>
            </p:cNvPr>
            <p:cNvSpPr/>
            <p:nvPr/>
          </p:nvSpPr>
          <p:spPr>
            <a:xfrm rot="5400000">
              <a:off x="3940439" y="4094479"/>
              <a:ext cx="179882" cy="893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26" name="Isosceles Triangle 25">
              <a:extLst>
                <a:ext uri="{FF2B5EF4-FFF2-40B4-BE49-F238E27FC236}">
                  <a16:creationId xmlns:a16="http://schemas.microsoft.com/office/drawing/2014/main" id="{23A028D1-69B9-3F3E-314C-4DAAE0BE444F}"/>
                </a:ext>
              </a:extLst>
            </p:cNvPr>
            <p:cNvSpPr/>
            <p:nvPr/>
          </p:nvSpPr>
          <p:spPr>
            <a:xfrm rot="5400000">
              <a:off x="3940439" y="4877408"/>
              <a:ext cx="179882" cy="893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27" name="Rectangle 26">
              <a:extLst>
                <a:ext uri="{FF2B5EF4-FFF2-40B4-BE49-F238E27FC236}">
                  <a16:creationId xmlns:a16="http://schemas.microsoft.com/office/drawing/2014/main" id="{6E3FCD53-1677-52A9-ABCE-1E7448F07124}"/>
                </a:ext>
              </a:extLst>
            </p:cNvPr>
            <p:cNvSpPr/>
            <p:nvPr/>
          </p:nvSpPr>
          <p:spPr>
            <a:xfrm>
              <a:off x="10283766" y="4049398"/>
              <a:ext cx="36000" cy="18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300"/>
                </a:spcAft>
              </a:pPr>
              <a:endParaRPr lang="en-AU" sz="1050">
                <a:solidFill>
                  <a:schemeClr val="bg1"/>
                </a:solidFill>
                <a:latin typeface="+mj-lt"/>
              </a:endParaRPr>
            </a:p>
          </p:txBody>
        </p:sp>
        <p:sp>
          <p:nvSpPr>
            <p:cNvPr id="28" name="Rectangle 27">
              <a:extLst>
                <a:ext uri="{FF2B5EF4-FFF2-40B4-BE49-F238E27FC236}">
                  <a16:creationId xmlns:a16="http://schemas.microsoft.com/office/drawing/2014/main" id="{1B82CFFC-25DC-FE07-E960-55068F6889A0}"/>
                </a:ext>
              </a:extLst>
            </p:cNvPr>
            <p:cNvSpPr/>
            <p:nvPr/>
          </p:nvSpPr>
          <p:spPr>
            <a:xfrm>
              <a:off x="10283766" y="4832445"/>
              <a:ext cx="36000" cy="18000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300"/>
                </a:spcAft>
              </a:pPr>
              <a:endParaRPr lang="en-AU" sz="1050">
                <a:solidFill>
                  <a:schemeClr val="bg1"/>
                </a:solidFill>
                <a:latin typeface="+mj-lt"/>
              </a:endParaRPr>
            </a:p>
          </p:txBody>
        </p:sp>
        <p:sp>
          <p:nvSpPr>
            <p:cNvPr id="29" name="Rectangle 28">
              <a:extLst>
                <a:ext uri="{FF2B5EF4-FFF2-40B4-BE49-F238E27FC236}">
                  <a16:creationId xmlns:a16="http://schemas.microsoft.com/office/drawing/2014/main" id="{09373FA7-3E1F-DD6C-C126-2CDA1194151A}"/>
                </a:ext>
              </a:extLst>
            </p:cNvPr>
            <p:cNvSpPr/>
            <p:nvPr/>
          </p:nvSpPr>
          <p:spPr>
            <a:xfrm>
              <a:off x="1823184" y="3732059"/>
              <a:ext cx="2345362" cy="1945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050">
                  <a:solidFill>
                    <a:schemeClr val="bg1"/>
                  </a:solidFill>
                  <a:latin typeface="+mj-lt"/>
                </a:rPr>
                <a:t>CORE PERMISSIONING JOURNEY</a:t>
              </a:r>
            </a:p>
          </p:txBody>
        </p:sp>
        <p:sp>
          <p:nvSpPr>
            <p:cNvPr id="30" name="Rectangle 29">
              <a:extLst>
                <a:ext uri="{FF2B5EF4-FFF2-40B4-BE49-F238E27FC236}">
                  <a16:creationId xmlns:a16="http://schemas.microsoft.com/office/drawing/2014/main" id="{E77E36B2-40AB-C5DA-003C-1A54DD187FBC}"/>
                </a:ext>
              </a:extLst>
            </p:cNvPr>
            <p:cNvSpPr/>
            <p:nvPr/>
          </p:nvSpPr>
          <p:spPr>
            <a:xfrm>
              <a:off x="1823184" y="4832445"/>
              <a:ext cx="2160000" cy="18000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300"/>
                </a:spcAft>
              </a:pPr>
              <a:r>
                <a:rPr lang="en-AU" sz="1050">
                  <a:solidFill>
                    <a:schemeClr val="bg1"/>
                  </a:solidFill>
                  <a:latin typeface="+mj-lt"/>
                </a:rPr>
                <a:t>BUSINESS INITIATED PROCESS</a:t>
              </a:r>
            </a:p>
          </p:txBody>
        </p:sp>
        <p:sp>
          <p:nvSpPr>
            <p:cNvPr id="31" name="Rectangle 30">
              <a:extLst>
                <a:ext uri="{FF2B5EF4-FFF2-40B4-BE49-F238E27FC236}">
                  <a16:creationId xmlns:a16="http://schemas.microsoft.com/office/drawing/2014/main" id="{0EF377D2-79F8-2871-0065-FFBFD45E1FA0}"/>
                </a:ext>
              </a:extLst>
            </p:cNvPr>
            <p:cNvSpPr/>
            <p:nvPr/>
          </p:nvSpPr>
          <p:spPr>
            <a:xfrm>
              <a:off x="1823184" y="4049398"/>
              <a:ext cx="2160000" cy="18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300"/>
                </a:spcAft>
              </a:pPr>
              <a:r>
                <a:rPr lang="en-AU" sz="1050">
                  <a:solidFill>
                    <a:schemeClr val="bg1"/>
                  </a:solidFill>
                  <a:latin typeface="+mj-lt"/>
                </a:rPr>
                <a:t>BUSINESS INITIATED PROCESS</a:t>
              </a:r>
            </a:p>
          </p:txBody>
        </p:sp>
        <p:sp>
          <p:nvSpPr>
            <p:cNvPr id="32" name="Freeform: Shape 31">
              <a:extLst>
                <a:ext uri="{FF2B5EF4-FFF2-40B4-BE49-F238E27FC236}">
                  <a16:creationId xmlns:a16="http://schemas.microsoft.com/office/drawing/2014/main" id="{0742FDD9-A270-6F85-93BD-D99977BD49F0}"/>
                </a:ext>
              </a:extLst>
            </p:cNvPr>
            <p:cNvSpPr/>
            <p:nvPr/>
          </p:nvSpPr>
          <p:spPr>
            <a:xfrm>
              <a:off x="4210216" y="3835717"/>
              <a:ext cx="6234257" cy="1176315"/>
            </a:xfrm>
            <a:custGeom>
              <a:avLst/>
              <a:gdLst>
                <a:gd name="connsiteX0" fmla="*/ 0 w 6205182"/>
                <a:gd name="connsiteY0" fmla="*/ 0 h 1323833"/>
                <a:gd name="connsiteX1" fmla="*/ 6205182 w 6205182"/>
                <a:gd name="connsiteY1" fmla="*/ 0 h 1323833"/>
                <a:gd name="connsiteX2" fmla="*/ 6205182 w 6205182"/>
                <a:gd name="connsiteY2" fmla="*/ 1314734 h 1323833"/>
                <a:gd name="connsiteX3" fmla="*/ 6205182 w 6205182"/>
                <a:gd name="connsiteY3" fmla="*/ 1323833 h 1323833"/>
              </a:gdLst>
              <a:ahLst/>
              <a:cxnLst>
                <a:cxn ang="0">
                  <a:pos x="connsiteX0" y="connsiteY0"/>
                </a:cxn>
                <a:cxn ang="0">
                  <a:pos x="connsiteX1" y="connsiteY1"/>
                </a:cxn>
                <a:cxn ang="0">
                  <a:pos x="connsiteX2" y="connsiteY2"/>
                </a:cxn>
                <a:cxn ang="0">
                  <a:pos x="connsiteX3" y="connsiteY3"/>
                </a:cxn>
              </a:cxnLst>
              <a:rect l="l" t="t" r="r" b="b"/>
              <a:pathLst>
                <a:path w="6205182" h="1323833">
                  <a:moveTo>
                    <a:pt x="0" y="0"/>
                  </a:moveTo>
                  <a:lnTo>
                    <a:pt x="6205182" y="0"/>
                  </a:lnTo>
                  <a:lnTo>
                    <a:pt x="6205182" y="1314734"/>
                  </a:lnTo>
                  <a:lnTo>
                    <a:pt x="6205182" y="1323833"/>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TextBox 5">
            <a:extLst>
              <a:ext uri="{FF2B5EF4-FFF2-40B4-BE49-F238E27FC236}">
                <a16:creationId xmlns:a16="http://schemas.microsoft.com/office/drawing/2014/main" id="{869047BB-BBD2-9116-112E-AF5DEAC28797}"/>
              </a:ext>
            </a:extLst>
          </p:cNvPr>
          <p:cNvSpPr txBox="1"/>
          <p:nvPr/>
        </p:nvSpPr>
        <p:spPr>
          <a:xfrm>
            <a:off x="442913" y="4671125"/>
            <a:ext cx="1784860" cy="1245041"/>
          </a:xfrm>
          <a:prstGeom prst="rect">
            <a:avLst/>
          </a:prstGeom>
          <a:noFill/>
          <a:ln>
            <a:solidFill>
              <a:schemeClr val="accent1"/>
            </a:solidFill>
          </a:ln>
        </p:spPr>
        <p:txBody>
          <a:bodyPr wrap="square" tIns="90000" rtlCol="0">
            <a:spAutoFit/>
          </a:bodyPr>
          <a:lstStyle/>
          <a:p>
            <a:r>
              <a:rPr lang="en-AU" sz="1200" dirty="0"/>
              <a:t>The </a:t>
            </a:r>
            <a:r>
              <a:rPr lang="en-AU" sz="1200" dirty="0">
                <a:hlinkClick r:id="rId3"/>
              </a:rPr>
              <a:t>Playbook</a:t>
            </a:r>
            <a:r>
              <a:rPr lang="en-AU" sz="1200" dirty="0"/>
              <a:t> guides regulators on</a:t>
            </a:r>
            <a:r>
              <a:rPr lang="en-AU" sz="1200" i="1" dirty="0"/>
              <a:t> </a:t>
            </a:r>
            <a:r>
              <a:rPr lang="en-AU" sz="1200" dirty="0"/>
              <a:t>how</a:t>
            </a:r>
            <a:r>
              <a:rPr lang="en-AU" sz="1200" i="1" dirty="0"/>
              <a:t> </a:t>
            </a:r>
            <a:r>
              <a:rPr lang="en-AU" sz="1200" dirty="0"/>
              <a:t>to improve permission schemes and prepare for digitisation.</a:t>
            </a:r>
          </a:p>
        </p:txBody>
      </p:sp>
      <p:sp>
        <p:nvSpPr>
          <p:cNvPr id="7" name="Rectangle 6">
            <a:extLst>
              <a:ext uri="{FF2B5EF4-FFF2-40B4-BE49-F238E27FC236}">
                <a16:creationId xmlns:a16="http://schemas.microsoft.com/office/drawing/2014/main" id="{5CD5ADD6-02A2-A0D9-D281-CBFD5A92894D}"/>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94833" bIns="12480" numCol="1" spcCol="1270" anchor="ctr" anchorCtr="0">
            <a:noAutofit/>
          </a:bodyPr>
          <a:lstStyle/>
          <a:p>
            <a:pPr marL="0" lvl="0" indent="0" algn="l" defTabSz="488950">
              <a:spcBef>
                <a:spcPct val="0"/>
              </a:spcBef>
              <a:buNone/>
            </a:pPr>
            <a:r>
              <a:rPr lang="en-AU" sz="2400" kern="1200">
                <a:solidFill>
                  <a:prstClr val="white"/>
                </a:solidFill>
                <a:latin typeface="+mj-lt"/>
                <a:ea typeface="+mn-ea"/>
                <a:cs typeface="+mn-cs"/>
              </a:rPr>
              <a:t>5.1 Ease of applying for the permission </a:t>
            </a:r>
            <a:endParaRPr lang="en-AU" sz="2400" kern="1200">
              <a:latin typeface="+mj-lt"/>
            </a:endParaRPr>
          </a:p>
        </p:txBody>
      </p:sp>
      <p:sp>
        <p:nvSpPr>
          <p:cNvPr id="8" name="Rectangle 7">
            <a:extLst>
              <a:ext uri="{FF2B5EF4-FFF2-40B4-BE49-F238E27FC236}">
                <a16:creationId xmlns:a16="http://schemas.microsoft.com/office/drawing/2014/main" id="{22B102BA-B0E0-12C2-A41C-91D8AF9B247E}"/>
              </a:ext>
            </a:extLst>
          </p:cNvPr>
          <p:cNvSpPr/>
          <p:nvPr/>
        </p:nvSpPr>
        <p:spPr>
          <a:xfrm>
            <a:off x="442913" y="908050"/>
            <a:ext cx="7273926"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44000" bIns="36000" numCol="1" spcCol="1270" anchor="ctr" anchorCtr="0">
            <a:noAutofit/>
          </a:bodyPr>
          <a:lstStyle/>
          <a:p>
            <a:pPr marL="0" lvl="0" indent="0" algn="l" defTabSz="444500">
              <a:lnSpc>
                <a:spcPct val="90000"/>
              </a:lnSpc>
              <a:spcBef>
                <a:spcPct val="0"/>
              </a:spcBef>
              <a:spcAft>
                <a:spcPct val="35000"/>
              </a:spcAft>
              <a:buNone/>
            </a:pPr>
            <a:r>
              <a:rPr lang="en-AU" sz="1200" b="1" kern="1200"/>
              <a:t>What is meant by s</a:t>
            </a:r>
            <a:r>
              <a:rPr lang="en-AU" sz="1200" b="1" kern="1200">
                <a:latin typeface="VIC"/>
                <a:ea typeface="+mn-ea"/>
                <a:cs typeface="+mn-cs"/>
              </a:rPr>
              <a:t>treamlined, digital ready and user-oriented?</a:t>
            </a:r>
            <a:endParaRPr lang="en-AU" sz="1200" b="1" kern="1200"/>
          </a:p>
        </p:txBody>
      </p:sp>
      <p:sp>
        <p:nvSpPr>
          <p:cNvPr id="3" name="Rectangle 2">
            <a:extLst>
              <a:ext uri="{FF2B5EF4-FFF2-40B4-BE49-F238E27FC236}">
                <a16:creationId xmlns:a16="http://schemas.microsoft.com/office/drawing/2014/main" id="{B3D7C645-CB4F-480A-FA55-81F1BD4E061E}"/>
              </a:ext>
            </a:extLst>
          </p:cNvPr>
          <p:cNvSpPr/>
          <p:nvPr/>
        </p:nvSpPr>
        <p:spPr>
          <a:xfrm>
            <a:off x="442913" y="1257938"/>
            <a:ext cx="7273926" cy="313626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150" b="1">
                <a:solidFill>
                  <a:schemeClr val="tx1"/>
                </a:solidFill>
              </a:rPr>
              <a:t>This step helps to ensure a streamlined, fast application process for applicants.</a:t>
            </a:r>
            <a:endParaRPr lang="en-AU" sz="1150">
              <a:solidFill>
                <a:schemeClr val="tx1"/>
              </a:solidFill>
            </a:endParaRPr>
          </a:p>
          <a:p>
            <a:pPr algn="l">
              <a:spcBef>
                <a:spcPts val="200"/>
              </a:spcBef>
              <a:spcAft>
                <a:spcPts val="200"/>
              </a:spcAft>
            </a:pPr>
            <a:r>
              <a:rPr lang="en-AU" sz="1150">
                <a:solidFill>
                  <a:schemeClr val="tx1"/>
                </a:solidFill>
              </a:rPr>
              <a:t>Regulators should make permission decisions promptly and reduce timeframes wherever possible. Consistent improved performance should be reflected in better performance against statutory timeframes, and options to extend these should be reduced where efficiencies have been made within a regulator or system. Be sure to:</a:t>
            </a:r>
          </a:p>
          <a:p>
            <a:pPr marL="107950" indent="-107950">
              <a:spcBef>
                <a:spcPts val="200"/>
              </a:spcBef>
              <a:spcAft>
                <a:spcPts val="200"/>
              </a:spcAft>
              <a:buFont typeface="Arial" panose="020B0604020202020204" pitchFamily="34" charset="0"/>
              <a:buChar char="•"/>
            </a:pPr>
            <a:r>
              <a:rPr lang="en-AU" sz="1150">
                <a:solidFill>
                  <a:schemeClr val="tx1"/>
                </a:solidFill>
              </a:rPr>
              <a:t>explore options to streamline applications and assessment processes within a regulator or across regulators to generate efficiencies </a:t>
            </a:r>
          </a:p>
          <a:p>
            <a:pPr marL="107950" indent="-107950" algn="l">
              <a:spcBef>
                <a:spcPts val="200"/>
              </a:spcBef>
              <a:spcAft>
                <a:spcPts val="200"/>
              </a:spcAft>
              <a:buFont typeface="Arial" panose="020B0604020202020204" pitchFamily="34" charset="0"/>
              <a:buChar char="•"/>
            </a:pPr>
            <a:r>
              <a:rPr lang="en-AU" sz="1150">
                <a:solidFill>
                  <a:schemeClr val="tx1"/>
                </a:solidFill>
              </a:rPr>
              <a:t>communicate requirements and help applicants become prepared to manage their risks, once they are granted permission and can operate or undertake the activity. </a:t>
            </a:r>
          </a:p>
          <a:p>
            <a:pPr algn="l">
              <a:spcBef>
                <a:spcPts val="200"/>
              </a:spcBef>
              <a:spcAft>
                <a:spcPts val="200"/>
              </a:spcAft>
            </a:pPr>
            <a:r>
              <a:rPr lang="en-AU" sz="1150" b="1">
                <a:solidFill>
                  <a:srgbClr val="232B39"/>
                </a:solidFill>
              </a:rPr>
              <a:t>Being digital ready can be implemented in different ways:</a:t>
            </a:r>
          </a:p>
          <a:p>
            <a:pPr marL="171450" indent="-171450">
              <a:spcAft>
                <a:spcPts val="180"/>
              </a:spcAft>
              <a:buFont typeface="Arial" panose="020B0604020202020204" pitchFamily="34" charset="0"/>
              <a:buChar char="•"/>
            </a:pPr>
            <a:r>
              <a:rPr lang="en-AU" sz="1150">
                <a:solidFill>
                  <a:schemeClr val="tx1"/>
                </a:solidFill>
              </a:rPr>
              <a:t>Preparing for and delivering digital transactions</a:t>
            </a:r>
          </a:p>
          <a:p>
            <a:pPr marL="171450" indent="-171450">
              <a:spcAft>
                <a:spcPts val="180"/>
              </a:spcAft>
              <a:buFont typeface="Arial" panose="020B0604020202020204" pitchFamily="34" charset="0"/>
              <a:buChar char="•"/>
            </a:pPr>
            <a:r>
              <a:rPr lang="en-AU" sz="1150">
                <a:solidFill>
                  <a:schemeClr val="tx1"/>
                </a:solidFill>
              </a:rPr>
              <a:t>Avoiding digitising inefficient or ineffective processes</a:t>
            </a:r>
          </a:p>
          <a:p>
            <a:pPr marL="171450" indent="-171450">
              <a:spcAft>
                <a:spcPts val="180"/>
              </a:spcAft>
              <a:buFont typeface="Arial" panose="020B0604020202020204" pitchFamily="34" charset="0"/>
              <a:buChar char="•"/>
            </a:pPr>
            <a:r>
              <a:rPr lang="en-AU" sz="1150">
                <a:solidFill>
                  <a:schemeClr val="tx1"/>
                </a:solidFill>
              </a:rPr>
              <a:t>Integrating permissions and compliance systems for better risk-based approaches</a:t>
            </a:r>
          </a:p>
          <a:p>
            <a:pPr marL="171450" indent="-171450">
              <a:spcAft>
                <a:spcPts val="180"/>
              </a:spcAft>
              <a:buFont typeface="Arial" panose="020B0604020202020204" pitchFamily="34" charset="0"/>
              <a:buChar char="•"/>
            </a:pPr>
            <a:r>
              <a:rPr lang="en-AU" sz="1150">
                <a:solidFill>
                  <a:schemeClr val="tx1"/>
                </a:solidFill>
              </a:rPr>
              <a:t>Managing permissions and maintaining r</a:t>
            </a:r>
            <a:r>
              <a:rPr lang="en-AU" sz="1150" b="0">
                <a:solidFill>
                  <a:schemeClr val="tx1"/>
                </a:solidFill>
              </a:rPr>
              <a:t>eal-time public registers </a:t>
            </a:r>
            <a:r>
              <a:rPr lang="en-AU" sz="1150">
                <a:solidFill>
                  <a:schemeClr val="tx1"/>
                </a:solidFill>
              </a:rPr>
              <a:t>on digital platforms </a:t>
            </a:r>
            <a:endParaRPr lang="en-AU" sz="1150" strike="sngStrike">
              <a:solidFill>
                <a:schemeClr val="tx1"/>
              </a:solidFill>
            </a:endParaRPr>
          </a:p>
          <a:p>
            <a:pPr marL="171450" indent="-171450">
              <a:spcAft>
                <a:spcPts val="180"/>
              </a:spcAft>
              <a:buFont typeface="Arial" panose="020B0604020202020204" pitchFamily="34" charset="0"/>
              <a:buChar char="•"/>
            </a:pPr>
            <a:r>
              <a:rPr lang="en-AU" sz="1150">
                <a:solidFill>
                  <a:schemeClr val="tx1"/>
                </a:solidFill>
              </a:rPr>
              <a:t>Seeking advice on </a:t>
            </a:r>
            <a:r>
              <a:rPr lang="en-AU" sz="1150" err="1">
                <a:solidFill>
                  <a:schemeClr val="tx1"/>
                </a:solidFill>
              </a:rPr>
              <a:t>RegTech</a:t>
            </a:r>
            <a:r>
              <a:rPr lang="en-AU" sz="1150">
                <a:solidFill>
                  <a:schemeClr val="tx1"/>
                </a:solidFill>
              </a:rPr>
              <a:t> procurement from Victorian Department of Government Services.</a:t>
            </a:r>
            <a:endParaRPr lang="en-AU" sz="1150" b="0">
              <a:solidFill>
                <a:schemeClr val="tx1"/>
              </a:solidFill>
            </a:endParaRPr>
          </a:p>
          <a:p>
            <a:pPr>
              <a:spcBef>
                <a:spcPts val="200"/>
              </a:spcBef>
              <a:spcAft>
                <a:spcPts val="200"/>
              </a:spcAft>
            </a:pPr>
            <a:endParaRPr lang="en-AU" sz="1150" b="1">
              <a:solidFill>
                <a:schemeClr val="tx1"/>
              </a:solidFill>
            </a:endParaRPr>
          </a:p>
        </p:txBody>
      </p:sp>
      <p:sp>
        <p:nvSpPr>
          <p:cNvPr id="5" name="TextBox 4">
            <a:extLst>
              <a:ext uri="{FF2B5EF4-FFF2-40B4-BE49-F238E27FC236}">
                <a16:creationId xmlns:a16="http://schemas.microsoft.com/office/drawing/2014/main" id="{CDC876FD-46C1-A2EE-E52C-840BA7C45789}"/>
              </a:ext>
            </a:extLst>
          </p:cNvPr>
          <p:cNvSpPr txBox="1"/>
          <p:nvPr/>
        </p:nvSpPr>
        <p:spPr>
          <a:xfrm>
            <a:off x="8112124" y="909137"/>
            <a:ext cx="3097214" cy="276999"/>
          </a:xfrm>
          <a:prstGeom prst="rect">
            <a:avLst/>
          </a:prstGeom>
          <a:solidFill>
            <a:schemeClr val="accent2"/>
          </a:solidFill>
          <a:ln>
            <a:solidFill>
              <a:schemeClr val="accent1"/>
            </a:solidFill>
          </a:ln>
        </p:spPr>
        <p:txBody>
          <a:bodyPr wrap="square" anchor="ctr" anchorCtr="0">
            <a:spAutoFit/>
          </a:bodyPr>
          <a:lstStyle/>
          <a:p>
            <a:r>
              <a:rPr lang="en-AU" sz="1200" b="1"/>
              <a:t>Examples – Streamlined processes</a:t>
            </a:r>
          </a:p>
        </p:txBody>
      </p:sp>
    </p:spTree>
    <p:extLst>
      <p:ext uri="{BB962C8B-B14F-4D97-AF65-F5344CB8AC3E}">
        <p14:creationId xmlns:p14="http://schemas.microsoft.com/office/powerpoint/2010/main" val="408166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5600" y="55541"/>
            <a:ext cx="10515600" cy="1034638"/>
          </a:xfrm>
        </p:spPr>
        <p:txBody>
          <a:bodyPr/>
          <a:lstStyle/>
          <a:p>
            <a:br>
              <a:rPr lang="en-US"/>
            </a:br>
            <a:br>
              <a:rPr lang="en-US"/>
            </a:br>
            <a:br>
              <a:rPr lang="en-US"/>
            </a:br>
            <a:br>
              <a:rPr lang="en-US"/>
            </a:br>
            <a:br>
              <a:rPr lang="en-US"/>
            </a:br>
            <a:br>
              <a:rPr lang="en-AU"/>
            </a:br>
            <a:endParaRPr lang="en-AU" sz="2800"/>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5" y="1196974"/>
            <a:ext cx="3097213" cy="4716000"/>
          </a:xfrm>
          <a:prstGeom prst="rect">
            <a:avLst/>
          </a:prstGeom>
          <a:solidFill>
            <a:schemeClr val="bg1">
              <a:lumMod val="95000"/>
            </a:schemeClr>
          </a:solidFill>
        </p:spPr>
        <p:txBody>
          <a:bodyPr wrap="square" lIns="91440" tIns="108000" rIns="72000" bIns="45720" rtlCol="0" anchor="t">
            <a:spAutoFit/>
          </a:bodyPr>
          <a:lstStyle/>
          <a:p>
            <a:r>
              <a:rPr lang="en-US" sz="1125"/>
              <a:t>The Victorian Environment Protection Authority develops compliance priorities based on an analysis of data from the previous year and includes a range of information sources and intelligence including an analysis of third party complaints. </a:t>
            </a:r>
          </a:p>
          <a:p>
            <a:endParaRPr lang="en-US" sz="1125"/>
          </a:p>
          <a:p>
            <a:r>
              <a:rPr lang="en-US" sz="1125"/>
              <a:t>Dairy Food Safety Victoria focuses compliance activities on high risk milk processors. This includes repeat audits were there are concerns regarding the processors capacity to maintain required standards.</a:t>
            </a:r>
          </a:p>
          <a:p>
            <a:endParaRPr lang="en-US" sz="1125"/>
          </a:p>
          <a:p>
            <a:pPr>
              <a:lnSpc>
                <a:spcPct val="107000"/>
              </a:lnSpc>
            </a:pPr>
            <a:r>
              <a:rPr lang="en-US" sz="1125"/>
              <a:t>Many regulators publish their compliance and enforcement policy, including:</a:t>
            </a:r>
          </a:p>
          <a:p>
            <a:pPr marL="171450" indent="-171450">
              <a:lnSpc>
                <a:spcPct val="107000"/>
              </a:lnSpc>
              <a:buFont typeface="Arial" panose="020B0604020202020204" pitchFamily="34" charset="0"/>
              <a:buChar char="•"/>
            </a:pPr>
            <a:r>
              <a:rPr lang="en-US" sz="1125"/>
              <a:t>Wage Inspectorate Victoria</a:t>
            </a:r>
          </a:p>
          <a:p>
            <a:pPr marL="171450" indent="-171450">
              <a:lnSpc>
                <a:spcPct val="107000"/>
              </a:lnSpc>
              <a:buFont typeface="Arial" panose="020B0604020202020204" pitchFamily="34" charset="0"/>
              <a:buChar char="•"/>
            </a:pPr>
            <a:r>
              <a:rPr lang="en-US" sz="1125"/>
              <a:t>Consumer Affairs Victoria</a:t>
            </a:r>
          </a:p>
          <a:p>
            <a:pPr marL="171450" indent="-171450">
              <a:lnSpc>
                <a:spcPct val="107000"/>
              </a:lnSpc>
              <a:buFont typeface="Arial" panose="020B0604020202020204" pitchFamily="34" charset="0"/>
              <a:buChar char="•"/>
            </a:pPr>
            <a:r>
              <a:rPr lang="en-US" sz="1125"/>
              <a:t>Conservation Regulator</a:t>
            </a:r>
          </a:p>
          <a:p>
            <a:pPr marL="171450" indent="-171450">
              <a:lnSpc>
                <a:spcPct val="107000"/>
              </a:lnSpc>
              <a:buFont typeface="Arial" panose="020B0604020202020204" pitchFamily="34" charset="0"/>
              <a:buChar char="•"/>
            </a:pPr>
            <a:r>
              <a:rPr lang="en-US" sz="1125"/>
              <a:t>Environment Protection Authority (Vic)</a:t>
            </a:r>
          </a:p>
          <a:p>
            <a:pPr marL="171450" indent="-171450">
              <a:lnSpc>
                <a:spcPct val="107000"/>
              </a:lnSpc>
              <a:buFont typeface="Arial" panose="020B0604020202020204" pitchFamily="34" charset="0"/>
              <a:buChar char="•"/>
            </a:pPr>
            <a:r>
              <a:rPr lang="en-US" sz="1125"/>
              <a:t>Essential Services Commission</a:t>
            </a:r>
            <a:endParaRPr lang="en-AU" sz="1125"/>
          </a:p>
        </p:txBody>
      </p:sp>
      <p:sp>
        <p:nvSpPr>
          <p:cNvPr id="7" name="Rectangle 6">
            <a:extLst>
              <a:ext uri="{FF2B5EF4-FFF2-40B4-BE49-F238E27FC236}">
                <a16:creationId xmlns:a16="http://schemas.microsoft.com/office/drawing/2014/main" id="{9A53AFB6-E5F7-FA5E-B97C-0F1BF06609B9}"/>
              </a:ext>
            </a:extLst>
          </p:cNvPr>
          <p:cNvSpPr/>
          <p:nvPr/>
        </p:nvSpPr>
        <p:spPr>
          <a:xfrm>
            <a:off x="434566" y="162000"/>
            <a:ext cx="10823259"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12480" rIns="194833" bIns="12480" numCol="1" spcCol="1270" anchor="ctr" anchorCtr="0">
            <a:noAutofit/>
          </a:bodyPr>
          <a:lstStyle/>
          <a:p>
            <a:pPr lvl="0" defTabSz="488950">
              <a:spcBef>
                <a:spcPct val="0"/>
              </a:spcBef>
            </a:pPr>
            <a:r>
              <a:rPr lang="en-AU" sz="2400" kern="1200">
                <a:latin typeface="+mj-lt"/>
              </a:rPr>
              <a:t>5.2 Harness information to target risks</a:t>
            </a:r>
          </a:p>
        </p:txBody>
      </p:sp>
      <p:sp>
        <p:nvSpPr>
          <p:cNvPr id="8" name="Rectangle 7">
            <a:extLst>
              <a:ext uri="{FF2B5EF4-FFF2-40B4-BE49-F238E27FC236}">
                <a16:creationId xmlns:a16="http://schemas.microsoft.com/office/drawing/2014/main" id="{CB0EF4C4-FC78-7027-2FFF-89863CC6F77F}"/>
              </a:ext>
            </a:extLst>
          </p:cNvPr>
          <p:cNvSpPr/>
          <p:nvPr/>
        </p:nvSpPr>
        <p:spPr>
          <a:xfrm>
            <a:off x="442913" y="908050"/>
            <a:ext cx="723741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000" tIns="3179" rIns="180281" bIns="3179" numCol="1" spcCol="1270" anchor="ctr" anchorCtr="0">
            <a:noAutofit/>
          </a:bodyPr>
          <a:lstStyle/>
          <a:p>
            <a:pPr defTabSz="444500">
              <a:lnSpc>
                <a:spcPct val="90000"/>
              </a:lnSpc>
              <a:spcBef>
                <a:spcPct val="0"/>
              </a:spcBef>
              <a:spcAft>
                <a:spcPct val="35000"/>
              </a:spcAft>
            </a:pPr>
            <a:r>
              <a:rPr lang="en-US" sz="1200" b="1">
                <a:solidFill>
                  <a:schemeClr val="bg1"/>
                </a:solidFill>
              </a:rPr>
              <a:t>Use information to </a:t>
            </a:r>
            <a:r>
              <a:rPr lang="en-US" sz="1200" b="1" err="1">
                <a:solidFill>
                  <a:schemeClr val="bg1"/>
                </a:solidFill>
              </a:rPr>
              <a:t>prioritise</a:t>
            </a:r>
            <a:r>
              <a:rPr lang="en-US" sz="1200" b="1">
                <a:solidFill>
                  <a:schemeClr val="bg1"/>
                </a:solidFill>
              </a:rPr>
              <a:t> regulatory effort and resources according to risk</a:t>
            </a:r>
          </a:p>
        </p:txBody>
      </p:sp>
      <p:sp>
        <p:nvSpPr>
          <p:cNvPr id="3" name="Rectangle 2">
            <a:extLst>
              <a:ext uri="{FF2B5EF4-FFF2-40B4-BE49-F238E27FC236}">
                <a16:creationId xmlns:a16="http://schemas.microsoft.com/office/drawing/2014/main" id="{B3D7C645-CB4F-480A-FA55-81F1BD4E061E}"/>
              </a:ext>
            </a:extLst>
          </p:cNvPr>
          <p:cNvSpPr/>
          <p:nvPr/>
        </p:nvSpPr>
        <p:spPr>
          <a:xfrm>
            <a:off x="442913" y="1258887"/>
            <a:ext cx="7237413" cy="465171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US" sz="1150" b="1">
                <a:solidFill>
                  <a:schemeClr val="tx1"/>
                </a:solidFill>
              </a:rPr>
              <a:t>A range of data inputs should inform a targeted approach to reducing risk through compliance monitoring and enforcement</a:t>
            </a:r>
          </a:p>
          <a:p>
            <a:pPr algn="l">
              <a:spcBef>
                <a:spcPts val="200"/>
              </a:spcBef>
              <a:spcAft>
                <a:spcPts val="200"/>
              </a:spcAft>
            </a:pPr>
            <a:r>
              <a:rPr lang="en-US" sz="1150" b="1">
                <a:solidFill>
                  <a:schemeClr val="tx1"/>
                </a:solidFill>
              </a:rPr>
              <a:t>The approach to these activities should:</a:t>
            </a:r>
          </a:p>
          <a:p>
            <a:pPr marL="171450" indent="-171450" algn="l">
              <a:spcBef>
                <a:spcPts val="200"/>
              </a:spcBef>
              <a:spcAft>
                <a:spcPts val="200"/>
              </a:spcAft>
              <a:buFont typeface="Arial" panose="020B0604020202020204" pitchFamily="34" charset="0"/>
              <a:buChar char="•"/>
            </a:pPr>
            <a:r>
              <a:rPr lang="en-AU" sz="1150">
                <a:solidFill>
                  <a:schemeClr val="tx1"/>
                </a:solidFill>
              </a:rPr>
              <a:t>target the most significant risks and opportunities for greatest risk-reduction </a:t>
            </a:r>
          </a:p>
          <a:p>
            <a:pPr marL="171450" indent="-171450" algn="l">
              <a:spcBef>
                <a:spcPts val="200"/>
              </a:spcBef>
              <a:spcAft>
                <a:spcPts val="200"/>
              </a:spcAft>
              <a:buFont typeface="Arial" panose="020B0604020202020204" pitchFamily="34" charset="0"/>
              <a:buChar char="•"/>
            </a:pPr>
            <a:r>
              <a:rPr lang="en-US" sz="1150">
                <a:solidFill>
                  <a:schemeClr val="tx1"/>
                </a:solidFill>
              </a:rPr>
              <a:t>ensure regulatory effort is commensurate with risk and the severity </a:t>
            </a:r>
            <a:r>
              <a:rPr lang="en-AU" sz="1150">
                <a:solidFill>
                  <a:schemeClr val="tx1"/>
                </a:solidFill>
              </a:rPr>
              <a:t>non-compliance (</a:t>
            </a:r>
            <a:r>
              <a:rPr lang="en-US" sz="1150">
                <a:solidFill>
                  <a:srgbClr val="000000"/>
                </a:solidFill>
                <a:cs typeface="Times New Roman" panose="02020603050405020304" pitchFamily="18" charset="0"/>
              </a:rPr>
              <a:t>refer to </a:t>
            </a:r>
            <a:r>
              <a:rPr lang="en-US" sz="1150">
                <a:solidFill>
                  <a:srgbClr val="000000"/>
                </a:solidFill>
                <a:cs typeface="Times New Roman" panose="02020603050405020304" pitchFamily="18" charset="0"/>
                <a:hlinkClick r:id="rId3"/>
              </a:rPr>
              <a:t>Towards Best Practice Guide - </a:t>
            </a:r>
            <a:r>
              <a:rPr lang="en-US" sz="1150" i="1">
                <a:solidFill>
                  <a:srgbClr val="000000"/>
                </a:solidFill>
                <a:cs typeface="Times New Roman" panose="02020603050405020304" pitchFamily="18" charset="0"/>
              </a:rPr>
              <a:t>Principle 6 target regulatory risk based on harm</a:t>
            </a:r>
            <a:r>
              <a:rPr lang="en-US" sz="1150">
                <a:solidFill>
                  <a:srgbClr val="000000"/>
                </a:solidFill>
                <a:cs typeface="Times New Roman" panose="02020603050405020304" pitchFamily="18" charset="0"/>
              </a:rPr>
              <a:t>).</a:t>
            </a:r>
            <a:endParaRPr lang="en-AU" sz="1150">
              <a:solidFill>
                <a:schemeClr val="tx1"/>
              </a:solidFill>
            </a:endParaRPr>
          </a:p>
          <a:p>
            <a:pPr marL="171450" indent="-171450" algn="l">
              <a:spcBef>
                <a:spcPts val="200"/>
              </a:spcBef>
              <a:spcAft>
                <a:spcPts val="200"/>
              </a:spcAft>
              <a:buFont typeface="Arial" panose="020B0604020202020204" pitchFamily="34" charset="0"/>
              <a:buChar char="•"/>
            </a:pPr>
            <a:r>
              <a:rPr lang="en-AU" sz="1150">
                <a:solidFill>
                  <a:schemeClr val="tx1"/>
                </a:solidFill>
              </a:rPr>
              <a:t>be graduated and responsive</a:t>
            </a:r>
          </a:p>
          <a:p>
            <a:pPr marL="628650" lvl="1" indent="-171450">
              <a:spcBef>
                <a:spcPts val="200"/>
              </a:spcBef>
              <a:spcAft>
                <a:spcPts val="200"/>
              </a:spcAft>
              <a:buFont typeface="Arial" panose="020B0604020202020204" pitchFamily="34" charset="0"/>
              <a:buChar char="•"/>
            </a:pPr>
            <a:r>
              <a:rPr lang="en-AU" sz="1150">
                <a:solidFill>
                  <a:schemeClr val="tx1"/>
                </a:solidFill>
              </a:rPr>
              <a:t>Compliance monitoring and inspections – vary the frequency, depth and intensity of assessments by drawing on intelligence and risk analysis</a:t>
            </a:r>
          </a:p>
          <a:p>
            <a:pPr marL="628650" lvl="1" indent="-171450">
              <a:spcBef>
                <a:spcPts val="200"/>
              </a:spcBef>
              <a:spcAft>
                <a:spcPts val="200"/>
              </a:spcAft>
              <a:buFont typeface="Arial" panose="020B0604020202020204" pitchFamily="34" charset="0"/>
              <a:buChar char="•"/>
            </a:pPr>
            <a:r>
              <a:rPr lang="en-AU" sz="1150">
                <a:solidFill>
                  <a:schemeClr val="tx1"/>
                </a:solidFill>
              </a:rPr>
              <a:t>Enforcement – maintain a suitable hierarchy of enforcement tools and clearly define the levels of severity in enforcement responses (e.g. between suspension and revocation of permissions) and their connection to risk. </a:t>
            </a:r>
          </a:p>
          <a:p>
            <a:pPr marL="171450" indent="-171450" algn="l">
              <a:spcBef>
                <a:spcPts val="200"/>
              </a:spcBef>
              <a:spcAft>
                <a:spcPts val="200"/>
              </a:spcAft>
              <a:buFont typeface="Arial" panose="020B0604020202020204" pitchFamily="34" charset="0"/>
              <a:buChar char="•"/>
            </a:pPr>
            <a:r>
              <a:rPr lang="en-AU" sz="1150">
                <a:solidFill>
                  <a:schemeClr val="tx1"/>
                </a:solidFill>
              </a:rPr>
              <a:t>account for the inherent or static risk of permission holders, as well as their individual risk level as demonstrated by ongoing performance.</a:t>
            </a:r>
          </a:p>
          <a:p>
            <a:pPr>
              <a:spcBef>
                <a:spcPts val="200"/>
              </a:spcBef>
              <a:spcAft>
                <a:spcPts val="200"/>
              </a:spcAft>
            </a:pPr>
            <a:r>
              <a:rPr lang="en-AU" sz="1150" b="1">
                <a:solidFill>
                  <a:schemeClr val="tx1"/>
                </a:solidFill>
              </a:rPr>
              <a:t>In gathering data ensure you should:</a:t>
            </a:r>
          </a:p>
          <a:p>
            <a:pPr marL="171450" indent="-171450">
              <a:spcBef>
                <a:spcPts val="200"/>
              </a:spcBef>
              <a:spcAft>
                <a:spcPts val="200"/>
              </a:spcAft>
              <a:buFont typeface="Arial" panose="020B0604020202020204" pitchFamily="34" charset="0"/>
              <a:buChar char="•"/>
            </a:pPr>
            <a:r>
              <a:rPr lang="en-AU" sz="1150">
                <a:solidFill>
                  <a:schemeClr val="tx1"/>
                </a:solidFill>
              </a:rPr>
              <a:t>be clear on the information required of permission holders and minimise information burdens</a:t>
            </a:r>
          </a:p>
          <a:p>
            <a:pPr marL="171450" indent="-171450">
              <a:spcBef>
                <a:spcPts val="200"/>
              </a:spcBef>
              <a:spcAft>
                <a:spcPts val="200"/>
              </a:spcAft>
              <a:buFont typeface="Arial" panose="020B0604020202020204" pitchFamily="34" charset="0"/>
              <a:buChar char="•"/>
            </a:pPr>
            <a:r>
              <a:rPr lang="en-AU" sz="1150">
                <a:solidFill>
                  <a:schemeClr val="tx1"/>
                </a:solidFill>
              </a:rPr>
              <a:t>avoid collecting information when it is already available elsewhere – explore data sharing opportunities with other regulators </a:t>
            </a:r>
          </a:p>
          <a:p>
            <a:pPr marL="171450" indent="-171450">
              <a:spcBef>
                <a:spcPts val="200"/>
              </a:spcBef>
              <a:spcAft>
                <a:spcPts val="200"/>
              </a:spcAft>
              <a:buFont typeface="Arial" panose="020B0604020202020204" pitchFamily="34" charset="0"/>
              <a:buChar char="•"/>
            </a:pPr>
            <a:r>
              <a:rPr lang="en-AU" sz="1150">
                <a:solidFill>
                  <a:schemeClr val="tx1"/>
                </a:solidFill>
              </a:rPr>
              <a:t>use complaints data to inform monitoring and enforcement plans</a:t>
            </a:r>
          </a:p>
          <a:p>
            <a:pPr marL="171450" indent="-171450">
              <a:spcBef>
                <a:spcPts val="200"/>
              </a:spcBef>
              <a:spcAft>
                <a:spcPts val="200"/>
              </a:spcAft>
              <a:buFont typeface="Arial" panose="020B0604020202020204" pitchFamily="34" charset="0"/>
              <a:buChar char="•"/>
            </a:pPr>
            <a:r>
              <a:rPr lang="en-AU" sz="1150">
                <a:solidFill>
                  <a:schemeClr val="tx1"/>
                </a:solidFill>
              </a:rPr>
              <a:t>assess the potential for intelligence and surveillance.</a:t>
            </a:r>
          </a:p>
          <a:p>
            <a:pPr>
              <a:spcBef>
                <a:spcPts val="200"/>
              </a:spcBef>
              <a:spcAft>
                <a:spcPts val="200"/>
              </a:spcAft>
            </a:pPr>
            <a:r>
              <a:rPr lang="en-AU" sz="1150">
                <a:solidFill>
                  <a:schemeClr val="tx1"/>
                </a:solidFill>
              </a:rPr>
              <a:t>Information and data collection should be best practice and adhere to privacy laws.</a:t>
            </a:r>
          </a:p>
          <a:p>
            <a:pPr>
              <a:spcBef>
                <a:spcPts val="200"/>
              </a:spcBef>
              <a:spcAft>
                <a:spcPts val="200"/>
              </a:spcAft>
            </a:pPr>
            <a:endParaRPr lang="en-AU" sz="1150">
              <a:solidFill>
                <a:schemeClr val="tx1"/>
              </a:solidFill>
            </a:endParaRPr>
          </a:p>
        </p:txBody>
      </p:sp>
      <p:sp>
        <p:nvSpPr>
          <p:cNvPr id="5" name="TextBox 4">
            <a:extLst>
              <a:ext uri="{FF2B5EF4-FFF2-40B4-BE49-F238E27FC236}">
                <a16:creationId xmlns:a16="http://schemas.microsoft.com/office/drawing/2014/main" id="{BEA2578A-5AF7-31B9-FE7D-2A63FE81AF65}"/>
              </a:ext>
            </a:extLst>
          </p:cNvPr>
          <p:cNvSpPr txBox="1"/>
          <p:nvPr/>
        </p:nvSpPr>
        <p:spPr>
          <a:xfrm>
            <a:off x="8102483" y="919976"/>
            <a:ext cx="3103679" cy="276999"/>
          </a:xfrm>
          <a:prstGeom prst="rect">
            <a:avLst/>
          </a:prstGeom>
          <a:solidFill>
            <a:schemeClr val="accent2"/>
          </a:solidFill>
          <a:ln>
            <a:solidFill>
              <a:schemeClr val="accent1"/>
            </a:solidFill>
          </a:ln>
        </p:spPr>
        <p:txBody>
          <a:bodyPr wrap="square" anchor="ctr" anchorCtr="0">
            <a:spAutoFit/>
          </a:bodyPr>
          <a:lstStyle/>
          <a:p>
            <a:r>
              <a:rPr lang="en-AU" sz="1200" b="1"/>
              <a:t>Examples – Risk-based compliance</a:t>
            </a:r>
          </a:p>
        </p:txBody>
      </p:sp>
    </p:spTree>
    <p:extLst>
      <p:ext uri="{BB962C8B-B14F-4D97-AF65-F5344CB8AC3E}">
        <p14:creationId xmlns:p14="http://schemas.microsoft.com/office/powerpoint/2010/main" val="204845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F4DB3E6-B692-E988-1769-90BCFF7D4020}"/>
              </a:ext>
            </a:extLst>
          </p:cNvPr>
          <p:cNvSpPr txBox="1"/>
          <p:nvPr/>
        </p:nvSpPr>
        <p:spPr>
          <a:xfrm>
            <a:off x="8139113" y="1209815"/>
            <a:ext cx="3070225" cy="4356000"/>
          </a:xfrm>
          <a:prstGeom prst="rect">
            <a:avLst/>
          </a:prstGeom>
          <a:solidFill>
            <a:schemeClr val="bg1">
              <a:lumMod val="95000"/>
            </a:schemeClr>
          </a:solidFill>
        </p:spPr>
        <p:txBody>
          <a:bodyPr wrap="square" rtlCol="0">
            <a:spAutoFit/>
          </a:bodyPr>
          <a:lstStyle/>
          <a:p>
            <a:pPr>
              <a:lnSpc>
                <a:spcPct val="107000"/>
              </a:lnSpc>
              <a:spcBef>
                <a:spcPts val="200"/>
              </a:spcBef>
              <a:spcAft>
                <a:spcPts val="200"/>
              </a:spcAft>
            </a:pPr>
            <a:r>
              <a:rPr lang="en-US" sz="1125" b="1"/>
              <a:t>Information:</a:t>
            </a:r>
            <a:endParaRPr lang="en-AU" sz="1125" b="1"/>
          </a:p>
          <a:p>
            <a:pPr marL="107950" indent="-107950">
              <a:lnSpc>
                <a:spcPct val="107000"/>
              </a:lnSpc>
              <a:spcBef>
                <a:spcPts val="200"/>
              </a:spcBef>
              <a:spcAft>
                <a:spcPts val="200"/>
              </a:spcAft>
              <a:buFont typeface="Arial" panose="020B0604020202020204" pitchFamily="34" charset="0"/>
              <a:buChar char="•"/>
            </a:pPr>
            <a:r>
              <a:rPr lang="en-US" sz="1125"/>
              <a:t>Identity of permission holders (e.g. address and contact details)</a:t>
            </a:r>
          </a:p>
          <a:p>
            <a:pPr marL="107950" indent="-107950">
              <a:lnSpc>
                <a:spcPct val="107000"/>
              </a:lnSpc>
              <a:spcBef>
                <a:spcPts val="200"/>
              </a:spcBef>
              <a:spcAft>
                <a:spcPts val="200"/>
              </a:spcAft>
              <a:buFont typeface="Arial" panose="020B0604020202020204" pitchFamily="34" charset="0"/>
              <a:buChar char="•"/>
            </a:pPr>
            <a:r>
              <a:rPr lang="en-US" sz="1125"/>
              <a:t>Information on compliance of permission holders with conduct rules</a:t>
            </a:r>
          </a:p>
          <a:p>
            <a:pPr marL="107950" indent="-107950">
              <a:lnSpc>
                <a:spcPct val="107000"/>
              </a:lnSpc>
              <a:spcBef>
                <a:spcPts val="200"/>
              </a:spcBef>
              <a:spcAft>
                <a:spcPts val="200"/>
              </a:spcAft>
              <a:buFont typeface="Arial" panose="020B0604020202020204" pitchFamily="34" charset="0"/>
              <a:buChar char="•"/>
            </a:pPr>
            <a:r>
              <a:rPr lang="en-AU" sz="1125"/>
              <a:t>Mandatory reporting can highlight where risks are not being managed, while also helping inform permission holders on their responsibilities.</a:t>
            </a:r>
          </a:p>
          <a:p>
            <a:pPr marL="107950" indent="-107950">
              <a:lnSpc>
                <a:spcPct val="107000"/>
              </a:lnSpc>
              <a:spcBef>
                <a:spcPts val="200"/>
              </a:spcBef>
              <a:spcAft>
                <a:spcPts val="200"/>
              </a:spcAft>
              <a:buFont typeface="Arial" panose="020B0604020202020204" pitchFamily="34" charset="0"/>
              <a:buChar char="•"/>
            </a:pPr>
            <a:r>
              <a:rPr lang="en-AU" sz="1125"/>
              <a:t>Information can inform ongoing policy development and review of the effectiveness of the permission.</a:t>
            </a:r>
          </a:p>
          <a:p>
            <a:pPr>
              <a:lnSpc>
                <a:spcPct val="107000"/>
              </a:lnSpc>
              <a:spcBef>
                <a:spcPts val="200"/>
              </a:spcBef>
              <a:spcAft>
                <a:spcPts val="200"/>
              </a:spcAft>
            </a:pPr>
            <a:r>
              <a:rPr lang="en-AU" sz="1125" b="1"/>
              <a:t>Education:</a:t>
            </a:r>
          </a:p>
          <a:p>
            <a:pPr marL="107950" indent="-107950">
              <a:lnSpc>
                <a:spcPct val="107000"/>
              </a:lnSpc>
              <a:spcBef>
                <a:spcPts val="200"/>
              </a:spcBef>
              <a:spcAft>
                <a:spcPts val="200"/>
              </a:spcAft>
              <a:buFont typeface="Arial" panose="020B0604020202020204" pitchFamily="34" charset="0"/>
              <a:buChar char="•"/>
            </a:pPr>
            <a:r>
              <a:rPr lang="en-AU" sz="1125"/>
              <a:t>Earth Resources Regulation publishes Community Engagement Guidelines to help mining licensees meet their requirement to provide a plan for effectively consulting the community. </a:t>
            </a:r>
          </a:p>
          <a:p>
            <a:pPr>
              <a:lnSpc>
                <a:spcPct val="107000"/>
              </a:lnSpc>
              <a:spcBef>
                <a:spcPts val="200"/>
              </a:spcBef>
              <a:spcAft>
                <a:spcPts val="200"/>
              </a:spcAft>
            </a:pPr>
            <a:endParaRPr lang="en-AU" sz="1125">
              <a:highlight>
                <a:srgbClr val="FFFF00"/>
              </a:highlight>
            </a:endParaRPr>
          </a:p>
        </p:txBody>
      </p:sp>
      <p:sp>
        <p:nvSpPr>
          <p:cNvPr id="7" name="Rectangle 6">
            <a:extLst>
              <a:ext uri="{FF2B5EF4-FFF2-40B4-BE49-F238E27FC236}">
                <a16:creationId xmlns:a16="http://schemas.microsoft.com/office/drawing/2014/main" id="{60F11F10-CD44-5346-8D96-3CF909761B29}"/>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94833" bIns="12480" numCol="1" spcCol="1270" anchor="ctr" anchorCtr="0">
            <a:noAutofit/>
          </a:bodyPr>
          <a:lstStyle/>
          <a:p>
            <a:pPr defTabSz="488950">
              <a:spcBef>
                <a:spcPct val="0"/>
              </a:spcBef>
            </a:pPr>
            <a:r>
              <a:rPr lang="en-AU" sz="2400" kern="1200">
                <a:latin typeface="+mj-lt"/>
              </a:rPr>
              <a:t>5.3 Other </a:t>
            </a:r>
            <a:r>
              <a:rPr lang="en-AU" sz="2400">
                <a:latin typeface="+mj-lt"/>
              </a:rPr>
              <a:t>regulator activities </a:t>
            </a:r>
            <a:endParaRPr lang="en-AU" sz="2400" kern="1200">
              <a:latin typeface="+mj-lt"/>
            </a:endParaRPr>
          </a:p>
        </p:txBody>
      </p:sp>
      <p:sp>
        <p:nvSpPr>
          <p:cNvPr id="8" name="Rectangle 7">
            <a:extLst>
              <a:ext uri="{FF2B5EF4-FFF2-40B4-BE49-F238E27FC236}">
                <a16:creationId xmlns:a16="http://schemas.microsoft.com/office/drawing/2014/main" id="{246F589E-F253-8BF2-4F41-13339A0C7BEA}"/>
              </a:ext>
            </a:extLst>
          </p:cNvPr>
          <p:cNvSpPr/>
          <p:nvPr/>
        </p:nvSpPr>
        <p:spPr>
          <a:xfrm>
            <a:off x="442913" y="908050"/>
            <a:ext cx="7273925"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80281" bIns="3179" numCol="1" spcCol="1270" anchor="ctr" anchorCtr="0">
            <a:noAutofit/>
          </a:bodyPr>
          <a:lstStyle/>
          <a:p>
            <a:pPr defTabSz="444500">
              <a:lnSpc>
                <a:spcPct val="90000"/>
              </a:lnSpc>
              <a:spcBef>
                <a:spcPct val="0"/>
              </a:spcBef>
              <a:spcAft>
                <a:spcPct val="35000"/>
              </a:spcAft>
            </a:pPr>
            <a:r>
              <a:rPr lang="en-AU" sz="1200" kern="1200">
                <a:latin typeface="+mj-lt"/>
              </a:rPr>
              <a:t>What is meant by </a:t>
            </a:r>
            <a:r>
              <a:rPr lang="en-AU" sz="1200">
                <a:latin typeface="+mj-lt"/>
              </a:rPr>
              <a:t>regulator activities</a:t>
            </a:r>
            <a:r>
              <a:rPr lang="en-AU" sz="1200" kern="1200">
                <a:latin typeface="+mj-lt"/>
                <a:ea typeface="+mn-ea"/>
                <a:cs typeface="+mn-cs"/>
              </a:rPr>
              <a:t>?</a:t>
            </a:r>
            <a:endParaRPr lang="en-AU" sz="1200" kern="1200">
              <a:latin typeface="+mj-lt"/>
            </a:endParaRPr>
          </a:p>
        </p:txBody>
      </p:sp>
      <p:sp>
        <p:nvSpPr>
          <p:cNvPr id="3" name="Rectangle 2">
            <a:extLst>
              <a:ext uri="{FF2B5EF4-FFF2-40B4-BE49-F238E27FC236}">
                <a16:creationId xmlns:a16="http://schemas.microsoft.com/office/drawing/2014/main" id="{B3D7C645-CB4F-480A-FA55-81F1BD4E061E}"/>
              </a:ext>
            </a:extLst>
          </p:cNvPr>
          <p:cNvSpPr/>
          <p:nvPr/>
        </p:nvSpPr>
        <p:spPr>
          <a:xfrm>
            <a:off x="442913" y="1256351"/>
            <a:ext cx="7273925" cy="429672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150" b="1">
                <a:solidFill>
                  <a:schemeClr val="tx1"/>
                </a:solidFill>
              </a:rPr>
              <a:t>A well functioning permission system is the sum of all parts. </a:t>
            </a:r>
            <a:r>
              <a:rPr lang="en-US" sz="1150">
                <a:solidFill>
                  <a:schemeClr val="tx1"/>
                </a:solidFill>
              </a:rPr>
              <a:t>The regulator and regulatory system should work seamlessly together. This step considers some of the complementary but important external facing components. </a:t>
            </a:r>
          </a:p>
          <a:p>
            <a:pPr>
              <a:spcBef>
                <a:spcPts val="600"/>
              </a:spcBef>
            </a:pPr>
            <a:r>
              <a:rPr lang="en-US" sz="1150" b="1">
                <a:solidFill>
                  <a:schemeClr val="tx1"/>
                </a:solidFill>
                <a:effectLst/>
              </a:rPr>
              <a:t>Education and communication</a:t>
            </a:r>
            <a:r>
              <a:rPr lang="en-US" sz="1150" b="1">
                <a:solidFill>
                  <a:schemeClr val="tx1"/>
                </a:solidFill>
              </a:rPr>
              <a:t> </a:t>
            </a:r>
            <a:r>
              <a:rPr lang="en-US" sz="1150">
                <a:solidFill>
                  <a:schemeClr val="tx1"/>
                </a:solidFill>
              </a:rPr>
              <a:t>should be integral to shaping the permission system journey and outcomes. Keep your permission holders informed and focused on risk. Ensure they</a:t>
            </a:r>
          </a:p>
          <a:p>
            <a:r>
              <a:rPr lang="en-US" sz="1150">
                <a:solidFill>
                  <a:schemeClr val="tx1"/>
                </a:solidFill>
              </a:rPr>
              <a:t>understand their responsibilities when applying for and holding a permission. Your plans will include how you will:</a:t>
            </a:r>
          </a:p>
          <a:p>
            <a:pPr marL="171450" indent="-171450">
              <a:buFont typeface="Arial" panose="020B0604020202020204" pitchFamily="34" charset="0"/>
              <a:buChar char="•"/>
            </a:pPr>
            <a:r>
              <a:rPr lang="en-US" sz="1150">
                <a:solidFill>
                  <a:schemeClr val="tx1"/>
                </a:solidFill>
                <a:effectLst/>
              </a:rPr>
              <a:t>communicate with permission holders over the lifecycle of the permission</a:t>
            </a:r>
          </a:p>
          <a:p>
            <a:pPr marL="171450" indent="-171450">
              <a:buFont typeface="Arial" panose="020B0604020202020204" pitchFamily="34" charset="0"/>
              <a:buChar char="•"/>
            </a:pPr>
            <a:r>
              <a:rPr lang="en-US" sz="1150">
                <a:solidFill>
                  <a:schemeClr val="tx1"/>
                </a:solidFill>
              </a:rPr>
              <a:t>target the audience</a:t>
            </a:r>
          </a:p>
          <a:p>
            <a:pPr marL="171450" indent="-171450">
              <a:buFont typeface="Arial" panose="020B0604020202020204" pitchFamily="34" charset="0"/>
              <a:buChar char="•"/>
            </a:pPr>
            <a:r>
              <a:rPr lang="en-US" sz="1150" err="1">
                <a:solidFill>
                  <a:schemeClr val="tx1"/>
                </a:solidFill>
              </a:rPr>
              <a:t>customise</a:t>
            </a:r>
            <a:r>
              <a:rPr lang="en-US" sz="1150">
                <a:solidFill>
                  <a:schemeClr val="tx1"/>
                </a:solidFill>
              </a:rPr>
              <a:t> the messages to leverage the desired proactive </a:t>
            </a:r>
            <a:r>
              <a:rPr lang="en-US" sz="1150" err="1">
                <a:solidFill>
                  <a:schemeClr val="tx1"/>
                </a:solidFill>
              </a:rPr>
              <a:t>behaviours</a:t>
            </a:r>
            <a:r>
              <a:rPr lang="en-US" sz="1150">
                <a:solidFill>
                  <a:schemeClr val="tx1"/>
                </a:solidFill>
              </a:rPr>
              <a:t>. </a:t>
            </a:r>
          </a:p>
          <a:p>
            <a:pPr>
              <a:spcBef>
                <a:spcPts val="600"/>
              </a:spcBef>
            </a:pPr>
            <a:r>
              <a:rPr lang="en-US" sz="1150" b="1">
                <a:solidFill>
                  <a:schemeClr val="tx1"/>
                </a:solidFill>
              </a:rPr>
              <a:t>Complaint handling</a:t>
            </a:r>
            <a:r>
              <a:rPr lang="en-US" sz="1150">
                <a:solidFill>
                  <a:schemeClr val="tx1"/>
                </a:solidFill>
              </a:rPr>
              <a:t> should be clear, transparent, fair, timely and digital where possible. </a:t>
            </a:r>
          </a:p>
          <a:p>
            <a:pPr marL="171450" indent="-171450">
              <a:buFont typeface="Arial" panose="020B0604020202020204" pitchFamily="34" charset="0"/>
              <a:buChar char="•"/>
            </a:pPr>
            <a:r>
              <a:rPr lang="en-US" sz="1150">
                <a:solidFill>
                  <a:schemeClr val="tx1"/>
                </a:solidFill>
              </a:rPr>
              <a:t>Regulators generally provide pathways for complaints about </a:t>
            </a:r>
            <a:r>
              <a:rPr lang="en-US" sz="1150" err="1">
                <a:solidFill>
                  <a:schemeClr val="tx1"/>
                </a:solidFill>
              </a:rPr>
              <a:t>authorised</a:t>
            </a:r>
            <a:r>
              <a:rPr lang="en-US" sz="1150">
                <a:solidFill>
                  <a:schemeClr val="tx1"/>
                </a:solidFill>
              </a:rPr>
              <a:t> officers, review of decisions and public complaints about permission holders, risks and issues.</a:t>
            </a:r>
          </a:p>
          <a:p>
            <a:pPr marL="171450" indent="-171450">
              <a:buFont typeface="Arial" panose="020B0604020202020204" pitchFamily="34" charset="0"/>
              <a:buChar char="•"/>
            </a:pPr>
            <a:r>
              <a:rPr lang="en-US" sz="1150">
                <a:solidFill>
                  <a:schemeClr val="tx1"/>
                </a:solidFill>
              </a:rPr>
              <a:t>Complaints can serve as an early warning system and should be integrated with compliance systems. </a:t>
            </a:r>
          </a:p>
          <a:p>
            <a:pPr marL="171450" indent="-171450">
              <a:buFont typeface="Arial" panose="020B0604020202020204" pitchFamily="34" charset="0"/>
              <a:buChar char="•"/>
            </a:pPr>
            <a:r>
              <a:rPr lang="en-US" sz="1150">
                <a:solidFill>
                  <a:schemeClr val="tx1"/>
                </a:solidFill>
              </a:rPr>
              <a:t>Inform permission holders of the avenues to seek review of decision as well as what to expect if a complaint is made about them</a:t>
            </a:r>
          </a:p>
          <a:p>
            <a:pPr marL="171450" indent="-171450">
              <a:buFont typeface="Arial" panose="020B0604020202020204" pitchFamily="34" charset="0"/>
              <a:buChar char="•"/>
            </a:pPr>
            <a:r>
              <a:rPr lang="en-US" sz="1150">
                <a:solidFill>
                  <a:schemeClr val="tx1"/>
                </a:solidFill>
              </a:rPr>
              <a:t>Hearing processes should be just </a:t>
            </a:r>
            <a:r>
              <a:rPr lang="en-AU" sz="1150">
                <a:solidFill>
                  <a:schemeClr val="tx1"/>
                </a:solidFill>
              </a:rPr>
              <a:t>with procedural fairness and rights to appeal and review</a:t>
            </a:r>
            <a:endParaRPr lang="en-US" sz="1150">
              <a:solidFill>
                <a:schemeClr val="tx1"/>
              </a:solidFill>
            </a:endParaRPr>
          </a:p>
          <a:p>
            <a:pPr>
              <a:spcBef>
                <a:spcPts val="600"/>
              </a:spcBef>
            </a:pPr>
            <a:r>
              <a:rPr lang="en-US" sz="1150" b="1">
                <a:solidFill>
                  <a:schemeClr val="tx1"/>
                </a:solidFill>
              </a:rPr>
              <a:t>Operation and maintenance of information systems</a:t>
            </a:r>
            <a:r>
              <a:rPr lang="en-US" sz="1150">
                <a:solidFill>
                  <a:schemeClr val="tx1"/>
                </a:solidFill>
              </a:rPr>
              <a:t> should be best practice. Only source, store and use data required for the efficient and effective function of the permission system. Consider connecting all the information components through the permission journey into an intelligence ecosystem. </a:t>
            </a:r>
          </a:p>
        </p:txBody>
      </p:sp>
      <p:sp>
        <p:nvSpPr>
          <p:cNvPr id="2" name="TextBox 1">
            <a:extLst>
              <a:ext uri="{FF2B5EF4-FFF2-40B4-BE49-F238E27FC236}">
                <a16:creationId xmlns:a16="http://schemas.microsoft.com/office/drawing/2014/main" id="{76F057A5-0B1A-55B1-CF48-4219ACBB46E4}"/>
              </a:ext>
            </a:extLst>
          </p:cNvPr>
          <p:cNvSpPr txBox="1"/>
          <p:nvPr/>
        </p:nvSpPr>
        <p:spPr>
          <a:xfrm>
            <a:off x="8112125" y="908050"/>
            <a:ext cx="3097213"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Regulator information</a:t>
            </a:r>
          </a:p>
        </p:txBody>
      </p:sp>
    </p:spTree>
    <p:extLst>
      <p:ext uri="{BB962C8B-B14F-4D97-AF65-F5344CB8AC3E}">
        <p14:creationId xmlns:p14="http://schemas.microsoft.com/office/powerpoint/2010/main" val="1114660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24926-18C8-A707-763D-A62BAEDB809D}"/>
              </a:ext>
            </a:extLst>
          </p:cNvPr>
          <p:cNvSpPr/>
          <p:nvPr/>
        </p:nvSpPr>
        <p:spPr>
          <a:xfrm>
            <a:off x="704849" y="1580147"/>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695325" y="270929"/>
            <a:ext cx="10515600" cy="510672"/>
          </a:xfrm>
        </p:spPr>
        <p:txBody>
          <a:bodyPr/>
          <a:lstStyle/>
          <a:p>
            <a:r>
              <a:rPr lang="en-AU"/>
              <a:t>Stage 5: Reflection point</a:t>
            </a:r>
            <a:endParaRPr lang="en-AU" sz="2800"/>
          </a:p>
        </p:txBody>
      </p:sp>
      <p:sp>
        <p:nvSpPr>
          <p:cNvPr id="23" name="Content Placeholder 2">
            <a:extLst>
              <a:ext uri="{FF2B5EF4-FFF2-40B4-BE49-F238E27FC236}">
                <a16:creationId xmlns:a16="http://schemas.microsoft.com/office/drawing/2014/main" id="{0A52608B-3200-579A-B1EB-582E3405F4CF}"/>
              </a:ext>
            </a:extLst>
          </p:cNvPr>
          <p:cNvSpPr>
            <a:spLocks noGrp="1"/>
          </p:cNvSpPr>
          <p:nvPr>
            <p:ph idx="1"/>
          </p:nvPr>
        </p:nvSpPr>
        <p:spPr>
          <a:xfrm>
            <a:off x="704850" y="1160463"/>
            <a:ext cx="10515600" cy="4728409"/>
          </a:xfrm>
        </p:spPr>
        <p:txBody>
          <a:bodyPr vert="horz" lIns="36000" tIns="45720" rIns="36000" bIns="45720" rtlCol="0" anchor="t">
            <a:noAutofit/>
          </a:bodyPr>
          <a:lstStyle/>
          <a:p>
            <a:pPr>
              <a:lnSpc>
                <a:spcPct val="106000"/>
              </a:lnSpc>
              <a:spcAft>
                <a:spcPts val="800"/>
              </a:spcAft>
            </a:pPr>
            <a:r>
              <a:rPr lang="en-US" sz="1600" b="1" kern="150">
                <a:solidFill>
                  <a:srgbClr val="000000"/>
                </a:solidFill>
                <a:cs typeface="Times New Roman"/>
              </a:rPr>
              <a:t>When you have completed this stage, you will have a checked you are managing a permission well and in a streamlined and digital (or digitally ready) manner. You will have made the application as simple and timely as possible, and you will be using data across applications and operations to help you regulate.</a:t>
            </a:r>
            <a:endParaRPr lang="en-AU" sz="1600" b="1" kern="150">
              <a:solidFill>
                <a:srgbClr val="000000"/>
              </a:solidFill>
              <a:cs typeface="Times New Roman"/>
            </a:endParaRPr>
          </a:p>
        </p:txBody>
      </p:sp>
      <p:sp>
        <p:nvSpPr>
          <p:cNvPr id="27" name="Rectangle 26">
            <a:extLst>
              <a:ext uri="{FF2B5EF4-FFF2-40B4-BE49-F238E27FC236}">
                <a16:creationId xmlns:a16="http://schemas.microsoft.com/office/drawing/2014/main" id="{43CB7E5F-3CC7-7FFB-6631-93FE5748209A}"/>
              </a:ext>
            </a:extLst>
          </p:cNvPr>
          <p:cNvSpPr/>
          <p:nvPr/>
        </p:nvSpPr>
        <p:spPr>
          <a:xfrm>
            <a:off x="4914898" y="2477575"/>
            <a:ext cx="6016998" cy="648000"/>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300">
                <a:solidFill>
                  <a:srgbClr val="232B39"/>
                </a:solidFill>
              </a:rPr>
              <a:t>The costs and time to apply for a permission are as low as possible – the p</a:t>
            </a:r>
            <a:r>
              <a:rPr lang="en-US" sz="1300">
                <a:solidFill>
                  <a:srgbClr val="232B39"/>
                </a:solidFill>
                <a:latin typeface="+mn-lt"/>
              </a:rPr>
              <a:t>ermission is streamlined, where feasible, and is digital ready.</a:t>
            </a:r>
          </a:p>
        </p:txBody>
      </p:sp>
      <p:sp>
        <p:nvSpPr>
          <p:cNvPr id="2" name="Rectangle 1">
            <a:extLst>
              <a:ext uri="{FF2B5EF4-FFF2-40B4-BE49-F238E27FC236}">
                <a16:creationId xmlns:a16="http://schemas.microsoft.com/office/drawing/2014/main" id="{229AA0EA-20F1-ED42-F819-9A54E3FD1E4D}"/>
              </a:ext>
            </a:extLst>
          </p:cNvPr>
          <p:cNvSpPr/>
          <p:nvPr/>
        </p:nvSpPr>
        <p:spPr>
          <a:xfrm>
            <a:off x="4914898" y="5620662"/>
            <a:ext cx="6016998" cy="648000"/>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300">
                <a:solidFill>
                  <a:srgbClr val="232B39"/>
                </a:solidFill>
                <a:latin typeface="+mn-lt"/>
              </a:rPr>
              <a:t>Effective and efficient permissions can be implemented.</a:t>
            </a:r>
          </a:p>
        </p:txBody>
      </p:sp>
      <p:sp>
        <p:nvSpPr>
          <p:cNvPr id="8" name="Rectangle 7">
            <a:extLst>
              <a:ext uri="{FF2B5EF4-FFF2-40B4-BE49-F238E27FC236}">
                <a16:creationId xmlns:a16="http://schemas.microsoft.com/office/drawing/2014/main" id="{0770A1E2-BB9E-3C80-8DAF-BC4CF1B57E46}"/>
              </a:ext>
            </a:extLst>
          </p:cNvPr>
          <p:cNvSpPr/>
          <p:nvPr/>
        </p:nvSpPr>
        <p:spPr>
          <a:xfrm>
            <a:off x="4914898" y="3525271"/>
            <a:ext cx="6016998" cy="648000"/>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300">
                <a:solidFill>
                  <a:srgbClr val="232B39"/>
                </a:solidFill>
                <a:latin typeface="+mn-lt"/>
              </a:rPr>
              <a:t>Confirmed how data </a:t>
            </a:r>
            <a:r>
              <a:rPr lang="en-US" sz="1300">
                <a:solidFill>
                  <a:srgbClr val="232B39"/>
                </a:solidFill>
              </a:rPr>
              <a:t>is used </a:t>
            </a:r>
            <a:r>
              <a:rPr lang="en-AU" sz="1300">
                <a:solidFill>
                  <a:srgbClr val="232B39"/>
                </a:solidFill>
              </a:rPr>
              <a:t>to </a:t>
            </a:r>
            <a:r>
              <a:rPr lang="en-AU" sz="1300">
                <a:solidFill>
                  <a:srgbClr val="232B39"/>
                </a:solidFill>
                <a:latin typeface="+mn-lt"/>
              </a:rPr>
              <a:t>inform a targeted approach to reducing risk through compliance monitoring and enforcement</a:t>
            </a:r>
          </a:p>
        </p:txBody>
      </p:sp>
      <p:sp>
        <p:nvSpPr>
          <p:cNvPr id="9" name="Rectangle 8">
            <a:extLst>
              <a:ext uri="{FF2B5EF4-FFF2-40B4-BE49-F238E27FC236}">
                <a16:creationId xmlns:a16="http://schemas.microsoft.com/office/drawing/2014/main" id="{9EDEAF08-AB74-503C-CD06-0D027D99185A}"/>
              </a:ext>
            </a:extLst>
          </p:cNvPr>
          <p:cNvSpPr/>
          <p:nvPr/>
        </p:nvSpPr>
        <p:spPr>
          <a:xfrm>
            <a:off x="4914898" y="4572967"/>
            <a:ext cx="6016998" cy="648000"/>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300">
                <a:solidFill>
                  <a:srgbClr val="232B39"/>
                </a:solidFill>
                <a:latin typeface="+mn-lt"/>
              </a:rPr>
              <a:t>Confirmed other activities of the regulator complement the permissions system.</a:t>
            </a:r>
          </a:p>
        </p:txBody>
      </p:sp>
      <p:sp>
        <p:nvSpPr>
          <p:cNvPr id="11" name="TextBox 10">
            <a:extLst>
              <a:ext uri="{FF2B5EF4-FFF2-40B4-BE49-F238E27FC236}">
                <a16:creationId xmlns:a16="http://schemas.microsoft.com/office/drawing/2014/main" id="{05833513-ECBA-4698-EFF2-FEFF0726101C}"/>
              </a:ext>
            </a:extLst>
          </p:cNvPr>
          <p:cNvSpPr txBox="1"/>
          <p:nvPr/>
        </p:nvSpPr>
        <p:spPr>
          <a:xfrm>
            <a:off x="6993048" y="3156146"/>
            <a:ext cx="1860698" cy="338554"/>
          </a:xfrm>
          <a:prstGeom prst="rect">
            <a:avLst/>
          </a:prstGeom>
          <a:noFill/>
        </p:spPr>
        <p:txBody>
          <a:bodyPr wrap="square">
            <a:spAutoFit/>
          </a:bodyPr>
          <a:lstStyle/>
          <a:p>
            <a:pPr algn="ctr">
              <a:spcBef>
                <a:spcPts val="600"/>
              </a:spcBef>
              <a:spcAft>
                <a:spcPts val="600"/>
              </a:spcAft>
            </a:pPr>
            <a:r>
              <a:rPr lang="en-US" sz="1600" b="1"/>
              <a:t>AND</a:t>
            </a:r>
            <a:endParaRPr lang="en-AU" sz="1600"/>
          </a:p>
        </p:txBody>
      </p:sp>
      <p:sp>
        <p:nvSpPr>
          <p:cNvPr id="20" name="TextBox 19">
            <a:extLst>
              <a:ext uri="{FF2B5EF4-FFF2-40B4-BE49-F238E27FC236}">
                <a16:creationId xmlns:a16="http://schemas.microsoft.com/office/drawing/2014/main" id="{0374CB6C-F37B-22E7-BAD8-71F2F637DFBC}"/>
              </a:ext>
            </a:extLst>
          </p:cNvPr>
          <p:cNvSpPr txBox="1"/>
          <p:nvPr/>
        </p:nvSpPr>
        <p:spPr>
          <a:xfrm>
            <a:off x="6993048" y="4203842"/>
            <a:ext cx="1860698" cy="338554"/>
          </a:xfrm>
          <a:prstGeom prst="rect">
            <a:avLst/>
          </a:prstGeom>
          <a:noFill/>
        </p:spPr>
        <p:txBody>
          <a:bodyPr wrap="square">
            <a:spAutoFit/>
          </a:bodyPr>
          <a:lstStyle/>
          <a:p>
            <a:pPr algn="ctr">
              <a:spcBef>
                <a:spcPts val="600"/>
              </a:spcBef>
              <a:spcAft>
                <a:spcPts val="600"/>
              </a:spcAft>
            </a:pPr>
            <a:r>
              <a:rPr lang="en-US" sz="1600" b="1"/>
              <a:t>AND</a:t>
            </a:r>
            <a:endParaRPr lang="en-AU" sz="1600"/>
          </a:p>
        </p:txBody>
      </p:sp>
      <p:sp>
        <p:nvSpPr>
          <p:cNvPr id="21" name="TextBox 20">
            <a:extLst>
              <a:ext uri="{FF2B5EF4-FFF2-40B4-BE49-F238E27FC236}">
                <a16:creationId xmlns:a16="http://schemas.microsoft.com/office/drawing/2014/main" id="{56CE1673-1C31-4B43-D6E4-E932EC47EC33}"/>
              </a:ext>
            </a:extLst>
          </p:cNvPr>
          <p:cNvSpPr txBox="1"/>
          <p:nvPr/>
        </p:nvSpPr>
        <p:spPr>
          <a:xfrm>
            <a:off x="6993048" y="5251538"/>
            <a:ext cx="1860698" cy="338554"/>
          </a:xfrm>
          <a:prstGeom prst="rect">
            <a:avLst/>
          </a:prstGeom>
          <a:noFill/>
        </p:spPr>
        <p:txBody>
          <a:bodyPr wrap="square">
            <a:spAutoFit/>
          </a:bodyPr>
          <a:lstStyle/>
          <a:p>
            <a:pPr algn="ctr">
              <a:spcBef>
                <a:spcPts val="600"/>
              </a:spcBef>
              <a:spcAft>
                <a:spcPts val="600"/>
              </a:spcAft>
            </a:pPr>
            <a:r>
              <a:rPr lang="en-US" sz="1600" b="1"/>
              <a:t>THEN</a:t>
            </a:r>
            <a:endParaRPr lang="en-AU" sz="1600"/>
          </a:p>
        </p:txBody>
      </p:sp>
      <p:grpSp>
        <p:nvGrpSpPr>
          <p:cNvPr id="3" name="Group 2">
            <a:extLst>
              <a:ext uri="{FF2B5EF4-FFF2-40B4-BE49-F238E27FC236}">
                <a16:creationId xmlns:a16="http://schemas.microsoft.com/office/drawing/2014/main" id="{A5B18323-9C11-5713-1A3E-E9D74B1A5A36}"/>
              </a:ext>
            </a:extLst>
          </p:cNvPr>
          <p:cNvGrpSpPr>
            <a:grpSpLocks noChangeAspect="1"/>
          </p:cNvGrpSpPr>
          <p:nvPr/>
        </p:nvGrpSpPr>
        <p:grpSpPr>
          <a:xfrm>
            <a:off x="695325" y="2419327"/>
            <a:ext cx="2578634" cy="745446"/>
            <a:chOff x="2875313" y="2036988"/>
            <a:chExt cx="1764000" cy="576000"/>
          </a:xfrm>
          <a:solidFill>
            <a:schemeClr val="accent3"/>
          </a:solidFill>
        </p:grpSpPr>
        <p:grpSp>
          <p:nvGrpSpPr>
            <p:cNvPr id="13" name="Graphic 3">
              <a:extLst>
                <a:ext uri="{FF2B5EF4-FFF2-40B4-BE49-F238E27FC236}">
                  <a16:creationId xmlns:a16="http://schemas.microsoft.com/office/drawing/2014/main" id="{D36011BF-ADB9-E3D0-D6ED-CE4A4AF2BE77}"/>
                </a:ext>
              </a:extLst>
            </p:cNvPr>
            <p:cNvGrpSpPr>
              <a:grpSpLocks/>
            </p:cNvGrpSpPr>
            <p:nvPr/>
          </p:nvGrpSpPr>
          <p:grpSpPr>
            <a:xfrm>
              <a:off x="2875313" y="2036988"/>
              <a:ext cx="1764000" cy="576000"/>
              <a:chOff x="2000250" y="2000250"/>
              <a:chExt cx="5907976" cy="2857500"/>
            </a:xfrm>
            <a:grpFill/>
          </p:grpSpPr>
          <p:sp>
            <p:nvSpPr>
              <p:cNvPr id="15" name="Freeform: Shape 14">
                <a:extLst>
                  <a:ext uri="{FF2B5EF4-FFF2-40B4-BE49-F238E27FC236}">
                    <a16:creationId xmlns:a16="http://schemas.microsoft.com/office/drawing/2014/main" id="{1DF860A3-B1DA-F17C-58A4-6B3D159E7956}"/>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BD8E26EF-9EA0-27B6-B2F8-697E48406235}"/>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14" name="Text Placeholder 14">
              <a:extLst>
                <a:ext uri="{FF2B5EF4-FFF2-40B4-BE49-F238E27FC236}">
                  <a16:creationId xmlns:a16="http://schemas.microsoft.com/office/drawing/2014/main" id="{BB5F2B73-4294-57A4-0D41-2F086A17EDE8}"/>
                </a:ext>
              </a:extLst>
            </p:cNvPr>
            <p:cNvSpPr txBox="1">
              <a:spLocks/>
            </p:cNvSpPr>
            <p:nvPr/>
          </p:nvSpPr>
          <p:spPr>
            <a:xfrm>
              <a:off x="2957759" y="2275298"/>
              <a:ext cx="1239712" cy="157691"/>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R="0" lvl="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THE CORE PERMISSIONING JOURNEY</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18" name="Group 17">
            <a:extLst>
              <a:ext uri="{FF2B5EF4-FFF2-40B4-BE49-F238E27FC236}">
                <a16:creationId xmlns:a16="http://schemas.microsoft.com/office/drawing/2014/main" id="{2A7E76F9-DC15-DCBB-F3F6-ADC61CF9C1C3}"/>
              </a:ext>
            </a:extLst>
          </p:cNvPr>
          <p:cNvGrpSpPr>
            <a:grpSpLocks noChangeAspect="1"/>
          </p:cNvGrpSpPr>
          <p:nvPr/>
        </p:nvGrpSpPr>
        <p:grpSpPr>
          <a:xfrm>
            <a:off x="695325" y="3518928"/>
            <a:ext cx="2578634" cy="745446"/>
            <a:chOff x="5050687" y="2036988"/>
            <a:chExt cx="1692000" cy="576000"/>
          </a:xfrm>
          <a:solidFill>
            <a:schemeClr val="accent3"/>
          </a:solidFill>
        </p:grpSpPr>
        <p:grpSp>
          <p:nvGrpSpPr>
            <p:cNvPr id="25" name="Graphic 3">
              <a:extLst>
                <a:ext uri="{FF2B5EF4-FFF2-40B4-BE49-F238E27FC236}">
                  <a16:creationId xmlns:a16="http://schemas.microsoft.com/office/drawing/2014/main" id="{75D783BF-85A3-0176-4CCE-646EADEEFF9F}"/>
                </a:ext>
              </a:extLst>
            </p:cNvPr>
            <p:cNvGrpSpPr>
              <a:grpSpLocks/>
            </p:cNvGrpSpPr>
            <p:nvPr/>
          </p:nvGrpSpPr>
          <p:grpSpPr>
            <a:xfrm>
              <a:off x="5050687" y="2036988"/>
              <a:ext cx="1692000" cy="576000"/>
              <a:chOff x="2000250" y="2000250"/>
              <a:chExt cx="5907976" cy="2857500"/>
            </a:xfrm>
            <a:grpFill/>
          </p:grpSpPr>
          <p:sp>
            <p:nvSpPr>
              <p:cNvPr id="30" name="Freeform: Shape 29">
                <a:extLst>
                  <a:ext uri="{FF2B5EF4-FFF2-40B4-BE49-F238E27FC236}">
                    <a16:creationId xmlns:a16="http://schemas.microsoft.com/office/drawing/2014/main" id="{D3BD7F98-32C5-164D-8A05-72D20EBD907F}"/>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A3DA6FEC-692B-0B2E-FA6A-18AE84AD133C}"/>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29" name="Text Placeholder 14">
              <a:extLst>
                <a:ext uri="{FF2B5EF4-FFF2-40B4-BE49-F238E27FC236}">
                  <a16:creationId xmlns:a16="http://schemas.microsoft.com/office/drawing/2014/main" id="{8BB07CAF-0F5C-B851-B330-2DC0D3B23F8E}"/>
                </a:ext>
              </a:extLst>
            </p:cNvPr>
            <p:cNvSpPr txBox="1">
              <a:spLocks/>
            </p:cNvSpPr>
            <p:nvPr/>
          </p:nvSpPr>
          <p:spPr>
            <a:xfrm>
              <a:off x="5128746" y="2261117"/>
              <a:ext cx="1250279" cy="171871"/>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HARNESS INFORMATION TO TARGET RISKS</a:t>
              </a:r>
            </a:p>
          </p:txBody>
        </p:sp>
      </p:grpSp>
      <p:grpSp>
        <p:nvGrpSpPr>
          <p:cNvPr id="32" name="Group 31">
            <a:extLst>
              <a:ext uri="{FF2B5EF4-FFF2-40B4-BE49-F238E27FC236}">
                <a16:creationId xmlns:a16="http://schemas.microsoft.com/office/drawing/2014/main" id="{9CACC04E-ED2A-F194-CF11-B2B0868A3868}"/>
              </a:ext>
            </a:extLst>
          </p:cNvPr>
          <p:cNvGrpSpPr>
            <a:grpSpLocks noChangeAspect="1"/>
          </p:cNvGrpSpPr>
          <p:nvPr/>
        </p:nvGrpSpPr>
        <p:grpSpPr>
          <a:xfrm>
            <a:off x="695323" y="4567969"/>
            <a:ext cx="2578634" cy="745446"/>
            <a:chOff x="7226061" y="2036988"/>
            <a:chExt cx="1692000" cy="576000"/>
          </a:xfrm>
          <a:solidFill>
            <a:schemeClr val="accent3"/>
          </a:solidFill>
        </p:grpSpPr>
        <p:grpSp>
          <p:nvGrpSpPr>
            <p:cNvPr id="33" name="Graphic 3">
              <a:extLst>
                <a:ext uri="{FF2B5EF4-FFF2-40B4-BE49-F238E27FC236}">
                  <a16:creationId xmlns:a16="http://schemas.microsoft.com/office/drawing/2014/main" id="{106237C7-277A-5AB5-E0DB-0BEB0A2A6C2C}"/>
                </a:ext>
              </a:extLst>
            </p:cNvPr>
            <p:cNvGrpSpPr>
              <a:grpSpLocks/>
            </p:cNvGrpSpPr>
            <p:nvPr/>
          </p:nvGrpSpPr>
          <p:grpSpPr>
            <a:xfrm>
              <a:off x="7226061" y="2036988"/>
              <a:ext cx="1692000" cy="576000"/>
              <a:chOff x="2000250" y="2000250"/>
              <a:chExt cx="5907976" cy="2857500"/>
            </a:xfrm>
            <a:grpFill/>
          </p:grpSpPr>
          <p:sp>
            <p:nvSpPr>
              <p:cNvPr id="35" name="Freeform: Shape 34">
                <a:extLst>
                  <a:ext uri="{FF2B5EF4-FFF2-40B4-BE49-F238E27FC236}">
                    <a16:creationId xmlns:a16="http://schemas.microsoft.com/office/drawing/2014/main" id="{B6AB111A-6926-B912-1772-809019894B14}"/>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A3F0F961-A1BC-2727-E027-DD0A72D4BE6C}"/>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34" name="Text Placeholder 14">
              <a:extLst>
                <a:ext uri="{FF2B5EF4-FFF2-40B4-BE49-F238E27FC236}">
                  <a16:creationId xmlns:a16="http://schemas.microsoft.com/office/drawing/2014/main" id="{9E7972DF-5E1D-6FC6-CF1B-18B154D255E1}"/>
                </a:ext>
              </a:extLst>
            </p:cNvPr>
            <p:cNvSpPr txBox="1">
              <a:spLocks/>
            </p:cNvSpPr>
            <p:nvPr/>
          </p:nvSpPr>
          <p:spPr>
            <a:xfrm>
              <a:off x="731036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OTHER REGULATORY ACTIVITIES</a:t>
              </a:r>
            </a:p>
          </p:txBody>
        </p:sp>
      </p:grpSp>
      <p:sp>
        <p:nvSpPr>
          <p:cNvPr id="5" name="Arrow: Down 4">
            <a:extLst>
              <a:ext uri="{FF2B5EF4-FFF2-40B4-BE49-F238E27FC236}">
                <a16:creationId xmlns:a16="http://schemas.microsoft.com/office/drawing/2014/main" id="{9E7E8F40-2FEF-2E20-AD8D-E5453BEF337D}"/>
              </a:ext>
            </a:extLst>
          </p:cNvPr>
          <p:cNvSpPr/>
          <p:nvPr/>
        </p:nvSpPr>
        <p:spPr>
          <a:xfrm rot="16200000">
            <a:off x="3849252" y="2230704"/>
            <a:ext cx="376689" cy="1085316"/>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10" name="Arrow: Down 9">
            <a:extLst>
              <a:ext uri="{FF2B5EF4-FFF2-40B4-BE49-F238E27FC236}">
                <a16:creationId xmlns:a16="http://schemas.microsoft.com/office/drawing/2014/main" id="{DC5BD733-BA84-5090-CC96-ED3F702BB6DF}"/>
              </a:ext>
            </a:extLst>
          </p:cNvPr>
          <p:cNvSpPr/>
          <p:nvPr/>
        </p:nvSpPr>
        <p:spPr>
          <a:xfrm rot="16200000">
            <a:off x="3849252" y="3340367"/>
            <a:ext cx="376689" cy="1085316"/>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17" name="Arrow: Down 16">
            <a:extLst>
              <a:ext uri="{FF2B5EF4-FFF2-40B4-BE49-F238E27FC236}">
                <a16:creationId xmlns:a16="http://schemas.microsoft.com/office/drawing/2014/main" id="{37DC7C7E-8EEE-D6A6-C9D2-68176D6D653C}"/>
              </a:ext>
            </a:extLst>
          </p:cNvPr>
          <p:cNvSpPr/>
          <p:nvPr/>
        </p:nvSpPr>
        <p:spPr>
          <a:xfrm rot="16200000">
            <a:off x="3849252" y="4392881"/>
            <a:ext cx="376689" cy="1085316"/>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Tree>
    <p:extLst>
      <p:ext uri="{BB962C8B-B14F-4D97-AF65-F5344CB8AC3E}">
        <p14:creationId xmlns:p14="http://schemas.microsoft.com/office/powerpoint/2010/main" val="598618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695797" y="536606"/>
            <a:ext cx="10515600" cy="510672"/>
          </a:xfrm>
        </p:spPr>
        <p:txBody>
          <a:bodyPr/>
          <a:lstStyle/>
          <a:p>
            <a:br>
              <a:rPr lang="en-AU"/>
            </a:br>
            <a:r>
              <a:rPr lang="en-AU"/>
              <a:t>Stage 6: Evaluate outcomes</a:t>
            </a:r>
            <a:br>
              <a:rPr lang="en-AU"/>
            </a:br>
            <a:r>
              <a:rPr lang="en-AU" sz="2000"/>
              <a:t>Is the permission system working as planned?</a:t>
            </a:r>
          </a:p>
        </p:txBody>
      </p:sp>
      <p:sp>
        <p:nvSpPr>
          <p:cNvPr id="33" name="TextBox 32">
            <a:extLst>
              <a:ext uri="{FF2B5EF4-FFF2-40B4-BE49-F238E27FC236}">
                <a16:creationId xmlns:a16="http://schemas.microsoft.com/office/drawing/2014/main" id="{9F7AE3C7-20D6-1007-DFB6-B6601942F020}"/>
              </a:ext>
            </a:extLst>
          </p:cNvPr>
          <p:cNvSpPr txBox="1"/>
          <p:nvPr/>
        </p:nvSpPr>
        <p:spPr>
          <a:xfrm>
            <a:off x="852891" y="1792118"/>
            <a:ext cx="10155417" cy="2242528"/>
          </a:xfrm>
          <a:prstGeom prst="rect">
            <a:avLst/>
          </a:prstGeom>
          <a:noFill/>
        </p:spPr>
        <p:txBody>
          <a:bodyPr wrap="square" lIns="108000" tIns="72000" rIns="108000" bIns="36000" rtlCol="0" anchor="t">
            <a:spAutoFit/>
          </a:bodyPr>
          <a:lstStyle/>
          <a:p>
            <a:pPr>
              <a:spcBef>
                <a:spcPts val="600"/>
              </a:spcBef>
              <a:spcAft>
                <a:spcPts val="600"/>
              </a:spcAft>
            </a:pPr>
            <a:r>
              <a:rPr lang="en-US" sz="1400">
                <a:solidFill>
                  <a:srgbClr val="000000"/>
                </a:solidFill>
                <a:effectLst/>
                <a:ea typeface="Calibri" panose="020F0502020204030204" pitchFamily="34" charset="0"/>
                <a:cs typeface="Times New Roman"/>
              </a:rPr>
              <a:t>In this </a:t>
            </a:r>
            <a:r>
              <a:rPr lang="en-US" sz="1400">
                <a:solidFill>
                  <a:srgbClr val="000000"/>
                </a:solidFill>
                <a:ea typeface="Calibri" panose="020F0502020204030204" pitchFamily="34" charset="0"/>
                <a:cs typeface="Times New Roman"/>
              </a:rPr>
              <a:t>stage </a:t>
            </a:r>
            <a:r>
              <a:rPr lang="en-US" sz="1400">
                <a:solidFill>
                  <a:srgbClr val="000000"/>
                </a:solidFill>
                <a:effectLst/>
                <a:ea typeface="Calibri" panose="020F0502020204030204" pitchFamily="34" charset="0"/>
                <a:cs typeface="Times New Roman"/>
              </a:rPr>
              <a:t>you will:</a:t>
            </a:r>
          </a:p>
          <a:p>
            <a:pPr marL="285750" indent="-285750">
              <a:spcBef>
                <a:spcPts val="600"/>
              </a:spcBef>
              <a:spcAft>
                <a:spcPts val="600"/>
              </a:spcAft>
              <a:buFont typeface="Arial" panose="020B0604020202020204" pitchFamily="34" charset="0"/>
              <a:buChar char="•"/>
            </a:pPr>
            <a:r>
              <a:rPr lang="en-US" sz="1400">
                <a:solidFill>
                  <a:srgbClr val="000000"/>
                </a:solidFill>
                <a:effectLst/>
                <a:ea typeface="Calibri" panose="020F0502020204030204" pitchFamily="34" charset="0"/>
                <a:cs typeface="Times New Roman"/>
              </a:rPr>
              <a:t>consider the merits of your proposed permission reform and how this would be evaluated in future</a:t>
            </a:r>
          </a:p>
          <a:p>
            <a:pPr marL="285750" indent="-285750">
              <a:spcBef>
                <a:spcPts val="600"/>
              </a:spcBef>
              <a:spcAft>
                <a:spcPts val="600"/>
              </a:spcAft>
              <a:buFont typeface="Arial" panose="020B0604020202020204" pitchFamily="34" charset="0"/>
              <a:buChar char="•"/>
            </a:pPr>
            <a:r>
              <a:rPr lang="en-US" sz="1400">
                <a:solidFill>
                  <a:srgbClr val="000000"/>
                </a:solidFill>
                <a:ea typeface="Calibri" panose="020F0502020204030204" pitchFamily="34" charset="0"/>
                <a:cs typeface="Times New Roman"/>
              </a:rPr>
              <a:t>m</a:t>
            </a:r>
            <a:r>
              <a:rPr lang="en-US" sz="1400">
                <a:solidFill>
                  <a:srgbClr val="000000"/>
                </a:solidFill>
                <a:effectLst/>
                <a:ea typeface="Calibri" panose="020F0502020204030204" pitchFamily="34" charset="0"/>
                <a:cs typeface="Times New Roman"/>
              </a:rPr>
              <a:t>onitor how the permission is performing</a:t>
            </a:r>
            <a:r>
              <a:rPr lang="en-US" sz="1400">
                <a:solidFill>
                  <a:srgbClr val="000000"/>
                </a:solidFill>
                <a:ea typeface="Calibri" panose="020F0502020204030204" pitchFamily="34" charset="0"/>
                <a:cs typeface="Times New Roman"/>
              </a:rPr>
              <a:t> and </a:t>
            </a:r>
            <a:r>
              <a:rPr lang="en-US" sz="1400">
                <a:solidFill>
                  <a:srgbClr val="000000"/>
                </a:solidFill>
                <a:effectLst/>
                <a:ea typeface="Calibri" panose="020F0502020204030204" pitchFamily="34" charset="0"/>
                <a:cs typeface="Times New Roman"/>
              </a:rPr>
              <a:t>think about how to evaluate the outcomes and your regulatory performance against it</a:t>
            </a:r>
            <a:r>
              <a:rPr lang="en-US" sz="1400">
                <a:solidFill>
                  <a:srgbClr val="000000"/>
                </a:solidFill>
                <a:ea typeface="Calibri" panose="020F0502020204030204" pitchFamily="34" charset="0"/>
                <a:cs typeface="Times New Roman"/>
              </a:rPr>
              <a:t> </a:t>
            </a:r>
            <a:endParaRPr lang="en-US" sz="1400">
              <a:solidFill>
                <a:srgbClr val="000000"/>
              </a:solidFill>
              <a:effectLst/>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400">
                <a:solidFill>
                  <a:srgbClr val="000000"/>
                </a:solidFill>
                <a:ea typeface="Calibri" panose="020F0502020204030204" pitchFamily="34" charset="0"/>
                <a:cs typeface="Times New Roman"/>
              </a:rPr>
              <a:t>document how you will evaluate outcomes and how you went about achieving them</a:t>
            </a:r>
          </a:p>
          <a:p>
            <a:pPr marL="285750" indent="-285750">
              <a:spcBef>
                <a:spcPts val="600"/>
              </a:spcBef>
              <a:spcAft>
                <a:spcPts val="600"/>
              </a:spcAft>
              <a:buFont typeface="Arial" panose="020B0604020202020204" pitchFamily="34" charset="0"/>
              <a:buChar char="•"/>
            </a:pPr>
            <a:r>
              <a:rPr lang="en-US" sz="1400">
                <a:solidFill>
                  <a:srgbClr val="000000"/>
                </a:solidFill>
                <a:effectLst/>
                <a:ea typeface="Calibri" panose="020F0502020204030204" pitchFamily="34" charset="0"/>
                <a:cs typeface="Times New Roman"/>
              </a:rPr>
              <a:t>harness the insights from ongoing evaluation to improve the operation and the design of the permission over time.</a:t>
            </a:r>
          </a:p>
        </p:txBody>
      </p:sp>
      <p:sp>
        <p:nvSpPr>
          <p:cNvPr id="11" name="Rectangle 10">
            <a:extLst>
              <a:ext uri="{FF2B5EF4-FFF2-40B4-BE49-F238E27FC236}">
                <a16:creationId xmlns:a16="http://schemas.microsoft.com/office/drawing/2014/main" id="{25C4F15C-5540-CA0E-35DE-371F02E6AC95}"/>
              </a:ext>
            </a:extLst>
          </p:cNvPr>
          <p:cNvSpPr/>
          <p:nvPr/>
        </p:nvSpPr>
        <p:spPr>
          <a:xfrm>
            <a:off x="695324" y="1160463"/>
            <a:ext cx="10514013" cy="3520800"/>
          </a:xfrm>
          <a:prstGeom prst="rect">
            <a:avLst/>
          </a:prstGeom>
          <a:ln>
            <a:solidFill>
              <a:srgbClr val="000000"/>
            </a:solidFill>
          </a:ln>
        </p:spPr>
        <p:txBody>
          <a:bodyPr/>
          <a:lstStyle/>
          <a:p>
            <a:endParaRPr lang="en-AU"/>
          </a:p>
        </p:txBody>
      </p:sp>
      <p:grpSp>
        <p:nvGrpSpPr>
          <p:cNvPr id="6" name="Group 5">
            <a:extLst>
              <a:ext uri="{FF2B5EF4-FFF2-40B4-BE49-F238E27FC236}">
                <a16:creationId xmlns:a16="http://schemas.microsoft.com/office/drawing/2014/main" id="{25121DB4-ED3D-0026-E9DB-184D8DEF25D0}"/>
              </a:ext>
            </a:extLst>
          </p:cNvPr>
          <p:cNvGrpSpPr>
            <a:grpSpLocks/>
          </p:cNvGrpSpPr>
          <p:nvPr/>
        </p:nvGrpSpPr>
        <p:grpSpPr>
          <a:xfrm>
            <a:off x="766359" y="5554315"/>
            <a:ext cx="2214000" cy="705600"/>
            <a:chOff x="2875313" y="2036988"/>
            <a:chExt cx="1764000" cy="576000"/>
          </a:xfrm>
          <a:solidFill>
            <a:schemeClr val="accent3"/>
          </a:solidFill>
        </p:grpSpPr>
        <p:grpSp>
          <p:nvGrpSpPr>
            <p:cNvPr id="7" name="Graphic 3">
              <a:extLst>
                <a:ext uri="{FF2B5EF4-FFF2-40B4-BE49-F238E27FC236}">
                  <a16:creationId xmlns:a16="http://schemas.microsoft.com/office/drawing/2014/main" id="{FEDB02B0-F55E-473B-52EF-B51DFB55D845}"/>
                </a:ext>
              </a:extLst>
            </p:cNvPr>
            <p:cNvGrpSpPr>
              <a:grpSpLocks/>
            </p:cNvGrpSpPr>
            <p:nvPr/>
          </p:nvGrpSpPr>
          <p:grpSpPr>
            <a:xfrm>
              <a:off x="2875313" y="2036988"/>
              <a:ext cx="1764000" cy="576000"/>
              <a:chOff x="2000250" y="2000250"/>
              <a:chExt cx="5907976" cy="2857500"/>
            </a:xfrm>
            <a:grpFill/>
          </p:grpSpPr>
          <p:sp>
            <p:nvSpPr>
              <p:cNvPr id="9" name="Freeform: Shape 8">
                <a:extLst>
                  <a:ext uri="{FF2B5EF4-FFF2-40B4-BE49-F238E27FC236}">
                    <a16:creationId xmlns:a16="http://schemas.microsoft.com/office/drawing/2014/main" id="{9CD6D23F-CFA0-0484-C769-BCEE2677F88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7258523D-744E-705C-BC74-E4409ADA4C16}"/>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8" name="Text Placeholder 14">
              <a:extLst>
                <a:ext uri="{FF2B5EF4-FFF2-40B4-BE49-F238E27FC236}">
                  <a16:creationId xmlns:a16="http://schemas.microsoft.com/office/drawing/2014/main" id="{B1741E23-1AD8-B6F3-C943-843232B68A1D}"/>
                </a:ext>
              </a:extLst>
            </p:cNvPr>
            <p:cNvSpPr txBox="1">
              <a:spLocks/>
            </p:cNvSpPr>
            <p:nvPr/>
          </p:nvSpPr>
          <p:spPr>
            <a:xfrm>
              <a:off x="3003371" y="2216988"/>
              <a:ext cx="1239712" cy="216001"/>
            </a:xfrm>
            <a:prstGeom prst="rect">
              <a:avLst/>
            </a:prstGeom>
            <a:grpFill/>
            <a:ln w="19050">
              <a:noFill/>
            </a:ln>
          </p:spPr>
          <p:txBody>
            <a:bodyPr wrap="square" lIns="0" tIns="36000" rIns="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R="0" lvl="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EVALUATE PERFORMANCE OF THE PERMISSION</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13" name="Group 12">
            <a:extLst>
              <a:ext uri="{FF2B5EF4-FFF2-40B4-BE49-F238E27FC236}">
                <a16:creationId xmlns:a16="http://schemas.microsoft.com/office/drawing/2014/main" id="{0C4F7C6B-0DE6-929A-C856-89AB316992D2}"/>
              </a:ext>
            </a:extLst>
          </p:cNvPr>
          <p:cNvGrpSpPr>
            <a:grpSpLocks/>
          </p:cNvGrpSpPr>
          <p:nvPr/>
        </p:nvGrpSpPr>
        <p:grpSpPr>
          <a:xfrm>
            <a:off x="4880849" y="5554315"/>
            <a:ext cx="2214000" cy="705600"/>
            <a:chOff x="5050687" y="2036988"/>
            <a:chExt cx="1692000" cy="576000"/>
          </a:xfrm>
          <a:solidFill>
            <a:schemeClr val="accent3"/>
          </a:solidFill>
        </p:grpSpPr>
        <p:grpSp>
          <p:nvGrpSpPr>
            <p:cNvPr id="14" name="Graphic 3">
              <a:extLst>
                <a:ext uri="{FF2B5EF4-FFF2-40B4-BE49-F238E27FC236}">
                  <a16:creationId xmlns:a16="http://schemas.microsoft.com/office/drawing/2014/main" id="{8BE9A256-5700-E835-F41D-4F1CEAB2A2BD}"/>
                </a:ext>
              </a:extLst>
            </p:cNvPr>
            <p:cNvGrpSpPr>
              <a:grpSpLocks/>
            </p:cNvGrpSpPr>
            <p:nvPr/>
          </p:nvGrpSpPr>
          <p:grpSpPr>
            <a:xfrm>
              <a:off x="5050687" y="2036988"/>
              <a:ext cx="1692000" cy="576000"/>
              <a:chOff x="2000250" y="2000250"/>
              <a:chExt cx="5907976" cy="2857500"/>
            </a:xfrm>
            <a:grpFill/>
          </p:grpSpPr>
          <p:sp>
            <p:nvSpPr>
              <p:cNvPr id="16" name="Freeform: Shape 15">
                <a:extLst>
                  <a:ext uri="{FF2B5EF4-FFF2-40B4-BE49-F238E27FC236}">
                    <a16:creationId xmlns:a16="http://schemas.microsoft.com/office/drawing/2014/main" id="{34BEC4AD-45EB-8132-0FBC-17E0E087BB41}"/>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843D6E54-B614-AE2E-BD09-0ED35AB66BBF}"/>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15" name="Text Placeholder 14">
              <a:extLst>
                <a:ext uri="{FF2B5EF4-FFF2-40B4-BE49-F238E27FC236}">
                  <a16:creationId xmlns:a16="http://schemas.microsoft.com/office/drawing/2014/main" id="{D68BB586-1304-1C82-249C-C53F05E6CA88}"/>
                </a:ext>
              </a:extLst>
            </p:cNvPr>
            <p:cNvSpPr txBox="1">
              <a:spLocks/>
            </p:cNvSpPr>
            <p:nvPr/>
          </p:nvSpPr>
          <p:spPr>
            <a:xfrm>
              <a:off x="5178746" y="2216988"/>
              <a:ext cx="1250279" cy="216001"/>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DEVELOP INDICATORS</a:t>
              </a:r>
            </a:p>
          </p:txBody>
        </p:sp>
      </p:grpSp>
      <p:grpSp>
        <p:nvGrpSpPr>
          <p:cNvPr id="18" name="Group 17">
            <a:extLst>
              <a:ext uri="{FF2B5EF4-FFF2-40B4-BE49-F238E27FC236}">
                <a16:creationId xmlns:a16="http://schemas.microsoft.com/office/drawing/2014/main" id="{4E436A75-6BC2-AEBB-2FB4-6C6498065819}"/>
              </a:ext>
            </a:extLst>
          </p:cNvPr>
          <p:cNvGrpSpPr>
            <a:grpSpLocks/>
          </p:cNvGrpSpPr>
          <p:nvPr/>
        </p:nvGrpSpPr>
        <p:grpSpPr>
          <a:xfrm>
            <a:off x="8995338" y="5554315"/>
            <a:ext cx="2214000" cy="705600"/>
            <a:chOff x="7226061" y="2036988"/>
            <a:chExt cx="1692000" cy="576000"/>
          </a:xfrm>
          <a:solidFill>
            <a:schemeClr val="accent3"/>
          </a:solidFill>
        </p:grpSpPr>
        <p:grpSp>
          <p:nvGrpSpPr>
            <p:cNvPr id="19" name="Graphic 3">
              <a:extLst>
                <a:ext uri="{FF2B5EF4-FFF2-40B4-BE49-F238E27FC236}">
                  <a16:creationId xmlns:a16="http://schemas.microsoft.com/office/drawing/2014/main" id="{3006EE79-6DB7-08BA-875A-5647EFD3E071}"/>
                </a:ext>
              </a:extLst>
            </p:cNvPr>
            <p:cNvGrpSpPr>
              <a:grpSpLocks/>
            </p:cNvGrpSpPr>
            <p:nvPr/>
          </p:nvGrpSpPr>
          <p:grpSpPr>
            <a:xfrm>
              <a:off x="7226061" y="2036988"/>
              <a:ext cx="1692000" cy="576000"/>
              <a:chOff x="2000250" y="2000250"/>
              <a:chExt cx="5907976" cy="2857500"/>
            </a:xfrm>
            <a:grpFill/>
          </p:grpSpPr>
          <p:sp>
            <p:nvSpPr>
              <p:cNvPr id="21" name="Freeform: Shape 20">
                <a:extLst>
                  <a:ext uri="{FF2B5EF4-FFF2-40B4-BE49-F238E27FC236}">
                    <a16:creationId xmlns:a16="http://schemas.microsoft.com/office/drawing/2014/main" id="{6E3C0253-168B-A881-4734-1DD483363C88}"/>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48019E8C-7038-5796-0E2B-560AB2845913}"/>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20" name="Text Placeholder 14">
              <a:extLst>
                <a:ext uri="{FF2B5EF4-FFF2-40B4-BE49-F238E27FC236}">
                  <a16:creationId xmlns:a16="http://schemas.microsoft.com/office/drawing/2014/main" id="{30BB6235-75D6-6274-321C-77C2B40BFFEB}"/>
                </a:ext>
              </a:extLst>
            </p:cNvPr>
            <p:cNvSpPr txBox="1">
              <a:spLocks/>
            </p:cNvSpPr>
            <p:nvPr/>
          </p:nvSpPr>
          <p:spPr>
            <a:xfrm>
              <a:off x="7354119" y="2145132"/>
              <a:ext cx="1204712" cy="316797"/>
            </a:xfrm>
            <a:prstGeom prst="rect">
              <a:avLst/>
            </a:prstGeom>
            <a:grpFill/>
            <a:ln w="19050">
              <a:noFill/>
            </a:ln>
          </p:spPr>
          <p:txBody>
            <a:bodyPr wrap="square" lIns="0" tIns="36000" rIns="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DOCUMENT AND REPORT</a:t>
              </a:r>
            </a:p>
          </p:txBody>
        </p:sp>
      </p:grpSp>
      <p:sp>
        <p:nvSpPr>
          <p:cNvPr id="23" name="TextBox 22">
            <a:extLst>
              <a:ext uri="{FF2B5EF4-FFF2-40B4-BE49-F238E27FC236}">
                <a16:creationId xmlns:a16="http://schemas.microsoft.com/office/drawing/2014/main" id="{F9D85BF2-2EDB-9603-A6EE-D4DBC1DCE9DD}"/>
              </a:ext>
            </a:extLst>
          </p:cNvPr>
          <p:cNvSpPr txBox="1"/>
          <p:nvPr/>
        </p:nvSpPr>
        <p:spPr>
          <a:xfrm>
            <a:off x="800057" y="1245923"/>
            <a:ext cx="10284393" cy="338554"/>
          </a:xfrm>
          <a:prstGeom prst="rect">
            <a:avLst/>
          </a:prstGeom>
          <a:solidFill>
            <a:schemeClr val="accent3"/>
          </a:solidFill>
          <a:ln>
            <a:solidFill>
              <a:schemeClr val="accent1"/>
            </a:solidFill>
          </a:ln>
        </p:spPr>
        <p:txBody>
          <a:bodyPr wrap="square" lIns="91440" tIns="45720" rIns="91440" bIns="45720" rtlCol="0" anchor="t">
            <a:spAutoFit/>
          </a:bodyPr>
          <a:lstStyle/>
          <a:p>
            <a:pPr algn="ctr"/>
            <a:r>
              <a:rPr lang="en-AU" sz="1600">
                <a:solidFill>
                  <a:schemeClr val="bg1"/>
                </a:solidFill>
                <a:latin typeface="+mj-lt"/>
              </a:rPr>
              <a:t>Focus of this stage</a:t>
            </a:r>
            <a:endParaRPr lang="en-US" sz="1600">
              <a:solidFill>
                <a:schemeClr val="bg1"/>
              </a:solidFill>
              <a:latin typeface="+mj-lt"/>
            </a:endParaRPr>
          </a:p>
        </p:txBody>
      </p:sp>
      <p:sp>
        <p:nvSpPr>
          <p:cNvPr id="24" name="TextBox 23">
            <a:extLst>
              <a:ext uri="{FF2B5EF4-FFF2-40B4-BE49-F238E27FC236}">
                <a16:creationId xmlns:a16="http://schemas.microsoft.com/office/drawing/2014/main" id="{2FAE0EBE-9191-7E98-3774-DBB398C672F8}"/>
              </a:ext>
            </a:extLst>
          </p:cNvPr>
          <p:cNvSpPr txBox="1"/>
          <p:nvPr/>
        </p:nvSpPr>
        <p:spPr>
          <a:xfrm>
            <a:off x="701996" y="5079560"/>
            <a:ext cx="10507342" cy="338554"/>
          </a:xfrm>
          <a:prstGeom prst="rect">
            <a:avLst/>
          </a:prstGeom>
          <a:solidFill>
            <a:schemeClr val="accent3"/>
          </a:solidFill>
          <a:ln>
            <a:solidFill>
              <a:schemeClr val="accent1"/>
            </a:solidFill>
          </a:ln>
        </p:spPr>
        <p:txBody>
          <a:bodyPr wrap="square" lIns="91440" tIns="45720" rIns="91440" bIns="45720" rtlCol="0" anchor="t">
            <a:spAutoFit/>
          </a:bodyPr>
          <a:lstStyle/>
          <a:p>
            <a:pPr algn="ctr"/>
            <a:r>
              <a:rPr lang="en-AU" sz="1600">
                <a:solidFill>
                  <a:schemeClr val="bg1"/>
                </a:solidFill>
                <a:latin typeface="+mj-lt"/>
              </a:rPr>
              <a:t>Steps in Stage 6</a:t>
            </a:r>
            <a:endParaRPr lang="en-US" sz="1600">
              <a:solidFill>
                <a:schemeClr val="bg1"/>
              </a:solidFill>
              <a:latin typeface="+mj-lt"/>
            </a:endParaRPr>
          </a:p>
        </p:txBody>
      </p:sp>
    </p:spTree>
    <p:extLst>
      <p:ext uri="{BB962C8B-B14F-4D97-AF65-F5344CB8AC3E}">
        <p14:creationId xmlns:p14="http://schemas.microsoft.com/office/powerpoint/2010/main" val="1172162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51F9F-A8E3-AEAE-78D2-8A197785B4B0}"/>
              </a:ext>
            </a:extLst>
          </p:cNvPr>
          <p:cNvSpPr>
            <a:spLocks noGrp="1"/>
          </p:cNvSpPr>
          <p:nvPr>
            <p:ph type="title"/>
          </p:nvPr>
        </p:nvSpPr>
        <p:spPr/>
        <p:txBody>
          <a:bodyPr/>
          <a:lstStyle/>
          <a:p>
            <a:r>
              <a:rPr lang="en-US" sz="2400"/>
              <a:t>Key</a:t>
            </a:r>
            <a:r>
              <a:rPr lang="en-AU" sz="2400"/>
              <a:t> questions – monitoring and continuous improvement</a:t>
            </a:r>
            <a:endParaRPr lang="en-AU"/>
          </a:p>
        </p:txBody>
      </p:sp>
      <p:sp>
        <p:nvSpPr>
          <p:cNvPr id="19" name="Rectangle 18">
            <a:extLst>
              <a:ext uri="{FF2B5EF4-FFF2-40B4-BE49-F238E27FC236}">
                <a16:creationId xmlns:a16="http://schemas.microsoft.com/office/drawing/2014/main" id="{F26574EE-4E1A-06FF-1206-9F510119D4C1}"/>
              </a:ext>
            </a:extLst>
          </p:cNvPr>
          <p:cNvSpPr/>
          <p:nvPr/>
        </p:nvSpPr>
        <p:spPr>
          <a:xfrm>
            <a:off x="613383" y="1102168"/>
            <a:ext cx="2001445" cy="772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F355453F-2330-B184-C937-65E2AA44847A}"/>
              </a:ext>
            </a:extLst>
          </p:cNvPr>
          <p:cNvSpPr/>
          <p:nvPr/>
        </p:nvSpPr>
        <p:spPr>
          <a:xfrm>
            <a:off x="2710800" y="4159646"/>
            <a:ext cx="8498538" cy="2048026"/>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200"/>
              </a:spcBef>
              <a:spcAft>
                <a:spcPts val="200"/>
              </a:spcAft>
            </a:pPr>
            <a:r>
              <a:rPr lang="en-US" sz="1200" b="1">
                <a:solidFill>
                  <a:srgbClr val="4C9E61"/>
                </a:solidFill>
              </a:rPr>
              <a:t>Evaluation plan and methodology</a:t>
            </a:r>
          </a:p>
          <a:p>
            <a:pPr marL="107950" indent="-107950">
              <a:lnSpc>
                <a:spcPct val="107000"/>
              </a:lnSpc>
              <a:spcBef>
                <a:spcPts val="200"/>
              </a:spcBef>
              <a:spcAft>
                <a:spcPts val="200"/>
              </a:spcAft>
              <a:buFont typeface="Arial" panose="020B0604020202020204" pitchFamily="34" charset="0"/>
              <a:buChar char="•"/>
            </a:pPr>
            <a:r>
              <a:rPr lang="en-US" sz="1200">
                <a:solidFill>
                  <a:srgbClr val="232B39"/>
                </a:solidFill>
              </a:rPr>
              <a:t>Do you have a plan for ongoing and cyclical evaluation?</a:t>
            </a:r>
            <a:endParaRPr lang="en-US" sz="1200">
              <a:solidFill>
                <a:schemeClr val="tx1"/>
              </a:solidFill>
            </a:endParaRPr>
          </a:p>
          <a:p>
            <a:pPr marL="107950" indent="-107950">
              <a:lnSpc>
                <a:spcPct val="107000"/>
              </a:lnSpc>
              <a:spcBef>
                <a:spcPts val="200"/>
              </a:spcBef>
              <a:spcAft>
                <a:spcPts val="200"/>
              </a:spcAft>
              <a:buFont typeface="Arial" panose="020B0604020202020204" pitchFamily="34" charset="0"/>
              <a:buChar char="•"/>
            </a:pPr>
            <a:r>
              <a:rPr lang="en-US" sz="1200">
                <a:solidFill>
                  <a:srgbClr val="232B39"/>
                </a:solidFill>
              </a:rPr>
              <a:t>Do you have an appropriate documented evaluation methodology?</a:t>
            </a:r>
          </a:p>
          <a:p>
            <a:pPr marL="107950" indent="-107950">
              <a:lnSpc>
                <a:spcPct val="107000"/>
              </a:lnSpc>
              <a:spcBef>
                <a:spcPts val="200"/>
              </a:spcBef>
              <a:spcAft>
                <a:spcPts val="200"/>
              </a:spcAft>
              <a:buFont typeface="Arial" panose="020B0604020202020204" pitchFamily="34" charset="0"/>
              <a:buChar char="•"/>
            </a:pPr>
            <a:r>
              <a:rPr lang="en-US" sz="1200">
                <a:solidFill>
                  <a:schemeClr val="tx1"/>
                </a:solidFill>
              </a:rPr>
              <a:t>Are risks taken into account in determining the scope and frequency of evaluation?</a:t>
            </a:r>
            <a:endParaRPr lang="en-US" sz="1200">
              <a:solidFill>
                <a:srgbClr val="232B39"/>
              </a:solidFill>
            </a:endParaRPr>
          </a:p>
          <a:p>
            <a:pPr>
              <a:lnSpc>
                <a:spcPct val="107000"/>
              </a:lnSpc>
              <a:spcBef>
                <a:spcPts val="200"/>
              </a:spcBef>
              <a:spcAft>
                <a:spcPts val="200"/>
              </a:spcAft>
            </a:pPr>
            <a:r>
              <a:rPr lang="en-US" sz="1200" b="1">
                <a:solidFill>
                  <a:srgbClr val="4C9E61"/>
                </a:solidFill>
              </a:rPr>
              <a:t>Reporting</a:t>
            </a:r>
          </a:p>
          <a:p>
            <a:pPr marL="107950" indent="-107950">
              <a:lnSpc>
                <a:spcPct val="107000"/>
              </a:lnSpc>
              <a:spcBef>
                <a:spcPts val="200"/>
              </a:spcBef>
              <a:spcAft>
                <a:spcPts val="200"/>
              </a:spcAft>
              <a:buFont typeface="Arial" panose="020B0604020202020204" pitchFamily="34" charset="0"/>
              <a:buChar char="•"/>
            </a:pPr>
            <a:r>
              <a:rPr lang="en-US" sz="1200">
                <a:solidFill>
                  <a:schemeClr val="tx1"/>
                </a:solidFill>
              </a:rPr>
              <a:t>Who needs to know the outcomes of the permissions evaluation? </a:t>
            </a:r>
          </a:p>
          <a:p>
            <a:pPr marL="107950" indent="-107950">
              <a:lnSpc>
                <a:spcPct val="107000"/>
              </a:lnSpc>
              <a:spcBef>
                <a:spcPts val="200"/>
              </a:spcBef>
              <a:spcAft>
                <a:spcPts val="200"/>
              </a:spcAft>
              <a:buFont typeface="Arial" panose="020B0604020202020204" pitchFamily="34" charset="0"/>
              <a:buChar char="•"/>
            </a:pPr>
            <a:r>
              <a:rPr lang="en-US" sz="1200">
                <a:solidFill>
                  <a:schemeClr val="tx1"/>
                </a:solidFill>
              </a:rPr>
              <a:t>How will the outcomes be used?</a:t>
            </a:r>
          </a:p>
          <a:p>
            <a:pPr marL="107950" indent="-107950">
              <a:lnSpc>
                <a:spcPct val="107000"/>
              </a:lnSpc>
              <a:spcBef>
                <a:spcPts val="200"/>
              </a:spcBef>
              <a:spcAft>
                <a:spcPts val="200"/>
              </a:spcAft>
              <a:buFont typeface="Arial" panose="020B0604020202020204" pitchFamily="34" charset="0"/>
              <a:buChar char="•"/>
            </a:pPr>
            <a:r>
              <a:rPr lang="en-US" sz="1200">
                <a:solidFill>
                  <a:schemeClr val="tx1"/>
                </a:solidFill>
              </a:rPr>
              <a:t>Are you clear on the responsibilities of the regulator and the Department?</a:t>
            </a:r>
            <a:endParaRPr lang="en-AU" sz="1200">
              <a:solidFill>
                <a:schemeClr val="tx1"/>
              </a:solidFill>
            </a:endParaRPr>
          </a:p>
          <a:p>
            <a:pPr marL="107950" indent="-107950">
              <a:spcBef>
                <a:spcPts val="200"/>
              </a:spcBef>
              <a:spcAft>
                <a:spcPts val="200"/>
              </a:spcAft>
              <a:buFont typeface="Arial" panose="020B0604020202020204" pitchFamily="34" charset="0"/>
              <a:buChar char="•"/>
              <a:tabLst>
                <a:tab pos="457200" algn="l"/>
              </a:tabLst>
            </a:pPr>
            <a:endParaRPr lang="en-AU" sz="1200">
              <a:solidFill>
                <a:schemeClr val="tx1"/>
              </a:solidFill>
            </a:endParaRPr>
          </a:p>
          <a:p>
            <a:pPr marL="108000" lvl="1" indent="-108000">
              <a:lnSpc>
                <a:spcPct val="107000"/>
              </a:lnSpc>
              <a:spcBef>
                <a:spcPts val="200"/>
              </a:spcBef>
              <a:spcAft>
                <a:spcPts val="200"/>
              </a:spcAft>
              <a:buFont typeface="Arial" panose="020B0604020202020204" pitchFamily="34" charset="0"/>
              <a:buChar char="•"/>
              <a:tabLst>
                <a:tab pos="914400" algn="l"/>
              </a:tabLst>
            </a:pPr>
            <a:endParaRPr lang="en-AU" sz="1200">
              <a:solidFill>
                <a:schemeClr val="tx1"/>
              </a:solidFill>
            </a:endParaRPr>
          </a:p>
        </p:txBody>
      </p:sp>
      <p:sp>
        <p:nvSpPr>
          <p:cNvPr id="20" name="Rectangle 19">
            <a:extLst>
              <a:ext uri="{FF2B5EF4-FFF2-40B4-BE49-F238E27FC236}">
                <a16:creationId xmlns:a16="http://schemas.microsoft.com/office/drawing/2014/main" id="{2E5464FB-A7E5-1F8B-C172-E45313C0451F}"/>
              </a:ext>
            </a:extLst>
          </p:cNvPr>
          <p:cNvSpPr/>
          <p:nvPr/>
        </p:nvSpPr>
        <p:spPr>
          <a:xfrm>
            <a:off x="2710800" y="3090945"/>
            <a:ext cx="8498538" cy="908678"/>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200"/>
              </a:spcBef>
              <a:spcAft>
                <a:spcPts val="200"/>
              </a:spcAft>
            </a:pPr>
            <a:r>
              <a:rPr lang="en-US" sz="1200" b="1">
                <a:solidFill>
                  <a:srgbClr val="4C9E61"/>
                </a:solidFill>
              </a:rPr>
              <a:t>Key Performance Indicators</a:t>
            </a:r>
            <a:endParaRPr lang="en-US" sz="1200">
              <a:solidFill>
                <a:schemeClr val="tx1"/>
              </a:solidFill>
            </a:endParaRPr>
          </a:p>
          <a:p>
            <a:pPr marL="107950" indent="-107950">
              <a:spcBef>
                <a:spcPts val="200"/>
              </a:spcBef>
              <a:spcAft>
                <a:spcPts val="200"/>
              </a:spcAft>
              <a:buFont typeface="Arial" panose="020B0604020202020204" pitchFamily="34" charset="0"/>
              <a:buChar char="•"/>
            </a:pPr>
            <a:r>
              <a:rPr lang="en-US" sz="1200">
                <a:solidFill>
                  <a:schemeClr val="tx1"/>
                </a:solidFill>
              </a:rPr>
              <a:t>Do you have appropriate indicators for permissions that support understanding of trends and changes?</a:t>
            </a:r>
          </a:p>
          <a:p>
            <a:pPr marL="107950" indent="-107950">
              <a:spcBef>
                <a:spcPts val="200"/>
              </a:spcBef>
              <a:spcAft>
                <a:spcPts val="200"/>
              </a:spcAft>
              <a:buFont typeface="Arial" panose="020B0604020202020204" pitchFamily="34" charset="0"/>
              <a:buChar char="•"/>
            </a:pPr>
            <a:r>
              <a:rPr lang="en-US" sz="1200">
                <a:solidFill>
                  <a:schemeClr val="tx1"/>
                </a:solidFill>
                <a:ea typeface="+mn-lt"/>
                <a:cs typeface="+mn-lt"/>
              </a:rPr>
              <a:t>Is the data collected the minimum necessary to understand performance of the regime? </a:t>
            </a:r>
            <a:endParaRPr lang="en-US" sz="1200" strike="sngStrike">
              <a:solidFill>
                <a:schemeClr val="tx1"/>
              </a:solidFill>
            </a:endParaRPr>
          </a:p>
        </p:txBody>
      </p:sp>
      <p:sp>
        <p:nvSpPr>
          <p:cNvPr id="17" name="Rectangle 16">
            <a:extLst>
              <a:ext uri="{FF2B5EF4-FFF2-40B4-BE49-F238E27FC236}">
                <a16:creationId xmlns:a16="http://schemas.microsoft.com/office/drawing/2014/main" id="{5D7EA578-08B6-F2C9-C9C0-51B393D76C43}"/>
              </a:ext>
            </a:extLst>
          </p:cNvPr>
          <p:cNvSpPr/>
          <p:nvPr/>
        </p:nvSpPr>
        <p:spPr>
          <a:xfrm>
            <a:off x="2710800" y="1160463"/>
            <a:ext cx="8498538" cy="1770459"/>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200"/>
              </a:spcBef>
              <a:spcAft>
                <a:spcPts val="200"/>
              </a:spcAft>
            </a:pPr>
            <a:r>
              <a:rPr lang="en-US" sz="1200" b="1">
                <a:solidFill>
                  <a:srgbClr val="4C9E61"/>
                </a:solidFill>
              </a:rPr>
              <a:t>Evaluating performance</a:t>
            </a:r>
          </a:p>
          <a:p>
            <a:pPr marL="107950" indent="-107950">
              <a:lnSpc>
                <a:spcPct val="107000"/>
              </a:lnSpc>
              <a:spcBef>
                <a:spcPts val="200"/>
              </a:spcBef>
              <a:spcAft>
                <a:spcPts val="200"/>
              </a:spcAft>
              <a:buFont typeface="Arial" panose="020B0604020202020204" pitchFamily="34" charset="0"/>
              <a:buChar char="•"/>
            </a:pPr>
            <a:r>
              <a:rPr lang="en-US" sz="1200">
                <a:solidFill>
                  <a:schemeClr val="tx1"/>
                </a:solidFill>
              </a:rPr>
              <a:t>Are you clear about desired outcomes from the permission scheme?</a:t>
            </a:r>
          </a:p>
          <a:p>
            <a:pPr marL="107950" indent="-107950">
              <a:lnSpc>
                <a:spcPct val="107000"/>
              </a:lnSpc>
              <a:spcBef>
                <a:spcPts val="200"/>
              </a:spcBef>
              <a:spcAft>
                <a:spcPts val="200"/>
              </a:spcAft>
              <a:buFont typeface="Arial" panose="020B0604020202020204" pitchFamily="34" charset="0"/>
              <a:buChar char="•"/>
            </a:pPr>
            <a:r>
              <a:rPr lang="en-US" sz="1200">
                <a:solidFill>
                  <a:schemeClr val="tx1"/>
                </a:solidFill>
              </a:rPr>
              <a:t>Do you have sufficient understanding of the drivers, intervening and moderating variables influencing the desired outcomes? </a:t>
            </a:r>
          </a:p>
          <a:p>
            <a:pPr marL="107950" indent="-107950">
              <a:lnSpc>
                <a:spcPct val="107000"/>
              </a:lnSpc>
              <a:spcBef>
                <a:spcPts val="200"/>
              </a:spcBef>
              <a:spcAft>
                <a:spcPts val="200"/>
              </a:spcAft>
              <a:buFont typeface="Arial" panose="020B0604020202020204" pitchFamily="34" charset="0"/>
              <a:buChar char="•"/>
            </a:pPr>
            <a:r>
              <a:rPr lang="en-US" sz="1200">
                <a:solidFill>
                  <a:schemeClr val="tx1"/>
                </a:solidFill>
              </a:rPr>
              <a:t>Do you have a shared policy and regulatory focus to review and improve performance?</a:t>
            </a:r>
          </a:p>
          <a:p>
            <a:pPr marL="107950" indent="-107950">
              <a:lnSpc>
                <a:spcPct val="107000"/>
              </a:lnSpc>
              <a:spcBef>
                <a:spcPts val="200"/>
              </a:spcBef>
              <a:spcAft>
                <a:spcPts val="200"/>
              </a:spcAft>
              <a:buFont typeface="Arial" panose="020B0604020202020204" pitchFamily="34" charset="0"/>
              <a:buChar char="•"/>
            </a:pPr>
            <a:r>
              <a:rPr lang="en-AU" sz="1200">
                <a:solidFill>
                  <a:schemeClr val="tx1"/>
                </a:solidFill>
              </a:rPr>
              <a:t>Are permission requirements genuinely leading to high performance and risk management? </a:t>
            </a:r>
          </a:p>
          <a:p>
            <a:pPr marL="107950" indent="-107950">
              <a:lnSpc>
                <a:spcPct val="107000"/>
              </a:lnSpc>
              <a:spcBef>
                <a:spcPts val="200"/>
              </a:spcBef>
              <a:spcAft>
                <a:spcPts val="200"/>
              </a:spcAft>
              <a:buFont typeface="Arial" panose="020B0604020202020204" pitchFamily="34" charset="0"/>
              <a:buChar char="•"/>
            </a:pPr>
            <a:r>
              <a:rPr lang="en-AU" sz="1200">
                <a:solidFill>
                  <a:schemeClr val="tx1"/>
                </a:solidFill>
              </a:rPr>
              <a:t>Are you able to detect poor performance through reporting and monitoring?</a:t>
            </a:r>
            <a:endParaRPr lang="en-US" sz="1200">
              <a:solidFill>
                <a:schemeClr val="tx1"/>
              </a:solidFill>
            </a:endParaRPr>
          </a:p>
        </p:txBody>
      </p:sp>
      <p:grpSp>
        <p:nvGrpSpPr>
          <p:cNvPr id="32" name="Group 31">
            <a:extLst>
              <a:ext uri="{FF2B5EF4-FFF2-40B4-BE49-F238E27FC236}">
                <a16:creationId xmlns:a16="http://schemas.microsoft.com/office/drawing/2014/main" id="{CF465E03-6052-D00B-0A93-4C1F5B48721C}"/>
              </a:ext>
            </a:extLst>
          </p:cNvPr>
          <p:cNvGrpSpPr>
            <a:grpSpLocks noChangeAspect="1"/>
          </p:cNvGrpSpPr>
          <p:nvPr/>
        </p:nvGrpSpPr>
        <p:grpSpPr>
          <a:xfrm>
            <a:off x="695325" y="1160463"/>
            <a:ext cx="1677600" cy="817080"/>
            <a:chOff x="7226061" y="2036988"/>
            <a:chExt cx="1692000" cy="576000"/>
          </a:xfrm>
          <a:solidFill>
            <a:schemeClr val="accent3"/>
          </a:solidFill>
        </p:grpSpPr>
        <p:grpSp>
          <p:nvGrpSpPr>
            <p:cNvPr id="33" name="Graphic 3">
              <a:extLst>
                <a:ext uri="{FF2B5EF4-FFF2-40B4-BE49-F238E27FC236}">
                  <a16:creationId xmlns:a16="http://schemas.microsoft.com/office/drawing/2014/main" id="{0D0B3D91-60C3-9648-D280-087D9869389E}"/>
                </a:ext>
              </a:extLst>
            </p:cNvPr>
            <p:cNvGrpSpPr>
              <a:grpSpLocks/>
            </p:cNvGrpSpPr>
            <p:nvPr/>
          </p:nvGrpSpPr>
          <p:grpSpPr>
            <a:xfrm>
              <a:off x="7226061" y="2036988"/>
              <a:ext cx="1692000" cy="576000"/>
              <a:chOff x="2000250" y="2000250"/>
              <a:chExt cx="5907976" cy="2857500"/>
            </a:xfrm>
            <a:grpFill/>
          </p:grpSpPr>
          <p:sp>
            <p:nvSpPr>
              <p:cNvPr id="35" name="Freeform: Shape 34">
                <a:extLst>
                  <a:ext uri="{FF2B5EF4-FFF2-40B4-BE49-F238E27FC236}">
                    <a16:creationId xmlns:a16="http://schemas.microsoft.com/office/drawing/2014/main" id="{4A79CB8B-16FF-BCCA-DE4D-42411717CF2F}"/>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14829B1-B5A3-7381-2477-6D3AEBC8A9D0}"/>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34" name="Text Placeholder 14">
              <a:extLst>
                <a:ext uri="{FF2B5EF4-FFF2-40B4-BE49-F238E27FC236}">
                  <a16:creationId xmlns:a16="http://schemas.microsoft.com/office/drawing/2014/main" id="{A8BDE9C9-93F2-ED5B-5BD2-6EF754423043}"/>
                </a:ext>
              </a:extLst>
            </p:cNvPr>
            <p:cNvSpPr txBox="1">
              <a:spLocks/>
            </p:cNvSpPr>
            <p:nvPr/>
          </p:nvSpPr>
          <p:spPr>
            <a:xfrm>
              <a:off x="7278336" y="2216988"/>
              <a:ext cx="1302278"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a:solidFill>
                    <a:prstClr val="white"/>
                  </a:solidFill>
                  <a:latin typeface="+mn-lt"/>
                  <a:ea typeface="+mn-ea"/>
                  <a:cs typeface="Segoe UI Semibold" panose="020B0702040204020203" pitchFamily="34" charset="0"/>
                </a:rPr>
                <a:t>EVALUATE PERMISSION PERFORMANCE</a:t>
              </a:r>
              <a:endParaRPr kumimoji="0" lang="en-AU" sz="12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37" name="Group 36">
            <a:extLst>
              <a:ext uri="{FF2B5EF4-FFF2-40B4-BE49-F238E27FC236}">
                <a16:creationId xmlns:a16="http://schemas.microsoft.com/office/drawing/2014/main" id="{F3F5711F-1D39-F183-FEE3-6C91493EC47A}"/>
              </a:ext>
            </a:extLst>
          </p:cNvPr>
          <p:cNvGrpSpPr>
            <a:grpSpLocks noChangeAspect="1"/>
          </p:cNvGrpSpPr>
          <p:nvPr/>
        </p:nvGrpSpPr>
        <p:grpSpPr>
          <a:xfrm>
            <a:off x="695325" y="3090945"/>
            <a:ext cx="1677600" cy="817080"/>
            <a:chOff x="7226061" y="2036988"/>
            <a:chExt cx="1692000" cy="576000"/>
          </a:xfrm>
          <a:solidFill>
            <a:schemeClr val="accent3"/>
          </a:solidFill>
        </p:grpSpPr>
        <p:grpSp>
          <p:nvGrpSpPr>
            <p:cNvPr id="38" name="Graphic 3">
              <a:extLst>
                <a:ext uri="{FF2B5EF4-FFF2-40B4-BE49-F238E27FC236}">
                  <a16:creationId xmlns:a16="http://schemas.microsoft.com/office/drawing/2014/main" id="{1F1375A3-123B-71D2-2B1A-F15FE9DABA68}"/>
                </a:ext>
              </a:extLst>
            </p:cNvPr>
            <p:cNvGrpSpPr>
              <a:grpSpLocks/>
            </p:cNvGrpSpPr>
            <p:nvPr/>
          </p:nvGrpSpPr>
          <p:grpSpPr>
            <a:xfrm>
              <a:off x="7226061" y="2036988"/>
              <a:ext cx="1692000" cy="576000"/>
              <a:chOff x="2000250" y="2000250"/>
              <a:chExt cx="5907976" cy="2857500"/>
            </a:xfrm>
            <a:grpFill/>
          </p:grpSpPr>
          <p:sp>
            <p:nvSpPr>
              <p:cNvPr id="40" name="Freeform: Shape 39">
                <a:extLst>
                  <a:ext uri="{FF2B5EF4-FFF2-40B4-BE49-F238E27FC236}">
                    <a16:creationId xmlns:a16="http://schemas.microsoft.com/office/drawing/2014/main" id="{39A0CBFA-DF60-763B-4905-60F0ABCD3906}"/>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08775FE9-FF5C-A2D7-9ADF-BC63CFB05EF5}"/>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39" name="Text Placeholder 14">
              <a:extLst>
                <a:ext uri="{FF2B5EF4-FFF2-40B4-BE49-F238E27FC236}">
                  <a16:creationId xmlns:a16="http://schemas.microsoft.com/office/drawing/2014/main" id="{5CC4A2BF-FAD7-76D1-0525-222F5336E81F}"/>
                </a:ext>
              </a:extLst>
            </p:cNvPr>
            <p:cNvSpPr txBox="1">
              <a:spLocks/>
            </p:cNvSpPr>
            <p:nvPr/>
          </p:nvSpPr>
          <p:spPr>
            <a:xfrm>
              <a:off x="7277265"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DEVELOP INDICATORS</a:t>
              </a:r>
            </a:p>
          </p:txBody>
        </p:sp>
      </p:grpSp>
      <p:grpSp>
        <p:nvGrpSpPr>
          <p:cNvPr id="42" name="Group 41">
            <a:extLst>
              <a:ext uri="{FF2B5EF4-FFF2-40B4-BE49-F238E27FC236}">
                <a16:creationId xmlns:a16="http://schemas.microsoft.com/office/drawing/2014/main" id="{59D4FCCD-2C63-3594-6863-F93DE32B42C8}"/>
              </a:ext>
            </a:extLst>
          </p:cNvPr>
          <p:cNvGrpSpPr>
            <a:grpSpLocks noChangeAspect="1"/>
          </p:cNvGrpSpPr>
          <p:nvPr/>
        </p:nvGrpSpPr>
        <p:grpSpPr>
          <a:xfrm>
            <a:off x="695325" y="4159646"/>
            <a:ext cx="1677600" cy="817080"/>
            <a:chOff x="7226061" y="2036988"/>
            <a:chExt cx="1692000" cy="576000"/>
          </a:xfrm>
          <a:solidFill>
            <a:schemeClr val="accent3"/>
          </a:solidFill>
        </p:grpSpPr>
        <p:grpSp>
          <p:nvGrpSpPr>
            <p:cNvPr id="43" name="Graphic 3">
              <a:extLst>
                <a:ext uri="{FF2B5EF4-FFF2-40B4-BE49-F238E27FC236}">
                  <a16:creationId xmlns:a16="http://schemas.microsoft.com/office/drawing/2014/main" id="{DC04F42A-05B9-3CCD-2E78-86E39311B2BA}"/>
                </a:ext>
              </a:extLst>
            </p:cNvPr>
            <p:cNvGrpSpPr>
              <a:grpSpLocks/>
            </p:cNvGrpSpPr>
            <p:nvPr/>
          </p:nvGrpSpPr>
          <p:grpSpPr>
            <a:xfrm>
              <a:off x="7226061" y="2036988"/>
              <a:ext cx="1692000" cy="576000"/>
              <a:chOff x="2000250" y="2000250"/>
              <a:chExt cx="5907976" cy="2857500"/>
            </a:xfrm>
            <a:grpFill/>
          </p:grpSpPr>
          <p:sp>
            <p:nvSpPr>
              <p:cNvPr id="45" name="Freeform: Shape 44">
                <a:extLst>
                  <a:ext uri="{FF2B5EF4-FFF2-40B4-BE49-F238E27FC236}">
                    <a16:creationId xmlns:a16="http://schemas.microsoft.com/office/drawing/2014/main" id="{9C3A0A36-D44C-84E5-EF5D-7BBEB22027D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30FD6B04-76AE-6114-85D6-9E1587E43397}"/>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44" name="Text Placeholder 14">
              <a:extLst>
                <a:ext uri="{FF2B5EF4-FFF2-40B4-BE49-F238E27FC236}">
                  <a16:creationId xmlns:a16="http://schemas.microsoft.com/office/drawing/2014/main" id="{7E97D7FF-6736-609E-FA03-D63456ADA5B7}"/>
                </a:ext>
              </a:extLst>
            </p:cNvPr>
            <p:cNvSpPr txBox="1">
              <a:spLocks/>
            </p:cNvSpPr>
            <p:nvPr/>
          </p:nvSpPr>
          <p:spPr>
            <a:xfrm>
              <a:off x="7296478"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a:solidFill>
                    <a:prstClr val="white"/>
                  </a:solidFill>
                  <a:latin typeface="+mn-lt"/>
                  <a:ea typeface="+mn-ea"/>
                  <a:cs typeface="Segoe UI Semibold" panose="020B0702040204020203" pitchFamily="34" charset="0"/>
                </a:rPr>
                <a:t>DOCUMENT AND REPORT</a:t>
              </a:r>
              <a:endParaRPr kumimoji="0" lang="en-AU" sz="12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spTree>
    <p:extLst>
      <p:ext uri="{BB962C8B-B14F-4D97-AF65-F5344CB8AC3E}">
        <p14:creationId xmlns:p14="http://schemas.microsoft.com/office/powerpoint/2010/main" val="377428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br>
              <a:rPr lang="en-US"/>
            </a:br>
            <a:br>
              <a:rPr lang="en-US"/>
            </a:br>
            <a:br>
              <a:rPr lang="en-US"/>
            </a:br>
            <a:br>
              <a:rPr lang="en-US"/>
            </a:br>
            <a:br>
              <a:rPr lang="en-US"/>
            </a:br>
            <a:br>
              <a:rPr lang="en-AU"/>
            </a:br>
            <a:endParaRPr lang="en-AU" sz="2800"/>
          </a:p>
        </p:txBody>
      </p:sp>
      <p:sp>
        <p:nvSpPr>
          <p:cNvPr id="18" name="TextBox 17">
            <a:extLst>
              <a:ext uri="{FF2B5EF4-FFF2-40B4-BE49-F238E27FC236}">
                <a16:creationId xmlns:a16="http://schemas.microsoft.com/office/drawing/2014/main" id="{FF4DB3E6-B692-E988-1769-90BCFF7D4020}"/>
              </a:ext>
            </a:extLst>
          </p:cNvPr>
          <p:cNvSpPr txBox="1"/>
          <p:nvPr/>
        </p:nvSpPr>
        <p:spPr>
          <a:xfrm>
            <a:off x="8121650" y="1186250"/>
            <a:ext cx="3087687" cy="4914000"/>
          </a:xfrm>
          <a:prstGeom prst="rect">
            <a:avLst/>
          </a:prstGeom>
          <a:solidFill>
            <a:schemeClr val="bg1">
              <a:lumMod val="95000"/>
            </a:schemeClr>
          </a:solidFill>
        </p:spPr>
        <p:txBody>
          <a:bodyPr wrap="square" lIns="91440" tIns="144000" rIns="91440" bIns="45720" rtlCol="0" anchor="t">
            <a:spAutoFit/>
          </a:bodyPr>
          <a:lstStyle/>
          <a:p>
            <a:pPr marL="107950" indent="-107950">
              <a:lnSpc>
                <a:spcPct val="107000"/>
              </a:lnSpc>
              <a:spcBef>
                <a:spcPts val="200"/>
              </a:spcBef>
              <a:spcAft>
                <a:spcPts val="200"/>
              </a:spcAft>
              <a:buFont typeface="Arial" panose="020B0604020202020204" pitchFamily="34" charset="0"/>
              <a:buChar char="•"/>
            </a:pPr>
            <a:r>
              <a:rPr lang="en-US" sz="1129"/>
              <a:t>Each financial year the Victorian Essential Services Commission compares the performance of urban water businesses against one another using its performance indicator framework.</a:t>
            </a:r>
          </a:p>
          <a:p>
            <a:pPr marL="107950" indent="-107950">
              <a:lnSpc>
                <a:spcPct val="107000"/>
              </a:lnSpc>
              <a:spcBef>
                <a:spcPts val="200"/>
              </a:spcBef>
              <a:spcAft>
                <a:spcPts val="200"/>
              </a:spcAft>
              <a:buFont typeface="Arial" panose="020B0604020202020204" pitchFamily="34" charset="0"/>
              <a:buChar char="•"/>
            </a:pPr>
            <a:r>
              <a:rPr lang="en-US" sz="1129" err="1"/>
              <a:t>PrimeSafe</a:t>
            </a:r>
            <a:r>
              <a:rPr lang="en-US" sz="1129"/>
              <a:t> recently reviewed its </a:t>
            </a:r>
            <a:r>
              <a:rPr lang="en-US" sz="1129" err="1"/>
              <a:t>licence</a:t>
            </a:r>
            <a:r>
              <a:rPr lang="en-US" sz="1129"/>
              <a:t> conditions and in July 2023 simplified conditions and removed those that were no longer relevant.</a:t>
            </a:r>
            <a:endParaRPr lang="en-AU" sz="1129"/>
          </a:p>
          <a:p>
            <a:pPr marL="107950" indent="-107950">
              <a:lnSpc>
                <a:spcPct val="107000"/>
              </a:lnSpc>
              <a:spcBef>
                <a:spcPts val="200"/>
              </a:spcBef>
              <a:spcAft>
                <a:spcPts val="200"/>
              </a:spcAft>
              <a:buFont typeface="Arial" panose="020B0604020202020204" pitchFamily="34" charset="0"/>
              <a:buChar char="•"/>
            </a:pPr>
            <a:r>
              <a:rPr lang="en-US" sz="1129"/>
              <a:t>The EPA reviewed</a:t>
            </a:r>
            <a:r>
              <a:rPr lang="en-US" sz="1129">
                <a:effectLst/>
              </a:rPr>
              <a:t> all three</a:t>
            </a:r>
            <a:r>
              <a:rPr lang="en-US" sz="1129"/>
              <a:t> </a:t>
            </a:r>
            <a:r>
              <a:rPr lang="en-US" sz="1129" err="1"/>
              <a:t>licences</a:t>
            </a:r>
            <a:r>
              <a:rPr lang="en-US" sz="1129"/>
              <a:t> for </a:t>
            </a:r>
            <a:r>
              <a:rPr lang="en-US" sz="1129">
                <a:effectLst/>
              </a:rPr>
              <a:t>brown coal-fired power stations (public repot 2021). It consulted and received 493 submissions from the community. It made changes to all three </a:t>
            </a:r>
            <a:r>
              <a:rPr lang="en-US" sz="1129" err="1">
                <a:effectLst/>
              </a:rPr>
              <a:t>licences</a:t>
            </a:r>
            <a:r>
              <a:rPr lang="en-US" sz="1129">
                <a:effectLst/>
              </a:rPr>
              <a:t> with regard to air emissions and wastewater.</a:t>
            </a:r>
            <a:endParaRPr lang="en-AU" sz="1129"/>
          </a:p>
        </p:txBody>
      </p:sp>
      <p:sp>
        <p:nvSpPr>
          <p:cNvPr id="6" name="Rectangle 5">
            <a:extLst>
              <a:ext uri="{FF2B5EF4-FFF2-40B4-BE49-F238E27FC236}">
                <a16:creationId xmlns:a16="http://schemas.microsoft.com/office/drawing/2014/main" id="{FBE6C0E0-EE55-A0A4-9C12-C244173365C0}"/>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12480" rIns="194833" bIns="12480" numCol="1" spcCol="1270" anchor="ctr" anchorCtr="0">
            <a:noAutofit/>
          </a:bodyPr>
          <a:lstStyle/>
          <a:p>
            <a:pPr defTabSz="488950">
              <a:spcBef>
                <a:spcPct val="0"/>
              </a:spcBef>
            </a:pPr>
            <a:r>
              <a:rPr lang="en-AU" sz="2400">
                <a:latin typeface="+mj-lt"/>
              </a:rPr>
              <a:t>6.1 Evaluate permissions performance </a:t>
            </a:r>
            <a:endParaRPr lang="en-AU" sz="2400" kern="1200">
              <a:latin typeface="+mj-lt"/>
            </a:endParaRPr>
          </a:p>
        </p:txBody>
      </p:sp>
      <p:sp>
        <p:nvSpPr>
          <p:cNvPr id="7" name="Rectangle 6">
            <a:extLst>
              <a:ext uri="{FF2B5EF4-FFF2-40B4-BE49-F238E27FC236}">
                <a16:creationId xmlns:a16="http://schemas.microsoft.com/office/drawing/2014/main" id="{8C69EEF6-144D-0930-5907-E37B4A7C5D3C}"/>
              </a:ext>
            </a:extLst>
          </p:cNvPr>
          <p:cNvSpPr/>
          <p:nvPr/>
        </p:nvSpPr>
        <p:spPr>
          <a:xfrm>
            <a:off x="442800" y="908050"/>
            <a:ext cx="7274038"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000" tIns="3179" rIns="180281" bIns="3179"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Be clear about what </a:t>
            </a:r>
            <a:r>
              <a:rPr lang="en-AU" sz="1200">
                <a:latin typeface="+mj-lt"/>
              </a:rPr>
              <a:t>you are evaluating</a:t>
            </a:r>
            <a:endParaRPr lang="en-AU" sz="1200" kern="1200">
              <a:latin typeface="+mj-lt"/>
            </a:endParaRPr>
          </a:p>
        </p:txBody>
      </p:sp>
      <p:sp>
        <p:nvSpPr>
          <p:cNvPr id="3" name="Rectangle 2">
            <a:extLst>
              <a:ext uri="{FF2B5EF4-FFF2-40B4-BE49-F238E27FC236}">
                <a16:creationId xmlns:a16="http://schemas.microsoft.com/office/drawing/2014/main" id="{B3D7C645-CB4F-480A-FA55-81F1BD4E061E}"/>
              </a:ext>
            </a:extLst>
          </p:cNvPr>
          <p:cNvSpPr/>
          <p:nvPr/>
        </p:nvSpPr>
        <p:spPr>
          <a:xfrm>
            <a:off x="442800" y="1258526"/>
            <a:ext cx="7274038" cy="48435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US" sz="1200" b="1">
                <a:solidFill>
                  <a:schemeClr val="tx1"/>
                </a:solidFill>
              </a:rPr>
              <a:t>Evaluation should be carefully designed</a:t>
            </a:r>
            <a:r>
              <a:rPr lang="en-US" sz="1200">
                <a:solidFill>
                  <a:schemeClr val="tx1"/>
                </a:solidFill>
              </a:rPr>
              <a:t> so it can determine whether the permissions system is meeting objectives, genuinely managing the risks and remains relevant. Consider the role of permission holder reporting. </a:t>
            </a:r>
          </a:p>
          <a:p>
            <a:pPr>
              <a:spcBef>
                <a:spcPts val="200"/>
              </a:spcBef>
              <a:spcAft>
                <a:spcPts val="200"/>
              </a:spcAft>
            </a:pPr>
            <a:r>
              <a:rPr lang="en-AU" sz="1200" b="1">
                <a:solidFill>
                  <a:schemeClr val="tx1"/>
                </a:solidFill>
              </a:rPr>
              <a:t>When proposing to change a permission or scheme, consider the foundations for future evaluation. Make sure you:</a:t>
            </a:r>
          </a:p>
          <a:p>
            <a:pPr marL="171450" indent="-171450">
              <a:spcBef>
                <a:spcPts val="200"/>
              </a:spcBef>
              <a:spcAft>
                <a:spcPts val="200"/>
              </a:spcAft>
              <a:buFont typeface="Arial" panose="020B0604020202020204" pitchFamily="34" charset="0"/>
              <a:buChar char="•"/>
            </a:pPr>
            <a:r>
              <a:rPr lang="en-AU" sz="1200">
                <a:solidFill>
                  <a:schemeClr val="tx1"/>
                </a:solidFill>
              </a:rPr>
              <a:t>have data and evidence to support your proposal </a:t>
            </a:r>
          </a:p>
          <a:p>
            <a:pPr marL="171450" indent="-171450">
              <a:spcBef>
                <a:spcPts val="200"/>
              </a:spcBef>
              <a:spcAft>
                <a:spcPts val="200"/>
              </a:spcAft>
              <a:buFont typeface="Arial" panose="020B0604020202020204" pitchFamily="34" charset="0"/>
              <a:buChar char="•"/>
            </a:pPr>
            <a:r>
              <a:rPr lang="en-AU" sz="1200">
                <a:solidFill>
                  <a:schemeClr val="tx1"/>
                </a:solidFill>
              </a:rPr>
              <a:t>are able to demonstrate how you weighed up options, including any assumptions</a:t>
            </a:r>
          </a:p>
          <a:p>
            <a:pPr marL="171450" indent="-171450">
              <a:spcBef>
                <a:spcPts val="200"/>
              </a:spcBef>
              <a:spcAft>
                <a:spcPts val="200"/>
              </a:spcAft>
              <a:buFont typeface="Arial" panose="020B0604020202020204" pitchFamily="34" charset="0"/>
              <a:buChar char="•"/>
            </a:pPr>
            <a:r>
              <a:rPr lang="en-AU" sz="1200">
                <a:solidFill>
                  <a:schemeClr val="tx1"/>
                </a:solidFill>
              </a:rPr>
              <a:t>are clear on the measures you will use to justify (and later evaluate) the change. </a:t>
            </a:r>
          </a:p>
          <a:p>
            <a:pPr>
              <a:spcBef>
                <a:spcPts val="600"/>
              </a:spcBef>
              <a:spcAft>
                <a:spcPts val="200"/>
              </a:spcAft>
            </a:pPr>
            <a:r>
              <a:rPr lang="en-US" sz="1200" b="1">
                <a:solidFill>
                  <a:schemeClr val="tx1"/>
                </a:solidFill>
              </a:rPr>
              <a:t>Have a shared policy and regulator focus to evaluate permissions</a:t>
            </a:r>
          </a:p>
          <a:p>
            <a:pPr marL="171450" indent="-171450">
              <a:spcBef>
                <a:spcPts val="200"/>
              </a:spcBef>
              <a:spcAft>
                <a:spcPts val="200"/>
              </a:spcAft>
              <a:buFont typeface="Arial" panose="020B0604020202020204" pitchFamily="34" charset="0"/>
              <a:buChar char="•"/>
            </a:pPr>
            <a:r>
              <a:rPr lang="en-US" sz="1200">
                <a:solidFill>
                  <a:schemeClr val="tx1"/>
                </a:solidFill>
              </a:rPr>
              <a:t>Continuously review permissions performance over the legislative lifecycle to inform future improvements.</a:t>
            </a:r>
          </a:p>
          <a:p>
            <a:pPr marL="171450" indent="-171450">
              <a:spcBef>
                <a:spcPts val="200"/>
              </a:spcBef>
              <a:spcAft>
                <a:spcPts val="200"/>
              </a:spcAft>
              <a:buFont typeface="Arial" panose="020B0604020202020204" pitchFamily="34" charset="0"/>
              <a:buChar char="•"/>
            </a:pPr>
            <a:r>
              <a:rPr lang="en-US" sz="1200">
                <a:solidFill>
                  <a:schemeClr val="tx1"/>
                </a:solidFill>
              </a:rPr>
              <a:t>Areas of common interest may include planned versus actual performance, outputs in relation to inputs, impact of programs against regulatory objectives, opportunity for strategic review and focus for external accountability.</a:t>
            </a:r>
          </a:p>
          <a:p>
            <a:pPr marL="171450" indent="-171450">
              <a:spcBef>
                <a:spcPts val="200"/>
              </a:spcBef>
              <a:spcAft>
                <a:spcPts val="200"/>
              </a:spcAft>
              <a:buFont typeface="Arial" panose="020B0604020202020204" pitchFamily="34" charset="0"/>
              <a:buChar char="•"/>
            </a:pPr>
            <a:r>
              <a:rPr lang="en-US" sz="1200">
                <a:solidFill>
                  <a:schemeClr val="tx1"/>
                </a:solidFill>
              </a:rPr>
              <a:t>Where you have an outcome logic, theory of change or other model – explicitly identify permissions and their role.</a:t>
            </a:r>
          </a:p>
          <a:p>
            <a:pPr marL="171450" indent="-171450">
              <a:spcBef>
                <a:spcPts val="200"/>
              </a:spcBef>
              <a:spcAft>
                <a:spcPts val="200"/>
              </a:spcAft>
              <a:buFont typeface="Arial" panose="020B0604020202020204" pitchFamily="34" charset="0"/>
              <a:buChar char="•"/>
            </a:pPr>
            <a:r>
              <a:rPr lang="en-US" sz="1200">
                <a:solidFill>
                  <a:schemeClr val="tx1"/>
                </a:solidFill>
              </a:rPr>
              <a:t>Build on separate focus areas:</a:t>
            </a:r>
          </a:p>
          <a:p>
            <a:pPr lvl="1">
              <a:spcBef>
                <a:spcPts val="200"/>
              </a:spcBef>
              <a:spcAft>
                <a:spcPts val="200"/>
              </a:spcAft>
            </a:pPr>
            <a:r>
              <a:rPr lang="en-US" sz="1200">
                <a:solidFill>
                  <a:schemeClr val="tx1"/>
                </a:solidFill>
              </a:rPr>
              <a:t>Regulation evaluation – periodic review and evaluation of regulations</a:t>
            </a:r>
          </a:p>
          <a:p>
            <a:pPr lvl="1">
              <a:spcBef>
                <a:spcPts val="200"/>
              </a:spcBef>
              <a:spcAft>
                <a:spcPts val="200"/>
              </a:spcAft>
            </a:pPr>
            <a:r>
              <a:rPr lang="en-AU" sz="1200">
                <a:solidFill>
                  <a:schemeClr val="tx1"/>
                </a:solidFill>
              </a:rPr>
              <a:t>Delivery monitoring – continuous improvement, focus on inputs, activities, outputs</a:t>
            </a:r>
          </a:p>
          <a:p>
            <a:pPr>
              <a:spcBef>
                <a:spcPts val="600"/>
              </a:spcBef>
              <a:spcAft>
                <a:spcPts val="200"/>
              </a:spcAft>
            </a:pPr>
            <a:r>
              <a:rPr lang="en-US" sz="1200" b="1">
                <a:solidFill>
                  <a:schemeClr val="tx1"/>
                </a:solidFill>
              </a:rPr>
              <a:t>The permissions operating environment will evolve</a:t>
            </a:r>
            <a:r>
              <a:rPr lang="en-US" sz="1200">
                <a:solidFill>
                  <a:schemeClr val="tx1"/>
                </a:solidFill>
              </a:rPr>
              <a:t>. Monitoring will provide insights and means for continuous improvement. Build a culture of enquiry to ensure the permission continues to be fit-for-purpose. </a:t>
            </a:r>
            <a:endParaRPr lang="en-US" sz="1200" b="1">
              <a:solidFill>
                <a:schemeClr val="tx1"/>
              </a:solidFill>
            </a:endParaRPr>
          </a:p>
          <a:p>
            <a:endParaRPr lang="en-US" sz="1200">
              <a:solidFill>
                <a:schemeClr val="tx1"/>
              </a:solidFill>
            </a:endParaRPr>
          </a:p>
          <a:p>
            <a:endParaRPr lang="en-US" sz="1200">
              <a:solidFill>
                <a:schemeClr val="tx1"/>
              </a:solidFill>
            </a:endParaRPr>
          </a:p>
          <a:p>
            <a:endParaRPr lang="en-AU" sz="1200">
              <a:solidFill>
                <a:schemeClr val="tx1"/>
              </a:solidFill>
            </a:endParaRPr>
          </a:p>
          <a:p>
            <a:endParaRPr lang="en-US" sz="1200">
              <a:solidFill>
                <a:schemeClr val="tx1"/>
              </a:solidFill>
            </a:endParaRPr>
          </a:p>
          <a:p>
            <a:endParaRPr lang="en-AU" sz="1200">
              <a:solidFill>
                <a:schemeClr val="tx1"/>
              </a:solidFill>
            </a:endParaRPr>
          </a:p>
          <a:p>
            <a:endParaRPr lang="en-AU" sz="1200">
              <a:solidFill>
                <a:schemeClr val="tx1"/>
              </a:solidFill>
            </a:endParaRPr>
          </a:p>
        </p:txBody>
      </p:sp>
      <p:sp>
        <p:nvSpPr>
          <p:cNvPr id="5" name="TextBox 4">
            <a:extLst>
              <a:ext uri="{FF2B5EF4-FFF2-40B4-BE49-F238E27FC236}">
                <a16:creationId xmlns:a16="http://schemas.microsoft.com/office/drawing/2014/main" id="{5D790C7C-598F-FC4C-7A5A-D27FFF1662F8}"/>
              </a:ext>
            </a:extLst>
          </p:cNvPr>
          <p:cNvSpPr txBox="1"/>
          <p:nvPr/>
        </p:nvSpPr>
        <p:spPr>
          <a:xfrm>
            <a:off x="8112124" y="908050"/>
            <a:ext cx="3094133"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Evaluating performance</a:t>
            </a:r>
          </a:p>
        </p:txBody>
      </p:sp>
    </p:spTree>
    <p:extLst>
      <p:ext uri="{BB962C8B-B14F-4D97-AF65-F5344CB8AC3E}">
        <p14:creationId xmlns:p14="http://schemas.microsoft.com/office/powerpoint/2010/main" val="98426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D7C645-CB4F-480A-FA55-81F1BD4E061E}"/>
              </a:ext>
            </a:extLst>
          </p:cNvPr>
          <p:cNvSpPr/>
          <p:nvPr/>
        </p:nvSpPr>
        <p:spPr>
          <a:xfrm>
            <a:off x="442800" y="1258289"/>
            <a:ext cx="7274038" cy="450592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AU" sz="1150" dirty="0">
                <a:solidFill>
                  <a:schemeClr val="tx1"/>
                </a:solidFill>
              </a:rPr>
              <a:t>Indicators of regulatory performance generally focus on two areas – the effectiveness of the regulator’s activities and the extent of behaviour change achieved. </a:t>
            </a:r>
            <a:endParaRPr lang="en-AU" sz="1150" dirty="0">
              <a:solidFill>
                <a:schemeClr val="tx1"/>
              </a:solidFill>
              <a:highlight>
                <a:srgbClr val="FFFF00"/>
              </a:highlight>
            </a:endParaRPr>
          </a:p>
          <a:p>
            <a:pPr>
              <a:spcBef>
                <a:spcPts val="600"/>
              </a:spcBef>
              <a:spcAft>
                <a:spcPts val="200"/>
              </a:spcAft>
            </a:pPr>
            <a:r>
              <a:rPr lang="en-AU" sz="1150" b="1" dirty="0">
                <a:solidFill>
                  <a:schemeClr val="tx1"/>
                </a:solidFill>
              </a:rPr>
              <a:t>Establish evaluation focus/questions before developing metrics. </a:t>
            </a:r>
            <a:r>
              <a:rPr lang="en-AU" sz="1150" dirty="0">
                <a:solidFill>
                  <a:schemeClr val="tx1"/>
                </a:solidFill>
              </a:rPr>
              <a:t>For example,: </a:t>
            </a:r>
          </a:p>
          <a:p>
            <a:pPr marL="171450" indent="-171450">
              <a:spcAft>
                <a:spcPts val="100"/>
              </a:spcAft>
              <a:buFont typeface="Arial" panose="020B0604020202020204" pitchFamily="34" charset="0"/>
              <a:buChar char="•"/>
            </a:pPr>
            <a:r>
              <a:rPr lang="en-AU" sz="1150" dirty="0">
                <a:solidFill>
                  <a:schemeClr val="tx1"/>
                </a:solidFill>
              </a:rPr>
              <a:t>were your assumptions about targeting and coverage to manage risk correct? </a:t>
            </a:r>
          </a:p>
          <a:p>
            <a:pPr marL="171450" indent="-171450">
              <a:spcAft>
                <a:spcPts val="100"/>
              </a:spcAft>
              <a:buFont typeface="Arial" panose="020B0604020202020204" pitchFamily="34" charset="0"/>
              <a:buChar char="•"/>
            </a:pPr>
            <a:r>
              <a:rPr lang="en-AU" sz="1150" dirty="0">
                <a:solidFill>
                  <a:schemeClr val="tx1"/>
                </a:solidFill>
              </a:rPr>
              <a:t>what are the costs of operating the permissions system, and is the permission achieving the desired additional control relative to not having a permission? </a:t>
            </a:r>
          </a:p>
          <a:p>
            <a:pPr marL="171450" indent="-171450">
              <a:spcAft>
                <a:spcPts val="100"/>
              </a:spcAft>
              <a:buFont typeface="Arial" panose="020B0604020202020204" pitchFamily="34" charset="0"/>
              <a:buChar char="•"/>
            </a:pPr>
            <a:r>
              <a:rPr lang="en-AU" sz="1150" dirty="0">
                <a:solidFill>
                  <a:schemeClr val="tx1"/>
                </a:solidFill>
              </a:rPr>
              <a:t>how is the permissioned cohort performing and what gaps do you have in knowledge? </a:t>
            </a:r>
          </a:p>
          <a:p>
            <a:pPr marL="171450" indent="-171450">
              <a:spcAft>
                <a:spcPts val="100"/>
              </a:spcAft>
              <a:buFont typeface="Arial" panose="020B0604020202020204" pitchFamily="34" charset="0"/>
              <a:buChar char="•"/>
            </a:pPr>
            <a:r>
              <a:rPr lang="en-AU" sz="1150" dirty="0">
                <a:solidFill>
                  <a:schemeClr val="tx1"/>
                </a:solidFill>
              </a:rPr>
              <a:t>are permissions supporting confidence to invest and operate in industry/sector?</a:t>
            </a:r>
          </a:p>
          <a:p>
            <a:pPr>
              <a:spcBef>
                <a:spcPts val="200"/>
              </a:spcBef>
              <a:spcAft>
                <a:spcPts val="200"/>
              </a:spcAft>
            </a:pPr>
            <a:r>
              <a:rPr lang="en-AU" sz="1150" b="1" dirty="0">
                <a:solidFill>
                  <a:schemeClr val="tx1"/>
                </a:solidFill>
              </a:rPr>
              <a:t>Ensure you consider common issues with monitoring performance:</a:t>
            </a:r>
          </a:p>
          <a:p>
            <a:pPr marL="171450" indent="-171450">
              <a:spcAft>
                <a:spcPts val="100"/>
              </a:spcAft>
              <a:buFont typeface="Arial" panose="020B0604020202020204" pitchFamily="34" charset="0"/>
              <a:buChar char="•"/>
            </a:pPr>
            <a:r>
              <a:rPr lang="en-AU" sz="1150" dirty="0">
                <a:solidFill>
                  <a:schemeClr val="tx1"/>
                </a:solidFill>
              </a:rPr>
              <a:t>Spotlight effect: managing engaged duty holders who obtain and report against permissions, and missing those who have evaded/failed to engage. </a:t>
            </a:r>
          </a:p>
          <a:p>
            <a:pPr marL="171450" indent="-171450">
              <a:spcAft>
                <a:spcPts val="100"/>
              </a:spcAft>
              <a:buFont typeface="Arial" panose="020B0604020202020204" pitchFamily="34" charset="0"/>
              <a:buChar char="•"/>
            </a:pPr>
            <a:r>
              <a:rPr lang="en-AU" sz="1150" dirty="0">
                <a:solidFill>
                  <a:schemeClr val="tx1"/>
                </a:solidFill>
              </a:rPr>
              <a:t>'Gaming' by permission holders: where entities put effort into reporting to mislead the regulator as to their underlying performance.</a:t>
            </a:r>
          </a:p>
          <a:p>
            <a:pPr>
              <a:spcBef>
                <a:spcPts val="600"/>
              </a:spcBef>
              <a:spcAft>
                <a:spcPts val="200"/>
              </a:spcAft>
            </a:pPr>
            <a:r>
              <a:rPr lang="en-AU" sz="1150" b="1" dirty="0">
                <a:solidFill>
                  <a:schemeClr val="tx1"/>
                </a:solidFill>
              </a:rPr>
              <a:t>Indicators and metrics can help answer some of these questions </a:t>
            </a:r>
            <a:r>
              <a:rPr lang="en-AU" sz="1150" dirty="0">
                <a:solidFill>
                  <a:schemeClr val="tx1"/>
                </a:solidFill>
              </a:rPr>
              <a:t>and should include:</a:t>
            </a:r>
          </a:p>
          <a:p>
            <a:pPr marL="171450" indent="-171450">
              <a:spcAft>
                <a:spcPts val="100"/>
              </a:spcAft>
              <a:buFont typeface="Arial" panose="020B0604020202020204" pitchFamily="34" charset="0"/>
              <a:buChar char="•"/>
            </a:pPr>
            <a:r>
              <a:rPr lang="en-AU" sz="1150" dirty="0">
                <a:solidFill>
                  <a:schemeClr val="tx1"/>
                </a:solidFill>
              </a:rPr>
              <a:t>the problems themselves (objective data about the harms)</a:t>
            </a:r>
          </a:p>
          <a:p>
            <a:pPr marL="171450" indent="-171450">
              <a:spcAft>
                <a:spcPts val="100"/>
              </a:spcAft>
              <a:buFont typeface="Arial" panose="020B0604020202020204" pitchFamily="34" charset="0"/>
              <a:buChar char="•"/>
            </a:pPr>
            <a:r>
              <a:rPr lang="en-AU" sz="1150" dirty="0">
                <a:solidFill>
                  <a:schemeClr val="tx1"/>
                </a:solidFill>
              </a:rPr>
              <a:t>quantity and quality of regulatory activities (start basic and build)</a:t>
            </a:r>
          </a:p>
          <a:p>
            <a:pPr marL="171450" indent="-171450">
              <a:spcAft>
                <a:spcPts val="100"/>
              </a:spcAft>
              <a:buFont typeface="Arial" panose="020B0604020202020204" pitchFamily="34" charset="0"/>
              <a:buChar char="•"/>
            </a:pPr>
            <a:r>
              <a:rPr lang="en-AU" sz="1150" dirty="0">
                <a:solidFill>
                  <a:schemeClr val="tx1"/>
                </a:solidFill>
              </a:rPr>
              <a:t>subsets of activity (e.g. higher risk) and how they contribute to overall outcomes </a:t>
            </a:r>
          </a:p>
          <a:p>
            <a:pPr marL="171450" indent="-171450">
              <a:spcAft>
                <a:spcPts val="100"/>
              </a:spcAft>
              <a:buFont typeface="Arial" panose="020B0604020202020204" pitchFamily="34" charset="0"/>
              <a:buChar char="•"/>
            </a:pPr>
            <a:r>
              <a:rPr lang="en-AU" sz="1150" dirty="0">
                <a:solidFill>
                  <a:schemeClr val="tx1"/>
                </a:solidFill>
              </a:rPr>
              <a:t>composite indicators and links between activities that build insight. </a:t>
            </a:r>
          </a:p>
          <a:p>
            <a:pPr>
              <a:spcBef>
                <a:spcPts val="600"/>
              </a:spcBef>
              <a:spcAft>
                <a:spcPts val="200"/>
              </a:spcAft>
            </a:pPr>
            <a:r>
              <a:rPr lang="en-US" sz="1150" b="1" dirty="0">
                <a:solidFill>
                  <a:schemeClr val="tx1"/>
                </a:solidFill>
              </a:rPr>
              <a:t>When designing KPIs </a:t>
            </a:r>
            <a:r>
              <a:rPr lang="en-US" sz="1150" dirty="0">
                <a:solidFill>
                  <a:schemeClr val="tx1"/>
                </a:solidFill>
              </a:rPr>
              <a:t>:</a:t>
            </a:r>
          </a:p>
          <a:p>
            <a:pPr marL="171450" indent="-171450">
              <a:spcAft>
                <a:spcPts val="100"/>
              </a:spcAft>
              <a:buFont typeface="Arial" panose="020B0604020202020204" pitchFamily="34" charset="0"/>
              <a:buChar char="•"/>
            </a:pPr>
            <a:r>
              <a:rPr lang="en-US" sz="1150" dirty="0">
                <a:solidFill>
                  <a:srgbClr val="232B39"/>
                </a:solidFill>
              </a:rPr>
              <a:t>information is costly – only collect what is needed and cannot be obtained elsewhere</a:t>
            </a:r>
            <a:r>
              <a:rPr lang="en-US" sz="1150" dirty="0"/>
              <a:t> </a:t>
            </a:r>
          </a:p>
          <a:p>
            <a:pPr marL="171450" indent="-171450">
              <a:spcAft>
                <a:spcPts val="100"/>
              </a:spcAft>
              <a:buFont typeface="Arial" panose="020B0604020202020204" pitchFamily="34" charset="0"/>
              <a:buChar char="•"/>
            </a:pPr>
            <a:r>
              <a:rPr lang="en-AU" sz="1150" dirty="0">
                <a:solidFill>
                  <a:schemeClr val="tx1"/>
                </a:solidFill>
              </a:rPr>
              <a:t>consider the type of information needed, the frequency of collection and cost-effective measurement techniques such as sampling.</a:t>
            </a:r>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5600" y="55541"/>
            <a:ext cx="10515600" cy="1034638"/>
          </a:xfrm>
        </p:spPr>
        <p:txBody>
          <a:bodyPr/>
          <a:lstStyle/>
          <a:p>
            <a:br>
              <a:rPr lang="en-US"/>
            </a:br>
            <a:br>
              <a:rPr lang="en-US"/>
            </a:br>
            <a:br>
              <a:rPr lang="en-US"/>
            </a:br>
            <a:br>
              <a:rPr lang="en-US"/>
            </a:br>
            <a:br>
              <a:rPr lang="en-US"/>
            </a:br>
            <a:br>
              <a:rPr lang="en-AU"/>
            </a:br>
            <a:endParaRPr lang="en-AU" sz="2800"/>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4" y="1204826"/>
            <a:ext cx="3097213" cy="5256000"/>
          </a:xfrm>
          <a:prstGeom prst="rect">
            <a:avLst/>
          </a:prstGeom>
          <a:solidFill>
            <a:schemeClr val="bg1">
              <a:lumMod val="95000"/>
            </a:schemeClr>
          </a:solidFill>
        </p:spPr>
        <p:txBody>
          <a:bodyPr wrap="square" lIns="91440" tIns="45720" rIns="91440" bIns="45720" rtlCol="0" anchor="t">
            <a:spAutoFit/>
          </a:bodyPr>
          <a:lstStyle/>
          <a:p>
            <a:pPr marL="107950" indent="-107950">
              <a:lnSpc>
                <a:spcPct val="107000"/>
              </a:lnSpc>
              <a:spcBef>
                <a:spcPts val="200"/>
              </a:spcBef>
              <a:spcAft>
                <a:spcPts val="200"/>
              </a:spcAft>
              <a:buFont typeface="Arial" panose="020B0604020202020204" pitchFamily="34" charset="0"/>
              <a:buChar char="•"/>
            </a:pPr>
            <a:r>
              <a:rPr lang="en-US" sz="1125"/>
              <a:t>DFSV undertook a major </a:t>
            </a:r>
            <a:r>
              <a:rPr lang="en-US" sz="1125" err="1"/>
              <a:t>digitisation</a:t>
            </a:r>
            <a:r>
              <a:rPr lang="en-US" sz="1125"/>
              <a:t> project, the Dairy </a:t>
            </a:r>
            <a:r>
              <a:rPr lang="en-US" sz="1125" err="1"/>
              <a:t>RegTech</a:t>
            </a:r>
            <a:r>
              <a:rPr lang="en-US" sz="1125"/>
              <a:t> 2022 pilot. The initiative delivers real-time monitoring and reporting, integrating performance data and measures of </a:t>
            </a:r>
            <a:r>
              <a:rPr lang="en-US" sz="1125" err="1"/>
              <a:t>behaviour</a:t>
            </a:r>
            <a:r>
              <a:rPr lang="en-US" sz="1125"/>
              <a:t>. The focus is on food safety culture, that is, </a:t>
            </a:r>
            <a:r>
              <a:rPr lang="en-US" sz="1125" err="1"/>
              <a:t>behavioural</a:t>
            </a:r>
            <a:r>
              <a:rPr lang="en-US" sz="1125"/>
              <a:t> driven risk.</a:t>
            </a:r>
          </a:p>
          <a:p>
            <a:pPr marL="107950" indent="-107950">
              <a:lnSpc>
                <a:spcPct val="107000"/>
              </a:lnSpc>
              <a:spcBef>
                <a:spcPts val="200"/>
              </a:spcBef>
              <a:spcAft>
                <a:spcPts val="200"/>
              </a:spcAft>
              <a:buFont typeface="Arial" panose="020B0604020202020204" pitchFamily="34" charset="0"/>
              <a:buChar char="•"/>
            </a:pPr>
            <a:r>
              <a:rPr lang="en-US" sz="1125"/>
              <a:t>The Victorian Housing Registrar developed a Key Performance Indicator reporting framework for registered housing agencies (and which applicants need to address).</a:t>
            </a:r>
          </a:p>
          <a:p>
            <a:pPr marL="107950" indent="-107950">
              <a:lnSpc>
                <a:spcPct val="107000"/>
              </a:lnSpc>
              <a:spcBef>
                <a:spcPts val="200"/>
              </a:spcBef>
              <a:spcAft>
                <a:spcPts val="200"/>
              </a:spcAft>
              <a:buFont typeface="Arial" panose="020B0604020202020204" pitchFamily="34" charset="0"/>
              <a:buChar char="•"/>
            </a:pPr>
            <a:endParaRPr lang="en-US" sz="1125"/>
          </a:p>
        </p:txBody>
      </p:sp>
      <p:sp>
        <p:nvSpPr>
          <p:cNvPr id="8" name="Rectangle 7">
            <a:extLst>
              <a:ext uri="{FF2B5EF4-FFF2-40B4-BE49-F238E27FC236}">
                <a16:creationId xmlns:a16="http://schemas.microsoft.com/office/drawing/2014/main" id="{98B3A24C-47A8-D31C-879E-CF840305D3C2}"/>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12480" rIns="194833" bIns="12480" numCol="1" spcCol="1270" anchor="ctr" anchorCtr="0">
            <a:noAutofit/>
          </a:bodyPr>
          <a:lstStyle/>
          <a:p>
            <a:pPr defTabSz="488950">
              <a:spcBef>
                <a:spcPct val="0"/>
              </a:spcBef>
            </a:pPr>
            <a:r>
              <a:rPr lang="en-AU" sz="2400">
                <a:latin typeface="+mj-lt"/>
              </a:rPr>
              <a:t>6.2 Develop indicators and metrics</a:t>
            </a:r>
            <a:endParaRPr lang="en-AU" sz="2400" kern="1200">
              <a:latin typeface="+mj-lt"/>
            </a:endParaRPr>
          </a:p>
        </p:txBody>
      </p:sp>
      <p:sp>
        <p:nvSpPr>
          <p:cNvPr id="9" name="Rectangle 8">
            <a:extLst>
              <a:ext uri="{FF2B5EF4-FFF2-40B4-BE49-F238E27FC236}">
                <a16:creationId xmlns:a16="http://schemas.microsoft.com/office/drawing/2014/main" id="{42F9667A-75B8-17D6-8A8B-CF00B3B00729}"/>
              </a:ext>
            </a:extLst>
          </p:cNvPr>
          <p:cNvSpPr/>
          <p:nvPr/>
        </p:nvSpPr>
        <p:spPr>
          <a:xfrm>
            <a:off x="442800" y="908050"/>
            <a:ext cx="7274038"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216000" bIns="36000"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How will you measure success and improve?</a:t>
            </a:r>
          </a:p>
        </p:txBody>
      </p:sp>
      <p:sp>
        <p:nvSpPr>
          <p:cNvPr id="12" name="Rectangle 11">
            <a:extLst>
              <a:ext uri="{FF2B5EF4-FFF2-40B4-BE49-F238E27FC236}">
                <a16:creationId xmlns:a16="http://schemas.microsoft.com/office/drawing/2014/main" id="{4E6C7049-35C8-AB59-7DBB-28D3DCF403DB}"/>
              </a:ext>
            </a:extLst>
          </p:cNvPr>
          <p:cNvSpPr/>
          <p:nvPr/>
        </p:nvSpPr>
        <p:spPr>
          <a:xfrm>
            <a:off x="442800" y="5851575"/>
            <a:ext cx="7274038"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216000" bIns="36000" numCol="1" spcCol="1270" anchor="ctr" anchorCtr="0">
            <a:noAutofit/>
          </a:bodyPr>
          <a:lstStyle/>
          <a:p>
            <a:pPr marL="0" lvl="0" indent="0" algn="l" defTabSz="444500">
              <a:lnSpc>
                <a:spcPct val="90000"/>
              </a:lnSpc>
              <a:spcBef>
                <a:spcPct val="0"/>
              </a:spcBef>
              <a:spcAft>
                <a:spcPct val="35000"/>
              </a:spcAft>
              <a:buNone/>
            </a:pPr>
            <a:r>
              <a:rPr lang="en-AU" sz="1200">
                <a:latin typeface="+mj-lt"/>
              </a:rPr>
              <a:t>Additional information [Appendix 2]</a:t>
            </a:r>
            <a:endParaRPr lang="en-AU" sz="1200" kern="1200">
              <a:latin typeface="+mj-lt"/>
            </a:endParaRPr>
          </a:p>
        </p:txBody>
      </p:sp>
      <p:sp>
        <p:nvSpPr>
          <p:cNvPr id="7" name="Rectangle 6">
            <a:extLst>
              <a:ext uri="{FF2B5EF4-FFF2-40B4-BE49-F238E27FC236}">
                <a16:creationId xmlns:a16="http://schemas.microsoft.com/office/drawing/2014/main" id="{6BF7D826-FC71-1EE5-5A57-E77F6983A63F}"/>
              </a:ext>
            </a:extLst>
          </p:cNvPr>
          <p:cNvSpPr/>
          <p:nvPr/>
        </p:nvSpPr>
        <p:spPr>
          <a:xfrm>
            <a:off x="442800" y="6200775"/>
            <a:ext cx="7274038" cy="25200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en-AU" sz="1200">
                <a:solidFill>
                  <a:schemeClr val="tx1"/>
                </a:solidFill>
              </a:rPr>
              <a:t>Sample permission KPIs for regulators</a:t>
            </a:r>
          </a:p>
        </p:txBody>
      </p:sp>
      <p:sp>
        <p:nvSpPr>
          <p:cNvPr id="2" name="TextBox 1">
            <a:extLst>
              <a:ext uri="{FF2B5EF4-FFF2-40B4-BE49-F238E27FC236}">
                <a16:creationId xmlns:a16="http://schemas.microsoft.com/office/drawing/2014/main" id="{3C37E2D5-7AD2-747E-EEDB-FC8DB865FDA4}"/>
              </a:ext>
            </a:extLst>
          </p:cNvPr>
          <p:cNvSpPr txBox="1"/>
          <p:nvPr/>
        </p:nvSpPr>
        <p:spPr>
          <a:xfrm>
            <a:off x="8112125" y="908050"/>
            <a:ext cx="3090774"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Developing indicators</a:t>
            </a:r>
          </a:p>
        </p:txBody>
      </p:sp>
    </p:spTree>
    <p:extLst>
      <p:ext uri="{BB962C8B-B14F-4D97-AF65-F5344CB8AC3E}">
        <p14:creationId xmlns:p14="http://schemas.microsoft.com/office/powerpoint/2010/main" val="4230119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5600" y="55541"/>
            <a:ext cx="10515600" cy="1034638"/>
          </a:xfrm>
        </p:spPr>
        <p:txBody>
          <a:bodyPr/>
          <a:lstStyle/>
          <a:p>
            <a:br>
              <a:rPr lang="en-US"/>
            </a:br>
            <a:br>
              <a:rPr lang="en-US"/>
            </a:br>
            <a:br>
              <a:rPr lang="en-US"/>
            </a:br>
            <a:br>
              <a:rPr lang="en-US"/>
            </a:br>
            <a:br>
              <a:rPr lang="en-US"/>
            </a:br>
            <a:br>
              <a:rPr lang="en-AU"/>
            </a:br>
            <a:endParaRPr lang="en-AU" sz="2800"/>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5" y="1160463"/>
            <a:ext cx="3097213" cy="4464000"/>
          </a:xfrm>
          <a:prstGeom prst="rect">
            <a:avLst/>
          </a:prstGeom>
          <a:solidFill>
            <a:schemeClr val="bg1">
              <a:lumMod val="95000"/>
            </a:schemeClr>
          </a:solidFill>
        </p:spPr>
        <p:txBody>
          <a:bodyPr wrap="square" lIns="91440" tIns="108000" rIns="91440" bIns="45720" rtlCol="0" anchor="t">
            <a:spAutoFit/>
          </a:bodyPr>
          <a:lstStyle/>
          <a:p>
            <a:pPr>
              <a:lnSpc>
                <a:spcPct val="107000"/>
              </a:lnSpc>
              <a:spcBef>
                <a:spcPts val="200"/>
              </a:spcBef>
              <a:spcAft>
                <a:spcPts val="200"/>
              </a:spcAft>
            </a:pPr>
            <a:r>
              <a:rPr lang="en-US" sz="1125" b="1"/>
              <a:t>Monitoring and evaluation indicators are reported in various ways:</a:t>
            </a:r>
          </a:p>
          <a:p>
            <a:pPr marL="171450" indent="-171450">
              <a:lnSpc>
                <a:spcPct val="107000"/>
              </a:lnSpc>
              <a:spcBef>
                <a:spcPts val="200"/>
              </a:spcBef>
              <a:spcAft>
                <a:spcPts val="200"/>
              </a:spcAft>
              <a:buFont typeface="Arial" panose="020B0604020202020204" pitchFamily="34" charset="0"/>
              <a:buChar char="•"/>
            </a:pPr>
            <a:r>
              <a:rPr lang="en-AU" sz="1125"/>
              <a:t>Regulator or department annual reports </a:t>
            </a:r>
          </a:p>
          <a:p>
            <a:pPr marL="171450" indent="-171450">
              <a:lnSpc>
                <a:spcPct val="107000"/>
              </a:lnSpc>
              <a:spcBef>
                <a:spcPts val="200"/>
              </a:spcBef>
              <a:spcAft>
                <a:spcPts val="200"/>
              </a:spcAft>
              <a:buFont typeface="Arial" panose="020B0604020202020204" pitchFamily="34" charset="0"/>
              <a:buChar char="•"/>
            </a:pPr>
            <a:r>
              <a:rPr lang="en-AU" sz="1125"/>
              <a:t>Formal public-facing reviews </a:t>
            </a:r>
          </a:p>
          <a:p>
            <a:pPr marL="171450" indent="-171450">
              <a:lnSpc>
                <a:spcPct val="107000"/>
              </a:lnSpc>
              <a:spcBef>
                <a:spcPts val="200"/>
              </a:spcBef>
              <a:spcAft>
                <a:spcPts val="200"/>
              </a:spcAft>
              <a:buFont typeface="Arial" panose="020B0604020202020204" pitchFamily="34" charset="0"/>
              <a:buChar char="•"/>
            </a:pPr>
            <a:r>
              <a:rPr lang="en-AU" sz="1125"/>
              <a:t>State Budget Papers (as required of departments and regulators under the Victorian Government </a:t>
            </a:r>
            <a:r>
              <a:rPr lang="en-AU" sz="1125">
                <a:hlinkClick r:id="rId3"/>
              </a:rPr>
              <a:t>Resource Management Framework</a:t>
            </a:r>
            <a:r>
              <a:rPr lang="en-AU" sz="1125"/>
              <a:t>)</a:t>
            </a:r>
          </a:p>
          <a:p>
            <a:pPr marL="171450" indent="-171450">
              <a:spcBef>
                <a:spcPts val="600"/>
              </a:spcBef>
              <a:spcAft>
                <a:spcPts val="600"/>
              </a:spcAft>
              <a:buFont typeface="Arial" panose="020B0604020202020204" pitchFamily="34" charset="0"/>
              <a:buChar char="•"/>
            </a:pPr>
            <a:r>
              <a:rPr lang="en-AU" sz="1125"/>
              <a:t>Reports against Statements of Expectation</a:t>
            </a:r>
          </a:p>
        </p:txBody>
      </p:sp>
      <p:sp>
        <p:nvSpPr>
          <p:cNvPr id="6" name="Rectangle 5">
            <a:extLst>
              <a:ext uri="{FF2B5EF4-FFF2-40B4-BE49-F238E27FC236}">
                <a16:creationId xmlns:a16="http://schemas.microsoft.com/office/drawing/2014/main" id="{6056D977-5A42-C634-D332-786DE9F59FDB}"/>
              </a:ext>
            </a:extLst>
          </p:cNvPr>
          <p:cNvSpPr/>
          <p:nvPr/>
        </p:nvSpPr>
        <p:spPr>
          <a:xfrm>
            <a:off x="442800" y="162000"/>
            <a:ext cx="10778400"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12480" rIns="194833" bIns="12480" numCol="1" spcCol="1270" anchor="ctr" anchorCtr="0">
            <a:noAutofit/>
          </a:bodyPr>
          <a:lstStyle/>
          <a:p>
            <a:pPr defTabSz="488950">
              <a:spcBef>
                <a:spcPct val="0"/>
              </a:spcBef>
            </a:pPr>
            <a:r>
              <a:rPr lang="en-AU" sz="2400">
                <a:latin typeface="+mj-lt"/>
              </a:rPr>
              <a:t>6.3 Document and report</a:t>
            </a:r>
            <a:endParaRPr lang="en-AU" sz="2400" kern="1200">
              <a:latin typeface="+mj-lt"/>
            </a:endParaRPr>
          </a:p>
        </p:txBody>
      </p:sp>
      <p:sp>
        <p:nvSpPr>
          <p:cNvPr id="7" name="Rectangle 6">
            <a:extLst>
              <a:ext uri="{FF2B5EF4-FFF2-40B4-BE49-F238E27FC236}">
                <a16:creationId xmlns:a16="http://schemas.microsoft.com/office/drawing/2014/main" id="{2C07A22E-DFFF-ED04-B729-1CCF2BC2B4B8}"/>
              </a:ext>
            </a:extLst>
          </p:cNvPr>
          <p:cNvSpPr/>
          <p:nvPr/>
        </p:nvSpPr>
        <p:spPr>
          <a:xfrm>
            <a:off x="442800" y="910753"/>
            <a:ext cx="7274038"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000" tIns="3179" rIns="180281" bIns="3179" numCol="1" spcCol="1270" anchor="ctr" anchorCtr="0">
            <a:noAutofit/>
          </a:bodyPr>
          <a:lstStyle/>
          <a:p>
            <a:pPr marL="0" lvl="0" indent="0" algn="l" defTabSz="444500">
              <a:lnSpc>
                <a:spcPct val="90000"/>
              </a:lnSpc>
              <a:spcBef>
                <a:spcPct val="0"/>
              </a:spcBef>
              <a:spcAft>
                <a:spcPct val="35000"/>
              </a:spcAft>
              <a:buNone/>
            </a:pPr>
            <a:r>
              <a:rPr lang="en-AU" sz="1200" b="1"/>
              <a:t>How will you evaluate and report and who will be responsible?</a:t>
            </a:r>
            <a:endParaRPr lang="en-AU" sz="1200" b="1" kern="1200"/>
          </a:p>
        </p:txBody>
      </p:sp>
      <p:sp>
        <p:nvSpPr>
          <p:cNvPr id="3" name="Rectangle 2">
            <a:extLst>
              <a:ext uri="{FF2B5EF4-FFF2-40B4-BE49-F238E27FC236}">
                <a16:creationId xmlns:a16="http://schemas.microsoft.com/office/drawing/2014/main" id="{B3D7C645-CB4F-480A-FA55-81F1BD4E061E}"/>
              </a:ext>
            </a:extLst>
          </p:cNvPr>
          <p:cNvSpPr/>
          <p:nvPr/>
        </p:nvSpPr>
        <p:spPr>
          <a:xfrm>
            <a:off x="442800" y="1249528"/>
            <a:ext cx="7274038" cy="438594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spcBef>
                <a:spcPts val="200"/>
              </a:spcBef>
              <a:spcAft>
                <a:spcPts val="200"/>
              </a:spcAft>
            </a:pPr>
            <a:r>
              <a:rPr lang="en-US" sz="1100">
                <a:solidFill>
                  <a:srgbClr val="232B39"/>
                </a:solidFill>
              </a:rPr>
              <a:t>Regular and carefully planned evaluations provide the building blocks to effective regulation and continuous improvement. These should include a clear focus on permissions where they are part of the regulatory regime. </a:t>
            </a:r>
          </a:p>
          <a:p>
            <a:pPr>
              <a:spcBef>
                <a:spcPts val="600"/>
              </a:spcBef>
              <a:spcAft>
                <a:spcPts val="200"/>
              </a:spcAft>
            </a:pPr>
            <a:r>
              <a:rPr lang="en-AU" sz="1100" b="1">
                <a:solidFill>
                  <a:schemeClr val="tx1"/>
                </a:solidFill>
                <a:ea typeface="+mn-lt"/>
                <a:cs typeface="+mn-lt"/>
              </a:rPr>
              <a:t>Evaluation plans should identify permissions (where present) and set out: </a:t>
            </a:r>
            <a:endParaRPr lang="en-US" sz="1100" b="1">
              <a:solidFill>
                <a:schemeClr val="tx1"/>
              </a:solidFill>
              <a:latin typeface="Georgia" panose="02040502050405020303" pitchFamily="18" charset="0"/>
              <a:ea typeface="+mn-lt"/>
              <a:cs typeface="+mn-lt"/>
            </a:endParaRPr>
          </a:p>
          <a:p>
            <a:pPr marL="107950" indent="-107950">
              <a:spcBef>
                <a:spcPts val="200"/>
              </a:spcBef>
              <a:spcAft>
                <a:spcPts val="200"/>
              </a:spcAft>
              <a:buFont typeface="Arial" panose="020B0604020202020204" pitchFamily="34" charset="0"/>
              <a:buChar char="•"/>
            </a:pPr>
            <a:r>
              <a:rPr lang="en-AU" sz="1100">
                <a:solidFill>
                  <a:schemeClr val="tx1"/>
                </a:solidFill>
                <a:ea typeface="+mn-lt"/>
                <a:cs typeface="+mn-lt"/>
              </a:rPr>
              <a:t>scope of evaluation (if it is a discrete evaluation, should be informed by risk)</a:t>
            </a:r>
          </a:p>
          <a:p>
            <a:pPr marL="107950" indent="-107950">
              <a:spcBef>
                <a:spcPts val="200"/>
              </a:spcBef>
              <a:spcAft>
                <a:spcPts val="200"/>
              </a:spcAft>
              <a:buFont typeface="Arial" panose="020B0604020202020204" pitchFamily="34" charset="0"/>
              <a:buChar char="•"/>
            </a:pPr>
            <a:r>
              <a:rPr lang="en-AU" sz="1100">
                <a:solidFill>
                  <a:schemeClr val="tx1"/>
                </a:solidFill>
                <a:ea typeface="+mn-lt"/>
                <a:cs typeface="+mn-lt"/>
              </a:rPr>
              <a:t>who will do the analysis (department, regulator, internal, external, independent)</a:t>
            </a:r>
            <a:endParaRPr lang="en-US" sz="1100">
              <a:solidFill>
                <a:schemeClr val="tx1"/>
              </a:solidFill>
              <a:latin typeface="Georgia" panose="02040502050405020303" pitchFamily="18" charset="0"/>
              <a:ea typeface="+mn-lt"/>
              <a:cs typeface="+mn-lt"/>
            </a:endParaRPr>
          </a:p>
          <a:p>
            <a:pPr marL="107950" indent="-107950">
              <a:spcBef>
                <a:spcPts val="200"/>
              </a:spcBef>
              <a:spcAft>
                <a:spcPts val="200"/>
              </a:spcAft>
              <a:buFont typeface="Arial" panose="020B0604020202020204" pitchFamily="34" charset="0"/>
              <a:buChar char="•"/>
            </a:pPr>
            <a:r>
              <a:rPr lang="en-AU" sz="1100">
                <a:solidFill>
                  <a:schemeClr val="tx1"/>
                </a:solidFill>
                <a:ea typeface="+mn-lt"/>
                <a:cs typeface="+mn-lt"/>
              </a:rPr>
              <a:t>metrics, analytical methods and tools to analyse outcomes and permissions and regulatory performance – qualitative, quantitative and economic </a:t>
            </a:r>
            <a:endParaRPr lang="en-US" sz="1100">
              <a:solidFill>
                <a:schemeClr val="tx1"/>
              </a:solidFill>
              <a:latin typeface="Georgia" panose="02040502050405020303" pitchFamily="18" charset="0"/>
              <a:ea typeface="+mn-lt"/>
              <a:cs typeface="+mn-lt"/>
            </a:endParaRPr>
          </a:p>
          <a:p>
            <a:pPr marL="107950" indent="-107950">
              <a:spcBef>
                <a:spcPts val="200"/>
              </a:spcBef>
              <a:spcAft>
                <a:spcPts val="200"/>
              </a:spcAft>
              <a:buFont typeface="Arial" panose="020B0604020202020204" pitchFamily="34" charset="0"/>
              <a:buChar char="•"/>
            </a:pPr>
            <a:r>
              <a:rPr lang="en-AU" sz="1100">
                <a:solidFill>
                  <a:schemeClr val="tx1"/>
                </a:solidFill>
                <a:ea typeface="+mn-lt"/>
                <a:cs typeface="+mn-lt"/>
              </a:rPr>
              <a:t>data sources and other information</a:t>
            </a:r>
            <a:endParaRPr lang="en-US" sz="1100">
              <a:solidFill>
                <a:schemeClr val="tx1"/>
              </a:solidFill>
              <a:ea typeface="+mn-lt"/>
              <a:cs typeface="+mn-lt"/>
            </a:endParaRPr>
          </a:p>
          <a:p>
            <a:pPr marL="107950" indent="-107950">
              <a:spcBef>
                <a:spcPts val="200"/>
              </a:spcBef>
              <a:spcAft>
                <a:spcPts val="200"/>
              </a:spcAft>
              <a:buFont typeface="Arial" panose="020B0604020202020204" pitchFamily="34" charset="0"/>
              <a:buChar char="•"/>
            </a:pPr>
            <a:r>
              <a:rPr lang="en-US" sz="1100">
                <a:solidFill>
                  <a:schemeClr val="tx1"/>
                </a:solidFill>
                <a:latin typeface="VIC"/>
              </a:rPr>
              <a:t>who will be consulted </a:t>
            </a:r>
          </a:p>
          <a:p>
            <a:pPr marL="87313" indent="-87313">
              <a:spcBef>
                <a:spcPts val="200"/>
              </a:spcBef>
              <a:spcAft>
                <a:spcPts val="200"/>
              </a:spcAft>
              <a:buFont typeface="Arial" panose="020B0604020202020204" pitchFamily="34" charset="0"/>
              <a:buChar char="•"/>
            </a:pPr>
            <a:r>
              <a:rPr lang="en-US" sz="1100">
                <a:solidFill>
                  <a:schemeClr val="tx1"/>
                </a:solidFill>
                <a:latin typeface="VIC"/>
              </a:rPr>
              <a:t>when it will be undertaken – informed by risk; a</a:t>
            </a:r>
            <a:r>
              <a:rPr lang="en-US" sz="1100">
                <a:solidFill>
                  <a:schemeClr val="tx1"/>
                </a:solidFill>
                <a:ea typeface="+mn-lt"/>
                <a:cs typeface="+mn-lt"/>
              </a:rPr>
              <a:t>nnual performance plus a five yearly cyclical review or at a midpoint in term of regulations.</a:t>
            </a:r>
          </a:p>
          <a:p>
            <a:pPr>
              <a:spcBef>
                <a:spcPts val="200"/>
              </a:spcBef>
              <a:spcAft>
                <a:spcPts val="200"/>
              </a:spcAft>
            </a:pPr>
            <a:r>
              <a:rPr lang="en-US" sz="1100">
                <a:solidFill>
                  <a:schemeClr val="tx1"/>
                </a:solidFill>
                <a:ea typeface="+mn-lt"/>
                <a:cs typeface="+mn-lt"/>
              </a:rPr>
              <a:t>Evaluations should be fit-for-purpose: if the nature of the harm is severe and intensifying, a comprehensive review may be warranted.</a:t>
            </a:r>
          </a:p>
          <a:p>
            <a:pPr>
              <a:lnSpc>
                <a:spcPct val="107000"/>
              </a:lnSpc>
              <a:spcBef>
                <a:spcPts val="600"/>
              </a:spcBef>
              <a:spcAft>
                <a:spcPts val="200"/>
              </a:spcAft>
            </a:pPr>
            <a:r>
              <a:rPr lang="en-US" sz="1100" b="1">
                <a:solidFill>
                  <a:schemeClr val="tx1"/>
                </a:solidFill>
              </a:rPr>
              <a:t>Evaluation plans should be clear and transparent about how outcomes will be reported and used, including</a:t>
            </a:r>
            <a:r>
              <a:rPr lang="en-US" sz="1100">
                <a:solidFill>
                  <a:schemeClr val="tx1"/>
                </a:solidFill>
              </a:rPr>
              <a:t>:</a:t>
            </a:r>
          </a:p>
          <a:p>
            <a:pPr marL="107950" indent="-107950">
              <a:spcBef>
                <a:spcPts val="200"/>
              </a:spcBef>
              <a:spcAft>
                <a:spcPts val="200"/>
              </a:spcAft>
              <a:buFont typeface="Arial" panose="020B0604020202020204" pitchFamily="34" charset="0"/>
              <a:buChar char="•"/>
            </a:pPr>
            <a:r>
              <a:rPr lang="en-AU" sz="1100">
                <a:solidFill>
                  <a:schemeClr val="tx1"/>
                </a:solidFill>
                <a:latin typeface="VIC"/>
              </a:rPr>
              <a:t>how and when metrics and evaluations will be reported and to who (e.g. department, regulator, its compliance team, those regulated, and those who must have confidence in regulatory efficacy)</a:t>
            </a:r>
          </a:p>
          <a:p>
            <a:pPr marL="107950" indent="-107950">
              <a:spcBef>
                <a:spcPts val="200"/>
              </a:spcBef>
              <a:spcAft>
                <a:spcPts val="200"/>
              </a:spcAft>
              <a:buFont typeface="Arial" panose="020B0604020202020204" pitchFamily="34" charset="0"/>
              <a:buChar char="•"/>
            </a:pPr>
            <a:r>
              <a:rPr lang="en-AU" sz="1100">
                <a:solidFill>
                  <a:schemeClr val="tx1"/>
                </a:solidFill>
                <a:latin typeface="VIC"/>
              </a:rPr>
              <a:t>how you will translate evaluation outcomes into permission improvements, such as incremental operational improvements, adjustments to features of a specific permission or reform of the permissions scheme or broader legislative design.</a:t>
            </a:r>
          </a:p>
        </p:txBody>
      </p:sp>
      <p:sp>
        <p:nvSpPr>
          <p:cNvPr id="2" name="TextBox 1">
            <a:extLst>
              <a:ext uri="{FF2B5EF4-FFF2-40B4-BE49-F238E27FC236}">
                <a16:creationId xmlns:a16="http://schemas.microsoft.com/office/drawing/2014/main" id="{775390B6-7BBA-0E70-953F-C30A63E44A8B}"/>
              </a:ext>
            </a:extLst>
          </p:cNvPr>
          <p:cNvSpPr txBox="1"/>
          <p:nvPr/>
        </p:nvSpPr>
        <p:spPr>
          <a:xfrm>
            <a:off x="8112125" y="908050"/>
            <a:ext cx="3093990"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Reporting</a:t>
            </a:r>
          </a:p>
        </p:txBody>
      </p:sp>
    </p:spTree>
    <p:extLst>
      <p:ext uri="{BB962C8B-B14F-4D97-AF65-F5344CB8AC3E}">
        <p14:creationId xmlns:p14="http://schemas.microsoft.com/office/powerpoint/2010/main" val="251906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E57F3AA-2FBA-4491-8684-91662BF9D2F2}"/>
              </a:ext>
            </a:extLst>
          </p:cNvPr>
          <p:cNvSpPr/>
          <p:nvPr/>
        </p:nvSpPr>
        <p:spPr>
          <a:xfrm>
            <a:off x="602529" y="1514148"/>
            <a:ext cx="1545801" cy="394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4850" y="403728"/>
            <a:ext cx="10515600" cy="434472"/>
          </a:xfrm>
        </p:spPr>
        <p:txBody>
          <a:bodyPr/>
          <a:lstStyle/>
          <a:p>
            <a:r>
              <a:rPr lang="en-AU" sz="2400"/>
              <a:t>Five key principles to best practice design and use of permissions</a:t>
            </a:r>
          </a:p>
        </p:txBody>
      </p:sp>
      <p:sp>
        <p:nvSpPr>
          <p:cNvPr id="11" name="ee4pContent1">
            <a:extLst>
              <a:ext uri="{FF2B5EF4-FFF2-40B4-BE49-F238E27FC236}">
                <a16:creationId xmlns:a16="http://schemas.microsoft.com/office/drawing/2014/main" id="{55EECF35-DD06-BC1A-6332-9A63C73B1086}"/>
              </a:ext>
            </a:extLst>
          </p:cNvPr>
          <p:cNvSpPr txBox="1"/>
          <p:nvPr/>
        </p:nvSpPr>
        <p:spPr>
          <a:xfrm>
            <a:off x="2706300" y="2600389"/>
            <a:ext cx="1908000"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r>
              <a:rPr lang="en-AU" sz="1400" i="0" kern="0">
                <a:solidFill>
                  <a:schemeClr val="accent1"/>
                </a:solidFill>
                <a:latin typeface="+mj-lt"/>
              </a:rPr>
              <a:t>Effective and efficient</a:t>
            </a:r>
          </a:p>
          <a:p>
            <a:pPr lvl="1">
              <a:spcAft>
                <a:spcPts val="300"/>
              </a:spcAft>
            </a:pPr>
            <a:r>
              <a:rPr lang="en-US" sz="1200" i="0">
                <a:solidFill>
                  <a:schemeClr val="tx1"/>
                </a:solidFill>
              </a:rPr>
              <a:t>Permissions should apply the least burden to effectively control risk in concert with other risk controls.</a:t>
            </a:r>
            <a:endParaRPr lang="en-AU" sz="1200" i="0">
              <a:solidFill>
                <a:schemeClr val="tx1"/>
              </a:solidFill>
            </a:endParaRPr>
          </a:p>
          <a:p>
            <a:pPr lvl="1">
              <a:spcAft>
                <a:spcPts val="300"/>
              </a:spcAft>
            </a:pPr>
            <a:r>
              <a:rPr lang="en-AU" sz="1200" i="0">
                <a:solidFill>
                  <a:schemeClr val="tx1"/>
                </a:solidFill>
              </a:rPr>
              <a:t>Permission holders should be able to follow and meet requirements efficiently.</a:t>
            </a:r>
          </a:p>
          <a:p>
            <a:pPr lvl="1">
              <a:spcAft>
                <a:spcPts val="300"/>
              </a:spcAft>
            </a:pPr>
            <a:r>
              <a:rPr lang="en-US" sz="1200" i="0">
                <a:solidFill>
                  <a:schemeClr val="tx1"/>
                </a:solidFill>
              </a:rPr>
              <a:t>Design should consider costs to entities and regulators.</a:t>
            </a:r>
          </a:p>
        </p:txBody>
      </p:sp>
      <p:grpSp>
        <p:nvGrpSpPr>
          <p:cNvPr id="25" name="bcgIcons_TwoColumnSlide">
            <a:extLst>
              <a:ext uri="{FF2B5EF4-FFF2-40B4-BE49-F238E27FC236}">
                <a16:creationId xmlns:a16="http://schemas.microsoft.com/office/drawing/2014/main" id="{034D92B4-0283-15B9-58FC-5448F6D0E0B1}"/>
              </a:ext>
            </a:extLst>
          </p:cNvPr>
          <p:cNvGrpSpPr>
            <a:grpSpLocks noChangeAspect="1"/>
          </p:cNvGrpSpPr>
          <p:nvPr/>
        </p:nvGrpSpPr>
        <p:grpSpPr bwMode="auto">
          <a:xfrm>
            <a:off x="3204701" y="1646677"/>
            <a:ext cx="947031" cy="874993"/>
            <a:chOff x="1682" y="0"/>
            <a:chExt cx="4316" cy="4320"/>
          </a:xfrm>
        </p:grpSpPr>
        <p:sp>
          <p:nvSpPr>
            <p:cNvPr id="26" name="AutoShape 18">
              <a:extLst>
                <a:ext uri="{FF2B5EF4-FFF2-40B4-BE49-F238E27FC236}">
                  <a16:creationId xmlns:a16="http://schemas.microsoft.com/office/drawing/2014/main" id="{F2F98E5C-F628-C48B-B21A-FB1C0326CC5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a:extLst>
                <a:ext uri="{FF2B5EF4-FFF2-40B4-BE49-F238E27FC236}">
                  <a16:creationId xmlns:a16="http://schemas.microsoft.com/office/drawing/2014/main" id="{97CE5B74-96E2-23D6-13F4-84BABB74A78B}"/>
                </a:ext>
              </a:extLst>
            </p:cNvPr>
            <p:cNvSpPr>
              <a:spLocks/>
            </p:cNvSpPr>
            <p:nvPr/>
          </p:nvSpPr>
          <p:spPr bwMode="auto">
            <a:xfrm>
              <a:off x="2325" y="1133"/>
              <a:ext cx="3034" cy="444"/>
            </a:xfrm>
            <a:custGeom>
              <a:avLst/>
              <a:gdLst>
                <a:gd name="T0" fmla="*/ 1610 w 1620"/>
                <a:gd name="T1" fmla="*/ 237 h 237"/>
                <a:gd name="T2" fmla="*/ 10 w 1620"/>
                <a:gd name="T3" fmla="*/ 237 h 237"/>
                <a:gd name="T4" fmla="*/ 0 w 1620"/>
                <a:gd name="T5" fmla="*/ 227 h 237"/>
                <a:gd name="T6" fmla="*/ 0 w 1620"/>
                <a:gd name="T7" fmla="*/ 10 h 237"/>
                <a:gd name="T8" fmla="*/ 10 w 1620"/>
                <a:gd name="T9" fmla="*/ 0 h 237"/>
                <a:gd name="T10" fmla="*/ 1610 w 1620"/>
                <a:gd name="T11" fmla="*/ 0 h 237"/>
                <a:gd name="T12" fmla="*/ 1620 w 1620"/>
                <a:gd name="T13" fmla="*/ 10 h 237"/>
                <a:gd name="T14" fmla="*/ 1620 w 1620"/>
                <a:gd name="T15" fmla="*/ 227 h 237"/>
                <a:gd name="T16" fmla="*/ 1610 w 1620"/>
                <a:gd name="T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0" h="237">
                  <a:moveTo>
                    <a:pt x="1610" y="237"/>
                  </a:moveTo>
                  <a:cubicBezTo>
                    <a:pt x="10" y="237"/>
                    <a:pt x="10" y="237"/>
                    <a:pt x="10" y="237"/>
                  </a:cubicBezTo>
                  <a:cubicBezTo>
                    <a:pt x="5" y="237"/>
                    <a:pt x="0" y="233"/>
                    <a:pt x="0" y="227"/>
                  </a:cubicBezTo>
                  <a:cubicBezTo>
                    <a:pt x="0" y="10"/>
                    <a:pt x="0" y="10"/>
                    <a:pt x="0" y="10"/>
                  </a:cubicBezTo>
                  <a:cubicBezTo>
                    <a:pt x="0" y="5"/>
                    <a:pt x="5" y="0"/>
                    <a:pt x="10" y="0"/>
                  </a:cubicBezTo>
                  <a:cubicBezTo>
                    <a:pt x="1610" y="0"/>
                    <a:pt x="1610" y="0"/>
                    <a:pt x="1610" y="0"/>
                  </a:cubicBezTo>
                  <a:cubicBezTo>
                    <a:pt x="1615" y="0"/>
                    <a:pt x="1620" y="5"/>
                    <a:pt x="1620" y="10"/>
                  </a:cubicBezTo>
                  <a:cubicBezTo>
                    <a:pt x="1620" y="227"/>
                    <a:pt x="1620" y="227"/>
                    <a:pt x="1620" y="227"/>
                  </a:cubicBezTo>
                  <a:cubicBezTo>
                    <a:pt x="1620" y="233"/>
                    <a:pt x="1615" y="237"/>
                    <a:pt x="1610" y="237"/>
                  </a:cubicBezTo>
                  <a:close/>
                </a:path>
              </a:pathLst>
            </a:custGeom>
            <a:solidFill>
              <a:srgbClr val="53565A">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1">
              <a:extLst>
                <a:ext uri="{FF2B5EF4-FFF2-40B4-BE49-F238E27FC236}">
                  <a16:creationId xmlns:a16="http://schemas.microsoft.com/office/drawing/2014/main" id="{60F6EA9D-DABD-FEC7-B7CF-D6BD57CF1F48}"/>
                </a:ext>
              </a:extLst>
            </p:cNvPr>
            <p:cNvSpPr>
              <a:spLocks noEditPoints="1"/>
            </p:cNvSpPr>
            <p:nvPr/>
          </p:nvSpPr>
          <p:spPr bwMode="auto">
            <a:xfrm>
              <a:off x="2124" y="934"/>
              <a:ext cx="3436" cy="2452"/>
            </a:xfrm>
            <a:custGeom>
              <a:avLst/>
              <a:gdLst>
                <a:gd name="T0" fmla="*/ 44 w 1834"/>
                <a:gd name="T1" fmla="*/ 1308 h 1308"/>
                <a:gd name="T2" fmla="*/ 0 w 1834"/>
                <a:gd name="T3" fmla="*/ 44 h 1308"/>
                <a:gd name="T4" fmla="*/ 1790 w 1834"/>
                <a:gd name="T5" fmla="*/ 0 h 1308"/>
                <a:gd name="T6" fmla="*/ 1834 w 1834"/>
                <a:gd name="T7" fmla="*/ 1264 h 1308"/>
                <a:gd name="T8" fmla="*/ 44 w 1834"/>
                <a:gd name="T9" fmla="*/ 44 h 1308"/>
                <a:gd name="T10" fmla="*/ 1790 w 1834"/>
                <a:gd name="T11" fmla="*/ 1264 h 1308"/>
                <a:gd name="T12" fmla="*/ 44 w 1834"/>
                <a:gd name="T13" fmla="*/ 44 h 1308"/>
                <a:gd name="T14" fmla="*/ 809 w 1834"/>
                <a:gd name="T15" fmla="*/ 481 h 1308"/>
                <a:gd name="T16" fmla="*/ 109 w 1834"/>
                <a:gd name="T17" fmla="*/ 503 h 1308"/>
                <a:gd name="T18" fmla="*/ 809 w 1834"/>
                <a:gd name="T19" fmla="*/ 525 h 1308"/>
                <a:gd name="T20" fmla="*/ 813 w 1834"/>
                <a:gd name="T21" fmla="*/ 652 h 1308"/>
                <a:gd name="T22" fmla="*/ 131 w 1834"/>
                <a:gd name="T23" fmla="*/ 630 h 1308"/>
                <a:gd name="T24" fmla="*/ 131 w 1834"/>
                <a:gd name="T25" fmla="*/ 674 h 1308"/>
                <a:gd name="T26" fmla="*/ 813 w 1834"/>
                <a:gd name="T27" fmla="*/ 652 h 1308"/>
                <a:gd name="T28" fmla="*/ 753 w 1834"/>
                <a:gd name="T29" fmla="*/ 779 h 1308"/>
                <a:gd name="T30" fmla="*/ 109 w 1834"/>
                <a:gd name="T31" fmla="*/ 801 h 1308"/>
                <a:gd name="T32" fmla="*/ 753 w 1834"/>
                <a:gd name="T33" fmla="*/ 823 h 1308"/>
                <a:gd name="T34" fmla="*/ 813 w 1834"/>
                <a:gd name="T35" fmla="*/ 954 h 1308"/>
                <a:gd name="T36" fmla="*/ 131 w 1834"/>
                <a:gd name="T37" fmla="*/ 932 h 1308"/>
                <a:gd name="T38" fmla="*/ 131 w 1834"/>
                <a:gd name="T39" fmla="*/ 976 h 1308"/>
                <a:gd name="T40" fmla="*/ 813 w 1834"/>
                <a:gd name="T41" fmla="*/ 954 h 1308"/>
                <a:gd name="T42" fmla="*/ 476 w 1834"/>
                <a:gd name="T43" fmla="*/ 1078 h 1308"/>
                <a:gd name="T44" fmla="*/ 109 w 1834"/>
                <a:gd name="T45" fmla="*/ 1100 h 1308"/>
                <a:gd name="T46" fmla="*/ 476 w 1834"/>
                <a:gd name="T47" fmla="*/ 1122 h 1308"/>
                <a:gd name="T48" fmla="*/ 1649 w 1834"/>
                <a:gd name="T49" fmla="*/ 503 h 1308"/>
                <a:gd name="T50" fmla="*/ 1003 w 1834"/>
                <a:gd name="T51" fmla="*/ 481 h 1308"/>
                <a:gd name="T52" fmla="*/ 1003 w 1834"/>
                <a:gd name="T53" fmla="*/ 525 h 1308"/>
                <a:gd name="T54" fmla="*/ 1649 w 1834"/>
                <a:gd name="T55" fmla="*/ 503 h 1308"/>
                <a:gd name="T56" fmla="*/ 1693 w 1834"/>
                <a:gd name="T57" fmla="*/ 630 h 1308"/>
                <a:gd name="T58" fmla="*/ 981 w 1834"/>
                <a:gd name="T59" fmla="*/ 652 h 1308"/>
                <a:gd name="T60" fmla="*/ 1693 w 1834"/>
                <a:gd name="T61" fmla="*/ 674 h 1308"/>
                <a:gd name="T62" fmla="*/ 1673 w 1834"/>
                <a:gd name="T63" fmla="*/ 801 h 1308"/>
                <a:gd name="T64" fmla="*/ 1003 w 1834"/>
                <a:gd name="T65" fmla="*/ 779 h 1308"/>
                <a:gd name="T66" fmla="*/ 1003 w 1834"/>
                <a:gd name="T67" fmla="*/ 823 h 1308"/>
                <a:gd name="T68" fmla="*/ 1673 w 1834"/>
                <a:gd name="T69" fmla="*/ 801 h 1308"/>
                <a:gd name="T70" fmla="*/ 1627 w 1834"/>
                <a:gd name="T71" fmla="*/ 929 h 1308"/>
                <a:gd name="T72" fmla="*/ 981 w 1834"/>
                <a:gd name="T73" fmla="*/ 951 h 1308"/>
                <a:gd name="T74" fmla="*/ 1627 w 1834"/>
                <a:gd name="T75" fmla="*/ 973 h 1308"/>
                <a:gd name="T76" fmla="*/ 1337 w 1834"/>
                <a:gd name="T77" fmla="*/ 1100 h 1308"/>
                <a:gd name="T78" fmla="*/ 1003 w 1834"/>
                <a:gd name="T79" fmla="*/ 1078 h 1308"/>
                <a:gd name="T80" fmla="*/ 1003 w 1834"/>
                <a:gd name="T81" fmla="*/ 1122 h 1308"/>
                <a:gd name="T82" fmla="*/ 1337 w 1834"/>
                <a:gd name="T83" fmla="*/ 110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4" h="1308">
                  <a:moveTo>
                    <a:pt x="1790" y="1308"/>
                  </a:moveTo>
                  <a:cubicBezTo>
                    <a:pt x="44" y="1308"/>
                    <a:pt x="44" y="1308"/>
                    <a:pt x="44" y="1308"/>
                  </a:cubicBezTo>
                  <a:cubicBezTo>
                    <a:pt x="20" y="1308"/>
                    <a:pt x="0" y="1288"/>
                    <a:pt x="0" y="1264"/>
                  </a:cubicBezTo>
                  <a:cubicBezTo>
                    <a:pt x="0" y="44"/>
                    <a:pt x="0" y="44"/>
                    <a:pt x="0" y="44"/>
                  </a:cubicBezTo>
                  <a:cubicBezTo>
                    <a:pt x="0" y="20"/>
                    <a:pt x="20" y="0"/>
                    <a:pt x="44" y="0"/>
                  </a:cubicBezTo>
                  <a:cubicBezTo>
                    <a:pt x="1790" y="0"/>
                    <a:pt x="1790" y="0"/>
                    <a:pt x="1790" y="0"/>
                  </a:cubicBezTo>
                  <a:cubicBezTo>
                    <a:pt x="1814" y="0"/>
                    <a:pt x="1834" y="20"/>
                    <a:pt x="1834" y="44"/>
                  </a:cubicBezTo>
                  <a:cubicBezTo>
                    <a:pt x="1834" y="1264"/>
                    <a:pt x="1834" y="1264"/>
                    <a:pt x="1834" y="1264"/>
                  </a:cubicBezTo>
                  <a:cubicBezTo>
                    <a:pt x="1834" y="1288"/>
                    <a:pt x="1814" y="1308"/>
                    <a:pt x="1790" y="1308"/>
                  </a:cubicBezTo>
                  <a:close/>
                  <a:moveTo>
                    <a:pt x="44" y="44"/>
                  </a:moveTo>
                  <a:cubicBezTo>
                    <a:pt x="44" y="1264"/>
                    <a:pt x="44" y="1264"/>
                    <a:pt x="44" y="1264"/>
                  </a:cubicBezTo>
                  <a:cubicBezTo>
                    <a:pt x="1790" y="1264"/>
                    <a:pt x="1790" y="1264"/>
                    <a:pt x="1790" y="1264"/>
                  </a:cubicBezTo>
                  <a:cubicBezTo>
                    <a:pt x="1790" y="44"/>
                    <a:pt x="1790" y="44"/>
                    <a:pt x="1790" y="44"/>
                  </a:cubicBezTo>
                  <a:lnTo>
                    <a:pt x="44" y="44"/>
                  </a:lnTo>
                  <a:close/>
                  <a:moveTo>
                    <a:pt x="831" y="503"/>
                  </a:moveTo>
                  <a:cubicBezTo>
                    <a:pt x="831" y="490"/>
                    <a:pt x="821" y="481"/>
                    <a:pt x="809" y="481"/>
                  </a:cubicBezTo>
                  <a:cubicBezTo>
                    <a:pt x="131" y="481"/>
                    <a:pt x="131" y="481"/>
                    <a:pt x="131" y="481"/>
                  </a:cubicBezTo>
                  <a:cubicBezTo>
                    <a:pt x="119" y="481"/>
                    <a:pt x="109" y="490"/>
                    <a:pt x="109" y="503"/>
                  </a:cubicBezTo>
                  <a:cubicBezTo>
                    <a:pt x="109" y="515"/>
                    <a:pt x="119" y="525"/>
                    <a:pt x="131" y="525"/>
                  </a:cubicBezTo>
                  <a:cubicBezTo>
                    <a:pt x="809" y="525"/>
                    <a:pt x="809" y="525"/>
                    <a:pt x="809" y="525"/>
                  </a:cubicBezTo>
                  <a:cubicBezTo>
                    <a:pt x="821" y="525"/>
                    <a:pt x="831" y="515"/>
                    <a:pt x="831" y="503"/>
                  </a:cubicBezTo>
                  <a:close/>
                  <a:moveTo>
                    <a:pt x="813" y="652"/>
                  </a:moveTo>
                  <a:cubicBezTo>
                    <a:pt x="813" y="640"/>
                    <a:pt x="803" y="630"/>
                    <a:pt x="791" y="630"/>
                  </a:cubicBezTo>
                  <a:cubicBezTo>
                    <a:pt x="131" y="630"/>
                    <a:pt x="131" y="630"/>
                    <a:pt x="131" y="630"/>
                  </a:cubicBezTo>
                  <a:cubicBezTo>
                    <a:pt x="119" y="630"/>
                    <a:pt x="109" y="640"/>
                    <a:pt x="109" y="652"/>
                  </a:cubicBezTo>
                  <a:cubicBezTo>
                    <a:pt x="109" y="664"/>
                    <a:pt x="119" y="674"/>
                    <a:pt x="131" y="674"/>
                  </a:cubicBezTo>
                  <a:cubicBezTo>
                    <a:pt x="791" y="674"/>
                    <a:pt x="791" y="674"/>
                    <a:pt x="791" y="674"/>
                  </a:cubicBezTo>
                  <a:cubicBezTo>
                    <a:pt x="803" y="674"/>
                    <a:pt x="813" y="664"/>
                    <a:pt x="813" y="652"/>
                  </a:cubicBezTo>
                  <a:close/>
                  <a:moveTo>
                    <a:pt x="775" y="801"/>
                  </a:moveTo>
                  <a:cubicBezTo>
                    <a:pt x="775" y="789"/>
                    <a:pt x="765" y="779"/>
                    <a:pt x="753" y="779"/>
                  </a:cubicBezTo>
                  <a:cubicBezTo>
                    <a:pt x="131" y="779"/>
                    <a:pt x="131" y="779"/>
                    <a:pt x="131" y="779"/>
                  </a:cubicBezTo>
                  <a:cubicBezTo>
                    <a:pt x="119" y="779"/>
                    <a:pt x="109" y="789"/>
                    <a:pt x="109" y="801"/>
                  </a:cubicBezTo>
                  <a:cubicBezTo>
                    <a:pt x="109" y="813"/>
                    <a:pt x="119" y="823"/>
                    <a:pt x="131" y="823"/>
                  </a:cubicBezTo>
                  <a:cubicBezTo>
                    <a:pt x="753" y="823"/>
                    <a:pt x="753" y="823"/>
                    <a:pt x="753" y="823"/>
                  </a:cubicBezTo>
                  <a:cubicBezTo>
                    <a:pt x="765" y="823"/>
                    <a:pt x="775" y="813"/>
                    <a:pt x="775" y="801"/>
                  </a:cubicBezTo>
                  <a:close/>
                  <a:moveTo>
                    <a:pt x="813" y="954"/>
                  </a:moveTo>
                  <a:cubicBezTo>
                    <a:pt x="813" y="942"/>
                    <a:pt x="803" y="932"/>
                    <a:pt x="791" y="932"/>
                  </a:cubicBezTo>
                  <a:cubicBezTo>
                    <a:pt x="131" y="932"/>
                    <a:pt x="131" y="932"/>
                    <a:pt x="131" y="932"/>
                  </a:cubicBezTo>
                  <a:cubicBezTo>
                    <a:pt x="119" y="932"/>
                    <a:pt x="109" y="942"/>
                    <a:pt x="109" y="954"/>
                  </a:cubicBezTo>
                  <a:cubicBezTo>
                    <a:pt x="109" y="966"/>
                    <a:pt x="119" y="976"/>
                    <a:pt x="131" y="976"/>
                  </a:cubicBezTo>
                  <a:cubicBezTo>
                    <a:pt x="791" y="976"/>
                    <a:pt x="791" y="976"/>
                    <a:pt x="791" y="976"/>
                  </a:cubicBezTo>
                  <a:cubicBezTo>
                    <a:pt x="803" y="976"/>
                    <a:pt x="813" y="966"/>
                    <a:pt x="813" y="954"/>
                  </a:cubicBezTo>
                  <a:close/>
                  <a:moveTo>
                    <a:pt x="498" y="1100"/>
                  </a:moveTo>
                  <a:cubicBezTo>
                    <a:pt x="498" y="1088"/>
                    <a:pt x="488" y="1078"/>
                    <a:pt x="476" y="1078"/>
                  </a:cubicBezTo>
                  <a:cubicBezTo>
                    <a:pt x="131" y="1078"/>
                    <a:pt x="131" y="1078"/>
                    <a:pt x="131" y="1078"/>
                  </a:cubicBezTo>
                  <a:cubicBezTo>
                    <a:pt x="119" y="1078"/>
                    <a:pt x="109" y="1088"/>
                    <a:pt x="109" y="1100"/>
                  </a:cubicBezTo>
                  <a:cubicBezTo>
                    <a:pt x="109" y="1112"/>
                    <a:pt x="119" y="1122"/>
                    <a:pt x="131" y="1122"/>
                  </a:cubicBezTo>
                  <a:cubicBezTo>
                    <a:pt x="476" y="1122"/>
                    <a:pt x="476" y="1122"/>
                    <a:pt x="476" y="1122"/>
                  </a:cubicBezTo>
                  <a:cubicBezTo>
                    <a:pt x="488" y="1122"/>
                    <a:pt x="498" y="1112"/>
                    <a:pt x="498" y="1100"/>
                  </a:cubicBezTo>
                  <a:close/>
                  <a:moveTo>
                    <a:pt x="1649" y="503"/>
                  </a:moveTo>
                  <a:cubicBezTo>
                    <a:pt x="1649" y="490"/>
                    <a:pt x="1639" y="481"/>
                    <a:pt x="1627" y="481"/>
                  </a:cubicBezTo>
                  <a:cubicBezTo>
                    <a:pt x="1003" y="481"/>
                    <a:pt x="1003" y="481"/>
                    <a:pt x="1003" y="481"/>
                  </a:cubicBezTo>
                  <a:cubicBezTo>
                    <a:pt x="991" y="481"/>
                    <a:pt x="981" y="490"/>
                    <a:pt x="981" y="503"/>
                  </a:cubicBezTo>
                  <a:cubicBezTo>
                    <a:pt x="981" y="515"/>
                    <a:pt x="991" y="525"/>
                    <a:pt x="1003" y="525"/>
                  </a:cubicBezTo>
                  <a:cubicBezTo>
                    <a:pt x="1627" y="525"/>
                    <a:pt x="1627" y="525"/>
                    <a:pt x="1627" y="525"/>
                  </a:cubicBezTo>
                  <a:cubicBezTo>
                    <a:pt x="1639" y="525"/>
                    <a:pt x="1649" y="515"/>
                    <a:pt x="1649" y="503"/>
                  </a:cubicBezTo>
                  <a:close/>
                  <a:moveTo>
                    <a:pt x="1715" y="652"/>
                  </a:moveTo>
                  <a:cubicBezTo>
                    <a:pt x="1715" y="640"/>
                    <a:pt x="1705" y="630"/>
                    <a:pt x="1693" y="630"/>
                  </a:cubicBezTo>
                  <a:cubicBezTo>
                    <a:pt x="1003" y="630"/>
                    <a:pt x="1003" y="630"/>
                    <a:pt x="1003" y="630"/>
                  </a:cubicBezTo>
                  <a:cubicBezTo>
                    <a:pt x="991" y="630"/>
                    <a:pt x="981" y="640"/>
                    <a:pt x="981" y="652"/>
                  </a:cubicBezTo>
                  <a:cubicBezTo>
                    <a:pt x="981" y="664"/>
                    <a:pt x="991" y="674"/>
                    <a:pt x="1003" y="674"/>
                  </a:cubicBezTo>
                  <a:cubicBezTo>
                    <a:pt x="1693" y="674"/>
                    <a:pt x="1693" y="674"/>
                    <a:pt x="1693" y="674"/>
                  </a:cubicBezTo>
                  <a:cubicBezTo>
                    <a:pt x="1705" y="674"/>
                    <a:pt x="1715" y="664"/>
                    <a:pt x="1715" y="652"/>
                  </a:cubicBezTo>
                  <a:close/>
                  <a:moveTo>
                    <a:pt x="1673" y="801"/>
                  </a:moveTo>
                  <a:cubicBezTo>
                    <a:pt x="1673" y="789"/>
                    <a:pt x="1663" y="779"/>
                    <a:pt x="1651" y="779"/>
                  </a:cubicBezTo>
                  <a:cubicBezTo>
                    <a:pt x="1003" y="779"/>
                    <a:pt x="1003" y="779"/>
                    <a:pt x="1003" y="779"/>
                  </a:cubicBezTo>
                  <a:cubicBezTo>
                    <a:pt x="991" y="779"/>
                    <a:pt x="981" y="789"/>
                    <a:pt x="981" y="801"/>
                  </a:cubicBezTo>
                  <a:cubicBezTo>
                    <a:pt x="981" y="813"/>
                    <a:pt x="991" y="823"/>
                    <a:pt x="1003" y="823"/>
                  </a:cubicBezTo>
                  <a:cubicBezTo>
                    <a:pt x="1651" y="823"/>
                    <a:pt x="1651" y="823"/>
                    <a:pt x="1651" y="823"/>
                  </a:cubicBezTo>
                  <a:cubicBezTo>
                    <a:pt x="1663" y="823"/>
                    <a:pt x="1673" y="813"/>
                    <a:pt x="1673" y="801"/>
                  </a:cubicBezTo>
                  <a:close/>
                  <a:moveTo>
                    <a:pt x="1649" y="951"/>
                  </a:moveTo>
                  <a:cubicBezTo>
                    <a:pt x="1649" y="938"/>
                    <a:pt x="1639" y="929"/>
                    <a:pt x="1627" y="929"/>
                  </a:cubicBezTo>
                  <a:cubicBezTo>
                    <a:pt x="1003" y="929"/>
                    <a:pt x="1003" y="929"/>
                    <a:pt x="1003" y="929"/>
                  </a:cubicBezTo>
                  <a:cubicBezTo>
                    <a:pt x="991" y="929"/>
                    <a:pt x="981" y="938"/>
                    <a:pt x="981" y="951"/>
                  </a:cubicBezTo>
                  <a:cubicBezTo>
                    <a:pt x="981" y="963"/>
                    <a:pt x="991" y="973"/>
                    <a:pt x="1003" y="973"/>
                  </a:cubicBezTo>
                  <a:cubicBezTo>
                    <a:pt x="1627" y="973"/>
                    <a:pt x="1627" y="973"/>
                    <a:pt x="1627" y="973"/>
                  </a:cubicBezTo>
                  <a:cubicBezTo>
                    <a:pt x="1639" y="973"/>
                    <a:pt x="1649" y="963"/>
                    <a:pt x="1649" y="951"/>
                  </a:cubicBezTo>
                  <a:close/>
                  <a:moveTo>
                    <a:pt x="1337" y="1100"/>
                  </a:moveTo>
                  <a:cubicBezTo>
                    <a:pt x="1337" y="1088"/>
                    <a:pt x="1327" y="1078"/>
                    <a:pt x="1315" y="1078"/>
                  </a:cubicBezTo>
                  <a:cubicBezTo>
                    <a:pt x="1003" y="1078"/>
                    <a:pt x="1003" y="1078"/>
                    <a:pt x="1003" y="1078"/>
                  </a:cubicBezTo>
                  <a:cubicBezTo>
                    <a:pt x="991" y="1078"/>
                    <a:pt x="981" y="1088"/>
                    <a:pt x="981" y="1100"/>
                  </a:cubicBezTo>
                  <a:cubicBezTo>
                    <a:pt x="981" y="1112"/>
                    <a:pt x="991" y="1122"/>
                    <a:pt x="1003" y="1122"/>
                  </a:cubicBezTo>
                  <a:cubicBezTo>
                    <a:pt x="1315" y="1122"/>
                    <a:pt x="1315" y="1122"/>
                    <a:pt x="1315" y="1122"/>
                  </a:cubicBezTo>
                  <a:cubicBezTo>
                    <a:pt x="1327" y="1122"/>
                    <a:pt x="1337" y="1112"/>
                    <a:pt x="1337" y="1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9" name="bcgIcons_Target">
            <a:extLst>
              <a:ext uri="{FF2B5EF4-FFF2-40B4-BE49-F238E27FC236}">
                <a16:creationId xmlns:a16="http://schemas.microsoft.com/office/drawing/2014/main" id="{A3F8A1C5-F7F3-11C3-D8B9-01E1ABE2AB60}"/>
              </a:ext>
            </a:extLst>
          </p:cNvPr>
          <p:cNvGrpSpPr>
            <a:grpSpLocks noChangeAspect="1"/>
          </p:cNvGrpSpPr>
          <p:nvPr/>
        </p:nvGrpSpPr>
        <p:grpSpPr bwMode="auto">
          <a:xfrm>
            <a:off x="5368664" y="1646678"/>
            <a:ext cx="947031" cy="874991"/>
            <a:chOff x="1682" y="0"/>
            <a:chExt cx="4316" cy="4320"/>
          </a:xfrm>
        </p:grpSpPr>
        <p:sp>
          <p:nvSpPr>
            <p:cNvPr id="30" name="AutoShape 23">
              <a:extLst>
                <a:ext uri="{FF2B5EF4-FFF2-40B4-BE49-F238E27FC236}">
                  <a16:creationId xmlns:a16="http://schemas.microsoft.com/office/drawing/2014/main" id="{208AC38A-CEEA-7E13-FD73-5B845476847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a:extLst>
                <a:ext uri="{FF2B5EF4-FFF2-40B4-BE49-F238E27FC236}">
                  <a16:creationId xmlns:a16="http://schemas.microsoft.com/office/drawing/2014/main" id="{0D3E7880-364B-81D8-D1F7-E46504185837}"/>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a:extLst>
                <a:ext uri="{FF2B5EF4-FFF2-40B4-BE49-F238E27FC236}">
                  <a16:creationId xmlns:a16="http://schemas.microsoft.com/office/drawing/2014/main" id="{350B094F-43B7-33E8-B8AA-C2B3A9BD18A8}"/>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 name="Group 2">
            <a:extLst>
              <a:ext uri="{FF2B5EF4-FFF2-40B4-BE49-F238E27FC236}">
                <a16:creationId xmlns:a16="http://schemas.microsoft.com/office/drawing/2014/main" id="{355E75F7-1AB7-A11E-7653-DD580A59B80F}"/>
              </a:ext>
            </a:extLst>
          </p:cNvPr>
          <p:cNvGrpSpPr>
            <a:grpSpLocks noChangeAspect="1"/>
          </p:cNvGrpSpPr>
          <p:nvPr/>
        </p:nvGrpSpPr>
        <p:grpSpPr>
          <a:xfrm>
            <a:off x="1029031" y="1633174"/>
            <a:ext cx="958738" cy="906135"/>
            <a:chOff x="5278301" y="2605362"/>
            <a:chExt cx="1646236" cy="1646237"/>
          </a:xfrm>
        </p:grpSpPr>
        <p:sp>
          <p:nvSpPr>
            <p:cNvPr id="39" name="AutoShape 8">
              <a:extLst>
                <a:ext uri="{FF2B5EF4-FFF2-40B4-BE49-F238E27FC236}">
                  <a16:creationId xmlns:a16="http://schemas.microsoft.com/office/drawing/2014/main" id="{2EEE6B41-C6FE-D2BB-F4D2-F9F155C68942}"/>
                </a:ext>
              </a:extLst>
            </p:cNvPr>
            <p:cNvSpPr>
              <a:spLocks noChangeAspect="1" noChangeArrowheads="1" noTextEdit="1"/>
            </p:cNvSpPr>
            <p:nvPr/>
          </p:nvSpPr>
          <p:spPr bwMode="auto">
            <a:xfrm>
              <a:off x="5278301" y="2605362"/>
              <a:ext cx="1646236"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F6F5787E-5951-7934-D6B3-784A153C2274}"/>
                </a:ext>
              </a:extLst>
            </p:cNvPr>
            <p:cNvGrpSpPr/>
            <p:nvPr/>
          </p:nvGrpSpPr>
          <p:grpSpPr>
            <a:xfrm>
              <a:off x="5753881" y="2784890"/>
              <a:ext cx="695077" cy="1287181"/>
              <a:chOff x="5753881" y="2784890"/>
              <a:chExt cx="695077" cy="1287181"/>
            </a:xfrm>
          </p:grpSpPr>
          <p:sp>
            <p:nvSpPr>
              <p:cNvPr id="41" name="Freeform 10">
                <a:extLst>
                  <a:ext uri="{FF2B5EF4-FFF2-40B4-BE49-F238E27FC236}">
                    <a16:creationId xmlns:a16="http://schemas.microsoft.com/office/drawing/2014/main" id="{F7A2CD4E-4837-C366-0791-2B24B004633B}"/>
                  </a:ext>
                </a:extLst>
              </p:cNvPr>
              <p:cNvSpPr>
                <a:spLocks noEditPoints="1"/>
              </p:cNvSpPr>
              <p:nvPr/>
            </p:nvSpPr>
            <p:spPr bwMode="auto">
              <a:xfrm>
                <a:off x="5817563" y="2848572"/>
                <a:ext cx="569069" cy="1159818"/>
              </a:xfrm>
              <a:custGeom>
                <a:avLst/>
                <a:gdLst>
                  <a:gd name="T0" fmla="*/ 747 w 796"/>
                  <a:gd name="T1" fmla="*/ 0 h 1624"/>
                  <a:gd name="T2" fmla="*/ 48 w 796"/>
                  <a:gd name="T3" fmla="*/ 0 h 1624"/>
                  <a:gd name="T4" fmla="*/ 0 w 796"/>
                  <a:gd name="T5" fmla="*/ 48 h 1624"/>
                  <a:gd name="T6" fmla="*/ 0 w 796"/>
                  <a:gd name="T7" fmla="*/ 1576 h 1624"/>
                  <a:gd name="T8" fmla="*/ 48 w 796"/>
                  <a:gd name="T9" fmla="*/ 1624 h 1624"/>
                  <a:gd name="T10" fmla="*/ 747 w 796"/>
                  <a:gd name="T11" fmla="*/ 1624 h 1624"/>
                  <a:gd name="T12" fmla="*/ 796 w 796"/>
                  <a:gd name="T13" fmla="*/ 1576 h 1624"/>
                  <a:gd name="T14" fmla="*/ 796 w 796"/>
                  <a:gd name="T15" fmla="*/ 48 h 1624"/>
                  <a:gd name="T16" fmla="*/ 747 w 796"/>
                  <a:gd name="T17" fmla="*/ 0 h 1624"/>
                  <a:gd name="T18" fmla="*/ 94 w 796"/>
                  <a:gd name="T19" fmla="*/ 120 h 1624"/>
                  <a:gd name="T20" fmla="*/ 129 w 796"/>
                  <a:gd name="T21" fmla="*/ 85 h 1624"/>
                  <a:gd name="T22" fmla="*/ 670 w 796"/>
                  <a:gd name="T23" fmla="*/ 85 h 1624"/>
                  <a:gd name="T24" fmla="*/ 705 w 796"/>
                  <a:gd name="T25" fmla="*/ 120 h 1624"/>
                  <a:gd name="T26" fmla="*/ 705 w 796"/>
                  <a:gd name="T27" fmla="*/ 302 h 1624"/>
                  <a:gd name="T28" fmla="*/ 670 w 796"/>
                  <a:gd name="T29" fmla="*/ 337 h 1624"/>
                  <a:gd name="T30" fmla="*/ 129 w 796"/>
                  <a:gd name="T31" fmla="*/ 337 h 1624"/>
                  <a:gd name="T32" fmla="*/ 94 w 796"/>
                  <a:gd name="T33" fmla="*/ 302 h 1624"/>
                  <a:gd name="T34" fmla="*/ 94 w 796"/>
                  <a:gd name="T35" fmla="*/ 120 h 1624"/>
                  <a:gd name="T36" fmla="*/ 94 w 796"/>
                  <a:gd name="T37" fmla="*/ 479 h 1624"/>
                  <a:gd name="T38" fmla="*/ 129 w 796"/>
                  <a:gd name="T39" fmla="*/ 444 h 1624"/>
                  <a:gd name="T40" fmla="*/ 670 w 796"/>
                  <a:gd name="T41" fmla="*/ 444 h 1624"/>
                  <a:gd name="T42" fmla="*/ 705 w 796"/>
                  <a:gd name="T43" fmla="*/ 479 h 1624"/>
                  <a:gd name="T44" fmla="*/ 705 w 796"/>
                  <a:gd name="T45" fmla="*/ 661 h 1624"/>
                  <a:gd name="T46" fmla="*/ 670 w 796"/>
                  <a:gd name="T47" fmla="*/ 696 h 1624"/>
                  <a:gd name="T48" fmla="*/ 129 w 796"/>
                  <a:gd name="T49" fmla="*/ 696 h 1624"/>
                  <a:gd name="T50" fmla="*/ 94 w 796"/>
                  <a:gd name="T51" fmla="*/ 661 h 1624"/>
                  <a:gd name="T52" fmla="*/ 94 w 796"/>
                  <a:gd name="T53" fmla="*/ 479 h 1624"/>
                  <a:gd name="T54" fmla="*/ 400 w 796"/>
                  <a:gd name="T55" fmla="*/ 1517 h 1624"/>
                  <a:gd name="T56" fmla="*/ 293 w 796"/>
                  <a:gd name="T57" fmla="*/ 1410 h 1624"/>
                  <a:gd name="T58" fmla="*/ 400 w 796"/>
                  <a:gd name="T59" fmla="*/ 1302 h 1624"/>
                  <a:gd name="T60" fmla="*/ 507 w 796"/>
                  <a:gd name="T61" fmla="*/ 1410 h 1624"/>
                  <a:gd name="T62" fmla="*/ 400 w 796"/>
                  <a:gd name="T63" fmla="*/ 1517 h 1624"/>
                  <a:gd name="T64" fmla="*/ 682 w 796"/>
                  <a:gd name="T65" fmla="*/ 1175 h 1624"/>
                  <a:gd name="T66" fmla="*/ 115 w 796"/>
                  <a:gd name="T67" fmla="*/ 1175 h 1624"/>
                  <a:gd name="T68" fmla="*/ 93 w 796"/>
                  <a:gd name="T69" fmla="*/ 1153 h 1624"/>
                  <a:gd name="T70" fmla="*/ 93 w 796"/>
                  <a:gd name="T71" fmla="*/ 1144 h 1624"/>
                  <a:gd name="T72" fmla="*/ 115 w 796"/>
                  <a:gd name="T73" fmla="*/ 1122 h 1624"/>
                  <a:gd name="T74" fmla="*/ 682 w 796"/>
                  <a:gd name="T75" fmla="*/ 1122 h 1624"/>
                  <a:gd name="T76" fmla="*/ 704 w 796"/>
                  <a:gd name="T77" fmla="*/ 1144 h 1624"/>
                  <a:gd name="T78" fmla="*/ 704 w 796"/>
                  <a:gd name="T79" fmla="*/ 1153 h 1624"/>
                  <a:gd name="T80" fmla="*/ 682 w 796"/>
                  <a:gd name="T81" fmla="*/ 1175 h 1624"/>
                  <a:gd name="T82" fmla="*/ 684 w 796"/>
                  <a:gd name="T83" fmla="*/ 1042 h 1624"/>
                  <a:gd name="T84" fmla="*/ 117 w 796"/>
                  <a:gd name="T85" fmla="*/ 1042 h 1624"/>
                  <a:gd name="T86" fmla="*/ 95 w 796"/>
                  <a:gd name="T87" fmla="*/ 1020 h 1624"/>
                  <a:gd name="T88" fmla="*/ 95 w 796"/>
                  <a:gd name="T89" fmla="*/ 1011 h 1624"/>
                  <a:gd name="T90" fmla="*/ 117 w 796"/>
                  <a:gd name="T91" fmla="*/ 989 h 1624"/>
                  <a:gd name="T92" fmla="*/ 684 w 796"/>
                  <a:gd name="T93" fmla="*/ 989 h 1624"/>
                  <a:gd name="T94" fmla="*/ 706 w 796"/>
                  <a:gd name="T95" fmla="*/ 1011 h 1624"/>
                  <a:gd name="T96" fmla="*/ 706 w 796"/>
                  <a:gd name="T97" fmla="*/ 1020 h 1624"/>
                  <a:gd name="T98" fmla="*/ 684 w 796"/>
                  <a:gd name="T99" fmla="*/ 1042 h 1624"/>
                  <a:gd name="T100" fmla="*/ 684 w 796"/>
                  <a:gd name="T101" fmla="*/ 904 h 1624"/>
                  <a:gd name="T102" fmla="*/ 117 w 796"/>
                  <a:gd name="T103" fmla="*/ 904 h 1624"/>
                  <a:gd name="T104" fmla="*/ 95 w 796"/>
                  <a:gd name="T105" fmla="*/ 882 h 1624"/>
                  <a:gd name="T106" fmla="*/ 95 w 796"/>
                  <a:gd name="T107" fmla="*/ 873 h 1624"/>
                  <a:gd name="T108" fmla="*/ 117 w 796"/>
                  <a:gd name="T109" fmla="*/ 851 h 1624"/>
                  <a:gd name="T110" fmla="*/ 684 w 796"/>
                  <a:gd name="T111" fmla="*/ 851 h 1624"/>
                  <a:gd name="T112" fmla="*/ 706 w 796"/>
                  <a:gd name="T113" fmla="*/ 873 h 1624"/>
                  <a:gd name="T114" fmla="*/ 706 w 796"/>
                  <a:gd name="T115" fmla="*/ 882 h 1624"/>
                  <a:gd name="T116" fmla="*/ 684 w 796"/>
                  <a:gd name="T117" fmla="*/ 904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6" h="1624">
                    <a:moveTo>
                      <a:pt x="747" y="0"/>
                    </a:moveTo>
                    <a:cubicBezTo>
                      <a:pt x="48" y="0"/>
                      <a:pt x="48" y="0"/>
                      <a:pt x="48" y="0"/>
                    </a:cubicBezTo>
                    <a:cubicBezTo>
                      <a:pt x="21" y="0"/>
                      <a:pt x="0" y="21"/>
                      <a:pt x="0" y="48"/>
                    </a:cubicBezTo>
                    <a:cubicBezTo>
                      <a:pt x="0" y="1576"/>
                      <a:pt x="0" y="1576"/>
                      <a:pt x="0" y="1576"/>
                    </a:cubicBezTo>
                    <a:cubicBezTo>
                      <a:pt x="0" y="1603"/>
                      <a:pt x="21" y="1624"/>
                      <a:pt x="48" y="1624"/>
                    </a:cubicBezTo>
                    <a:cubicBezTo>
                      <a:pt x="747" y="1624"/>
                      <a:pt x="747" y="1624"/>
                      <a:pt x="747" y="1624"/>
                    </a:cubicBezTo>
                    <a:cubicBezTo>
                      <a:pt x="774" y="1624"/>
                      <a:pt x="796" y="1603"/>
                      <a:pt x="796" y="1576"/>
                    </a:cubicBezTo>
                    <a:cubicBezTo>
                      <a:pt x="796" y="48"/>
                      <a:pt x="796" y="48"/>
                      <a:pt x="796" y="48"/>
                    </a:cubicBezTo>
                    <a:cubicBezTo>
                      <a:pt x="796" y="21"/>
                      <a:pt x="774" y="0"/>
                      <a:pt x="747" y="0"/>
                    </a:cubicBezTo>
                    <a:close/>
                    <a:moveTo>
                      <a:pt x="94" y="120"/>
                    </a:moveTo>
                    <a:cubicBezTo>
                      <a:pt x="94" y="101"/>
                      <a:pt x="110" y="85"/>
                      <a:pt x="129" y="85"/>
                    </a:cubicBezTo>
                    <a:cubicBezTo>
                      <a:pt x="670" y="85"/>
                      <a:pt x="670" y="85"/>
                      <a:pt x="670" y="85"/>
                    </a:cubicBezTo>
                    <a:cubicBezTo>
                      <a:pt x="689" y="85"/>
                      <a:pt x="705" y="101"/>
                      <a:pt x="705" y="120"/>
                    </a:cubicBezTo>
                    <a:cubicBezTo>
                      <a:pt x="705" y="302"/>
                      <a:pt x="705" y="302"/>
                      <a:pt x="705" y="302"/>
                    </a:cubicBezTo>
                    <a:cubicBezTo>
                      <a:pt x="705" y="322"/>
                      <a:pt x="689" y="337"/>
                      <a:pt x="670" y="337"/>
                    </a:cubicBezTo>
                    <a:cubicBezTo>
                      <a:pt x="129" y="337"/>
                      <a:pt x="129" y="337"/>
                      <a:pt x="129" y="337"/>
                    </a:cubicBezTo>
                    <a:cubicBezTo>
                      <a:pt x="110" y="337"/>
                      <a:pt x="94" y="322"/>
                      <a:pt x="94" y="302"/>
                    </a:cubicBezTo>
                    <a:lnTo>
                      <a:pt x="94" y="120"/>
                    </a:lnTo>
                    <a:close/>
                    <a:moveTo>
                      <a:pt x="94" y="479"/>
                    </a:moveTo>
                    <a:cubicBezTo>
                      <a:pt x="94" y="460"/>
                      <a:pt x="110" y="444"/>
                      <a:pt x="129" y="444"/>
                    </a:cubicBezTo>
                    <a:cubicBezTo>
                      <a:pt x="670" y="444"/>
                      <a:pt x="670" y="444"/>
                      <a:pt x="670" y="444"/>
                    </a:cubicBezTo>
                    <a:cubicBezTo>
                      <a:pt x="689" y="444"/>
                      <a:pt x="705" y="460"/>
                      <a:pt x="705" y="479"/>
                    </a:cubicBezTo>
                    <a:cubicBezTo>
                      <a:pt x="705" y="661"/>
                      <a:pt x="705" y="661"/>
                      <a:pt x="705" y="661"/>
                    </a:cubicBezTo>
                    <a:cubicBezTo>
                      <a:pt x="705" y="680"/>
                      <a:pt x="689" y="696"/>
                      <a:pt x="670" y="696"/>
                    </a:cubicBezTo>
                    <a:cubicBezTo>
                      <a:pt x="129" y="696"/>
                      <a:pt x="129" y="696"/>
                      <a:pt x="129" y="696"/>
                    </a:cubicBezTo>
                    <a:cubicBezTo>
                      <a:pt x="110" y="696"/>
                      <a:pt x="94" y="680"/>
                      <a:pt x="94" y="661"/>
                    </a:cubicBezTo>
                    <a:lnTo>
                      <a:pt x="94" y="479"/>
                    </a:lnTo>
                    <a:close/>
                    <a:moveTo>
                      <a:pt x="400" y="1517"/>
                    </a:moveTo>
                    <a:cubicBezTo>
                      <a:pt x="341" y="1517"/>
                      <a:pt x="293" y="1469"/>
                      <a:pt x="293" y="1410"/>
                    </a:cubicBezTo>
                    <a:cubicBezTo>
                      <a:pt x="293" y="1351"/>
                      <a:pt x="341" y="1302"/>
                      <a:pt x="400" y="1302"/>
                    </a:cubicBezTo>
                    <a:cubicBezTo>
                      <a:pt x="460" y="1302"/>
                      <a:pt x="507" y="1351"/>
                      <a:pt x="507" y="1410"/>
                    </a:cubicBezTo>
                    <a:cubicBezTo>
                      <a:pt x="507" y="1469"/>
                      <a:pt x="460" y="1517"/>
                      <a:pt x="400" y="1517"/>
                    </a:cubicBezTo>
                    <a:close/>
                    <a:moveTo>
                      <a:pt x="682" y="1175"/>
                    </a:moveTo>
                    <a:cubicBezTo>
                      <a:pt x="115" y="1175"/>
                      <a:pt x="115" y="1175"/>
                      <a:pt x="115" y="1175"/>
                    </a:cubicBezTo>
                    <a:cubicBezTo>
                      <a:pt x="103" y="1175"/>
                      <a:pt x="93" y="1165"/>
                      <a:pt x="93" y="1153"/>
                    </a:cubicBezTo>
                    <a:cubicBezTo>
                      <a:pt x="93" y="1144"/>
                      <a:pt x="93" y="1144"/>
                      <a:pt x="93" y="1144"/>
                    </a:cubicBezTo>
                    <a:cubicBezTo>
                      <a:pt x="93" y="1132"/>
                      <a:pt x="103" y="1122"/>
                      <a:pt x="115" y="1122"/>
                    </a:cubicBezTo>
                    <a:cubicBezTo>
                      <a:pt x="682" y="1122"/>
                      <a:pt x="682" y="1122"/>
                      <a:pt x="682" y="1122"/>
                    </a:cubicBezTo>
                    <a:cubicBezTo>
                      <a:pt x="694" y="1122"/>
                      <a:pt x="704" y="1132"/>
                      <a:pt x="704" y="1144"/>
                    </a:cubicBezTo>
                    <a:cubicBezTo>
                      <a:pt x="704" y="1153"/>
                      <a:pt x="704" y="1153"/>
                      <a:pt x="704" y="1153"/>
                    </a:cubicBezTo>
                    <a:cubicBezTo>
                      <a:pt x="704" y="1165"/>
                      <a:pt x="694" y="1175"/>
                      <a:pt x="682" y="1175"/>
                    </a:cubicBezTo>
                    <a:close/>
                    <a:moveTo>
                      <a:pt x="684" y="1042"/>
                    </a:moveTo>
                    <a:cubicBezTo>
                      <a:pt x="117" y="1042"/>
                      <a:pt x="117" y="1042"/>
                      <a:pt x="117" y="1042"/>
                    </a:cubicBezTo>
                    <a:cubicBezTo>
                      <a:pt x="105" y="1042"/>
                      <a:pt x="95" y="1032"/>
                      <a:pt x="95" y="1020"/>
                    </a:cubicBezTo>
                    <a:cubicBezTo>
                      <a:pt x="95" y="1011"/>
                      <a:pt x="95" y="1011"/>
                      <a:pt x="95" y="1011"/>
                    </a:cubicBezTo>
                    <a:cubicBezTo>
                      <a:pt x="95" y="999"/>
                      <a:pt x="105" y="989"/>
                      <a:pt x="117" y="989"/>
                    </a:cubicBezTo>
                    <a:cubicBezTo>
                      <a:pt x="684" y="989"/>
                      <a:pt x="684" y="989"/>
                      <a:pt x="684" y="989"/>
                    </a:cubicBezTo>
                    <a:cubicBezTo>
                      <a:pt x="696" y="989"/>
                      <a:pt x="706" y="999"/>
                      <a:pt x="706" y="1011"/>
                    </a:cubicBezTo>
                    <a:cubicBezTo>
                      <a:pt x="706" y="1020"/>
                      <a:pt x="706" y="1020"/>
                      <a:pt x="706" y="1020"/>
                    </a:cubicBezTo>
                    <a:cubicBezTo>
                      <a:pt x="706" y="1032"/>
                      <a:pt x="696" y="1042"/>
                      <a:pt x="684" y="1042"/>
                    </a:cubicBezTo>
                    <a:close/>
                    <a:moveTo>
                      <a:pt x="684" y="904"/>
                    </a:moveTo>
                    <a:cubicBezTo>
                      <a:pt x="117" y="904"/>
                      <a:pt x="117" y="904"/>
                      <a:pt x="117" y="904"/>
                    </a:cubicBezTo>
                    <a:cubicBezTo>
                      <a:pt x="105" y="904"/>
                      <a:pt x="95" y="894"/>
                      <a:pt x="95" y="882"/>
                    </a:cubicBezTo>
                    <a:cubicBezTo>
                      <a:pt x="95" y="873"/>
                      <a:pt x="95" y="873"/>
                      <a:pt x="95" y="873"/>
                    </a:cubicBezTo>
                    <a:cubicBezTo>
                      <a:pt x="95" y="861"/>
                      <a:pt x="105" y="851"/>
                      <a:pt x="117" y="851"/>
                    </a:cubicBezTo>
                    <a:cubicBezTo>
                      <a:pt x="684" y="851"/>
                      <a:pt x="684" y="851"/>
                      <a:pt x="684" y="851"/>
                    </a:cubicBezTo>
                    <a:cubicBezTo>
                      <a:pt x="696" y="851"/>
                      <a:pt x="706" y="861"/>
                      <a:pt x="706" y="873"/>
                    </a:cubicBezTo>
                    <a:cubicBezTo>
                      <a:pt x="706" y="882"/>
                      <a:pt x="706" y="882"/>
                      <a:pt x="706" y="882"/>
                    </a:cubicBezTo>
                    <a:cubicBezTo>
                      <a:pt x="706" y="894"/>
                      <a:pt x="696" y="904"/>
                      <a:pt x="684" y="9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DB65FEAD-ACAB-6ACD-F5A0-446D29482E93}"/>
                  </a:ext>
                </a:extLst>
              </p:cNvPr>
              <p:cNvSpPr>
                <a:spLocks noEditPoints="1"/>
              </p:cNvSpPr>
              <p:nvPr/>
            </p:nvSpPr>
            <p:spPr bwMode="auto">
              <a:xfrm>
                <a:off x="5753881" y="2784890"/>
                <a:ext cx="695077" cy="1287181"/>
              </a:xfrm>
              <a:custGeom>
                <a:avLst/>
                <a:gdLst>
                  <a:gd name="T0" fmla="*/ 667 w 972"/>
                  <a:gd name="T1" fmla="*/ 352 h 1800"/>
                  <a:gd name="T2" fmla="*/ 726 w 972"/>
                  <a:gd name="T3" fmla="*/ 352 h 1800"/>
                  <a:gd name="T4" fmla="*/ 748 w 972"/>
                  <a:gd name="T5" fmla="*/ 374 h 1800"/>
                  <a:gd name="T6" fmla="*/ 748 w 972"/>
                  <a:gd name="T7" fmla="*/ 374 h 1800"/>
                  <a:gd name="T8" fmla="*/ 726 w 972"/>
                  <a:gd name="T9" fmla="*/ 396 h 1800"/>
                  <a:gd name="T10" fmla="*/ 667 w 972"/>
                  <a:gd name="T11" fmla="*/ 396 h 1800"/>
                  <a:gd name="T12" fmla="*/ 645 w 972"/>
                  <a:gd name="T13" fmla="*/ 374 h 1800"/>
                  <a:gd name="T14" fmla="*/ 645 w 972"/>
                  <a:gd name="T15" fmla="*/ 374 h 1800"/>
                  <a:gd name="T16" fmla="*/ 667 w 972"/>
                  <a:gd name="T17" fmla="*/ 352 h 1800"/>
                  <a:gd name="T18" fmla="*/ 645 w 972"/>
                  <a:gd name="T19" fmla="*/ 747 h 1800"/>
                  <a:gd name="T20" fmla="*/ 645 w 972"/>
                  <a:gd name="T21" fmla="*/ 747 h 1800"/>
                  <a:gd name="T22" fmla="*/ 667 w 972"/>
                  <a:gd name="T23" fmla="*/ 769 h 1800"/>
                  <a:gd name="T24" fmla="*/ 726 w 972"/>
                  <a:gd name="T25" fmla="*/ 769 h 1800"/>
                  <a:gd name="T26" fmla="*/ 748 w 972"/>
                  <a:gd name="T27" fmla="*/ 747 h 1800"/>
                  <a:gd name="T28" fmla="*/ 748 w 972"/>
                  <a:gd name="T29" fmla="*/ 747 h 1800"/>
                  <a:gd name="T30" fmla="*/ 726 w 972"/>
                  <a:gd name="T31" fmla="*/ 725 h 1800"/>
                  <a:gd name="T32" fmla="*/ 667 w 972"/>
                  <a:gd name="T33" fmla="*/ 725 h 1800"/>
                  <a:gd name="T34" fmla="*/ 645 w 972"/>
                  <a:gd name="T35" fmla="*/ 747 h 1800"/>
                  <a:gd name="T36" fmla="*/ 488 w 972"/>
                  <a:gd name="T37" fmla="*/ 1553 h 1800"/>
                  <a:gd name="T38" fmla="*/ 543 w 972"/>
                  <a:gd name="T39" fmla="*/ 1498 h 1800"/>
                  <a:gd name="T40" fmla="*/ 488 w 972"/>
                  <a:gd name="T41" fmla="*/ 1442 h 1800"/>
                  <a:gd name="T42" fmla="*/ 433 w 972"/>
                  <a:gd name="T43" fmla="*/ 1498 h 1800"/>
                  <a:gd name="T44" fmla="*/ 488 w 972"/>
                  <a:gd name="T45" fmla="*/ 1553 h 1800"/>
                  <a:gd name="T46" fmla="*/ 835 w 972"/>
                  <a:gd name="T47" fmla="*/ 44 h 1800"/>
                  <a:gd name="T48" fmla="*/ 136 w 972"/>
                  <a:gd name="T49" fmla="*/ 44 h 1800"/>
                  <a:gd name="T50" fmla="*/ 44 w 972"/>
                  <a:gd name="T51" fmla="*/ 136 h 1800"/>
                  <a:gd name="T52" fmla="*/ 44 w 972"/>
                  <a:gd name="T53" fmla="*/ 1664 h 1800"/>
                  <a:gd name="T54" fmla="*/ 136 w 972"/>
                  <a:gd name="T55" fmla="*/ 1756 h 1800"/>
                  <a:gd name="T56" fmla="*/ 835 w 972"/>
                  <a:gd name="T57" fmla="*/ 1756 h 1800"/>
                  <a:gd name="T58" fmla="*/ 928 w 972"/>
                  <a:gd name="T59" fmla="*/ 1664 h 1800"/>
                  <a:gd name="T60" fmla="*/ 928 w 972"/>
                  <a:gd name="T61" fmla="*/ 136 h 1800"/>
                  <a:gd name="T62" fmla="*/ 835 w 972"/>
                  <a:gd name="T63" fmla="*/ 44 h 1800"/>
                  <a:gd name="T64" fmla="*/ 835 w 972"/>
                  <a:gd name="T65" fmla="*/ 0 h 1800"/>
                  <a:gd name="T66" fmla="*/ 972 w 972"/>
                  <a:gd name="T67" fmla="*/ 136 h 1800"/>
                  <a:gd name="T68" fmla="*/ 972 w 972"/>
                  <a:gd name="T69" fmla="*/ 1664 h 1800"/>
                  <a:gd name="T70" fmla="*/ 835 w 972"/>
                  <a:gd name="T71" fmla="*/ 1800 h 1800"/>
                  <a:gd name="T72" fmla="*/ 136 w 972"/>
                  <a:gd name="T73" fmla="*/ 1800 h 1800"/>
                  <a:gd name="T74" fmla="*/ 0 w 972"/>
                  <a:gd name="T75" fmla="*/ 1664 h 1800"/>
                  <a:gd name="T76" fmla="*/ 0 w 972"/>
                  <a:gd name="T77" fmla="*/ 136 h 1800"/>
                  <a:gd name="T78" fmla="*/ 136 w 972"/>
                  <a:gd name="T79" fmla="*/ 0 h 1800"/>
                  <a:gd name="T80" fmla="*/ 835 w 972"/>
                  <a:gd name="T8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2" h="1800">
                    <a:moveTo>
                      <a:pt x="667" y="352"/>
                    </a:moveTo>
                    <a:cubicBezTo>
                      <a:pt x="726" y="352"/>
                      <a:pt x="726" y="352"/>
                      <a:pt x="726" y="352"/>
                    </a:cubicBezTo>
                    <a:cubicBezTo>
                      <a:pt x="738" y="352"/>
                      <a:pt x="748" y="362"/>
                      <a:pt x="748" y="374"/>
                    </a:cubicBezTo>
                    <a:cubicBezTo>
                      <a:pt x="748" y="374"/>
                      <a:pt x="748" y="374"/>
                      <a:pt x="748" y="374"/>
                    </a:cubicBezTo>
                    <a:cubicBezTo>
                      <a:pt x="748" y="387"/>
                      <a:pt x="738" y="396"/>
                      <a:pt x="726" y="396"/>
                    </a:cubicBezTo>
                    <a:cubicBezTo>
                      <a:pt x="667" y="396"/>
                      <a:pt x="667" y="396"/>
                      <a:pt x="667" y="396"/>
                    </a:cubicBezTo>
                    <a:cubicBezTo>
                      <a:pt x="655" y="396"/>
                      <a:pt x="645" y="387"/>
                      <a:pt x="645" y="374"/>
                    </a:cubicBezTo>
                    <a:cubicBezTo>
                      <a:pt x="645" y="374"/>
                      <a:pt x="645" y="374"/>
                      <a:pt x="645" y="374"/>
                    </a:cubicBezTo>
                    <a:cubicBezTo>
                      <a:pt x="645" y="362"/>
                      <a:pt x="655" y="352"/>
                      <a:pt x="667" y="352"/>
                    </a:cubicBezTo>
                    <a:close/>
                    <a:moveTo>
                      <a:pt x="645" y="747"/>
                    </a:moveTo>
                    <a:cubicBezTo>
                      <a:pt x="645" y="747"/>
                      <a:pt x="645" y="747"/>
                      <a:pt x="645" y="747"/>
                    </a:cubicBezTo>
                    <a:cubicBezTo>
                      <a:pt x="645" y="759"/>
                      <a:pt x="655" y="769"/>
                      <a:pt x="667" y="769"/>
                    </a:cubicBezTo>
                    <a:cubicBezTo>
                      <a:pt x="726" y="769"/>
                      <a:pt x="726" y="769"/>
                      <a:pt x="726" y="769"/>
                    </a:cubicBezTo>
                    <a:cubicBezTo>
                      <a:pt x="738" y="769"/>
                      <a:pt x="748" y="759"/>
                      <a:pt x="748" y="747"/>
                    </a:cubicBezTo>
                    <a:cubicBezTo>
                      <a:pt x="748" y="747"/>
                      <a:pt x="748" y="747"/>
                      <a:pt x="748" y="747"/>
                    </a:cubicBezTo>
                    <a:cubicBezTo>
                      <a:pt x="748" y="735"/>
                      <a:pt x="738" y="725"/>
                      <a:pt x="726" y="725"/>
                    </a:cubicBezTo>
                    <a:cubicBezTo>
                      <a:pt x="667" y="725"/>
                      <a:pt x="667" y="725"/>
                      <a:pt x="667" y="725"/>
                    </a:cubicBezTo>
                    <a:cubicBezTo>
                      <a:pt x="655" y="725"/>
                      <a:pt x="645" y="735"/>
                      <a:pt x="645" y="747"/>
                    </a:cubicBezTo>
                    <a:close/>
                    <a:moveTo>
                      <a:pt x="488" y="1553"/>
                    </a:moveTo>
                    <a:cubicBezTo>
                      <a:pt x="519" y="1553"/>
                      <a:pt x="543" y="1528"/>
                      <a:pt x="543" y="1498"/>
                    </a:cubicBezTo>
                    <a:cubicBezTo>
                      <a:pt x="543" y="1467"/>
                      <a:pt x="519" y="1442"/>
                      <a:pt x="488" y="1442"/>
                    </a:cubicBezTo>
                    <a:cubicBezTo>
                      <a:pt x="458" y="1442"/>
                      <a:pt x="433" y="1467"/>
                      <a:pt x="433" y="1498"/>
                    </a:cubicBezTo>
                    <a:cubicBezTo>
                      <a:pt x="433" y="1528"/>
                      <a:pt x="458" y="1553"/>
                      <a:pt x="488" y="1553"/>
                    </a:cubicBezTo>
                    <a:close/>
                    <a:moveTo>
                      <a:pt x="835" y="44"/>
                    </a:moveTo>
                    <a:cubicBezTo>
                      <a:pt x="136" y="44"/>
                      <a:pt x="136" y="44"/>
                      <a:pt x="136" y="44"/>
                    </a:cubicBezTo>
                    <a:cubicBezTo>
                      <a:pt x="85" y="44"/>
                      <a:pt x="44" y="85"/>
                      <a:pt x="44" y="136"/>
                    </a:cubicBezTo>
                    <a:cubicBezTo>
                      <a:pt x="44" y="1664"/>
                      <a:pt x="44" y="1664"/>
                      <a:pt x="44" y="1664"/>
                    </a:cubicBezTo>
                    <a:cubicBezTo>
                      <a:pt x="44" y="1715"/>
                      <a:pt x="85" y="1756"/>
                      <a:pt x="136" y="1756"/>
                    </a:cubicBezTo>
                    <a:cubicBezTo>
                      <a:pt x="835" y="1756"/>
                      <a:pt x="835" y="1756"/>
                      <a:pt x="835" y="1756"/>
                    </a:cubicBezTo>
                    <a:cubicBezTo>
                      <a:pt x="886" y="1756"/>
                      <a:pt x="928" y="1715"/>
                      <a:pt x="928" y="1664"/>
                    </a:cubicBezTo>
                    <a:cubicBezTo>
                      <a:pt x="928" y="136"/>
                      <a:pt x="928" y="136"/>
                      <a:pt x="928" y="136"/>
                    </a:cubicBezTo>
                    <a:cubicBezTo>
                      <a:pt x="928" y="85"/>
                      <a:pt x="886" y="44"/>
                      <a:pt x="835" y="44"/>
                    </a:cubicBezTo>
                    <a:moveTo>
                      <a:pt x="835" y="0"/>
                    </a:moveTo>
                    <a:cubicBezTo>
                      <a:pt x="911" y="0"/>
                      <a:pt x="972" y="61"/>
                      <a:pt x="972" y="136"/>
                    </a:cubicBezTo>
                    <a:cubicBezTo>
                      <a:pt x="972" y="1664"/>
                      <a:pt x="972" y="1664"/>
                      <a:pt x="972" y="1664"/>
                    </a:cubicBezTo>
                    <a:cubicBezTo>
                      <a:pt x="972" y="1739"/>
                      <a:pt x="911" y="1800"/>
                      <a:pt x="835" y="1800"/>
                    </a:cubicBezTo>
                    <a:cubicBezTo>
                      <a:pt x="136" y="1800"/>
                      <a:pt x="136" y="1800"/>
                      <a:pt x="136" y="1800"/>
                    </a:cubicBezTo>
                    <a:cubicBezTo>
                      <a:pt x="61" y="1800"/>
                      <a:pt x="0" y="1739"/>
                      <a:pt x="0" y="1664"/>
                    </a:cubicBezTo>
                    <a:cubicBezTo>
                      <a:pt x="0" y="136"/>
                      <a:pt x="0" y="136"/>
                      <a:pt x="0" y="136"/>
                    </a:cubicBezTo>
                    <a:cubicBezTo>
                      <a:pt x="0" y="61"/>
                      <a:pt x="61" y="0"/>
                      <a:pt x="136" y="0"/>
                    </a:cubicBezTo>
                    <a:cubicBezTo>
                      <a:pt x="835" y="0"/>
                      <a:pt x="835" y="0"/>
                      <a:pt x="83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9" name="ee4pContent1">
            <a:extLst>
              <a:ext uri="{FF2B5EF4-FFF2-40B4-BE49-F238E27FC236}">
                <a16:creationId xmlns:a16="http://schemas.microsoft.com/office/drawing/2014/main" id="{2AF89BFF-8473-76C0-4988-76DC34A926DC}"/>
              </a:ext>
            </a:extLst>
          </p:cNvPr>
          <p:cNvSpPr txBox="1"/>
          <p:nvPr/>
        </p:nvSpPr>
        <p:spPr>
          <a:xfrm>
            <a:off x="716325" y="2600389"/>
            <a:ext cx="1908000" cy="3456000"/>
          </a:xfrm>
          <a:prstGeom prst="rect">
            <a:avLst/>
          </a:prstGeom>
          <a:noFill/>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r>
              <a:rPr lang="en-AU" sz="1400" i="0" kern="0">
                <a:solidFill>
                  <a:schemeClr val="accent1"/>
                </a:solidFill>
                <a:latin typeface="+mj-lt"/>
              </a:rPr>
              <a:t>Risk-based and proportionate</a:t>
            </a:r>
          </a:p>
          <a:p>
            <a:pPr lvl="1">
              <a:spcAft>
                <a:spcPts val="300"/>
              </a:spcAft>
            </a:pPr>
            <a:r>
              <a:rPr lang="en-US" sz="1200" i="0">
                <a:solidFill>
                  <a:schemeClr val="tx1"/>
                </a:solidFill>
              </a:rPr>
              <a:t>Permissions should be commensurate with the risks being managed.</a:t>
            </a:r>
          </a:p>
          <a:p>
            <a:pPr lvl="1">
              <a:spcAft>
                <a:spcPts val="300"/>
              </a:spcAft>
            </a:pPr>
            <a:r>
              <a:rPr lang="en-US" sz="1200" i="0">
                <a:solidFill>
                  <a:schemeClr val="tx1"/>
                </a:solidFill>
              </a:rPr>
              <a:t>In outcomes-based regulatory models, permissions should target highest risks. </a:t>
            </a:r>
          </a:p>
          <a:p>
            <a:pPr lvl="1">
              <a:spcAft>
                <a:spcPts val="300"/>
              </a:spcAft>
            </a:pPr>
            <a:r>
              <a:rPr lang="en-US" sz="1200" i="0">
                <a:solidFill>
                  <a:schemeClr val="tx1"/>
                </a:solidFill>
              </a:rPr>
              <a:t>Regulators should tailor conditions to entity performance and their ability to manage risk.</a:t>
            </a:r>
          </a:p>
        </p:txBody>
      </p:sp>
      <p:sp>
        <p:nvSpPr>
          <p:cNvPr id="6" name="ee4pContent1">
            <a:extLst>
              <a:ext uri="{FF2B5EF4-FFF2-40B4-BE49-F238E27FC236}">
                <a16:creationId xmlns:a16="http://schemas.microsoft.com/office/drawing/2014/main" id="{67C05A79-B137-0BAA-1FBA-0C1A94B36922}"/>
              </a:ext>
            </a:extLst>
          </p:cNvPr>
          <p:cNvSpPr txBox="1"/>
          <p:nvPr/>
        </p:nvSpPr>
        <p:spPr>
          <a:xfrm>
            <a:off x="4858200" y="2600389"/>
            <a:ext cx="1908000"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spcBef>
                <a:spcPts val="0"/>
              </a:spcBef>
            </a:pPr>
            <a:r>
              <a:rPr lang="en-AU" sz="1400" i="0" kern="0">
                <a:solidFill>
                  <a:schemeClr val="accent1"/>
                </a:solidFill>
                <a:latin typeface="+mj-lt"/>
              </a:rPr>
              <a:t>Streamlined and targeted</a:t>
            </a:r>
          </a:p>
          <a:p>
            <a:pPr lvl="1">
              <a:spcBef>
                <a:spcPts val="0"/>
              </a:spcBef>
            </a:pPr>
            <a:r>
              <a:rPr lang="en-US" sz="1200" i="0">
                <a:solidFill>
                  <a:schemeClr val="tx1"/>
                </a:solidFill>
              </a:rPr>
              <a:t>Without compromising the other four principles, permissions reform should:</a:t>
            </a:r>
          </a:p>
          <a:p>
            <a:pPr marL="171450" lvl="1" indent="-171450">
              <a:spcBef>
                <a:spcPts val="0"/>
              </a:spcBef>
              <a:buFont typeface="Arial" panose="020B0604020202020204" pitchFamily="34" charset="0"/>
              <a:buChar char="•"/>
            </a:pPr>
            <a:r>
              <a:rPr lang="en-US" sz="1100" i="0">
                <a:solidFill>
                  <a:schemeClr val="tx1"/>
                </a:solidFill>
              </a:rPr>
              <a:t>reduce the intensity of control or extent of coverage</a:t>
            </a:r>
          </a:p>
          <a:p>
            <a:pPr marL="171450" lvl="1" indent="-171450">
              <a:spcBef>
                <a:spcPts val="0"/>
              </a:spcBef>
              <a:buFont typeface="Arial" panose="020B0604020202020204" pitchFamily="34" charset="0"/>
              <a:buChar char="•"/>
            </a:pPr>
            <a:r>
              <a:rPr lang="en-US" sz="1100" i="0">
                <a:solidFill>
                  <a:schemeClr val="tx1"/>
                </a:solidFill>
              </a:rPr>
              <a:t>remove unnecessary permissions</a:t>
            </a:r>
          </a:p>
          <a:p>
            <a:pPr marL="171450" lvl="1" indent="-171450">
              <a:spcBef>
                <a:spcPts val="0"/>
              </a:spcBef>
              <a:buFont typeface="Arial" panose="020B0604020202020204" pitchFamily="34" charset="0"/>
              <a:buChar char="•"/>
            </a:pPr>
            <a:r>
              <a:rPr lang="en-US" sz="1100" i="0">
                <a:solidFill>
                  <a:schemeClr val="tx1"/>
                </a:solidFill>
              </a:rPr>
              <a:t>consolidate permissions with significant overlap</a:t>
            </a:r>
          </a:p>
          <a:p>
            <a:pPr marL="171450" lvl="1" indent="-171450">
              <a:spcBef>
                <a:spcPts val="0"/>
              </a:spcBef>
              <a:buFont typeface="Arial" panose="020B0604020202020204" pitchFamily="34" charset="0"/>
              <a:buChar char="•"/>
            </a:pPr>
            <a:r>
              <a:rPr lang="en-US" sz="1100" i="0">
                <a:solidFill>
                  <a:schemeClr val="tx1"/>
                </a:solidFill>
              </a:rPr>
              <a:t>align with other jurisdictions where appropriate.</a:t>
            </a:r>
          </a:p>
        </p:txBody>
      </p:sp>
      <p:sp>
        <p:nvSpPr>
          <p:cNvPr id="2" name="TextBox 1">
            <a:extLst>
              <a:ext uri="{FF2B5EF4-FFF2-40B4-BE49-F238E27FC236}">
                <a16:creationId xmlns:a16="http://schemas.microsoft.com/office/drawing/2014/main" id="{FABE4B3B-5EDC-C056-E670-D9C574849E6D}"/>
              </a:ext>
            </a:extLst>
          </p:cNvPr>
          <p:cNvSpPr txBox="1"/>
          <p:nvPr/>
        </p:nvSpPr>
        <p:spPr>
          <a:xfrm>
            <a:off x="714375" y="936000"/>
            <a:ext cx="10496550" cy="522000"/>
          </a:xfrm>
          <a:prstGeom prst="rect">
            <a:avLst/>
          </a:prstGeom>
          <a:solidFill>
            <a:schemeClr val="bg2"/>
          </a:solidFill>
          <a:ln>
            <a:solidFill>
              <a:schemeClr val="accent1"/>
            </a:solidFill>
          </a:ln>
        </p:spPr>
        <p:txBody>
          <a:bodyPr wrap="square" lIns="91440" tIns="45720" rIns="91440" bIns="45720" anchor="ctr">
            <a:noAutofit/>
          </a:bodyPr>
          <a:lstStyle/>
          <a:p>
            <a:r>
              <a:rPr lang="en-AU" sz="1400">
                <a:latin typeface="+mj-lt"/>
              </a:rPr>
              <a:t>Permissions are an important tool for managing risk. A new permission scheme should meet these principles. An existing scheme should be reviewed to ensure it meets these principles.</a:t>
            </a:r>
          </a:p>
        </p:txBody>
      </p:sp>
      <p:sp>
        <p:nvSpPr>
          <p:cNvPr id="20" name="Content Placeholder 4">
            <a:extLst>
              <a:ext uri="{FF2B5EF4-FFF2-40B4-BE49-F238E27FC236}">
                <a16:creationId xmlns:a16="http://schemas.microsoft.com/office/drawing/2014/main" id="{CF8CB147-1F12-A45E-56C6-01D8ABE23B33}"/>
              </a:ext>
            </a:extLst>
          </p:cNvPr>
          <p:cNvSpPr txBox="1">
            <a:spLocks/>
          </p:cNvSpPr>
          <p:nvPr/>
        </p:nvSpPr>
        <p:spPr>
          <a:xfrm>
            <a:off x="9151003" y="2588921"/>
            <a:ext cx="1908000" cy="468000"/>
          </a:xfrm>
          <a:prstGeom prst="rect">
            <a:avLst/>
          </a:prstGeom>
          <a:noFill/>
        </p:spPr>
        <p:txBody>
          <a:bodyPr vert="horz" lIns="0" tIns="0" rIns="0" bIns="0" rtlCol="0" anchor="t">
            <a:noAutofit/>
          </a:bodyPr>
          <a:lstStyle>
            <a:lvl1pPr marL="0" indent="0" eaLnBrk="1" hangingPunct="1">
              <a:spcBef>
                <a:spcPts val="600"/>
              </a:spcBef>
              <a:spcAft>
                <a:spcPts val="600"/>
              </a:spcAft>
              <a:buFont typeface="Arial"/>
              <a:buNone/>
              <a:defRPr sz="1600" b="0">
                <a:solidFill>
                  <a:srgbClr val="51565A"/>
                </a:solidFill>
                <a:latin typeface="+mn-lt"/>
              </a:defRPr>
            </a:lvl1pPr>
            <a:lvl2pPr marL="0" indent="0" algn="l" eaLnBrk="1" hangingPunct="1">
              <a:spcBef>
                <a:spcPts val="600"/>
              </a:spcBef>
              <a:spcAft>
                <a:spcPts val="600"/>
              </a:spcAft>
              <a:buFont typeface="Arial"/>
              <a:buNone/>
              <a:defRPr sz="1600" b="0" i="1">
                <a:solidFill>
                  <a:srgbClr val="51565A"/>
                </a:solidFill>
                <a:latin typeface="+mn-lt"/>
              </a:defRPr>
            </a:lvl2pPr>
            <a:lvl3pPr marL="0" indent="0" eaLnBrk="1" hangingPunct="1">
              <a:spcBef>
                <a:spcPts val="0"/>
              </a:spcBef>
              <a:spcAft>
                <a:spcPts val="600"/>
              </a:spcAft>
              <a:buFontTx/>
              <a:buNone/>
              <a:defRPr sz="1600" b="0">
                <a:solidFill>
                  <a:srgbClr val="51565A"/>
                </a:solidFill>
                <a:latin typeface="+mn-lt"/>
              </a:defRPr>
            </a:lvl3pPr>
            <a:lvl4pPr marL="216000" indent="-216000" eaLnBrk="1" hangingPunct="1">
              <a:spcBef>
                <a:spcPts val="0"/>
              </a:spcBef>
              <a:spcAft>
                <a:spcPts val="600"/>
              </a:spcAft>
              <a:buFont typeface="Wingdings" panose="05000000000000000000" pitchFamily="2" charset="2"/>
              <a:buChar char="§"/>
              <a:defRPr sz="1600" b="0">
                <a:solidFill>
                  <a:srgbClr val="51565A"/>
                </a:solidFill>
                <a:latin typeface="+mn-lt"/>
              </a:defRPr>
            </a:lvl4pPr>
            <a:lvl5pPr marL="432000" indent="-216000" eaLnBrk="1" hangingPunct="1">
              <a:spcBef>
                <a:spcPts val="0"/>
              </a:spcBef>
              <a:spcAft>
                <a:spcPts val="600"/>
              </a:spcAft>
              <a:buFont typeface="Arial" panose="020B0604020202020204" pitchFamily="34" charset="0"/>
              <a:buChar char="–"/>
              <a:defRPr sz="1600" b="0">
                <a:solidFill>
                  <a:srgbClr val="51565A"/>
                </a:solidFill>
                <a:latin typeface="+mn-lt"/>
              </a:defRPr>
            </a:lvl5pPr>
            <a:lvl6pPr marL="648000" indent="-216000" eaLnBrk="1" hangingPunct="1">
              <a:spcAft>
                <a:spcPts val="600"/>
              </a:spcAft>
              <a:buFontTx/>
              <a:buChar char="&gt;"/>
              <a:defRPr sz="1600">
                <a:solidFill>
                  <a:schemeClr val="tx2"/>
                </a:solidFill>
              </a:defRPr>
            </a:lvl6pPr>
          </a:lstStyle>
          <a:p>
            <a:pPr lvl="1">
              <a:spcBef>
                <a:spcPts val="0"/>
              </a:spcBef>
            </a:pPr>
            <a:r>
              <a:rPr lang="en-AU" sz="1400" i="0" kern="0">
                <a:solidFill>
                  <a:schemeClr val="accent1"/>
                </a:solidFill>
                <a:latin typeface="+mj-lt"/>
              </a:rPr>
              <a:t>Regularly reviewed</a:t>
            </a:r>
          </a:p>
          <a:p>
            <a:pPr lvl="1">
              <a:spcAft>
                <a:spcPts val="300"/>
              </a:spcAft>
            </a:pPr>
            <a:r>
              <a:rPr lang="en-US" sz="1200" i="0">
                <a:solidFill>
                  <a:schemeClr val="tx1"/>
                </a:solidFill>
              </a:rPr>
              <a:t>Permissions should be reviewed and improved regularly.</a:t>
            </a:r>
          </a:p>
          <a:p>
            <a:pPr lvl="1">
              <a:spcAft>
                <a:spcPts val="300"/>
              </a:spcAft>
            </a:pPr>
            <a:r>
              <a:rPr lang="en-AU" sz="1200" i="0">
                <a:solidFill>
                  <a:schemeClr val="tx1"/>
                </a:solidFill>
              </a:rPr>
              <a:t>Regulatory frameworks must align with the Victorian Government’s Treaty obligations. </a:t>
            </a:r>
          </a:p>
          <a:p>
            <a:pPr lvl="1">
              <a:spcAft>
                <a:spcPts val="300"/>
              </a:spcAft>
            </a:pPr>
            <a:r>
              <a:rPr lang="en-US" sz="1200" i="0">
                <a:solidFill>
                  <a:schemeClr val="tx1"/>
                </a:solidFill>
              </a:rPr>
              <a:t>Consultation with stakeholders should inform regulatory design.</a:t>
            </a:r>
          </a:p>
          <a:p>
            <a:pPr lvl="1">
              <a:spcAft>
                <a:spcPts val="300"/>
              </a:spcAft>
            </a:pPr>
            <a:r>
              <a:rPr lang="en-US" sz="1200" i="0">
                <a:solidFill>
                  <a:schemeClr val="tx1"/>
                </a:solidFill>
              </a:rPr>
              <a:t>Outcomes of reviews should be communicated to decision-makers and stakeholders.</a:t>
            </a:r>
          </a:p>
          <a:p>
            <a:pPr marL="85725"/>
            <a:endParaRPr lang="en-AU" sz="1200" b="1" kern="0">
              <a:solidFill>
                <a:schemeClr val="accent1"/>
              </a:solidFill>
            </a:endParaRPr>
          </a:p>
        </p:txBody>
      </p:sp>
      <p:pic>
        <p:nvPicPr>
          <p:cNvPr id="21" name="Graphic 20" descr="Repeat with solid fill">
            <a:extLst>
              <a:ext uri="{FF2B5EF4-FFF2-40B4-BE49-F238E27FC236}">
                <a16:creationId xmlns:a16="http://schemas.microsoft.com/office/drawing/2014/main" id="{AF46E42E-3B94-A0BD-EA31-47CAA386DD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5250" y="1680572"/>
            <a:ext cx="807201" cy="807201"/>
          </a:xfrm>
          <a:prstGeom prst="rect">
            <a:avLst/>
          </a:prstGeom>
        </p:spPr>
      </p:pic>
      <p:sp>
        <p:nvSpPr>
          <p:cNvPr id="23" name="ee4pContent1">
            <a:extLst>
              <a:ext uri="{FF2B5EF4-FFF2-40B4-BE49-F238E27FC236}">
                <a16:creationId xmlns:a16="http://schemas.microsoft.com/office/drawing/2014/main" id="{8D1F18C2-9445-5E82-F5C3-57FE944A0271}"/>
              </a:ext>
            </a:extLst>
          </p:cNvPr>
          <p:cNvSpPr txBox="1"/>
          <p:nvPr/>
        </p:nvSpPr>
        <p:spPr>
          <a:xfrm>
            <a:off x="6938563" y="2600389"/>
            <a:ext cx="2010825"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spcAft>
                <a:spcPts val="0"/>
              </a:spcAft>
            </a:pPr>
            <a:r>
              <a:rPr lang="en-AU" sz="1400" i="0" kern="0">
                <a:solidFill>
                  <a:schemeClr val="accent1"/>
                </a:solidFill>
                <a:latin typeface="+mj-lt"/>
              </a:rPr>
              <a:t>Digital ready</a:t>
            </a:r>
            <a:br>
              <a:rPr lang="en-AU" sz="1400" i="0" kern="0">
                <a:solidFill>
                  <a:schemeClr val="accent1"/>
                </a:solidFill>
                <a:latin typeface="+mj-lt"/>
              </a:rPr>
            </a:br>
            <a:endParaRPr lang="en-AU" sz="1400" i="0" kern="0">
              <a:solidFill>
                <a:schemeClr val="accent1"/>
              </a:solidFill>
              <a:latin typeface="+mj-lt"/>
            </a:endParaRPr>
          </a:p>
          <a:p>
            <a:pPr lvl="1">
              <a:spcAft>
                <a:spcPts val="300"/>
              </a:spcAft>
            </a:pPr>
            <a:r>
              <a:rPr lang="en-US" sz="1200" i="0">
                <a:solidFill>
                  <a:schemeClr val="tx1"/>
                </a:solidFill>
              </a:rPr>
              <a:t>Regulatory requirements (such as Fit and Proper Tests) should be </a:t>
            </a:r>
            <a:r>
              <a:rPr lang="en-US" sz="1200" i="0" err="1">
                <a:solidFill>
                  <a:schemeClr val="tx1"/>
                </a:solidFill>
              </a:rPr>
              <a:t>standardised</a:t>
            </a:r>
            <a:r>
              <a:rPr lang="en-US" sz="1200" i="0">
                <a:solidFill>
                  <a:schemeClr val="tx1"/>
                </a:solidFill>
              </a:rPr>
              <a:t> to align with best practice and </a:t>
            </a:r>
            <a:r>
              <a:rPr lang="en-US" sz="1200" i="0" err="1">
                <a:solidFill>
                  <a:schemeClr val="tx1"/>
                </a:solidFill>
              </a:rPr>
              <a:t>digitised</a:t>
            </a:r>
            <a:r>
              <a:rPr lang="en-US" sz="1200" i="0">
                <a:solidFill>
                  <a:schemeClr val="tx1"/>
                </a:solidFill>
              </a:rPr>
              <a:t> where possible.</a:t>
            </a:r>
          </a:p>
          <a:p>
            <a:pPr lvl="1">
              <a:spcAft>
                <a:spcPts val="300"/>
              </a:spcAft>
            </a:pPr>
            <a:r>
              <a:rPr lang="en-US" sz="1200" i="0">
                <a:solidFill>
                  <a:schemeClr val="tx1"/>
                </a:solidFill>
              </a:rPr>
              <a:t>Regulator processes should aim for businesses telling government once.</a:t>
            </a:r>
          </a:p>
          <a:p>
            <a:pPr lvl="1">
              <a:spcAft>
                <a:spcPts val="300"/>
              </a:spcAft>
            </a:pPr>
            <a:r>
              <a:rPr lang="en-US" sz="1200" i="0">
                <a:solidFill>
                  <a:schemeClr val="tx1"/>
                </a:solidFill>
              </a:rPr>
              <a:t>Consider during design whether legislation could be implemented digitally and whether there is sufficient clarity about how the law is intended to operate.</a:t>
            </a:r>
          </a:p>
          <a:p>
            <a:pPr lvl="1"/>
            <a:r>
              <a:rPr lang="en-US" sz="1200" i="0">
                <a:solidFill>
                  <a:srgbClr val="FF0000"/>
                </a:solidFill>
              </a:rPr>
              <a:t> </a:t>
            </a:r>
          </a:p>
        </p:txBody>
      </p:sp>
      <p:grpSp>
        <p:nvGrpSpPr>
          <p:cNvPr id="24" name="Group 23">
            <a:extLst>
              <a:ext uri="{FF2B5EF4-FFF2-40B4-BE49-F238E27FC236}">
                <a16:creationId xmlns:a16="http://schemas.microsoft.com/office/drawing/2014/main" id="{260CD470-1025-4B69-7339-65360BAF8CF7}"/>
              </a:ext>
            </a:extLst>
          </p:cNvPr>
          <p:cNvGrpSpPr>
            <a:grpSpLocks noChangeAspect="1"/>
          </p:cNvGrpSpPr>
          <p:nvPr/>
        </p:nvGrpSpPr>
        <p:grpSpPr>
          <a:xfrm>
            <a:off x="9556760" y="1595652"/>
            <a:ext cx="947031" cy="947031"/>
            <a:chOff x="5273801" y="2606040"/>
            <a:chExt cx="1644397" cy="1645920"/>
          </a:xfrm>
        </p:grpSpPr>
        <p:sp>
          <p:nvSpPr>
            <p:cNvPr id="36" name="AutoShape 12">
              <a:extLst>
                <a:ext uri="{FF2B5EF4-FFF2-40B4-BE49-F238E27FC236}">
                  <a16:creationId xmlns:a16="http://schemas.microsoft.com/office/drawing/2014/main" id="{A16E894F-CAFE-33FF-41FA-64666D0641A0}"/>
                </a:ext>
              </a:extLst>
            </p:cNvPr>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7" name="Group 36">
              <a:extLst>
                <a:ext uri="{FF2B5EF4-FFF2-40B4-BE49-F238E27FC236}">
                  <a16:creationId xmlns:a16="http://schemas.microsoft.com/office/drawing/2014/main" id="{5A4FACE5-77D9-24E8-7FBF-F4E2DA278FC7}"/>
                </a:ext>
              </a:extLst>
            </p:cNvPr>
            <p:cNvGrpSpPr/>
            <p:nvPr/>
          </p:nvGrpSpPr>
          <p:grpSpPr>
            <a:xfrm>
              <a:off x="5370956" y="3056763"/>
              <a:ext cx="1448944" cy="745998"/>
              <a:chOff x="5370956" y="3056763"/>
              <a:chExt cx="1448944" cy="745998"/>
            </a:xfrm>
          </p:grpSpPr>
          <p:sp>
            <p:nvSpPr>
              <p:cNvPr id="38" name="Freeform 14">
                <a:extLst>
                  <a:ext uri="{FF2B5EF4-FFF2-40B4-BE49-F238E27FC236}">
                    <a16:creationId xmlns:a16="http://schemas.microsoft.com/office/drawing/2014/main" id="{AE9C3F44-2887-ED59-D6C2-FEEBAF4F252B}"/>
                  </a:ext>
                </a:extLst>
              </p:cNvPr>
              <p:cNvSpPr>
                <a:spLocks noEditPoints="1"/>
              </p:cNvSpPr>
              <p:nvPr/>
            </p:nvSpPr>
            <p:spPr bwMode="auto">
              <a:xfrm>
                <a:off x="5829680" y="3161919"/>
                <a:ext cx="534543" cy="535686"/>
              </a:xfrm>
              <a:custGeom>
                <a:avLst/>
                <a:gdLst>
                  <a:gd name="T0" fmla="*/ 375 w 749"/>
                  <a:gd name="T1" fmla="*/ 0 h 750"/>
                  <a:gd name="T2" fmla="*/ 0 w 749"/>
                  <a:gd name="T3" fmla="*/ 375 h 750"/>
                  <a:gd name="T4" fmla="*/ 375 w 749"/>
                  <a:gd name="T5" fmla="*/ 750 h 750"/>
                  <a:gd name="T6" fmla="*/ 749 w 749"/>
                  <a:gd name="T7" fmla="*/ 375 h 750"/>
                  <a:gd name="T8" fmla="*/ 375 w 749"/>
                  <a:gd name="T9" fmla="*/ 0 h 750"/>
                  <a:gd name="T10" fmla="*/ 375 w 749"/>
                  <a:gd name="T11" fmla="*/ 549 h 750"/>
                  <a:gd name="T12" fmla="*/ 200 w 749"/>
                  <a:gd name="T13" fmla="*/ 375 h 750"/>
                  <a:gd name="T14" fmla="*/ 375 w 749"/>
                  <a:gd name="T15" fmla="*/ 201 h 750"/>
                  <a:gd name="T16" fmla="*/ 549 w 749"/>
                  <a:gd name="T17" fmla="*/ 375 h 750"/>
                  <a:gd name="T18" fmla="*/ 375 w 749"/>
                  <a:gd name="T19" fmla="*/ 549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50">
                    <a:moveTo>
                      <a:pt x="375" y="0"/>
                    </a:moveTo>
                    <a:cubicBezTo>
                      <a:pt x="167" y="0"/>
                      <a:pt x="0" y="169"/>
                      <a:pt x="0" y="375"/>
                    </a:cubicBezTo>
                    <a:cubicBezTo>
                      <a:pt x="0" y="582"/>
                      <a:pt x="167" y="750"/>
                      <a:pt x="375" y="750"/>
                    </a:cubicBezTo>
                    <a:cubicBezTo>
                      <a:pt x="582" y="750"/>
                      <a:pt x="749" y="582"/>
                      <a:pt x="749" y="375"/>
                    </a:cubicBezTo>
                    <a:cubicBezTo>
                      <a:pt x="749" y="169"/>
                      <a:pt x="582" y="0"/>
                      <a:pt x="375" y="0"/>
                    </a:cubicBezTo>
                    <a:close/>
                    <a:moveTo>
                      <a:pt x="375" y="549"/>
                    </a:moveTo>
                    <a:cubicBezTo>
                      <a:pt x="279" y="549"/>
                      <a:pt x="200" y="472"/>
                      <a:pt x="200" y="375"/>
                    </a:cubicBezTo>
                    <a:cubicBezTo>
                      <a:pt x="200" y="279"/>
                      <a:pt x="279" y="201"/>
                      <a:pt x="375" y="201"/>
                    </a:cubicBezTo>
                    <a:cubicBezTo>
                      <a:pt x="471" y="201"/>
                      <a:pt x="549" y="279"/>
                      <a:pt x="549" y="375"/>
                    </a:cubicBezTo>
                    <a:cubicBezTo>
                      <a:pt x="549" y="472"/>
                      <a:pt x="471" y="549"/>
                      <a:pt x="375" y="54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5">
                <a:extLst>
                  <a:ext uri="{FF2B5EF4-FFF2-40B4-BE49-F238E27FC236}">
                    <a16:creationId xmlns:a16="http://schemas.microsoft.com/office/drawing/2014/main" id="{C3257720-F180-87FC-97F4-AEE127F84C68}"/>
                  </a:ext>
                </a:extLst>
              </p:cNvPr>
              <p:cNvSpPr>
                <a:spLocks noEditPoints="1"/>
              </p:cNvSpPr>
              <p:nvPr/>
            </p:nvSpPr>
            <p:spPr bwMode="auto">
              <a:xfrm>
                <a:off x="5370956" y="3056763"/>
                <a:ext cx="1448944" cy="745998"/>
              </a:xfrm>
              <a:custGeom>
                <a:avLst/>
                <a:gdLst>
                  <a:gd name="T0" fmla="*/ 1012 w 2030"/>
                  <a:gd name="T1" fmla="*/ 1044 h 1044"/>
                  <a:gd name="T2" fmla="*/ 293 w 2030"/>
                  <a:gd name="T3" fmla="*/ 790 h 1044"/>
                  <a:gd name="T4" fmla="*/ 7 w 2030"/>
                  <a:gd name="T5" fmla="*/ 536 h 1044"/>
                  <a:gd name="T6" fmla="*/ 7 w 2030"/>
                  <a:gd name="T7" fmla="*/ 508 h 1044"/>
                  <a:gd name="T8" fmla="*/ 295 w 2030"/>
                  <a:gd name="T9" fmla="*/ 254 h 1044"/>
                  <a:gd name="T10" fmla="*/ 1018 w 2030"/>
                  <a:gd name="T11" fmla="*/ 0 h 1044"/>
                  <a:gd name="T12" fmla="*/ 1737 w 2030"/>
                  <a:gd name="T13" fmla="*/ 254 h 1044"/>
                  <a:gd name="T14" fmla="*/ 2023 w 2030"/>
                  <a:gd name="T15" fmla="*/ 508 h 1044"/>
                  <a:gd name="T16" fmla="*/ 2023 w 2030"/>
                  <a:gd name="T17" fmla="*/ 536 h 1044"/>
                  <a:gd name="T18" fmla="*/ 1735 w 2030"/>
                  <a:gd name="T19" fmla="*/ 790 h 1044"/>
                  <a:gd name="T20" fmla="*/ 1012 w 2030"/>
                  <a:gd name="T21" fmla="*/ 1044 h 1044"/>
                  <a:gd name="T22" fmla="*/ 53 w 2030"/>
                  <a:gd name="T23" fmla="*/ 522 h 1044"/>
                  <a:gd name="T24" fmla="*/ 319 w 2030"/>
                  <a:gd name="T25" fmla="*/ 755 h 1044"/>
                  <a:gd name="T26" fmla="*/ 1012 w 2030"/>
                  <a:gd name="T27" fmla="*/ 1000 h 1044"/>
                  <a:gd name="T28" fmla="*/ 1709 w 2030"/>
                  <a:gd name="T29" fmla="*/ 754 h 1044"/>
                  <a:gd name="T30" fmla="*/ 1977 w 2030"/>
                  <a:gd name="T31" fmla="*/ 522 h 1044"/>
                  <a:gd name="T32" fmla="*/ 1711 w 2030"/>
                  <a:gd name="T33" fmla="*/ 289 h 1044"/>
                  <a:gd name="T34" fmla="*/ 1018 w 2030"/>
                  <a:gd name="T35" fmla="*/ 44 h 1044"/>
                  <a:gd name="T36" fmla="*/ 321 w 2030"/>
                  <a:gd name="T37" fmla="*/ 290 h 1044"/>
                  <a:gd name="T38" fmla="*/ 53 w 2030"/>
                  <a:gd name="T3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0" h="1044">
                    <a:moveTo>
                      <a:pt x="1012" y="1044"/>
                    </a:moveTo>
                    <a:cubicBezTo>
                      <a:pt x="714" y="1044"/>
                      <a:pt x="456" y="906"/>
                      <a:pt x="293" y="790"/>
                    </a:cubicBezTo>
                    <a:cubicBezTo>
                      <a:pt x="116" y="665"/>
                      <a:pt x="11" y="541"/>
                      <a:pt x="7" y="536"/>
                    </a:cubicBezTo>
                    <a:cubicBezTo>
                      <a:pt x="0" y="528"/>
                      <a:pt x="0" y="516"/>
                      <a:pt x="7" y="508"/>
                    </a:cubicBezTo>
                    <a:cubicBezTo>
                      <a:pt x="11" y="503"/>
                      <a:pt x="117" y="379"/>
                      <a:pt x="295" y="254"/>
                    </a:cubicBezTo>
                    <a:cubicBezTo>
                      <a:pt x="460" y="138"/>
                      <a:pt x="719" y="0"/>
                      <a:pt x="1018" y="0"/>
                    </a:cubicBezTo>
                    <a:cubicBezTo>
                      <a:pt x="1316" y="0"/>
                      <a:pt x="1574" y="138"/>
                      <a:pt x="1737" y="254"/>
                    </a:cubicBezTo>
                    <a:cubicBezTo>
                      <a:pt x="1914" y="379"/>
                      <a:pt x="2019" y="503"/>
                      <a:pt x="2023" y="508"/>
                    </a:cubicBezTo>
                    <a:cubicBezTo>
                      <a:pt x="2030" y="516"/>
                      <a:pt x="2030" y="528"/>
                      <a:pt x="2023" y="536"/>
                    </a:cubicBezTo>
                    <a:cubicBezTo>
                      <a:pt x="2019" y="541"/>
                      <a:pt x="1912" y="665"/>
                      <a:pt x="1735" y="790"/>
                    </a:cubicBezTo>
                    <a:cubicBezTo>
                      <a:pt x="1570" y="906"/>
                      <a:pt x="1311" y="1044"/>
                      <a:pt x="1012" y="1044"/>
                    </a:cubicBezTo>
                    <a:close/>
                    <a:moveTo>
                      <a:pt x="53" y="522"/>
                    </a:moveTo>
                    <a:cubicBezTo>
                      <a:pt x="86" y="558"/>
                      <a:pt x="181" y="657"/>
                      <a:pt x="319" y="755"/>
                    </a:cubicBezTo>
                    <a:cubicBezTo>
                      <a:pt x="477" y="867"/>
                      <a:pt x="726" y="1000"/>
                      <a:pt x="1012" y="1000"/>
                    </a:cubicBezTo>
                    <a:cubicBezTo>
                      <a:pt x="1299" y="1000"/>
                      <a:pt x="1550" y="866"/>
                      <a:pt x="1709" y="754"/>
                    </a:cubicBezTo>
                    <a:cubicBezTo>
                      <a:pt x="1848" y="656"/>
                      <a:pt x="1944" y="558"/>
                      <a:pt x="1977" y="522"/>
                    </a:cubicBezTo>
                    <a:cubicBezTo>
                      <a:pt x="1944" y="486"/>
                      <a:pt x="1849" y="387"/>
                      <a:pt x="1711" y="289"/>
                    </a:cubicBezTo>
                    <a:cubicBezTo>
                      <a:pt x="1553" y="177"/>
                      <a:pt x="1304" y="44"/>
                      <a:pt x="1018" y="44"/>
                    </a:cubicBezTo>
                    <a:cubicBezTo>
                      <a:pt x="731" y="44"/>
                      <a:pt x="480" y="178"/>
                      <a:pt x="321" y="290"/>
                    </a:cubicBezTo>
                    <a:cubicBezTo>
                      <a:pt x="182" y="388"/>
                      <a:pt x="86" y="486"/>
                      <a:pt x="53" y="5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51219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9833AD-1C2A-12FE-72BB-CA7FC6189713}"/>
              </a:ext>
            </a:extLst>
          </p:cNvPr>
          <p:cNvSpPr/>
          <p:nvPr/>
        </p:nvSpPr>
        <p:spPr>
          <a:xfrm>
            <a:off x="5634237" y="2972615"/>
            <a:ext cx="5557639" cy="612000"/>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200">
                <a:solidFill>
                  <a:srgbClr val="232B39"/>
                </a:solidFill>
              </a:rPr>
              <a:t>Data on outcomes, regulatory activity and other relevant indicators are collected and analysed.</a:t>
            </a:r>
            <a:endParaRPr lang="en-US" sz="1200">
              <a:solidFill>
                <a:srgbClr val="232B39"/>
              </a:solidFill>
              <a:latin typeface="+mn-lt"/>
            </a:endParaRPr>
          </a:p>
        </p:txBody>
      </p:sp>
      <p:sp>
        <p:nvSpPr>
          <p:cNvPr id="16" name="Arrow: Down 15">
            <a:extLst>
              <a:ext uri="{FF2B5EF4-FFF2-40B4-BE49-F238E27FC236}">
                <a16:creationId xmlns:a16="http://schemas.microsoft.com/office/drawing/2014/main" id="{EAD00037-5B4A-A034-891D-4E03AA0A9A40}"/>
              </a:ext>
            </a:extLst>
          </p:cNvPr>
          <p:cNvSpPr/>
          <p:nvPr/>
        </p:nvSpPr>
        <p:spPr>
          <a:xfrm>
            <a:off x="7923780" y="4183085"/>
            <a:ext cx="376689" cy="513079"/>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32" name="Rectangle 31">
            <a:extLst>
              <a:ext uri="{FF2B5EF4-FFF2-40B4-BE49-F238E27FC236}">
                <a16:creationId xmlns:a16="http://schemas.microsoft.com/office/drawing/2014/main" id="{4BBBDB88-1F27-D21F-EC85-BEE389D6878C}"/>
              </a:ext>
            </a:extLst>
          </p:cNvPr>
          <p:cNvSpPr/>
          <p:nvPr/>
        </p:nvSpPr>
        <p:spPr>
          <a:xfrm>
            <a:off x="5634237" y="3748665"/>
            <a:ext cx="5557639" cy="612000"/>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200">
                <a:solidFill>
                  <a:srgbClr val="232B39"/>
                </a:solidFill>
              </a:rPr>
              <a:t>Approaches to ongoing and cyclical evaluation are set out transparently and applied publicly.</a:t>
            </a:r>
            <a:endParaRPr lang="en-US" sz="1200">
              <a:solidFill>
                <a:srgbClr val="232B39"/>
              </a:solidFill>
              <a:latin typeface="+mn-lt"/>
            </a:endParaRPr>
          </a:p>
        </p:txBody>
      </p:sp>
      <p:sp>
        <p:nvSpPr>
          <p:cNvPr id="12" name="Rectangle 11">
            <a:extLst>
              <a:ext uri="{FF2B5EF4-FFF2-40B4-BE49-F238E27FC236}">
                <a16:creationId xmlns:a16="http://schemas.microsoft.com/office/drawing/2014/main" id="{6B624926-18C8-A707-763D-A62BAEDB809D}"/>
              </a:ext>
            </a:extLst>
          </p:cNvPr>
          <p:cNvSpPr/>
          <p:nvPr/>
        </p:nvSpPr>
        <p:spPr>
          <a:xfrm>
            <a:off x="704849" y="1580147"/>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Stage 6: Reflection point</a:t>
            </a:r>
          </a:p>
        </p:txBody>
      </p:sp>
      <p:sp>
        <p:nvSpPr>
          <p:cNvPr id="23" name="Content Placeholder 2">
            <a:extLst>
              <a:ext uri="{FF2B5EF4-FFF2-40B4-BE49-F238E27FC236}">
                <a16:creationId xmlns:a16="http://schemas.microsoft.com/office/drawing/2014/main" id="{0A52608B-3200-579A-B1EB-582E3405F4CF}"/>
              </a:ext>
            </a:extLst>
          </p:cNvPr>
          <p:cNvSpPr>
            <a:spLocks noGrp="1"/>
          </p:cNvSpPr>
          <p:nvPr>
            <p:ph idx="1"/>
          </p:nvPr>
        </p:nvSpPr>
        <p:spPr>
          <a:xfrm>
            <a:off x="695325" y="1294646"/>
            <a:ext cx="10515600" cy="4728409"/>
          </a:xfrm>
        </p:spPr>
        <p:txBody>
          <a:bodyPr/>
          <a:lstStyle/>
          <a:p>
            <a:pPr lvl="1"/>
            <a:r>
              <a:rPr lang="en-US">
                <a:latin typeface="+mj-lt"/>
              </a:rPr>
              <a:t>Having completed this stage, you will have set out how you plan to evaluate the performance of the permission. You will have developed an evidence-based cycle of evaluation so that the permission design and regulation remains best practice over time.</a:t>
            </a:r>
            <a:endParaRPr lang="en-AU">
              <a:latin typeface="+mj-lt"/>
            </a:endParaRPr>
          </a:p>
        </p:txBody>
      </p:sp>
      <p:sp>
        <p:nvSpPr>
          <p:cNvPr id="5" name="Rectangle 4">
            <a:extLst>
              <a:ext uri="{FF2B5EF4-FFF2-40B4-BE49-F238E27FC236}">
                <a16:creationId xmlns:a16="http://schemas.microsoft.com/office/drawing/2014/main" id="{E90D7E10-D54D-4077-5C5C-39086CC0EBB4}"/>
              </a:ext>
            </a:extLst>
          </p:cNvPr>
          <p:cNvSpPr/>
          <p:nvPr/>
        </p:nvSpPr>
        <p:spPr>
          <a:xfrm>
            <a:off x="708038" y="2972615"/>
            <a:ext cx="3602665" cy="612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defTabSz="488950">
              <a:spcBef>
                <a:spcPct val="0"/>
              </a:spcBef>
            </a:pPr>
            <a:r>
              <a:rPr lang="en-AU" sz="1600">
                <a:latin typeface="+mj-lt"/>
              </a:rPr>
              <a:t>Develop indicators and metrics</a:t>
            </a:r>
            <a:endParaRPr lang="en-AU" sz="1600" kern="1200">
              <a:latin typeface="+mj-lt"/>
            </a:endParaRPr>
          </a:p>
        </p:txBody>
      </p:sp>
      <p:sp>
        <p:nvSpPr>
          <p:cNvPr id="9" name="Rectangle 8">
            <a:extLst>
              <a:ext uri="{FF2B5EF4-FFF2-40B4-BE49-F238E27FC236}">
                <a16:creationId xmlns:a16="http://schemas.microsoft.com/office/drawing/2014/main" id="{1791FE9A-1F9B-5F9C-B211-6847F6D232D9}"/>
              </a:ext>
            </a:extLst>
          </p:cNvPr>
          <p:cNvSpPr/>
          <p:nvPr/>
        </p:nvSpPr>
        <p:spPr>
          <a:xfrm>
            <a:off x="708040" y="2196565"/>
            <a:ext cx="3602664" cy="612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defTabSz="488950">
              <a:spcBef>
                <a:spcPct val="0"/>
              </a:spcBef>
            </a:pPr>
            <a:r>
              <a:rPr lang="en-AU" sz="1600">
                <a:latin typeface="+mj-lt"/>
              </a:rPr>
              <a:t>Measure performance</a:t>
            </a:r>
            <a:endParaRPr lang="en-AU" sz="1600" kern="1200">
              <a:latin typeface="+mj-lt"/>
            </a:endParaRPr>
          </a:p>
        </p:txBody>
      </p:sp>
      <p:sp>
        <p:nvSpPr>
          <p:cNvPr id="13" name="Rectangle 12">
            <a:extLst>
              <a:ext uri="{FF2B5EF4-FFF2-40B4-BE49-F238E27FC236}">
                <a16:creationId xmlns:a16="http://schemas.microsoft.com/office/drawing/2014/main" id="{33B7C494-7834-6AA3-ECF0-069BBFF21139}"/>
              </a:ext>
            </a:extLst>
          </p:cNvPr>
          <p:cNvSpPr/>
          <p:nvPr/>
        </p:nvSpPr>
        <p:spPr>
          <a:xfrm>
            <a:off x="685800" y="4734264"/>
            <a:ext cx="3624903" cy="828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defTabSz="488950">
              <a:spcBef>
                <a:spcPct val="0"/>
              </a:spcBef>
            </a:pPr>
            <a:r>
              <a:rPr lang="en-AU" sz="1600">
                <a:latin typeface="+mj-lt"/>
              </a:rPr>
              <a:t>Report outcomes and future reforms</a:t>
            </a:r>
            <a:endParaRPr lang="en-AU" sz="1600" kern="1200">
              <a:latin typeface="+mj-lt"/>
            </a:endParaRPr>
          </a:p>
        </p:txBody>
      </p:sp>
      <p:sp>
        <p:nvSpPr>
          <p:cNvPr id="14" name="Rectangle 13">
            <a:extLst>
              <a:ext uri="{FF2B5EF4-FFF2-40B4-BE49-F238E27FC236}">
                <a16:creationId xmlns:a16="http://schemas.microsoft.com/office/drawing/2014/main" id="{CB1DD603-504B-B5FA-6647-23C5E00E745F}"/>
              </a:ext>
            </a:extLst>
          </p:cNvPr>
          <p:cNvSpPr/>
          <p:nvPr/>
        </p:nvSpPr>
        <p:spPr>
          <a:xfrm>
            <a:off x="5634237" y="2196565"/>
            <a:ext cx="5557639" cy="612000"/>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200">
                <a:solidFill>
                  <a:srgbClr val="232B39"/>
                </a:solidFill>
              </a:rPr>
              <a:t>Outcomes are defined clearly and are measurable.</a:t>
            </a:r>
            <a:endParaRPr lang="en-US" sz="1200">
              <a:solidFill>
                <a:srgbClr val="232B39"/>
              </a:solidFill>
              <a:latin typeface="+mn-lt"/>
            </a:endParaRPr>
          </a:p>
        </p:txBody>
      </p:sp>
      <p:sp>
        <p:nvSpPr>
          <p:cNvPr id="15" name="Rectangle 14">
            <a:extLst>
              <a:ext uri="{FF2B5EF4-FFF2-40B4-BE49-F238E27FC236}">
                <a16:creationId xmlns:a16="http://schemas.microsoft.com/office/drawing/2014/main" id="{C3E464E7-8A86-A263-CDA9-CA5B2EA8D758}"/>
              </a:ext>
            </a:extLst>
          </p:cNvPr>
          <p:cNvSpPr/>
          <p:nvPr/>
        </p:nvSpPr>
        <p:spPr>
          <a:xfrm>
            <a:off x="695325" y="5670978"/>
            <a:ext cx="10525124" cy="410592"/>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400">
                <a:solidFill>
                  <a:schemeClr val="bg1"/>
                </a:solidFill>
              </a:rPr>
              <a:t>A virtuous cycle of evaluation is created that informs and shapes best practice permissions.</a:t>
            </a:r>
            <a:endParaRPr lang="en-US" sz="1400">
              <a:solidFill>
                <a:schemeClr val="bg1"/>
              </a:solidFill>
              <a:latin typeface="+mn-lt"/>
            </a:endParaRPr>
          </a:p>
        </p:txBody>
      </p:sp>
      <p:sp>
        <p:nvSpPr>
          <p:cNvPr id="33" name="Rectangle 32">
            <a:extLst>
              <a:ext uri="{FF2B5EF4-FFF2-40B4-BE49-F238E27FC236}">
                <a16:creationId xmlns:a16="http://schemas.microsoft.com/office/drawing/2014/main" id="{815B512E-9A10-C6CE-35D6-76F80841136E}"/>
              </a:ext>
            </a:extLst>
          </p:cNvPr>
          <p:cNvSpPr/>
          <p:nvPr/>
        </p:nvSpPr>
        <p:spPr>
          <a:xfrm>
            <a:off x="5634236" y="4734264"/>
            <a:ext cx="5557639" cy="828000"/>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spcAft>
                <a:spcPts val="600"/>
              </a:spcAft>
            </a:pPr>
            <a:r>
              <a:rPr lang="en-US" sz="1200">
                <a:solidFill>
                  <a:srgbClr val="232B39"/>
                </a:solidFill>
              </a:rPr>
              <a:t>Permission system performance is regularly reviewed and published. Cyclical review of the broad permission system occurs and flags opportunity for future reform. These can be pursued by returning to earlier stages.</a:t>
            </a:r>
            <a:endParaRPr lang="en-US" sz="1200">
              <a:solidFill>
                <a:srgbClr val="232B39"/>
              </a:solidFill>
              <a:latin typeface="+mn-lt"/>
            </a:endParaRPr>
          </a:p>
        </p:txBody>
      </p:sp>
      <p:sp>
        <p:nvSpPr>
          <p:cNvPr id="48" name="Arrow: Circular 47">
            <a:extLst>
              <a:ext uri="{FF2B5EF4-FFF2-40B4-BE49-F238E27FC236}">
                <a16:creationId xmlns:a16="http://schemas.microsoft.com/office/drawing/2014/main" id="{F2E22409-70D5-2F6B-359C-0E4D2222ECEB}"/>
              </a:ext>
            </a:extLst>
          </p:cNvPr>
          <p:cNvSpPr/>
          <p:nvPr/>
        </p:nvSpPr>
        <p:spPr>
          <a:xfrm rot="5400000" flipH="1" flipV="1">
            <a:off x="11151" y="3284317"/>
            <a:ext cx="2254315" cy="1787717"/>
          </a:xfrm>
          <a:prstGeom prst="circularArrow">
            <a:avLst>
              <a:gd name="adj1" fmla="val 2271"/>
              <a:gd name="adj2" fmla="val 273786"/>
              <a:gd name="adj3" fmla="val 19550703"/>
              <a:gd name="adj4" fmla="val 12482861"/>
              <a:gd name="adj5" fmla="val 2650"/>
            </a:avLst>
          </a:prstGeom>
          <a:solidFill>
            <a:schemeClr val="accent4">
              <a:lumMod val="50000"/>
            </a:schemeClr>
          </a:solidFill>
          <a:ln>
            <a:solidFill>
              <a:schemeClr val="accent4">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6" name="Arrow: Down 5">
            <a:extLst>
              <a:ext uri="{FF2B5EF4-FFF2-40B4-BE49-F238E27FC236}">
                <a16:creationId xmlns:a16="http://schemas.microsoft.com/office/drawing/2014/main" id="{E926C6AC-F820-98C0-B58B-8565509BD634}"/>
              </a:ext>
            </a:extLst>
          </p:cNvPr>
          <p:cNvSpPr/>
          <p:nvPr/>
        </p:nvSpPr>
        <p:spPr>
          <a:xfrm rot="16200000">
            <a:off x="4792597" y="2317704"/>
            <a:ext cx="376689" cy="513079"/>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7" name="Arrow: Down 6">
            <a:extLst>
              <a:ext uri="{FF2B5EF4-FFF2-40B4-BE49-F238E27FC236}">
                <a16:creationId xmlns:a16="http://schemas.microsoft.com/office/drawing/2014/main" id="{A6F326D9-012D-B954-612A-F679AB6944E7}"/>
              </a:ext>
            </a:extLst>
          </p:cNvPr>
          <p:cNvSpPr/>
          <p:nvPr/>
        </p:nvSpPr>
        <p:spPr>
          <a:xfrm rot="16200000">
            <a:off x="4802122" y="3041604"/>
            <a:ext cx="376689" cy="513079"/>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8" name="Arrow: Down 7">
            <a:extLst>
              <a:ext uri="{FF2B5EF4-FFF2-40B4-BE49-F238E27FC236}">
                <a16:creationId xmlns:a16="http://schemas.microsoft.com/office/drawing/2014/main" id="{8AE70A35-C1A0-51A4-CCF1-8C5CA80A9C06}"/>
              </a:ext>
            </a:extLst>
          </p:cNvPr>
          <p:cNvSpPr/>
          <p:nvPr/>
        </p:nvSpPr>
        <p:spPr>
          <a:xfrm rot="16200000">
            <a:off x="4802122" y="3765504"/>
            <a:ext cx="376689" cy="513079"/>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10" name="Arrow: Down 9">
            <a:extLst>
              <a:ext uri="{FF2B5EF4-FFF2-40B4-BE49-F238E27FC236}">
                <a16:creationId xmlns:a16="http://schemas.microsoft.com/office/drawing/2014/main" id="{73BAB46E-7F46-E97B-EC69-2D5531ACD810}"/>
              </a:ext>
            </a:extLst>
          </p:cNvPr>
          <p:cNvSpPr/>
          <p:nvPr/>
        </p:nvSpPr>
        <p:spPr>
          <a:xfrm>
            <a:off x="2268472" y="4201191"/>
            <a:ext cx="376689" cy="513079"/>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11" name="Rectangle 10">
            <a:extLst>
              <a:ext uri="{FF2B5EF4-FFF2-40B4-BE49-F238E27FC236}">
                <a16:creationId xmlns:a16="http://schemas.microsoft.com/office/drawing/2014/main" id="{6D75ADB6-C7F8-F484-2B7E-74B129BC3647}"/>
              </a:ext>
            </a:extLst>
          </p:cNvPr>
          <p:cNvSpPr/>
          <p:nvPr/>
        </p:nvSpPr>
        <p:spPr>
          <a:xfrm>
            <a:off x="702286" y="3748665"/>
            <a:ext cx="3609843" cy="612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defTabSz="488950">
              <a:spcBef>
                <a:spcPct val="0"/>
              </a:spcBef>
            </a:pPr>
            <a:r>
              <a:rPr lang="en-AU" sz="1600">
                <a:latin typeface="+mj-lt"/>
              </a:rPr>
              <a:t>Document and report</a:t>
            </a:r>
            <a:endParaRPr lang="en-AU" sz="1600" kern="1200">
              <a:latin typeface="+mj-lt"/>
            </a:endParaRPr>
          </a:p>
        </p:txBody>
      </p:sp>
    </p:spTree>
    <p:extLst>
      <p:ext uri="{BB962C8B-B14F-4D97-AF65-F5344CB8AC3E}">
        <p14:creationId xmlns:p14="http://schemas.microsoft.com/office/powerpoint/2010/main" val="37754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81D94-39A7-5E2E-A206-3E31E58BFBE6}"/>
              </a:ext>
            </a:extLst>
          </p:cNvPr>
          <p:cNvSpPr>
            <a:spLocks noGrp="1"/>
          </p:cNvSpPr>
          <p:nvPr>
            <p:ph type="title"/>
          </p:nvPr>
        </p:nvSpPr>
        <p:spPr/>
        <p:txBody>
          <a:bodyPr/>
          <a:lstStyle/>
          <a:p>
            <a:r>
              <a:rPr lang="en-AU"/>
              <a:t>Appendix 1 </a:t>
            </a:r>
            <a:br>
              <a:rPr lang="en-AU"/>
            </a:br>
            <a:endParaRPr lang="en-AU"/>
          </a:p>
        </p:txBody>
      </p:sp>
      <p:sp>
        <p:nvSpPr>
          <p:cNvPr id="2" name="Text Placeholder 1">
            <a:extLst>
              <a:ext uri="{FF2B5EF4-FFF2-40B4-BE49-F238E27FC236}">
                <a16:creationId xmlns:a16="http://schemas.microsoft.com/office/drawing/2014/main" id="{548E2507-7984-34A5-CA33-A17D6B708407}"/>
              </a:ext>
            </a:extLst>
          </p:cNvPr>
          <p:cNvSpPr>
            <a:spLocks noGrp="1"/>
          </p:cNvSpPr>
          <p:nvPr>
            <p:ph type="body" idx="1"/>
          </p:nvPr>
        </p:nvSpPr>
        <p:spPr/>
        <p:txBody>
          <a:bodyPr/>
          <a:lstStyle/>
          <a:p>
            <a:r>
              <a:rPr lang="en-AU"/>
              <a:t>Overview and templates</a:t>
            </a:r>
          </a:p>
        </p:txBody>
      </p:sp>
    </p:spTree>
    <p:extLst>
      <p:ext uri="{BB962C8B-B14F-4D97-AF65-F5344CB8AC3E}">
        <p14:creationId xmlns:p14="http://schemas.microsoft.com/office/powerpoint/2010/main" val="241240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9E68F04-70D5-97DD-28DD-C742AAC4E848}"/>
              </a:ext>
            </a:extLst>
          </p:cNvPr>
          <p:cNvCxnSpPr>
            <a:cxnSpLocks/>
          </p:cNvCxnSpPr>
          <p:nvPr/>
        </p:nvCxnSpPr>
        <p:spPr>
          <a:xfrm>
            <a:off x="3183603" y="5651432"/>
            <a:ext cx="338" cy="180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365CE54-E484-59DF-4B0F-4E8B1A1DC3D5}"/>
              </a:ext>
            </a:extLst>
          </p:cNvPr>
          <p:cNvSpPr txBox="1"/>
          <p:nvPr/>
        </p:nvSpPr>
        <p:spPr>
          <a:xfrm>
            <a:off x="5380736" y="4961473"/>
            <a:ext cx="5866762" cy="648000"/>
          </a:xfrm>
          <a:prstGeom prst="rect">
            <a:avLst/>
          </a:prstGeom>
          <a:noFill/>
        </p:spPr>
        <p:txBody>
          <a:bodyPr wrap="square" lIns="36000" tIns="36000" rIns="36000" bIns="36000" anchor="ctr">
            <a:noAutofit/>
          </a:bodyPr>
          <a:lstStyle/>
          <a:p>
            <a:r>
              <a:rPr lang="en-AU" sz="1150" b="1" dirty="0"/>
              <a:t>The implementation of permissions: </a:t>
            </a:r>
            <a:r>
              <a:rPr lang="en-AU" sz="1150" dirty="0"/>
              <a:t>The </a:t>
            </a:r>
            <a:r>
              <a:rPr lang="en-AU" sz="1150" dirty="0">
                <a:hlinkClick r:id="rId3"/>
              </a:rPr>
              <a:t>Playbook</a:t>
            </a:r>
            <a:r>
              <a:rPr lang="en-AU" sz="1150" dirty="0"/>
              <a:t> supports ‘better practice’ implementation enabled by digital reform. Opportunities will be provided for best practice, standardised Fit and Proper tests where appropriate.</a:t>
            </a:r>
          </a:p>
        </p:txBody>
      </p:sp>
      <p:sp>
        <p:nvSpPr>
          <p:cNvPr id="2" name="Title 1">
            <a:extLst>
              <a:ext uri="{FF2B5EF4-FFF2-40B4-BE49-F238E27FC236}">
                <a16:creationId xmlns:a16="http://schemas.microsoft.com/office/drawing/2014/main" id="{5252D332-4EDD-12E5-9D79-AFDF8AA4CC16}"/>
              </a:ext>
            </a:extLst>
          </p:cNvPr>
          <p:cNvSpPr>
            <a:spLocks noGrp="1"/>
          </p:cNvSpPr>
          <p:nvPr>
            <p:ph type="title"/>
          </p:nvPr>
        </p:nvSpPr>
        <p:spPr/>
        <p:txBody>
          <a:bodyPr anchor="ctr" anchorCtr="0"/>
          <a:lstStyle/>
          <a:p>
            <a:r>
              <a:rPr lang="en-AU" sz="2400">
                <a:solidFill>
                  <a:srgbClr val="232B39"/>
                </a:solidFill>
                <a:latin typeface="VIC SemiBold"/>
              </a:rPr>
              <a:t>A central suite of resources to support consistent best practice use</a:t>
            </a:r>
            <a:endParaRPr lang="en-AU" sz="2400"/>
          </a:p>
        </p:txBody>
      </p:sp>
      <p:cxnSp>
        <p:nvCxnSpPr>
          <p:cNvPr id="9" name="Straight Connector 8">
            <a:extLst>
              <a:ext uri="{FF2B5EF4-FFF2-40B4-BE49-F238E27FC236}">
                <a16:creationId xmlns:a16="http://schemas.microsoft.com/office/drawing/2014/main" id="{790DA8A1-00FA-C7E3-F368-8EBAEACFA921}"/>
              </a:ext>
            </a:extLst>
          </p:cNvPr>
          <p:cNvCxnSpPr>
            <a:cxnSpLocks/>
          </p:cNvCxnSpPr>
          <p:nvPr/>
        </p:nvCxnSpPr>
        <p:spPr>
          <a:xfrm>
            <a:off x="5380738" y="2787706"/>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7CE4FF-12B0-3C66-87FD-D575DEE57FA6}"/>
              </a:ext>
            </a:extLst>
          </p:cNvPr>
          <p:cNvCxnSpPr>
            <a:cxnSpLocks/>
          </p:cNvCxnSpPr>
          <p:nvPr/>
        </p:nvCxnSpPr>
        <p:spPr>
          <a:xfrm>
            <a:off x="5380738" y="3751082"/>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2D839C-98F1-219D-FD72-595B5FA3163F}"/>
              </a:ext>
            </a:extLst>
          </p:cNvPr>
          <p:cNvSpPr txBox="1"/>
          <p:nvPr/>
        </p:nvSpPr>
        <p:spPr>
          <a:xfrm>
            <a:off x="5327497" y="2950123"/>
            <a:ext cx="5881841" cy="648000"/>
          </a:xfrm>
          <a:prstGeom prst="rect">
            <a:avLst/>
          </a:prstGeom>
          <a:noFill/>
        </p:spPr>
        <p:txBody>
          <a:bodyPr wrap="square" lIns="36000" tIns="36000" rIns="36000" bIns="36000" anchor="ctr">
            <a:noAutofit/>
          </a:bodyPr>
          <a:lstStyle/>
          <a:p>
            <a:r>
              <a:rPr lang="en-AU" sz="1150" b="1"/>
              <a:t>The role, design and administration of permissions: </a:t>
            </a:r>
            <a:r>
              <a:rPr lang="en-AU" sz="1150"/>
              <a:t>Framework to work through major policy changes that create or amend permissions; useful </a:t>
            </a:r>
            <a:br>
              <a:rPr lang="en-AU" sz="1150"/>
            </a:br>
            <a:r>
              <a:rPr lang="en-AU" sz="1150"/>
              <a:t>for routine reviews of legislation and regulation. </a:t>
            </a:r>
          </a:p>
        </p:txBody>
      </p:sp>
      <p:cxnSp>
        <p:nvCxnSpPr>
          <p:cNvPr id="13" name="Straight Connector 12">
            <a:extLst>
              <a:ext uri="{FF2B5EF4-FFF2-40B4-BE49-F238E27FC236}">
                <a16:creationId xmlns:a16="http://schemas.microsoft.com/office/drawing/2014/main" id="{611C359D-8A61-9EC1-5EB3-2F676CAA5405}"/>
              </a:ext>
            </a:extLst>
          </p:cNvPr>
          <p:cNvCxnSpPr>
            <a:cxnSpLocks/>
          </p:cNvCxnSpPr>
          <p:nvPr/>
        </p:nvCxnSpPr>
        <p:spPr>
          <a:xfrm flipV="1">
            <a:off x="5380738" y="4762491"/>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C25A3F-1B8B-F505-C973-69F060EEDC35}"/>
              </a:ext>
            </a:extLst>
          </p:cNvPr>
          <p:cNvSpPr txBox="1"/>
          <p:nvPr/>
        </p:nvSpPr>
        <p:spPr>
          <a:xfrm>
            <a:off x="5380737" y="5773434"/>
            <a:ext cx="5866762" cy="648000"/>
          </a:xfrm>
          <a:prstGeom prst="rect">
            <a:avLst/>
          </a:prstGeom>
          <a:noFill/>
        </p:spPr>
        <p:txBody>
          <a:bodyPr wrap="square" lIns="36000" tIns="36000" rIns="36000" bIns="36000" anchor="t">
            <a:noAutofit/>
          </a:bodyPr>
          <a:lstStyle/>
          <a:p>
            <a:r>
              <a:rPr lang="en-AU" sz="1150" b="1"/>
              <a:t>The digitisation of permissions: </a:t>
            </a:r>
            <a:r>
              <a:rPr lang="en-AU" sz="1150"/>
              <a:t>permission design needs to align with the Victorian Government's ambition to digitise its government services including permissions. </a:t>
            </a:r>
          </a:p>
        </p:txBody>
      </p:sp>
      <p:cxnSp>
        <p:nvCxnSpPr>
          <p:cNvPr id="14" name="Straight Connector 13">
            <a:extLst>
              <a:ext uri="{FF2B5EF4-FFF2-40B4-BE49-F238E27FC236}">
                <a16:creationId xmlns:a16="http://schemas.microsoft.com/office/drawing/2014/main" id="{6BFE3E11-B5B2-3B95-847B-3E7229C4AF16}"/>
              </a:ext>
            </a:extLst>
          </p:cNvPr>
          <p:cNvCxnSpPr>
            <a:cxnSpLocks/>
          </p:cNvCxnSpPr>
          <p:nvPr/>
        </p:nvCxnSpPr>
        <p:spPr>
          <a:xfrm>
            <a:off x="5380738" y="5751591"/>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4F64ED0-153C-76E9-6D09-C36327D11DC3}"/>
              </a:ext>
            </a:extLst>
          </p:cNvPr>
          <p:cNvSpPr txBox="1"/>
          <p:nvPr/>
        </p:nvSpPr>
        <p:spPr>
          <a:xfrm>
            <a:off x="5327497" y="3943715"/>
            <a:ext cx="5866762" cy="648000"/>
          </a:xfrm>
          <a:prstGeom prst="rect">
            <a:avLst/>
          </a:prstGeom>
          <a:noFill/>
        </p:spPr>
        <p:txBody>
          <a:bodyPr wrap="square" lIns="36000" tIns="36000" rIns="36000" bIns="36000" anchor="ctr">
            <a:noAutofit/>
          </a:bodyPr>
          <a:lstStyle/>
          <a:p>
            <a:r>
              <a:rPr lang="en-AU" sz="1150" b="1"/>
              <a:t>The design and assessment of permissions: </a:t>
            </a:r>
            <a:r>
              <a:rPr lang="en-AU" sz="1150"/>
              <a:t>Guidance and criteria for designing, assessing and managing permissions. Guide 1 supports stages 1 to 3 and Guide 2 supports stages 4 to 6 of the Framework</a:t>
            </a:r>
          </a:p>
        </p:txBody>
      </p:sp>
      <p:sp>
        <p:nvSpPr>
          <p:cNvPr id="20" name="TextBox 19">
            <a:extLst>
              <a:ext uri="{FF2B5EF4-FFF2-40B4-BE49-F238E27FC236}">
                <a16:creationId xmlns:a16="http://schemas.microsoft.com/office/drawing/2014/main" id="{5B117799-A434-768A-87C1-F636B2955B5A}"/>
              </a:ext>
            </a:extLst>
          </p:cNvPr>
          <p:cNvSpPr txBox="1">
            <a:spLocks/>
          </p:cNvSpPr>
          <p:nvPr/>
        </p:nvSpPr>
        <p:spPr>
          <a:xfrm>
            <a:off x="695325" y="1160463"/>
            <a:ext cx="10515595"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a:solidFill>
                  <a:schemeClr val="bg1"/>
                </a:solidFill>
                <a:latin typeface="+mj-lt"/>
              </a:rPr>
              <a:t>Tailored, easy to use and accessible on the Better Regulation Victoria (BRV) website. </a:t>
            </a:r>
          </a:p>
        </p:txBody>
      </p:sp>
      <p:sp>
        <p:nvSpPr>
          <p:cNvPr id="37" name="TextBox 36">
            <a:extLst>
              <a:ext uri="{FF2B5EF4-FFF2-40B4-BE49-F238E27FC236}">
                <a16:creationId xmlns:a16="http://schemas.microsoft.com/office/drawing/2014/main" id="{226EED0D-CEA3-FB68-5486-361B1011F3F3}"/>
              </a:ext>
            </a:extLst>
          </p:cNvPr>
          <p:cNvSpPr txBox="1"/>
          <p:nvPr/>
        </p:nvSpPr>
        <p:spPr>
          <a:xfrm>
            <a:off x="5315005" y="2043780"/>
            <a:ext cx="5866762" cy="648000"/>
          </a:xfrm>
          <a:prstGeom prst="rect">
            <a:avLst/>
          </a:prstGeom>
          <a:noFill/>
        </p:spPr>
        <p:txBody>
          <a:bodyPr wrap="square" lIns="36000" tIns="36000" rIns="36000" bIns="36000" anchor="ctr">
            <a:noAutofit/>
          </a:bodyPr>
          <a:lstStyle/>
          <a:p>
            <a:r>
              <a:rPr lang="en-AU" sz="1150" b="1"/>
              <a:t>The overarching policy guiding regulatory approaches: </a:t>
            </a:r>
            <a:r>
              <a:rPr lang="en-AU" sz="1150"/>
              <a:t>Guidance to determine and assess regulatory approaches when making regulations, including permissions. </a:t>
            </a:r>
          </a:p>
        </p:txBody>
      </p:sp>
      <p:cxnSp>
        <p:nvCxnSpPr>
          <p:cNvPr id="35" name="Straight Connector 34">
            <a:extLst>
              <a:ext uri="{FF2B5EF4-FFF2-40B4-BE49-F238E27FC236}">
                <a16:creationId xmlns:a16="http://schemas.microsoft.com/office/drawing/2014/main" id="{FAC449F6-350D-D465-EB2A-FD1EF6B4E213}"/>
              </a:ext>
            </a:extLst>
          </p:cNvPr>
          <p:cNvCxnSpPr/>
          <p:nvPr/>
        </p:nvCxnSpPr>
        <p:spPr>
          <a:xfrm>
            <a:off x="4097987" y="3649905"/>
            <a:ext cx="338" cy="20235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85AB935-AAA7-4808-D711-F64A9639854C}"/>
              </a:ext>
            </a:extLst>
          </p:cNvPr>
          <p:cNvCxnSpPr/>
          <p:nvPr/>
        </p:nvCxnSpPr>
        <p:spPr>
          <a:xfrm>
            <a:off x="2241012" y="3650218"/>
            <a:ext cx="338" cy="20235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7DFF7B2-D264-804D-0AFD-C82E9470D774}"/>
              </a:ext>
            </a:extLst>
          </p:cNvPr>
          <p:cNvCxnSpPr>
            <a:cxnSpLocks/>
            <a:endCxn id="23" idx="0"/>
          </p:cNvCxnSpPr>
          <p:nvPr/>
        </p:nvCxnSpPr>
        <p:spPr>
          <a:xfrm>
            <a:off x="3169064" y="2762470"/>
            <a:ext cx="0" cy="1476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FA8A0F-806A-80F2-5CB7-BB09CE008756}"/>
              </a:ext>
            </a:extLst>
          </p:cNvPr>
          <p:cNvSpPr/>
          <p:nvPr/>
        </p:nvSpPr>
        <p:spPr>
          <a:xfrm>
            <a:off x="1761093" y="2088824"/>
            <a:ext cx="2815209" cy="664670"/>
          </a:xfrm>
          <a:prstGeom prst="rect">
            <a:avLst/>
          </a:prstGeom>
          <a:solidFill>
            <a:schemeClr val="bg1"/>
          </a:solidFill>
          <a:ln w="1905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a:defRPr/>
            </a:pPr>
            <a:r>
              <a:rPr lang="en-AU" sz="1200">
                <a:solidFill>
                  <a:srgbClr val="00264D"/>
                </a:solidFill>
                <a:hlinkClick r:id="rId4"/>
              </a:rPr>
              <a:t>Victorian Guide to Regulation</a:t>
            </a:r>
            <a:endParaRPr lang="en-AU" sz="1200">
              <a:solidFill>
                <a:srgbClr val="00264D"/>
              </a:solidFill>
            </a:endParaRPr>
          </a:p>
        </p:txBody>
      </p:sp>
      <p:sp>
        <p:nvSpPr>
          <p:cNvPr id="7" name="Rectangle 6">
            <a:extLst>
              <a:ext uri="{FF2B5EF4-FFF2-40B4-BE49-F238E27FC236}">
                <a16:creationId xmlns:a16="http://schemas.microsoft.com/office/drawing/2014/main" id="{AA267D08-BB2A-C7D2-E160-9F41F838D04A}"/>
              </a:ext>
            </a:extLst>
          </p:cNvPr>
          <p:cNvSpPr/>
          <p:nvPr/>
        </p:nvSpPr>
        <p:spPr>
          <a:xfrm>
            <a:off x="1761825" y="1991585"/>
            <a:ext cx="2815209" cy="900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15" name="Rectangle 14">
            <a:extLst>
              <a:ext uri="{FF2B5EF4-FFF2-40B4-BE49-F238E27FC236}">
                <a16:creationId xmlns:a16="http://schemas.microsoft.com/office/drawing/2014/main" id="{F8192F46-8282-25A5-4A81-C24CB82CB13B}"/>
              </a:ext>
            </a:extLst>
          </p:cNvPr>
          <p:cNvSpPr/>
          <p:nvPr/>
        </p:nvSpPr>
        <p:spPr>
          <a:xfrm>
            <a:off x="1345035" y="5828660"/>
            <a:ext cx="3677474" cy="45789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a:solidFill>
                  <a:schemeClr val="tx1"/>
                </a:solidFill>
              </a:rPr>
              <a:t>Digital reform </a:t>
            </a:r>
          </a:p>
        </p:txBody>
      </p:sp>
      <p:grpSp>
        <p:nvGrpSpPr>
          <p:cNvPr id="22" name="Group 21">
            <a:extLst>
              <a:ext uri="{FF2B5EF4-FFF2-40B4-BE49-F238E27FC236}">
                <a16:creationId xmlns:a16="http://schemas.microsoft.com/office/drawing/2014/main" id="{BB149A59-5659-B587-1F74-03F10F9117C1}"/>
              </a:ext>
            </a:extLst>
          </p:cNvPr>
          <p:cNvGrpSpPr/>
          <p:nvPr/>
        </p:nvGrpSpPr>
        <p:grpSpPr>
          <a:xfrm>
            <a:off x="1761826" y="2905123"/>
            <a:ext cx="2815210" cy="752285"/>
            <a:chOff x="1069721" y="2415974"/>
            <a:chExt cx="3150000" cy="752285"/>
          </a:xfrm>
        </p:grpSpPr>
        <p:sp>
          <p:nvSpPr>
            <p:cNvPr id="23" name="Rectangle 22">
              <a:extLst>
                <a:ext uri="{FF2B5EF4-FFF2-40B4-BE49-F238E27FC236}">
                  <a16:creationId xmlns:a16="http://schemas.microsoft.com/office/drawing/2014/main" id="{5AC87E7D-BD98-988F-A1FA-32AA5132E9C7}"/>
                </a:ext>
              </a:extLst>
            </p:cNvPr>
            <p:cNvSpPr/>
            <p:nvPr/>
          </p:nvSpPr>
          <p:spPr>
            <a:xfrm>
              <a:off x="1069721" y="2420932"/>
              <a:ext cx="3149179" cy="747327"/>
            </a:xfrm>
            <a:prstGeom prst="rect">
              <a:avLst/>
            </a:prstGeom>
            <a:solidFill>
              <a:schemeClr val="bg1"/>
            </a:solidFill>
            <a:ln w="19050" cap="rnd">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dirty="0">
                  <a:solidFill>
                    <a:srgbClr val="00264D"/>
                  </a:solidFill>
                </a:rPr>
                <a:t>Victorian Permissions </a:t>
              </a:r>
            </a:p>
            <a:p>
              <a:pPr algn="ctr" defTabSz="914349">
                <a:defRPr/>
              </a:pPr>
              <a:r>
                <a:rPr lang="en-AU" sz="1200" dirty="0">
                  <a:solidFill>
                    <a:srgbClr val="00264D"/>
                  </a:solidFill>
                </a:rPr>
                <a:t>Framework</a:t>
              </a:r>
            </a:p>
          </p:txBody>
        </p:sp>
        <p:sp>
          <p:nvSpPr>
            <p:cNvPr id="24" name="Rectangle 23">
              <a:extLst>
                <a:ext uri="{FF2B5EF4-FFF2-40B4-BE49-F238E27FC236}">
                  <a16:creationId xmlns:a16="http://schemas.microsoft.com/office/drawing/2014/main" id="{5F4AB7A5-9A1F-40C9-F81F-0F30917A6C97}"/>
                </a:ext>
              </a:extLst>
            </p:cNvPr>
            <p:cNvSpPr/>
            <p:nvPr/>
          </p:nvSpPr>
          <p:spPr>
            <a:xfrm>
              <a:off x="1069721" y="2415974"/>
              <a:ext cx="3150000" cy="90000"/>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grpSp>
        <p:nvGrpSpPr>
          <p:cNvPr id="28" name="Group 27">
            <a:extLst>
              <a:ext uri="{FF2B5EF4-FFF2-40B4-BE49-F238E27FC236}">
                <a16:creationId xmlns:a16="http://schemas.microsoft.com/office/drawing/2014/main" id="{D37D0FC8-8AEB-5B8A-D6C7-2A91E9C55C55}"/>
              </a:ext>
            </a:extLst>
          </p:cNvPr>
          <p:cNvGrpSpPr/>
          <p:nvPr/>
        </p:nvGrpSpPr>
        <p:grpSpPr>
          <a:xfrm>
            <a:off x="3202009" y="3781104"/>
            <a:ext cx="1792424" cy="908682"/>
            <a:chOff x="1071108" y="2401589"/>
            <a:chExt cx="3150000" cy="870361"/>
          </a:xfrm>
        </p:grpSpPr>
        <p:sp>
          <p:nvSpPr>
            <p:cNvPr id="29" name="Rectangle 28">
              <a:extLst>
                <a:ext uri="{FF2B5EF4-FFF2-40B4-BE49-F238E27FC236}">
                  <a16:creationId xmlns:a16="http://schemas.microsoft.com/office/drawing/2014/main" id="{7C9FE67D-A4F3-7B3C-04C0-E5F2688B3E5D}"/>
                </a:ext>
              </a:extLst>
            </p:cNvPr>
            <p:cNvSpPr/>
            <p:nvPr/>
          </p:nvSpPr>
          <p:spPr>
            <a:xfrm>
              <a:off x="1071108" y="2406549"/>
              <a:ext cx="3149178" cy="865401"/>
            </a:xfrm>
            <a:prstGeom prst="rect">
              <a:avLst/>
            </a:prstGeom>
            <a:solidFill>
              <a:schemeClr val="bg1"/>
            </a:solidFill>
            <a:ln w="19050" cap="rnd">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dirty="0">
                  <a:solidFill>
                    <a:srgbClr val="00264D"/>
                  </a:solidFill>
                </a:rPr>
                <a:t> Guide 2 </a:t>
              </a:r>
              <a:br>
                <a:rPr lang="en-AU" sz="1200" dirty="0">
                  <a:solidFill>
                    <a:srgbClr val="00264D"/>
                  </a:solidFill>
                </a:rPr>
              </a:br>
              <a:r>
                <a:rPr lang="en-AU" sz="1200" dirty="0">
                  <a:solidFill>
                    <a:srgbClr val="00264D"/>
                  </a:solidFill>
                </a:rPr>
                <a:t>Refining and improving how permissions work</a:t>
              </a:r>
            </a:p>
          </p:txBody>
        </p:sp>
        <p:sp>
          <p:nvSpPr>
            <p:cNvPr id="30" name="Rectangle 29">
              <a:extLst>
                <a:ext uri="{FF2B5EF4-FFF2-40B4-BE49-F238E27FC236}">
                  <a16:creationId xmlns:a16="http://schemas.microsoft.com/office/drawing/2014/main" id="{60D74D7B-37B5-9E5C-6ED2-30F05BCDEB9F}"/>
                </a:ext>
              </a:extLst>
            </p:cNvPr>
            <p:cNvSpPr/>
            <p:nvPr/>
          </p:nvSpPr>
          <p:spPr>
            <a:xfrm>
              <a:off x="1071108" y="2401589"/>
              <a:ext cx="3150000" cy="86205"/>
            </a:xfrm>
            <a:prstGeom prst="rect">
              <a:avLst/>
            </a:prstGeom>
            <a:solidFill>
              <a:schemeClr val="accent5">
                <a:lumMod val="60000"/>
                <a:lumOff val="4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cxnSp>
        <p:nvCxnSpPr>
          <p:cNvPr id="38" name="Straight Connector 37">
            <a:extLst>
              <a:ext uri="{FF2B5EF4-FFF2-40B4-BE49-F238E27FC236}">
                <a16:creationId xmlns:a16="http://schemas.microsoft.com/office/drawing/2014/main" id="{EA792560-5D83-0F26-4D4D-8AAF615FCC8E}"/>
              </a:ext>
            </a:extLst>
          </p:cNvPr>
          <p:cNvCxnSpPr>
            <a:cxnSpLocks/>
          </p:cNvCxnSpPr>
          <p:nvPr/>
        </p:nvCxnSpPr>
        <p:spPr>
          <a:xfrm flipV="1">
            <a:off x="841097" y="2126883"/>
            <a:ext cx="0" cy="3496677"/>
          </a:xfrm>
          <a:prstGeom prst="line">
            <a:avLst/>
          </a:prstGeom>
          <a:ln w="19050" cap="rnd">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F1AB6FE-BACB-7DD0-C27F-873FCCEB7FEB}"/>
              </a:ext>
            </a:extLst>
          </p:cNvPr>
          <p:cNvSpPr txBox="1"/>
          <p:nvPr/>
        </p:nvSpPr>
        <p:spPr>
          <a:xfrm rot="16200000">
            <a:off x="-815741" y="3779664"/>
            <a:ext cx="3300112" cy="267056"/>
          </a:xfrm>
          <a:prstGeom prst="rect">
            <a:avLst/>
          </a:prstGeom>
          <a:noFill/>
        </p:spPr>
        <p:txBody>
          <a:bodyPr wrap="square" lIns="36000" tIns="36000" rIns="36000" bIns="36000" anchor="ctr">
            <a:noAutofit/>
          </a:bodyPr>
          <a:lstStyle/>
          <a:p>
            <a:pPr algn="ctr"/>
            <a:r>
              <a:rPr lang="en-AU" sz="1200"/>
              <a:t>.</a:t>
            </a:r>
          </a:p>
        </p:txBody>
      </p:sp>
      <p:grpSp>
        <p:nvGrpSpPr>
          <p:cNvPr id="44" name="Group 43">
            <a:extLst>
              <a:ext uri="{FF2B5EF4-FFF2-40B4-BE49-F238E27FC236}">
                <a16:creationId xmlns:a16="http://schemas.microsoft.com/office/drawing/2014/main" id="{B45ADD69-3415-3533-3653-37CC98D3A84F}"/>
              </a:ext>
            </a:extLst>
          </p:cNvPr>
          <p:cNvGrpSpPr/>
          <p:nvPr/>
        </p:nvGrpSpPr>
        <p:grpSpPr>
          <a:xfrm>
            <a:off x="1345034" y="3782194"/>
            <a:ext cx="1792424" cy="906301"/>
            <a:chOff x="1071108" y="2401589"/>
            <a:chExt cx="3150000" cy="868080"/>
          </a:xfrm>
        </p:grpSpPr>
        <p:sp>
          <p:nvSpPr>
            <p:cNvPr id="45" name="Rectangle 44">
              <a:extLst>
                <a:ext uri="{FF2B5EF4-FFF2-40B4-BE49-F238E27FC236}">
                  <a16:creationId xmlns:a16="http://schemas.microsoft.com/office/drawing/2014/main" id="{83DF8559-EC32-F26E-5D51-CFC96511E9A4}"/>
                </a:ext>
              </a:extLst>
            </p:cNvPr>
            <p:cNvSpPr/>
            <p:nvPr/>
          </p:nvSpPr>
          <p:spPr>
            <a:xfrm>
              <a:off x="1071108" y="2404268"/>
              <a:ext cx="3149178" cy="865401"/>
            </a:xfrm>
            <a:prstGeom prst="rect">
              <a:avLst/>
            </a:prstGeom>
            <a:solidFill>
              <a:schemeClr val="bg1"/>
            </a:solidFill>
            <a:ln w="19050" cap="rnd">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dirty="0">
                  <a:solidFill>
                    <a:srgbClr val="00264D"/>
                  </a:solidFill>
                </a:rPr>
                <a:t> Guide 1 </a:t>
              </a:r>
              <a:br>
                <a:rPr lang="en-AU" sz="1200" dirty="0">
                  <a:solidFill>
                    <a:srgbClr val="00264D"/>
                  </a:solidFill>
                </a:rPr>
              </a:br>
              <a:r>
                <a:rPr lang="en-AU" sz="1200" dirty="0">
                  <a:solidFill>
                    <a:srgbClr val="00264D"/>
                  </a:solidFill>
                </a:rPr>
                <a:t>Designing a fit for purpose permissions scheme</a:t>
              </a:r>
            </a:p>
          </p:txBody>
        </p:sp>
        <p:sp>
          <p:nvSpPr>
            <p:cNvPr id="46" name="Rectangle 45">
              <a:extLst>
                <a:ext uri="{FF2B5EF4-FFF2-40B4-BE49-F238E27FC236}">
                  <a16:creationId xmlns:a16="http://schemas.microsoft.com/office/drawing/2014/main" id="{D1AC3FA2-35CC-A69C-C82F-BB63A8BD4A4F}"/>
                </a:ext>
              </a:extLst>
            </p:cNvPr>
            <p:cNvSpPr/>
            <p:nvPr/>
          </p:nvSpPr>
          <p:spPr>
            <a:xfrm>
              <a:off x="1071108" y="2401589"/>
              <a:ext cx="3150000" cy="86205"/>
            </a:xfrm>
            <a:prstGeom prst="rect">
              <a:avLst/>
            </a:prstGeom>
            <a:solidFill>
              <a:schemeClr val="accent5">
                <a:lumMod val="60000"/>
                <a:lumOff val="4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cxnSp>
        <p:nvCxnSpPr>
          <p:cNvPr id="5" name="Straight Connector 4">
            <a:extLst>
              <a:ext uri="{FF2B5EF4-FFF2-40B4-BE49-F238E27FC236}">
                <a16:creationId xmlns:a16="http://schemas.microsoft.com/office/drawing/2014/main" id="{FBC7FAB6-C68B-5271-CE78-EE5DB4410795}"/>
              </a:ext>
            </a:extLst>
          </p:cNvPr>
          <p:cNvCxnSpPr>
            <a:cxnSpLocks/>
          </p:cNvCxnSpPr>
          <p:nvPr/>
        </p:nvCxnSpPr>
        <p:spPr>
          <a:xfrm>
            <a:off x="4089779" y="4680883"/>
            <a:ext cx="338" cy="180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C77AA559-D221-C481-61B2-B02D01213AB8}"/>
              </a:ext>
            </a:extLst>
          </p:cNvPr>
          <p:cNvSpPr/>
          <p:nvPr/>
        </p:nvSpPr>
        <p:spPr>
          <a:xfrm>
            <a:off x="1345034" y="4871137"/>
            <a:ext cx="3648931" cy="814356"/>
          </a:xfrm>
          <a:prstGeom prst="rect">
            <a:avLst/>
          </a:prstGeom>
          <a:solidFill>
            <a:schemeClr val="bg1"/>
          </a:solidFill>
          <a:ln w="19050" cap="rnd">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 Playbook for implementing permissions</a:t>
            </a:r>
          </a:p>
        </p:txBody>
      </p:sp>
      <p:sp>
        <p:nvSpPr>
          <p:cNvPr id="55" name="Rectangle 54">
            <a:extLst>
              <a:ext uri="{FF2B5EF4-FFF2-40B4-BE49-F238E27FC236}">
                <a16:creationId xmlns:a16="http://schemas.microsoft.com/office/drawing/2014/main" id="{6386F940-4B8D-551E-1278-88A03A28D0D1}"/>
              </a:ext>
            </a:extLst>
          </p:cNvPr>
          <p:cNvSpPr/>
          <p:nvPr/>
        </p:nvSpPr>
        <p:spPr>
          <a:xfrm>
            <a:off x="1345034" y="4865959"/>
            <a:ext cx="3649399" cy="86719"/>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21" name="TextBox 20">
            <a:extLst>
              <a:ext uri="{FF2B5EF4-FFF2-40B4-BE49-F238E27FC236}">
                <a16:creationId xmlns:a16="http://schemas.microsoft.com/office/drawing/2014/main" id="{AE53F88D-1D3E-3BD2-9B82-DE993C37C85D}"/>
              </a:ext>
            </a:extLst>
          </p:cNvPr>
          <p:cNvSpPr txBox="1"/>
          <p:nvPr/>
        </p:nvSpPr>
        <p:spPr>
          <a:xfrm rot="16200000">
            <a:off x="-573309" y="3703716"/>
            <a:ext cx="2814580" cy="424382"/>
          </a:xfrm>
          <a:prstGeom prst="rect">
            <a:avLst/>
          </a:prstGeom>
          <a:solidFill>
            <a:schemeClr val="bg1"/>
          </a:solidFill>
        </p:spPr>
        <p:txBody>
          <a:bodyPr wrap="square" lIns="36000" tIns="36000" rIns="36000" bIns="36000" anchor="ctr">
            <a:noAutofit/>
          </a:bodyPr>
          <a:lstStyle/>
          <a:p>
            <a:pPr algn="ctr">
              <a:defRPr/>
            </a:pPr>
            <a:r>
              <a:rPr lang="en-AU" sz="1200"/>
              <a:t>BRV </a:t>
            </a:r>
            <a:r>
              <a:rPr lang="en-AU" sz="1200">
                <a:hlinkClick r:id="rId5"/>
              </a:rPr>
              <a:t>Towards Best Practice Guide</a:t>
            </a:r>
            <a:r>
              <a:rPr lang="en-AU" sz="1200"/>
              <a:t> </a:t>
            </a:r>
          </a:p>
        </p:txBody>
      </p:sp>
      <p:sp>
        <p:nvSpPr>
          <p:cNvPr id="10" name="Rectangle 9">
            <a:extLst>
              <a:ext uri="{FF2B5EF4-FFF2-40B4-BE49-F238E27FC236}">
                <a16:creationId xmlns:a16="http://schemas.microsoft.com/office/drawing/2014/main" id="{6BFCD4B7-8655-C92A-379C-3EB80133A95C}"/>
              </a:ext>
            </a:extLst>
          </p:cNvPr>
          <p:cNvSpPr/>
          <p:nvPr/>
        </p:nvSpPr>
        <p:spPr>
          <a:xfrm>
            <a:off x="638175" y="1703521"/>
            <a:ext cx="1409695" cy="207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4878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40A5-962E-5913-8F6A-09F49506790E}"/>
              </a:ext>
            </a:extLst>
          </p:cNvPr>
          <p:cNvSpPr>
            <a:spLocks noGrp="1"/>
          </p:cNvSpPr>
          <p:nvPr>
            <p:ph type="title"/>
          </p:nvPr>
        </p:nvSpPr>
        <p:spPr/>
        <p:txBody>
          <a:bodyPr/>
          <a:lstStyle/>
          <a:p>
            <a:r>
              <a:rPr lang="en-AU" noProof="0"/>
              <a:t>Victorian Permissions Framework</a:t>
            </a:r>
            <a:br>
              <a:rPr lang="en-AU" noProof="0"/>
            </a:br>
            <a:r>
              <a:rPr lang="en-AU" sz="2000" noProof="0"/>
              <a:t>Summary of assessment – [insert subject title] </a:t>
            </a:r>
            <a:endParaRPr lang="en-AU" sz="2000"/>
          </a:p>
        </p:txBody>
      </p:sp>
      <p:sp>
        <p:nvSpPr>
          <p:cNvPr id="4" name="Content Placeholder 3">
            <a:extLst>
              <a:ext uri="{FF2B5EF4-FFF2-40B4-BE49-F238E27FC236}">
                <a16:creationId xmlns:a16="http://schemas.microsoft.com/office/drawing/2014/main" id="{8E198CA6-BE71-53DD-EC9E-78C91C020A01}"/>
              </a:ext>
            </a:extLst>
          </p:cNvPr>
          <p:cNvSpPr>
            <a:spLocks noGrp="1"/>
          </p:cNvSpPr>
          <p:nvPr>
            <p:ph idx="1"/>
          </p:nvPr>
        </p:nvSpPr>
        <p:spPr>
          <a:ln>
            <a:solidFill>
              <a:schemeClr val="accent3"/>
            </a:solidFill>
          </a:ln>
        </p:spPr>
        <p:txBody>
          <a:bodyPr lIns="108000" tIns="108000" rIns="108000" bIns="108000"/>
          <a:lstStyle/>
          <a:p>
            <a:r>
              <a:rPr lang="en-AU"/>
              <a:t>Context</a:t>
            </a:r>
          </a:p>
          <a:p>
            <a:pPr lvl="2"/>
            <a:r>
              <a:rPr lang="en-US"/>
              <a:t>Current regulatory arrangements and problems prompting review. </a:t>
            </a:r>
          </a:p>
          <a:p>
            <a:pPr lvl="1"/>
            <a:endParaRPr lang="en-US"/>
          </a:p>
        </p:txBody>
      </p:sp>
      <p:sp>
        <p:nvSpPr>
          <p:cNvPr id="6" name="Content Placeholder 5">
            <a:extLst>
              <a:ext uri="{FF2B5EF4-FFF2-40B4-BE49-F238E27FC236}">
                <a16:creationId xmlns:a16="http://schemas.microsoft.com/office/drawing/2014/main" id="{E82733C9-6DCA-FD03-F7B0-7D6A54B5C3D0}"/>
              </a:ext>
            </a:extLst>
          </p:cNvPr>
          <p:cNvSpPr>
            <a:spLocks noGrp="1"/>
          </p:cNvSpPr>
          <p:nvPr>
            <p:ph idx="13"/>
          </p:nvPr>
        </p:nvSpPr>
        <p:spPr>
          <a:ln>
            <a:solidFill>
              <a:schemeClr val="accent3"/>
            </a:solidFill>
          </a:ln>
        </p:spPr>
        <p:txBody>
          <a:bodyPr lIns="108000" tIns="108000" rIns="108000" bIns="108000"/>
          <a:lstStyle/>
          <a:p>
            <a:r>
              <a:rPr lang="en-AU"/>
              <a:t>Conclusions and recommendations</a:t>
            </a:r>
          </a:p>
          <a:p>
            <a:pPr lvl="2"/>
            <a:r>
              <a:rPr lang="en-AU"/>
              <a:t>Outline key findings and proposals for reform</a:t>
            </a:r>
            <a:r>
              <a:rPr lang="en-US"/>
              <a:t>. </a:t>
            </a:r>
            <a:endParaRPr lang="en-AU"/>
          </a:p>
          <a:p>
            <a:pPr lvl="1"/>
            <a:endParaRPr lang="en-US"/>
          </a:p>
        </p:txBody>
      </p:sp>
      <p:sp>
        <p:nvSpPr>
          <p:cNvPr id="3" name="TextBox 2">
            <a:extLst>
              <a:ext uri="{FF2B5EF4-FFF2-40B4-BE49-F238E27FC236}">
                <a16:creationId xmlns:a16="http://schemas.microsoft.com/office/drawing/2014/main" id="{2DA7976A-08E0-3865-8E90-2CC7E7693A16}"/>
              </a:ext>
            </a:extLst>
          </p:cNvPr>
          <p:cNvSpPr txBox="1"/>
          <p:nvPr/>
        </p:nvSpPr>
        <p:spPr>
          <a:xfrm>
            <a:off x="9907765" y="223234"/>
            <a:ext cx="1751526" cy="369332"/>
          </a:xfrm>
          <a:prstGeom prst="rect">
            <a:avLst/>
          </a:prstGeom>
          <a:noFill/>
        </p:spPr>
        <p:txBody>
          <a:bodyPr wrap="square" rtlCol="0">
            <a:spAutoFit/>
          </a:bodyPr>
          <a:lstStyle/>
          <a:p>
            <a:r>
              <a:rPr lang="en-AU"/>
              <a:t>[Template]</a:t>
            </a:r>
          </a:p>
        </p:txBody>
      </p:sp>
    </p:spTree>
    <p:extLst>
      <p:ext uri="{BB962C8B-B14F-4D97-AF65-F5344CB8AC3E}">
        <p14:creationId xmlns:p14="http://schemas.microsoft.com/office/powerpoint/2010/main" val="155908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Applying the Framework – Stages 1 to 3</a:t>
            </a:r>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361776110"/>
              </p:ext>
            </p:extLst>
          </p:nvPr>
        </p:nvGraphicFramePr>
        <p:xfrm>
          <a:off x="704850" y="1700213"/>
          <a:ext cx="10504488" cy="4177131"/>
        </p:xfrm>
        <a:graphic>
          <a:graphicData uri="http://schemas.openxmlformats.org/drawingml/2006/table">
            <a:tbl>
              <a:tblPr firstRow="1">
                <a:tableStyleId>{B301B821-A1FF-4177-AEE7-76D212191A09}</a:tableStyleId>
              </a:tblPr>
              <a:tblGrid>
                <a:gridCol w="2296968">
                  <a:extLst>
                    <a:ext uri="{9D8B030D-6E8A-4147-A177-3AD203B41FA5}">
                      <a16:colId xmlns:a16="http://schemas.microsoft.com/office/drawing/2014/main" val="2845884124"/>
                    </a:ext>
                  </a:extLst>
                </a:gridCol>
                <a:gridCol w="8207520">
                  <a:extLst>
                    <a:ext uri="{9D8B030D-6E8A-4147-A177-3AD203B41FA5}">
                      <a16:colId xmlns:a16="http://schemas.microsoft.com/office/drawing/2014/main" val="1599167982"/>
                    </a:ext>
                  </a:extLst>
                </a:gridCol>
              </a:tblGrid>
              <a:tr h="400191">
                <a:tc>
                  <a:txBody>
                    <a:bodyPr/>
                    <a:lstStyle/>
                    <a:p>
                      <a:r>
                        <a:rPr lang="en-US" sz="1400" b="0">
                          <a:latin typeface="+mj-lt"/>
                        </a:rPr>
                        <a:t>Findings: Stages 1-3</a:t>
                      </a:r>
                      <a:endParaRPr lang="en-AU" sz="1400" b="0">
                        <a:latin typeface="+mj-lt"/>
                      </a:endParaRPr>
                    </a:p>
                  </a:txBody>
                  <a:tcPr anchor="ctr">
                    <a:solidFill>
                      <a:schemeClr val="accent3"/>
                    </a:solidFill>
                  </a:tcPr>
                </a:tc>
                <a:tc>
                  <a:txBody>
                    <a:bodyPr/>
                    <a:lstStyle/>
                    <a:p>
                      <a:r>
                        <a:rPr lang="en-US" sz="1400" b="0">
                          <a:latin typeface="+mj-lt"/>
                        </a:rPr>
                        <a:t>Rationale</a:t>
                      </a:r>
                      <a:endParaRPr lang="en-AU" sz="1400" b="0">
                        <a:latin typeface="+mj-lt"/>
                      </a:endParaRPr>
                    </a:p>
                  </a:txBody>
                  <a:tcPr anchor="ctr">
                    <a:solidFill>
                      <a:schemeClr val="accent3"/>
                    </a:solidFill>
                  </a:tcPr>
                </a:tc>
                <a:extLst>
                  <a:ext uri="{0D108BD9-81ED-4DB2-BD59-A6C34878D82A}">
                    <a16:rowId xmlns:a16="http://schemas.microsoft.com/office/drawing/2014/main" val="1939302124"/>
                  </a:ext>
                </a:extLst>
              </a:tr>
              <a:tr h="1258980">
                <a:tc>
                  <a:txBody>
                    <a:bodyPr/>
                    <a:lstStyle/>
                    <a:p>
                      <a:pPr marL="0" marR="0" lvl="0" indent="0" algn="l">
                        <a:lnSpc>
                          <a:spcPct val="100000"/>
                        </a:lnSpc>
                        <a:spcBef>
                          <a:spcPts val="0"/>
                        </a:spcBef>
                        <a:spcAft>
                          <a:spcPts val="0"/>
                        </a:spcAft>
                        <a:buClrTx/>
                        <a:buSzTx/>
                        <a:buNone/>
                      </a:pPr>
                      <a:r>
                        <a:rPr lang="en-US" sz="1200" b="0" u="none" strike="noStrike" kern="1200" cap="none" spc="0" normalizeH="0" baseline="0" noProof="0">
                          <a:ln>
                            <a:noFill/>
                          </a:ln>
                          <a:solidFill>
                            <a:srgbClr val="232B39"/>
                          </a:solidFill>
                          <a:effectLst/>
                          <a:uLnTx/>
                          <a:uFillTx/>
                          <a:latin typeface="+mj-lt"/>
                        </a:rPr>
                        <a:t>Stage 1</a:t>
                      </a:r>
                    </a:p>
                    <a:p>
                      <a:pPr marL="0" marR="0" lvl="0" indent="0" algn="l">
                        <a:lnSpc>
                          <a:spcPct val="100000"/>
                        </a:lnSpc>
                        <a:spcBef>
                          <a:spcPts val="0"/>
                        </a:spcBef>
                        <a:spcAft>
                          <a:spcPts val="0"/>
                        </a:spcAft>
                        <a:buClrTx/>
                        <a:buSzTx/>
                        <a:buNone/>
                      </a:pPr>
                      <a:r>
                        <a:rPr lang="en-US" sz="1200" b="0" u="none" strike="noStrike" kern="1200" cap="none" spc="0" normalizeH="0" baseline="0" noProof="0">
                          <a:ln>
                            <a:noFill/>
                          </a:ln>
                          <a:solidFill>
                            <a:srgbClr val="232B39"/>
                          </a:solidFill>
                          <a:effectLst/>
                          <a:uLnTx/>
                          <a:uFillTx/>
                        </a:rPr>
                        <a:t>Understand problems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dk1"/>
                        </a:solidFill>
                        <a:highlight>
                          <a:srgbClr val="00FFFF"/>
                        </a:highlight>
                        <a:latin typeface="+mn-lt"/>
                        <a:ea typeface="Calibri" panose="020F0502020204030204" pitchFamily="34" charset="0"/>
                        <a:cs typeface="Times New Roman"/>
                      </a:endParaRPr>
                    </a:p>
                  </a:txBody>
                  <a:tcPr>
                    <a:lnL w="9525" cap="flat" cmpd="sng" algn="ctr">
                      <a:solidFill>
                        <a:schemeClr val="accent1"/>
                      </a:solidFill>
                      <a:prstDash val="solid"/>
                      <a:round/>
                      <a:headEnd type="none" w="med" len="med"/>
                      <a:tailEnd type="none" w="med" len="med"/>
                    </a:lnL>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54482522"/>
                  </a:ext>
                </a:extLst>
              </a:tr>
              <a:tr h="1258980">
                <a:tc>
                  <a:txBody>
                    <a:bodyPr/>
                    <a:lstStyle/>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latin typeface="+mj-lt"/>
                        </a:rPr>
                        <a:t>Stage 2</a:t>
                      </a:r>
                    </a:p>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rPr>
                        <a:t>Consider available tools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200" kern="1200">
                        <a:solidFill>
                          <a:schemeClr val="dk1"/>
                        </a:solidFill>
                        <a:highlight>
                          <a:srgbClr val="00FFFF"/>
                        </a:highlight>
                        <a:latin typeface="+mn-lt"/>
                        <a:ea typeface="Calibri" panose="020F0502020204030204" pitchFamily="34" charset="0"/>
                        <a:cs typeface="Times New Roman"/>
                      </a:endParaRP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91972193"/>
                  </a:ext>
                </a:extLst>
              </a:tr>
              <a:tr h="1258980">
                <a:tc>
                  <a:txBody>
                    <a:bodyPr/>
                    <a:lstStyle/>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latin typeface="+mj-lt"/>
                        </a:rPr>
                        <a:t>Stage 3</a:t>
                      </a:r>
                    </a:p>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rPr>
                        <a:t>Select permissions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200" kern="1200">
                        <a:solidFill>
                          <a:schemeClr val="dk1"/>
                        </a:solidFill>
                        <a:highlight>
                          <a:srgbClr val="00FFFF"/>
                        </a:highlight>
                        <a:latin typeface="+mn-lt"/>
                        <a:ea typeface="Calibri" panose="020F0502020204030204" pitchFamily="34" charset="0"/>
                        <a:cs typeface="Times New Roman"/>
                      </a:endParaRP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578892175"/>
                  </a:ext>
                </a:extLst>
              </a:tr>
            </a:tbl>
          </a:graphicData>
        </a:graphic>
      </p:graphicFrame>
      <p:sp>
        <p:nvSpPr>
          <p:cNvPr id="7" name="TextBox 6">
            <a:extLst>
              <a:ext uri="{FF2B5EF4-FFF2-40B4-BE49-F238E27FC236}">
                <a16:creationId xmlns:a16="http://schemas.microsoft.com/office/drawing/2014/main" id="{3B7348E8-6902-ADD7-2421-D95E842EBECE}"/>
              </a:ext>
            </a:extLst>
          </p:cNvPr>
          <p:cNvSpPr txBox="1"/>
          <p:nvPr/>
        </p:nvSpPr>
        <p:spPr>
          <a:xfrm>
            <a:off x="9907765" y="223234"/>
            <a:ext cx="1751526" cy="369332"/>
          </a:xfrm>
          <a:prstGeom prst="rect">
            <a:avLst/>
          </a:prstGeom>
          <a:noFill/>
        </p:spPr>
        <p:txBody>
          <a:bodyPr wrap="square" rtlCol="0">
            <a:spAutoFit/>
          </a:bodyPr>
          <a:lstStyle/>
          <a:p>
            <a:r>
              <a:rPr lang="en-AU"/>
              <a:t>[Template]</a:t>
            </a:r>
          </a:p>
        </p:txBody>
      </p:sp>
    </p:spTree>
    <p:extLst>
      <p:ext uri="{BB962C8B-B14F-4D97-AF65-F5344CB8AC3E}">
        <p14:creationId xmlns:p14="http://schemas.microsoft.com/office/powerpoint/2010/main" val="1057645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Applying the Framework – Stages 4 to 6 </a:t>
            </a:r>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1897014104"/>
              </p:ext>
            </p:extLst>
          </p:nvPr>
        </p:nvGraphicFramePr>
        <p:xfrm>
          <a:off x="704850" y="1700213"/>
          <a:ext cx="10504800" cy="4176711"/>
        </p:xfrm>
        <a:graphic>
          <a:graphicData uri="http://schemas.openxmlformats.org/drawingml/2006/table">
            <a:tbl>
              <a:tblPr firstRow="1">
                <a:tableStyleId>{B301B821-A1FF-4177-AEE7-76D212191A09}</a:tableStyleId>
              </a:tblPr>
              <a:tblGrid>
                <a:gridCol w="2303836">
                  <a:extLst>
                    <a:ext uri="{9D8B030D-6E8A-4147-A177-3AD203B41FA5}">
                      <a16:colId xmlns:a16="http://schemas.microsoft.com/office/drawing/2014/main" val="2845884124"/>
                    </a:ext>
                  </a:extLst>
                </a:gridCol>
                <a:gridCol w="8200964">
                  <a:extLst>
                    <a:ext uri="{9D8B030D-6E8A-4147-A177-3AD203B41FA5}">
                      <a16:colId xmlns:a16="http://schemas.microsoft.com/office/drawing/2014/main" val="1599167982"/>
                    </a:ext>
                  </a:extLst>
                </a:gridCol>
              </a:tblGrid>
              <a:tr h="401440">
                <a:tc>
                  <a:txBody>
                    <a:bodyPr/>
                    <a:lstStyle/>
                    <a:p>
                      <a:r>
                        <a:rPr lang="en-US" sz="1400" b="0">
                          <a:latin typeface="+mj-lt"/>
                        </a:rPr>
                        <a:t>Findings: Stages 4-6</a:t>
                      </a:r>
                      <a:endParaRPr lang="en-AU" sz="1400" b="0">
                        <a:latin typeface="+mj-lt"/>
                      </a:endParaRPr>
                    </a:p>
                  </a:txBody>
                  <a:tcPr anchor="ctr">
                    <a:solidFill>
                      <a:schemeClr val="accent3"/>
                    </a:solidFill>
                  </a:tcPr>
                </a:tc>
                <a:tc>
                  <a:txBody>
                    <a:bodyPr/>
                    <a:lstStyle/>
                    <a:p>
                      <a:r>
                        <a:rPr lang="en-US" sz="1400" b="0">
                          <a:latin typeface="+mj-lt"/>
                        </a:rPr>
                        <a:t>Rationale</a:t>
                      </a:r>
                      <a:endParaRPr lang="en-AU" sz="1400" b="0">
                        <a:latin typeface="+mj-lt"/>
                      </a:endParaRPr>
                    </a:p>
                  </a:txBody>
                  <a:tcPr anchor="ctr">
                    <a:solidFill>
                      <a:schemeClr val="accent3"/>
                    </a:solidFill>
                  </a:tcPr>
                </a:tc>
                <a:extLst>
                  <a:ext uri="{0D108BD9-81ED-4DB2-BD59-A6C34878D82A}">
                    <a16:rowId xmlns:a16="http://schemas.microsoft.com/office/drawing/2014/main" val="1939302124"/>
                  </a:ext>
                </a:extLst>
              </a:tr>
              <a:tr h="1252189">
                <a:tc>
                  <a:txBody>
                    <a:bodyPr/>
                    <a:lstStyle/>
                    <a:p>
                      <a:pPr marL="0" marR="0" lvl="0" indent="0" algn="l">
                        <a:lnSpc>
                          <a:spcPct val="100000"/>
                        </a:lnSpc>
                        <a:spcBef>
                          <a:spcPts val="0"/>
                        </a:spcBef>
                        <a:spcAft>
                          <a:spcPts val="0"/>
                        </a:spcAft>
                        <a:buClrTx/>
                        <a:buSzTx/>
                        <a:buNone/>
                      </a:pPr>
                      <a:r>
                        <a:rPr lang="en-US" sz="1200" b="0" u="none" strike="noStrike" kern="1200" cap="none" spc="0" normalizeH="0" baseline="0" noProof="0">
                          <a:ln>
                            <a:noFill/>
                          </a:ln>
                          <a:solidFill>
                            <a:srgbClr val="232B39"/>
                          </a:solidFill>
                          <a:effectLst/>
                          <a:uLnTx/>
                          <a:uFillTx/>
                          <a:latin typeface="+mj-lt"/>
                        </a:rPr>
                        <a:t>Stage 4</a:t>
                      </a:r>
                    </a:p>
                    <a:p>
                      <a:pPr marL="0" marR="0" lvl="0" indent="0" algn="l">
                        <a:lnSpc>
                          <a:spcPct val="100000"/>
                        </a:lnSpc>
                        <a:spcBef>
                          <a:spcPts val="0"/>
                        </a:spcBef>
                        <a:spcAft>
                          <a:spcPts val="0"/>
                        </a:spcAft>
                        <a:buClrTx/>
                        <a:buSzTx/>
                        <a:buNone/>
                      </a:pPr>
                      <a:r>
                        <a:rPr lang="en-US" sz="1200" b="0" u="none" strike="noStrike" kern="1200" cap="none" spc="0" normalizeH="0" baseline="0" noProof="0">
                          <a:ln>
                            <a:noFill/>
                          </a:ln>
                          <a:solidFill>
                            <a:srgbClr val="232B39"/>
                          </a:solidFill>
                          <a:effectLst/>
                          <a:uLnTx/>
                          <a:uFillTx/>
                        </a:rPr>
                        <a:t>Design features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highlight>
                          <a:srgbClr val="00FFFF"/>
                        </a:highlight>
                        <a:latin typeface="+mn-lt"/>
                        <a:ea typeface="Calibri" panose="020F0502020204030204" pitchFamily="34" charset="0"/>
                        <a:cs typeface="Times New Roman"/>
                      </a:endParaRPr>
                    </a:p>
                  </a:txBody>
                  <a:tcPr>
                    <a:lnL w="9525" cap="flat" cmpd="sng" algn="ctr">
                      <a:solidFill>
                        <a:schemeClr val="accent1"/>
                      </a:solidFill>
                      <a:prstDash val="solid"/>
                      <a:round/>
                      <a:headEnd type="none" w="med" len="med"/>
                      <a:tailEnd type="none" w="med" len="med"/>
                    </a:lnL>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54482522"/>
                  </a:ext>
                </a:extLst>
              </a:tr>
              <a:tr h="1252189">
                <a:tc>
                  <a:txBody>
                    <a:bodyPr/>
                    <a:lstStyle/>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latin typeface="+mj-lt"/>
                        </a:rPr>
                        <a:t>Stage 5</a:t>
                      </a:r>
                    </a:p>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rPr>
                        <a:t>Administer effectively</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highlight>
                          <a:srgbClr val="00FFFF"/>
                        </a:highlight>
                        <a:latin typeface="+mn-lt"/>
                        <a:ea typeface="Calibri" panose="020F0502020204030204" pitchFamily="34" charset="0"/>
                        <a:cs typeface="Times New Roman"/>
                      </a:endParaRP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91972193"/>
                  </a:ext>
                </a:extLst>
              </a:tr>
              <a:tr h="1270893">
                <a:tc>
                  <a:txBody>
                    <a:bodyPr/>
                    <a:lstStyle/>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latin typeface="+mj-lt"/>
                        </a:rPr>
                        <a:t>Stage 6</a:t>
                      </a:r>
                    </a:p>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rPr>
                        <a:t>Evaluate outcomes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highlight>
                          <a:srgbClr val="00FFFF"/>
                        </a:highlight>
                        <a:latin typeface="+mn-lt"/>
                        <a:ea typeface="Calibri" panose="020F0502020204030204" pitchFamily="34" charset="0"/>
                        <a:cs typeface="Times New Roman"/>
                      </a:endParaRP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578892175"/>
                  </a:ext>
                </a:extLst>
              </a:tr>
            </a:tbl>
          </a:graphicData>
        </a:graphic>
      </p:graphicFrame>
      <p:sp>
        <p:nvSpPr>
          <p:cNvPr id="9" name="TextBox 8">
            <a:extLst>
              <a:ext uri="{FF2B5EF4-FFF2-40B4-BE49-F238E27FC236}">
                <a16:creationId xmlns:a16="http://schemas.microsoft.com/office/drawing/2014/main" id="{DC2A4221-2572-6A75-A991-FD8A11BFB337}"/>
              </a:ext>
            </a:extLst>
          </p:cNvPr>
          <p:cNvSpPr txBox="1"/>
          <p:nvPr/>
        </p:nvSpPr>
        <p:spPr>
          <a:xfrm>
            <a:off x="9907765" y="223234"/>
            <a:ext cx="1751526" cy="369332"/>
          </a:xfrm>
          <a:prstGeom prst="rect">
            <a:avLst/>
          </a:prstGeom>
          <a:noFill/>
        </p:spPr>
        <p:txBody>
          <a:bodyPr wrap="square" rtlCol="0">
            <a:spAutoFit/>
          </a:bodyPr>
          <a:lstStyle/>
          <a:p>
            <a:r>
              <a:rPr lang="en-AU"/>
              <a:t>[Template]</a:t>
            </a:r>
          </a:p>
        </p:txBody>
      </p:sp>
    </p:spTree>
    <p:extLst>
      <p:ext uri="{BB962C8B-B14F-4D97-AF65-F5344CB8AC3E}">
        <p14:creationId xmlns:p14="http://schemas.microsoft.com/office/powerpoint/2010/main" val="2782021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5BAAA1-2259-DECB-7326-3D04B3677108}"/>
              </a:ext>
            </a:extLst>
          </p:cNvPr>
          <p:cNvSpPr>
            <a:spLocks noGrp="1"/>
          </p:cNvSpPr>
          <p:nvPr>
            <p:ph type="title"/>
          </p:nvPr>
        </p:nvSpPr>
        <p:spPr>
          <a:xfrm>
            <a:off x="6449084" y="979645"/>
            <a:ext cx="5251449" cy="1719262"/>
          </a:xfrm>
        </p:spPr>
        <p:txBody>
          <a:bodyPr/>
          <a:lstStyle/>
          <a:p>
            <a:pPr algn="l"/>
            <a:r>
              <a:rPr lang="en-AU" sz="2800"/>
              <a:t>Appendix 2 – Additional information</a:t>
            </a:r>
          </a:p>
        </p:txBody>
      </p:sp>
      <p:sp>
        <p:nvSpPr>
          <p:cNvPr id="7" name="Text Placeholder 6">
            <a:extLst>
              <a:ext uri="{FF2B5EF4-FFF2-40B4-BE49-F238E27FC236}">
                <a16:creationId xmlns:a16="http://schemas.microsoft.com/office/drawing/2014/main" id="{D614BDCB-6FEB-C726-9A7A-90D2ECCBEE2F}"/>
              </a:ext>
            </a:extLst>
          </p:cNvPr>
          <p:cNvSpPr>
            <a:spLocks noGrp="1"/>
          </p:cNvSpPr>
          <p:nvPr>
            <p:ph type="body" idx="1"/>
          </p:nvPr>
        </p:nvSpPr>
        <p:spPr>
          <a:xfrm>
            <a:off x="6449085" y="2994438"/>
            <a:ext cx="5257800" cy="2956926"/>
          </a:xfrm>
        </p:spPr>
        <p:txBody>
          <a:bodyPr/>
          <a:lstStyle/>
          <a:p>
            <a:pPr marL="361950" indent="-361950" algn="l">
              <a:spcBef>
                <a:spcPts val="300"/>
              </a:spcBef>
            </a:pPr>
            <a:r>
              <a:rPr lang="en-US" sz="1800">
                <a:latin typeface="+mn-lt"/>
              </a:rPr>
              <a:t>A: 	Risk matrix</a:t>
            </a:r>
          </a:p>
          <a:p>
            <a:pPr marL="361950" indent="-361950" algn="l">
              <a:spcBef>
                <a:spcPts val="300"/>
              </a:spcBef>
            </a:pPr>
            <a:r>
              <a:rPr lang="en-US" sz="1800">
                <a:latin typeface="+mn-lt"/>
              </a:rPr>
              <a:t>B: 	Risk controls - pre-screening and condition setting</a:t>
            </a:r>
          </a:p>
          <a:p>
            <a:pPr marL="361950" indent="-361950" algn="l">
              <a:spcBef>
                <a:spcPts val="300"/>
              </a:spcBef>
            </a:pPr>
            <a:r>
              <a:rPr lang="en-US" sz="1800">
                <a:latin typeface="+mn-lt"/>
              </a:rPr>
              <a:t>C: 	Types of pre-screening tools</a:t>
            </a:r>
          </a:p>
          <a:p>
            <a:pPr marL="361950" indent="-361950" algn="l">
              <a:spcBef>
                <a:spcPts val="300"/>
              </a:spcBef>
            </a:pPr>
            <a:r>
              <a:rPr lang="en-US" sz="1800">
                <a:latin typeface="+mn-lt"/>
              </a:rPr>
              <a:t>D: 	Fit and proper tests</a:t>
            </a:r>
          </a:p>
          <a:p>
            <a:pPr marL="361950" indent="-361950" algn="l">
              <a:spcBef>
                <a:spcPts val="300"/>
              </a:spcBef>
            </a:pPr>
            <a:r>
              <a:rPr lang="en-US" sz="1800">
                <a:latin typeface="+mn-lt"/>
              </a:rPr>
              <a:t>E: 	Principles for drafting conditions</a:t>
            </a:r>
          </a:p>
          <a:p>
            <a:pPr marL="361950" indent="-361950" algn="l">
              <a:spcBef>
                <a:spcPts val="300"/>
              </a:spcBef>
            </a:pPr>
            <a:r>
              <a:rPr lang="en-US" sz="1800">
                <a:latin typeface="+mn-lt"/>
              </a:rPr>
              <a:t>F: 	Setting conditions</a:t>
            </a:r>
          </a:p>
          <a:p>
            <a:pPr marL="361950" indent="-361950" algn="l">
              <a:spcBef>
                <a:spcPts val="300"/>
              </a:spcBef>
            </a:pPr>
            <a:r>
              <a:rPr lang="en-US" sz="1800">
                <a:latin typeface="+mn-lt"/>
              </a:rPr>
              <a:t>G: 	</a:t>
            </a:r>
            <a:r>
              <a:rPr lang="en-AU" sz="1800">
                <a:latin typeface="+mn-lt"/>
              </a:rPr>
              <a:t>Fee level and structure reform scenarios</a:t>
            </a:r>
          </a:p>
          <a:p>
            <a:pPr marL="361950" indent="-361950" algn="l">
              <a:spcBef>
                <a:spcPts val="300"/>
              </a:spcBef>
            </a:pPr>
            <a:r>
              <a:rPr lang="en-AU" sz="1800">
                <a:latin typeface="+mn-lt"/>
              </a:rPr>
              <a:t>H: 	Sample KPIs for permissions </a:t>
            </a:r>
          </a:p>
          <a:p>
            <a:pPr algn="l"/>
            <a:endParaRPr lang="en-AU">
              <a:latin typeface="+mn-lt"/>
            </a:endParaRPr>
          </a:p>
        </p:txBody>
      </p:sp>
    </p:spTree>
    <p:extLst>
      <p:ext uri="{BB962C8B-B14F-4D97-AF65-F5344CB8AC3E}">
        <p14:creationId xmlns:p14="http://schemas.microsoft.com/office/powerpoint/2010/main" val="3588682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98A2E-2991-E56C-0117-10B3F3FD0F99}"/>
              </a:ext>
            </a:extLst>
          </p:cNvPr>
          <p:cNvSpPr/>
          <p:nvPr/>
        </p:nvSpPr>
        <p:spPr>
          <a:xfrm>
            <a:off x="719667" y="1727200"/>
            <a:ext cx="1371600" cy="211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 name="Table 6">
            <a:extLst>
              <a:ext uri="{FF2B5EF4-FFF2-40B4-BE49-F238E27FC236}">
                <a16:creationId xmlns:a16="http://schemas.microsoft.com/office/drawing/2014/main" id="{5C60FD0A-EAB4-25D3-3B42-277E79A3446A}"/>
              </a:ext>
            </a:extLst>
          </p:cNvPr>
          <p:cNvGraphicFramePr>
            <a:graphicFrameLocks noGrp="1"/>
          </p:cNvGraphicFramePr>
          <p:nvPr>
            <p:extLst>
              <p:ext uri="{D42A27DB-BD31-4B8C-83A1-F6EECF244321}">
                <p14:modId xmlns:p14="http://schemas.microsoft.com/office/powerpoint/2010/main" val="353438472"/>
              </p:ext>
            </p:extLst>
          </p:nvPr>
        </p:nvGraphicFramePr>
        <p:xfrm>
          <a:off x="695325" y="1228573"/>
          <a:ext cx="10514015" cy="4877173"/>
        </p:xfrm>
        <a:graphic>
          <a:graphicData uri="http://schemas.openxmlformats.org/drawingml/2006/table">
            <a:tbl>
              <a:tblPr firstRow="1" bandRow="1">
                <a:tableStyleId>{5940675A-B579-460E-94D1-54222C63F5DA}</a:tableStyleId>
              </a:tblPr>
              <a:tblGrid>
                <a:gridCol w="5089839">
                  <a:extLst>
                    <a:ext uri="{9D8B030D-6E8A-4147-A177-3AD203B41FA5}">
                      <a16:colId xmlns:a16="http://schemas.microsoft.com/office/drawing/2014/main" val="1832039225"/>
                    </a:ext>
                  </a:extLst>
                </a:gridCol>
                <a:gridCol w="253497">
                  <a:extLst>
                    <a:ext uri="{9D8B030D-6E8A-4147-A177-3AD203B41FA5}">
                      <a16:colId xmlns:a16="http://schemas.microsoft.com/office/drawing/2014/main" val="1359452019"/>
                    </a:ext>
                  </a:extLst>
                </a:gridCol>
                <a:gridCol w="905347">
                  <a:extLst>
                    <a:ext uri="{9D8B030D-6E8A-4147-A177-3AD203B41FA5}">
                      <a16:colId xmlns:a16="http://schemas.microsoft.com/office/drawing/2014/main" val="4142806288"/>
                    </a:ext>
                  </a:extLst>
                </a:gridCol>
                <a:gridCol w="1030336">
                  <a:extLst>
                    <a:ext uri="{9D8B030D-6E8A-4147-A177-3AD203B41FA5}">
                      <a16:colId xmlns:a16="http://schemas.microsoft.com/office/drawing/2014/main" val="3439357563"/>
                    </a:ext>
                  </a:extLst>
                </a:gridCol>
                <a:gridCol w="1078332">
                  <a:extLst>
                    <a:ext uri="{9D8B030D-6E8A-4147-A177-3AD203B41FA5}">
                      <a16:colId xmlns:a16="http://schemas.microsoft.com/office/drawing/2014/main" val="2037829896"/>
                    </a:ext>
                  </a:extLst>
                </a:gridCol>
                <a:gridCol w="1078332">
                  <a:extLst>
                    <a:ext uri="{9D8B030D-6E8A-4147-A177-3AD203B41FA5}">
                      <a16:colId xmlns:a16="http://schemas.microsoft.com/office/drawing/2014/main" val="239553880"/>
                    </a:ext>
                  </a:extLst>
                </a:gridCol>
                <a:gridCol w="1078332">
                  <a:extLst>
                    <a:ext uri="{9D8B030D-6E8A-4147-A177-3AD203B41FA5}">
                      <a16:colId xmlns:a16="http://schemas.microsoft.com/office/drawing/2014/main" val="1977357264"/>
                    </a:ext>
                  </a:extLst>
                </a:gridCol>
              </a:tblGrid>
              <a:tr h="0">
                <a:tc>
                  <a:txBody>
                    <a:bodyPr/>
                    <a:lstStyle/>
                    <a:p>
                      <a:pPr>
                        <a:lnSpc>
                          <a:spcPct val="110000"/>
                        </a:lnSpc>
                        <a:spcAft>
                          <a:spcPts val="600"/>
                        </a:spcAft>
                      </a:pPr>
                      <a:r>
                        <a:rPr lang="en-AU" sz="1100">
                          <a:effectLst/>
                          <a:latin typeface="+mn-lt"/>
                          <a:ea typeface="Calibri" panose="020F0502020204030204" pitchFamily="34" charset="0"/>
                          <a:cs typeface="Times New Roman" panose="02020603050405020304" pitchFamily="18" charset="0"/>
                        </a:rPr>
                        <a:t>Permanent or long-term serious harm with a large scale of impact. e.g.</a:t>
                      </a:r>
                    </a:p>
                    <a:p>
                      <a:pPr marL="171450" lvl="0" indent="-171450">
                        <a:lnSpc>
                          <a:spcPct val="100000"/>
                        </a:lnSpc>
                        <a:spcAft>
                          <a:spcPts val="100"/>
                        </a:spcAft>
                        <a:buFont typeface="Arial" panose="020B0604020202020204" pitchFamily="34" charset="0"/>
                        <a:buChar char="•"/>
                      </a:pPr>
                      <a:r>
                        <a:rPr lang="en-AU" sz="1100">
                          <a:solidFill>
                            <a:sysClr val="windowText" lastClr="000000"/>
                          </a:solidFill>
                        </a:rPr>
                        <a:t>impairment or loss of ecosystem system function</a:t>
                      </a:r>
                    </a:p>
                    <a:p>
                      <a:pPr marL="171450" lvl="0" indent="-171450">
                        <a:lnSpc>
                          <a:spcPct val="100000"/>
                        </a:lnSpc>
                        <a:spcAft>
                          <a:spcPts val="100"/>
                        </a:spcAft>
                        <a:buFont typeface="Arial" panose="020B0604020202020204" pitchFamily="34" charset="0"/>
                        <a:buChar char="•"/>
                      </a:pPr>
                      <a:r>
                        <a:rPr lang="en-AU" sz="1100">
                          <a:solidFill>
                            <a:schemeClr val="tx1"/>
                          </a:solidFill>
                        </a:rPr>
                        <a:t>loss of human lives</a:t>
                      </a:r>
                    </a:p>
                    <a:p>
                      <a:pPr marL="171450" lvl="0" indent="-171450">
                        <a:lnSpc>
                          <a:spcPct val="100000"/>
                        </a:lnSpc>
                        <a:spcAft>
                          <a:spcPts val="100"/>
                        </a:spcAft>
                        <a:buFont typeface="Arial" panose="020B0604020202020204" pitchFamily="34" charset="0"/>
                        <a:buChar char="•"/>
                      </a:pPr>
                      <a:r>
                        <a:rPr lang="en-AU" sz="1100">
                          <a:solidFill>
                            <a:schemeClr val="tx1"/>
                          </a:solidFill>
                        </a:rPr>
                        <a:t>widespread exposure to harmful substances </a:t>
                      </a:r>
                    </a:p>
                    <a:p>
                      <a:pPr marL="171450" lvl="0" indent="-171450">
                        <a:lnSpc>
                          <a:spcPct val="100000"/>
                        </a:lnSpc>
                        <a:spcAft>
                          <a:spcPts val="100"/>
                        </a:spcAft>
                        <a:buFont typeface="Arial" panose="020B0604020202020204" pitchFamily="34" charset="0"/>
                        <a:buChar char="•"/>
                      </a:pPr>
                      <a:r>
                        <a:rPr lang="en-AU" sz="1100">
                          <a:solidFill>
                            <a:schemeClr val="tx1"/>
                          </a:solidFill>
                        </a:rPr>
                        <a:t>financial system failure</a:t>
                      </a:r>
                      <a:endParaRPr lang="en-AU" sz="1100">
                        <a:solidFill>
                          <a:schemeClr val="tx1"/>
                        </a:solidFill>
                        <a:effectLst/>
                        <a:latin typeface="+mn-lt"/>
                        <a:ea typeface="Calibri" panose="020F0502020204030204" pitchFamily="34" charset="0"/>
                        <a:cs typeface="Times New Roman" panose="02020603050405020304" pitchFamily="18" charset="0"/>
                      </a:endParaRPr>
                    </a:p>
                  </a:txBody>
                  <a:tcPr/>
                </a:tc>
                <a:tc rowSpan="4">
                  <a:txBody>
                    <a:bodyPr/>
                    <a:lstStyle/>
                    <a:p>
                      <a:pPr algn="ctr">
                        <a:lnSpc>
                          <a:spcPct val="110000"/>
                        </a:lnSpc>
                        <a:spcAft>
                          <a:spcPts val="800"/>
                        </a:spcAft>
                      </a:pPr>
                      <a:r>
                        <a:rPr lang="en-AU" sz="1100">
                          <a:solidFill>
                            <a:srgbClr val="232B39"/>
                          </a:solidFill>
                          <a:effectLst/>
                          <a:latin typeface="+mn-lt"/>
                        </a:rPr>
                        <a:t> </a:t>
                      </a:r>
                    </a:p>
                    <a:p>
                      <a:pPr algn="ctr">
                        <a:lnSpc>
                          <a:spcPct val="110000"/>
                        </a:lnSpc>
                        <a:spcAft>
                          <a:spcPts val="800"/>
                        </a:spcAft>
                      </a:pPr>
                      <a:r>
                        <a:rPr lang="en-AU" sz="1100" b="1">
                          <a:effectLst/>
                          <a:latin typeface="+mn-lt"/>
                        </a:rPr>
                        <a:t>Consequence</a:t>
                      </a:r>
                    </a:p>
                    <a:p>
                      <a:pPr algn="ctr">
                        <a:lnSpc>
                          <a:spcPct val="110000"/>
                        </a:lnSpc>
                        <a:spcAft>
                          <a:spcPts val="800"/>
                        </a:spcAft>
                      </a:pPr>
                      <a:r>
                        <a:rPr lang="en-AU" sz="1100">
                          <a:solidFill>
                            <a:srgbClr val="232B39"/>
                          </a:solidFill>
                          <a:effectLst/>
                          <a:latin typeface="+mn-lt"/>
                        </a:rPr>
                        <a:t> </a:t>
                      </a:r>
                      <a:endParaRPr lang="en-AU" sz="1100">
                        <a:effectLst/>
                        <a:latin typeface="+mn-lt"/>
                        <a:cs typeface="Times New Roman" panose="02020603050405020304" pitchFamily="18" charset="0"/>
                      </a:endParaRPr>
                    </a:p>
                  </a:txBody>
                  <a:tcPr vert="vert270" anchor="ctr">
                    <a:lnB w="12700" cap="flat" cmpd="sng" algn="ctr">
                      <a:solidFill>
                        <a:schemeClr val="tx1"/>
                      </a:solidFill>
                      <a:prstDash val="solid"/>
                      <a:round/>
                      <a:headEnd type="none" w="med" len="med"/>
                      <a:tailEnd type="none" w="med" len="med"/>
                    </a:lnB>
                  </a:tcPr>
                </a:tc>
                <a:tc>
                  <a:txBody>
                    <a:bodyPr/>
                    <a:lstStyle/>
                    <a:p>
                      <a:pPr algn="ctr">
                        <a:lnSpc>
                          <a:spcPct val="110000"/>
                        </a:lnSpc>
                        <a:spcAft>
                          <a:spcPts val="800"/>
                        </a:spcAft>
                      </a:pPr>
                      <a:r>
                        <a:rPr lang="en-AU" sz="1100">
                          <a:effectLst/>
                          <a:latin typeface="+mn-lt"/>
                        </a:rPr>
                        <a:t>Severe</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effectLst/>
                          <a:latin typeface="+mn-lt"/>
                          <a:ea typeface="Calibri" panose="020F0502020204030204" pitchFamily="34" charset="0"/>
                          <a:cs typeface="Times New Roman" panose="02020603050405020304" pitchFamily="18" charset="0"/>
                        </a:rPr>
                        <a:t>High</a:t>
                      </a:r>
                      <a:r>
                        <a:rPr lang="en-AU" sz="1100">
                          <a:solidFill>
                            <a:srgbClr val="232B39"/>
                          </a:solidFill>
                          <a:effectLst/>
                          <a:latin typeface="+mn-lt"/>
                        </a:rPr>
                        <a:t> </a:t>
                      </a:r>
                      <a:endParaRPr lang="en-AU" sz="1100">
                        <a:effectLst/>
                        <a:latin typeface="+mn-lt"/>
                        <a:ea typeface="Calibri" panose="020F0502020204030204" pitchFamily="34" charset="0"/>
                        <a:cs typeface="Times New Roman" panose="02020603050405020304" pitchFamily="18" charset="0"/>
                      </a:endParaRPr>
                    </a:p>
                  </a:txBody>
                  <a:tcPr anchor="ctr">
                    <a:solidFill>
                      <a:srgbClr val="D50032"/>
                    </a:solidFill>
                  </a:tcPr>
                </a:tc>
                <a:tc>
                  <a:txBody>
                    <a:bodyPr/>
                    <a:lstStyle/>
                    <a:p>
                      <a:pPr algn="ctr">
                        <a:lnSpc>
                          <a:spcPct val="110000"/>
                        </a:lnSpc>
                        <a:spcAft>
                          <a:spcPts val="800"/>
                        </a:spcAft>
                      </a:pPr>
                      <a:r>
                        <a:rPr lang="en-AU" sz="1100">
                          <a:effectLst/>
                          <a:latin typeface="+mn-lt"/>
                          <a:ea typeface="Calibri" panose="020F0502020204030204" pitchFamily="34" charset="0"/>
                          <a:cs typeface="Times New Roman" panose="02020603050405020304" pitchFamily="18" charset="0"/>
                        </a:rPr>
                        <a:t>High</a:t>
                      </a:r>
                    </a:p>
                  </a:txBody>
                  <a:tcPr anchor="ctr">
                    <a:solidFill>
                      <a:srgbClr val="D50032"/>
                    </a:solidFill>
                  </a:tcPr>
                </a:tc>
                <a:tc>
                  <a:txBody>
                    <a:bodyPr/>
                    <a:lstStyle/>
                    <a:p>
                      <a:pPr algn="ctr"/>
                      <a:r>
                        <a:rPr lang="en-AU" sz="1100">
                          <a:solidFill>
                            <a:schemeClr val="bg1"/>
                          </a:solidFill>
                          <a:effectLst/>
                          <a:latin typeface="+mn-lt"/>
                          <a:ea typeface="Calibri" panose="020F0502020204030204" pitchFamily="34" charset="0"/>
                          <a:cs typeface="Times New Roman" panose="02020603050405020304" pitchFamily="18" charset="0"/>
                        </a:rPr>
                        <a:t>Significant</a:t>
                      </a:r>
                      <a:endParaRPr lang="en-AU" sz="1600">
                        <a:solidFill>
                          <a:schemeClr val="bg1"/>
                        </a:solidFill>
                        <a:latin typeface="+mn-lt"/>
                      </a:endParaRPr>
                    </a:p>
                  </a:txBody>
                  <a:tcPr anchor="ctr">
                    <a:solidFill>
                      <a:srgbClr val="8A2A2B"/>
                    </a:solidFill>
                  </a:tcPr>
                </a:tc>
                <a:tc>
                  <a:txBody>
                    <a:bodyPr/>
                    <a:lstStyle/>
                    <a:p>
                      <a:pPr algn="ctr">
                        <a:lnSpc>
                          <a:spcPct val="110000"/>
                        </a:lnSpc>
                        <a:spcAft>
                          <a:spcPts val="800"/>
                        </a:spcAft>
                      </a:pPr>
                      <a:r>
                        <a:rPr lang="en-AU" sz="1100">
                          <a:solidFill>
                            <a:schemeClr val="bg1"/>
                          </a:solidFill>
                          <a:effectLst/>
                          <a:latin typeface="+mn-lt"/>
                          <a:ea typeface="Calibri" panose="020F0502020204030204" pitchFamily="34" charset="0"/>
                          <a:cs typeface="Times New Roman" panose="02020603050405020304" pitchFamily="18" charset="0"/>
                        </a:rPr>
                        <a:t>Significant</a:t>
                      </a:r>
                    </a:p>
                  </a:txBody>
                  <a:tcPr anchor="ctr">
                    <a:solidFill>
                      <a:srgbClr val="8A2A2B"/>
                    </a:solidFill>
                  </a:tcPr>
                </a:tc>
                <a:extLst>
                  <a:ext uri="{0D108BD9-81ED-4DB2-BD59-A6C34878D82A}">
                    <a16:rowId xmlns:a16="http://schemas.microsoft.com/office/drawing/2014/main" val="1111126403"/>
                  </a:ext>
                </a:extLst>
              </a:tr>
              <a:tr h="0">
                <a:tc>
                  <a:txBody>
                    <a:bodyPr/>
                    <a:lstStyle/>
                    <a:p>
                      <a:pPr>
                        <a:lnSpc>
                          <a:spcPct val="110000"/>
                        </a:lnSpc>
                        <a:spcAft>
                          <a:spcPts val="600"/>
                        </a:spcAft>
                      </a:pPr>
                      <a:r>
                        <a:rPr lang="en-AU" sz="1100">
                          <a:latin typeface="+mn-lt"/>
                        </a:rPr>
                        <a:t>Serious harm but limited duration or scale of impact. e.g.</a:t>
                      </a:r>
                    </a:p>
                    <a:p>
                      <a:pPr marL="171450" lvl="0" indent="-171450">
                        <a:lnSpc>
                          <a:spcPct val="100000"/>
                        </a:lnSpc>
                        <a:spcAft>
                          <a:spcPts val="100"/>
                        </a:spcAft>
                        <a:buFont typeface="Arial" panose="020B0604020202020204" pitchFamily="34" charset="0"/>
                        <a:buChar char="•"/>
                      </a:pPr>
                      <a:r>
                        <a:rPr lang="en-AU" sz="1100">
                          <a:effectLst/>
                          <a:latin typeface="+mn-lt"/>
                          <a:ea typeface="Calibri" panose="020F0502020204030204" pitchFamily="34" charset="0"/>
                          <a:cs typeface="Times New Roman" panose="02020603050405020304" pitchFamily="18" charset="0"/>
                        </a:rPr>
                        <a:t>security of significant food source threatened</a:t>
                      </a:r>
                    </a:p>
                    <a:p>
                      <a:pPr marL="171450" lvl="0" indent="-171450">
                        <a:lnSpc>
                          <a:spcPct val="100000"/>
                        </a:lnSpc>
                        <a:spcAft>
                          <a:spcPts val="100"/>
                        </a:spcAft>
                        <a:buFont typeface="Arial" panose="020B0604020202020204" pitchFamily="34" charset="0"/>
                        <a:buChar char="•"/>
                      </a:pPr>
                      <a:r>
                        <a:rPr lang="en-AU" sz="1100">
                          <a:effectLst/>
                          <a:latin typeface="+mn-lt"/>
                          <a:ea typeface="Calibri" panose="020F0502020204030204" pitchFamily="34" charset="0"/>
                          <a:cs typeface="Times New Roman" panose="02020603050405020304" pitchFamily="18" charset="0"/>
                        </a:rPr>
                        <a:t>severe economic costs for small set of consumers</a:t>
                      </a:r>
                    </a:p>
                    <a:p>
                      <a:pPr marL="171450" lvl="0" indent="-171450">
                        <a:lnSpc>
                          <a:spcPct val="100000"/>
                        </a:lnSpc>
                        <a:spcAft>
                          <a:spcPts val="100"/>
                        </a:spcAft>
                        <a:buFont typeface="Arial" panose="020B0604020202020204" pitchFamily="34" charset="0"/>
                        <a:buChar char="•"/>
                      </a:pPr>
                      <a:r>
                        <a:rPr lang="en-AU" sz="1100">
                          <a:effectLst/>
                          <a:latin typeface="+mn-lt"/>
                          <a:ea typeface="Calibri" panose="020F0502020204030204" pitchFamily="34" charset="0"/>
                          <a:cs typeface="Times New Roman" panose="02020603050405020304" pitchFamily="18" charset="0"/>
                        </a:rPr>
                        <a:t>workplace injuries resulting in hospitalisation</a:t>
                      </a:r>
                    </a:p>
                  </a:txBody>
                  <a:tcPr/>
                </a:tc>
                <a:tc vMerge="1">
                  <a:txBody>
                    <a:bodyPr/>
                    <a:lstStyle/>
                    <a:p>
                      <a:pPr algn="ctr">
                        <a:lnSpc>
                          <a:spcPct val="110000"/>
                        </a:lnSpc>
                        <a:spcAft>
                          <a:spcPts val="800"/>
                        </a:spcAft>
                      </a:pP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10000"/>
                        </a:lnSpc>
                        <a:spcAft>
                          <a:spcPts val="800"/>
                        </a:spcAft>
                      </a:pPr>
                      <a:r>
                        <a:rPr lang="en-AU" sz="1100">
                          <a:effectLst/>
                          <a:latin typeface="+mn-lt"/>
                        </a:rPr>
                        <a:t>Major</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10000"/>
                        </a:lnSpc>
                        <a:spcAft>
                          <a:spcPts val="800"/>
                        </a:spcAft>
                      </a:pPr>
                      <a:r>
                        <a:rPr lang="en-AU" sz="1100">
                          <a:effectLst/>
                          <a:latin typeface="+mn-lt"/>
                          <a:ea typeface="Calibri" panose="020F0502020204030204" pitchFamily="34" charset="0"/>
                          <a:cs typeface="Times New Roman" panose="02020603050405020304" pitchFamily="18" charset="0"/>
                        </a:rPr>
                        <a:t>Medium</a:t>
                      </a:r>
                    </a:p>
                  </a:txBody>
                  <a:tcPr anchor="ctr">
                    <a:solidFill>
                      <a:srgbClr val="F6BE00"/>
                    </a:solidFill>
                  </a:tcPr>
                </a:tc>
                <a:tc>
                  <a:txBody>
                    <a:bodyPr/>
                    <a:lstStyle/>
                    <a:p>
                      <a:pPr algn="ctr">
                        <a:lnSpc>
                          <a:spcPct val="110000"/>
                        </a:lnSpc>
                        <a:spcAft>
                          <a:spcPts val="800"/>
                        </a:spcAft>
                      </a:pPr>
                      <a:r>
                        <a:rPr lang="en-AU" sz="1100" u="none" strike="noStrike">
                          <a:effectLst/>
                          <a:latin typeface="+mn-lt"/>
                        </a:rPr>
                        <a:t>High</a:t>
                      </a:r>
                      <a:endParaRPr lang="en-AU" sz="1100">
                        <a:effectLst/>
                        <a:latin typeface="+mn-lt"/>
                        <a:ea typeface="Calibri" panose="020F0502020204030204" pitchFamily="34" charset="0"/>
                        <a:cs typeface="Times New Roman" panose="02020603050405020304" pitchFamily="18" charset="0"/>
                      </a:endParaRPr>
                    </a:p>
                  </a:txBody>
                  <a:tcPr anchor="ctr">
                    <a:solidFill>
                      <a:srgbClr val="D50032"/>
                    </a:solidFill>
                  </a:tcPr>
                </a:tc>
                <a:tc>
                  <a:txBody>
                    <a:bodyPr/>
                    <a:lstStyle/>
                    <a:p>
                      <a:pPr algn="ctr"/>
                      <a:r>
                        <a:rPr lang="en-AU" sz="1100" u="none" strike="noStrike">
                          <a:effectLst/>
                          <a:latin typeface="+mn-lt"/>
                        </a:rPr>
                        <a:t>High</a:t>
                      </a:r>
                      <a:endParaRPr lang="en-AU" sz="1600">
                        <a:latin typeface="+mn-lt"/>
                      </a:endParaRPr>
                    </a:p>
                  </a:txBody>
                  <a:tcPr anchor="ctr">
                    <a:solidFill>
                      <a:srgbClr val="D50032"/>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solidFill>
                            <a:schemeClr val="bg1"/>
                          </a:solidFill>
                          <a:effectLst/>
                          <a:latin typeface="+mn-lt"/>
                          <a:ea typeface="Calibri" panose="020F0502020204030204" pitchFamily="34" charset="0"/>
                          <a:cs typeface="Times New Roman" panose="02020603050405020304" pitchFamily="18" charset="0"/>
                        </a:rPr>
                        <a:t>Significant</a:t>
                      </a:r>
                    </a:p>
                  </a:txBody>
                  <a:tcPr anchor="ctr">
                    <a:solidFill>
                      <a:srgbClr val="8A2A2B"/>
                    </a:solidFill>
                  </a:tcPr>
                </a:tc>
                <a:extLst>
                  <a:ext uri="{0D108BD9-81ED-4DB2-BD59-A6C34878D82A}">
                    <a16:rowId xmlns:a16="http://schemas.microsoft.com/office/drawing/2014/main" val="2305026539"/>
                  </a:ext>
                </a:extLst>
              </a:tr>
              <a:tr h="0">
                <a:tc>
                  <a:txBody>
                    <a:bodyPr/>
                    <a:lstStyle/>
                    <a:p>
                      <a:pPr>
                        <a:lnSpc>
                          <a:spcPct val="110000"/>
                        </a:lnSpc>
                        <a:spcAft>
                          <a:spcPts val="600"/>
                        </a:spcAft>
                      </a:pPr>
                      <a:r>
                        <a:rPr lang="en-AU" sz="1100">
                          <a:latin typeface="+mn-lt"/>
                        </a:rPr>
                        <a:t>Medium level of harm over long period or with large scale of impact. e.g.</a:t>
                      </a:r>
                    </a:p>
                    <a:p>
                      <a:pPr marL="171450" lvl="0" indent="-171450">
                        <a:lnSpc>
                          <a:spcPct val="100000"/>
                        </a:lnSpc>
                        <a:spcAft>
                          <a:spcPts val="100"/>
                        </a:spcAft>
                        <a:buFont typeface="Arial" panose="020B0604020202020204" pitchFamily="34" charset="0"/>
                        <a:buChar char="•"/>
                      </a:pPr>
                      <a:r>
                        <a:rPr lang="en-AU" sz="1100">
                          <a:effectLst/>
                          <a:latin typeface="+mn-lt"/>
                          <a:ea typeface="Calibri" panose="020F0502020204030204" pitchFamily="34" charset="0"/>
                          <a:cs typeface="Times New Roman" panose="02020603050405020304" pitchFamily="18" charset="0"/>
                        </a:rPr>
                        <a:t>local environment damage requiring remediation </a:t>
                      </a:r>
                    </a:p>
                    <a:p>
                      <a:pPr marL="171450" lvl="0" indent="-171450">
                        <a:lnSpc>
                          <a:spcPct val="100000"/>
                        </a:lnSpc>
                        <a:spcAft>
                          <a:spcPts val="100"/>
                        </a:spcAft>
                        <a:buFont typeface="Arial" panose="020B0604020202020204" pitchFamily="34" charset="0"/>
                        <a:buChar char="•"/>
                      </a:pPr>
                      <a:r>
                        <a:rPr lang="en-AU" sz="1100">
                          <a:solidFill>
                            <a:schemeClr val="tx1"/>
                          </a:solidFill>
                          <a:effectLst/>
                          <a:latin typeface="+mn-lt"/>
                          <a:ea typeface="Calibri" panose="020F0502020204030204" pitchFamily="34" charset="0"/>
                          <a:cs typeface="Times New Roman" panose="02020603050405020304" pitchFamily="18" charset="0"/>
                        </a:rPr>
                        <a:t>consumers unable to access essential services</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AU" sz="1100">
                          <a:solidFill>
                            <a:schemeClr val="tx1"/>
                          </a:solidFill>
                          <a:effectLst/>
                          <a:latin typeface="+mn-lt"/>
                          <a:ea typeface="Calibri" panose="020F0502020204030204" pitchFamily="34" charset="0"/>
                          <a:cs typeface="Times New Roman" panose="02020603050405020304" pitchFamily="18" charset="0"/>
                        </a:rPr>
                        <a:t>innovation will not be rapid</a:t>
                      </a:r>
                    </a:p>
                  </a:txBody>
                  <a:tcPr/>
                </a:tc>
                <a:tc vMerge="1">
                  <a:txBody>
                    <a:bodyPr/>
                    <a:lstStyle/>
                    <a:p>
                      <a:pPr algn="ctr">
                        <a:lnSpc>
                          <a:spcPct val="110000"/>
                        </a:lnSpc>
                        <a:spcAft>
                          <a:spcPts val="800"/>
                        </a:spcAft>
                      </a:pPr>
                      <a:r>
                        <a:rPr lang="en-AU" sz="1200" b="1">
                          <a:effectLst/>
                        </a:rPr>
                        <a:t>Consequence</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0000"/>
                        </a:lnSpc>
                        <a:spcAft>
                          <a:spcPts val="800"/>
                        </a:spcAft>
                      </a:pPr>
                      <a:r>
                        <a:rPr lang="en-AU" sz="1100">
                          <a:solidFill>
                            <a:srgbClr val="232B39"/>
                          </a:solidFill>
                          <a:effectLst/>
                          <a:latin typeface="+mn-lt"/>
                        </a:rPr>
                        <a:t> Moderate</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10000"/>
                        </a:lnSpc>
                        <a:spcAft>
                          <a:spcPts val="800"/>
                        </a:spcAft>
                      </a:pPr>
                      <a:r>
                        <a:rPr lang="en-AU" sz="1100">
                          <a:solidFill>
                            <a:srgbClr val="232B39"/>
                          </a:solidFill>
                          <a:effectLst/>
                          <a:latin typeface="+mn-lt"/>
                        </a:rPr>
                        <a:t>Medium </a:t>
                      </a:r>
                      <a:endParaRPr lang="en-AU" sz="1100">
                        <a:effectLst/>
                        <a:latin typeface="+mn-lt"/>
                        <a:ea typeface="Calibri" panose="020F0502020204030204" pitchFamily="34" charset="0"/>
                        <a:cs typeface="Times New Roman" panose="02020603050405020304" pitchFamily="18" charset="0"/>
                      </a:endParaRPr>
                    </a:p>
                  </a:txBody>
                  <a:tcPr anchor="ctr">
                    <a:solidFill>
                      <a:srgbClr val="F6BE00"/>
                    </a:solidFill>
                  </a:tcPr>
                </a:tc>
                <a:tc>
                  <a:txBody>
                    <a:bodyPr/>
                    <a:lstStyle/>
                    <a:p>
                      <a:pPr algn="ctr">
                        <a:lnSpc>
                          <a:spcPct val="110000"/>
                        </a:lnSpc>
                        <a:spcAft>
                          <a:spcPts val="800"/>
                        </a:spcAft>
                      </a:pPr>
                      <a:r>
                        <a:rPr lang="en-AU" sz="1100">
                          <a:effectLst/>
                          <a:latin typeface="+mn-lt"/>
                          <a:ea typeface="Calibri" panose="020F0502020204030204" pitchFamily="34" charset="0"/>
                          <a:cs typeface="Times New Roman" panose="02020603050405020304" pitchFamily="18" charset="0"/>
                        </a:rPr>
                        <a:t>Medium</a:t>
                      </a:r>
                    </a:p>
                  </a:txBody>
                  <a:tcPr anchor="ctr">
                    <a:solidFill>
                      <a:srgbClr val="F6BE00"/>
                    </a:solidFill>
                  </a:tcPr>
                </a:tc>
                <a:tc>
                  <a:txBody>
                    <a:bodyPr/>
                    <a:lstStyle/>
                    <a:p>
                      <a:pPr algn="ctr"/>
                      <a:r>
                        <a:rPr lang="en-AU" sz="1100">
                          <a:effectLst/>
                          <a:latin typeface="+mn-lt"/>
                          <a:ea typeface="Calibri" panose="020F0502020204030204" pitchFamily="34" charset="0"/>
                          <a:cs typeface="Times New Roman" panose="02020603050405020304" pitchFamily="18" charset="0"/>
                        </a:rPr>
                        <a:t>Medium</a:t>
                      </a:r>
                      <a:endParaRPr lang="en-AU" sz="1600">
                        <a:latin typeface="+mn-lt"/>
                      </a:endParaRPr>
                    </a:p>
                  </a:txBody>
                  <a:tcPr anchor="ctr">
                    <a:solidFill>
                      <a:srgbClr val="F6BE00"/>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effectLst/>
                          <a:latin typeface="+mn-lt"/>
                          <a:ea typeface="Calibri" panose="020F0502020204030204" pitchFamily="34" charset="0"/>
                          <a:cs typeface="Times New Roman" panose="02020603050405020304" pitchFamily="18" charset="0"/>
                        </a:rPr>
                        <a:t>High</a:t>
                      </a:r>
                    </a:p>
                  </a:txBody>
                  <a:tcPr anchor="ctr">
                    <a:solidFill>
                      <a:srgbClr val="D50032"/>
                    </a:solidFill>
                  </a:tcPr>
                </a:tc>
                <a:extLst>
                  <a:ext uri="{0D108BD9-81ED-4DB2-BD59-A6C34878D82A}">
                    <a16:rowId xmlns:a16="http://schemas.microsoft.com/office/drawing/2014/main" val="2771249697"/>
                  </a:ext>
                </a:extLst>
              </a:tr>
              <a:tr h="0">
                <a:tc>
                  <a:txBody>
                    <a:bodyPr/>
                    <a:lstStyle/>
                    <a:p>
                      <a:pPr>
                        <a:lnSpc>
                          <a:spcPct val="110000"/>
                        </a:lnSpc>
                        <a:spcAft>
                          <a:spcPts val="600"/>
                        </a:spcAft>
                      </a:pPr>
                      <a:r>
                        <a:rPr lang="en-AU" sz="1100">
                          <a:latin typeface="+mn-lt"/>
                        </a:rPr>
                        <a:t>Low levels of harm imposed. e.g.</a:t>
                      </a:r>
                    </a:p>
                    <a:p>
                      <a:pPr marL="171450" lvl="0" indent="-171450">
                        <a:lnSpc>
                          <a:spcPct val="100000"/>
                        </a:lnSpc>
                        <a:spcAft>
                          <a:spcPts val="100"/>
                        </a:spcAft>
                        <a:buFont typeface="Arial" panose="020B0604020202020204" pitchFamily="34" charset="0"/>
                        <a:buChar char="•"/>
                      </a:pPr>
                      <a:r>
                        <a:rPr lang="en-AU" sz="1100">
                          <a:solidFill>
                            <a:sysClr val="windowText" lastClr="000000"/>
                          </a:solidFill>
                          <a:effectLst/>
                          <a:latin typeface="+mn-lt"/>
                          <a:ea typeface="Calibri" panose="020F0502020204030204" pitchFamily="34" charset="0"/>
                          <a:cs typeface="Times New Roman" panose="02020603050405020304" pitchFamily="18" charset="0"/>
                        </a:rPr>
                        <a:t>slight increase in wait times for some services</a:t>
                      </a:r>
                    </a:p>
                  </a:txBody>
                  <a:tcPr/>
                </a:tc>
                <a:tc vMerge="1">
                  <a:txBody>
                    <a:bodyPr/>
                    <a:lstStyle/>
                    <a:p>
                      <a:pPr algn="ctr">
                        <a:lnSpc>
                          <a:spcPct val="110000"/>
                        </a:lnSpc>
                        <a:spcAft>
                          <a:spcPts val="800"/>
                        </a:spcAft>
                      </a:pPr>
                      <a:r>
                        <a:rPr lang="en-AU" sz="1200">
                          <a:solidFill>
                            <a:srgbClr val="232B39"/>
                          </a:solidFill>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effectLst/>
                          <a:latin typeface="+mn-lt"/>
                        </a:rPr>
                        <a:t>Minor</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10000"/>
                        </a:lnSpc>
                        <a:spcAft>
                          <a:spcPts val="800"/>
                        </a:spcAft>
                      </a:pPr>
                      <a:r>
                        <a:rPr lang="en-AU" sz="1100">
                          <a:solidFill>
                            <a:srgbClr val="232B39"/>
                          </a:solidFill>
                          <a:effectLst/>
                          <a:latin typeface="+mn-lt"/>
                        </a:rPr>
                        <a:t>Low </a:t>
                      </a:r>
                      <a:endParaRPr lang="en-AU" sz="1100">
                        <a:effectLst/>
                        <a:latin typeface="+mn-lt"/>
                        <a:ea typeface="Calibri" panose="020F0502020204030204" pitchFamily="34" charset="0"/>
                        <a:cs typeface="Times New Roman" panose="02020603050405020304" pitchFamily="18" charset="0"/>
                      </a:endParaRPr>
                    </a:p>
                  </a:txBody>
                  <a:tcPr anchor="ctr">
                    <a:solidFill>
                      <a:srgbClr val="00B440"/>
                    </a:solidFill>
                  </a:tcPr>
                </a:tc>
                <a:tc>
                  <a:txBody>
                    <a:bodyPr/>
                    <a:lstStyle/>
                    <a:p>
                      <a:pPr algn="ctr">
                        <a:lnSpc>
                          <a:spcPct val="110000"/>
                        </a:lnSpc>
                        <a:spcAft>
                          <a:spcPts val="800"/>
                        </a:spcAft>
                      </a:pPr>
                      <a:r>
                        <a:rPr lang="en-AU" sz="1100">
                          <a:effectLst/>
                          <a:latin typeface="+mn-lt"/>
                          <a:ea typeface="Calibri" panose="020F0502020204030204" pitchFamily="34" charset="0"/>
                          <a:cs typeface="Times New Roman" panose="02020603050405020304" pitchFamily="18" charset="0"/>
                        </a:rPr>
                        <a:t>Low</a:t>
                      </a:r>
                    </a:p>
                  </a:txBody>
                  <a:tcPr anchor="ctr">
                    <a:solidFill>
                      <a:srgbClr val="00B440"/>
                    </a:solidFill>
                  </a:tcPr>
                </a:tc>
                <a:tc>
                  <a:txBody>
                    <a:bodyPr/>
                    <a:lstStyle/>
                    <a:p>
                      <a:pPr algn="ctr"/>
                      <a:r>
                        <a:rPr lang="en-AU" sz="1100">
                          <a:effectLst/>
                          <a:latin typeface="+mn-lt"/>
                          <a:ea typeface="Calibri" panose="020F0502020204030204" pitchFamily="34" charset="0"/>
                          <a:cs typeface="Times New Roman" panose="02020603050405020304" pitchFamily="18" charset="0"/>
                        </a:rPr>
                        <a:t>Medium</a:t>
                      </a:r>
                      <a:endParaRPr lang="en-AU" sz="1600">
                        <a:latin typeface="+mn-lt"/>
                      </a:endParaRPr>
                    </a:p>
                  </a:txBody>
                  <a:tcPr anchor="ctr">
                    <a:solidFill>
                      <a:srgbClr val="F6BE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232B39"/>
                          </a:solidFill>
                          <a:effectLst/>
                          <a:uLnTx/>
                          <a:uFillTx/>
                          <a:latin typeface="+mn-lt"/>
                          <a:ea typeface="Calibri" panose="020F0502020204030204" pitchFamily="34" charset="0"/>
                          <a:cs typeface="Times New Roman" panose="02020603050405020304" pitchFamily="18" charset="0"/>
                        </a:rPr>
                        <a:t>High</a:t>
                      </a:r>
                      <a:endParaRPr kumimoji="0" lang="en-AU" sz="1600" b="0" i="0" u="none" strike="noStrike" kern="1200" cap="none" spc="0" normalizeH="0" baseline="0" noProof="0">
                        <a:ln>
                          <a:noFill/>
                        </a:ln>
                        <a:solidFill>
                          <a:srgbClr val="232B39"/>
                        </a:solidFill>
                        <a:effectLst/>
                        <a:uLnTx/>
                        <a:uFillTx/>
                        <a:latin typeface="+mn-lt"/>
                        <a:ea typeface="+mn-ea"/>
                        <a:cs typeface="+mn-cs"/>
                      </a:endParaRPr>
                    </a:p>
                  </a:txBody>
                  <a:tcPr anchor="ctr">
                    <a:solidFill>
                      <a:srgbClr val="D50032"/>
                    </a:solidFill>
                  </a:tcPr>
                </a:tc>
                <a:extLst>
                  <a:ext uri="{0D108BD9-81ED-4DB2-BD59-A6C34878D82A}">
                    <a16:rowId xmlns:a16="http://schemas.microsoft.com/office/drawing/2014/main" val="55244170"/>
                  </a:ext>
                </a:extLst>
              </a:tr>
              <a:tr h="288000">
                <a:tc>
                  <a:txBody>
                    <a:bodyPr/>
                    <a:lstStyle/>
                    <a:p>
                      <a:pPr>
                        <a:lnSpc>
                          <a:spcPct val="110000"/>
                        </a:lnSpc>
                        <a:spcAft>
                          <a:spcPts val="800"/>
                        </a:spcAft>
                      </a:pPr>
                      <a:endParaRPr lang="en-AU" sz="1100" kern="1200">
                        <a:solidFill>
                          <a:srgbClr val="232B39"/>
                        </a:solidFill>
                        <a:effectLst/>
                        <a:latin typeface="+mn-lt"/>
                        <a:ea typeface="+mn-ea"/>
                        <a:cs typeface="+mn-cs"/>
                      </a:endParaRPr>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r>
                        <a:rPr lang="en-AU" sz="1100" b="0">
                          <a:effectLst/>
                          <a:latin typeface="+mn-lt"/>
                        </a:rPr>
                        <a:t>Unlikely</a:t>
                      </a:r>
                      <a:endParaRPr lang="en-AU" sz="1100" b="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10000"/>
                        </a:lnSpc>
                        <a:spcAft>
                          <a:spcPts val="800"/>
                        </a:spcAft>
                      </a:pPr>
                      <a:r>
                        <a:rPr lang="en-AU" sz="1100" b="0">
                          <a:effectLst/>
                          <a:latin typeface="+mn-lt"/>
                        </a:rPr>
                        <a:t>Possible</a:t>
                      </a:r>
                      <a:endParaRPr lang="en-AU" sz="1100" b="0">
                        <a:effectLst/>
                        <a:latin typeface="+mn-lt"/>
                        <a:ea typeface="Calibri" panose="020F0502020204030204" pitchFamily="34" charset="0"/>
                        <a:cs typeface="Times New Roman" panose="02020603050405020304" pitchFamily="18" charset="0"/>
                      </a:endParaRPr>
                    </a:p>
                  </a:txBody>
                  <a:tcPr anchor="ctr"/>
                </a:tc>
                <a:tc>
                  <a:txBody>
                    <a:bodyPr/>
                    <a:lstStyle/>
                    <a:p>
                      <a:pPr algn="ctr"/>
                      <a:r>
                        <a:rPr lang="en-AU" sz="1100" b="0">
                          <a:effectLst/>
                          <a:latin typeface="+mn-lt"/>
                        </a:rPr>
                        <a:t>Likely</a:t>
                      </a:r>
                      <a:endParaRPr lang="en-AU" sz="1600">
                        <a:latin typeface="+mn-lt"/>
                      </a:endParaRPr>
                    </a:p>
                  </a:txBody>
                  <a:tcPr anchor="ctr"/>
                </a:tc>
                <a:tc>
                  <a:txBody>
                    <a:bodyPr/>
                    <a:lstStyle/>
                    <a:p>
                      <a:pPr algn="ctr">
                        <a:lnSpc>
                          <a:spcPct val="110000"/>
                        </a:lnSpc>
                        <a:spcAft>
                          <a:spcPts val="800"/>
                        </a:spcAft>
                      </a:pPr>
                      <a:r>
                        <a:rPr lang="en-AU" sz="1100" b="0">
                          <a:effectLst/>
                          <a:latin typeface="+mn-lt"/>
                        </a:rPr>
                        <a:t>Almost certain</a:t>
                      </a: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61125678"/>
                  </a:ext>
                </a:extLst>
              </a:tr>
              <a:tr h="288000">
                <a:tc>
                  <a:txBody>
                    <a:bodyPr/>
                    <a:lstStyle/>
                    <a:p>
                      <a:pPr>
                        <a:lnSpc>
                          <a:spcPct val="110000"/>
                        </a:lnSpc>
                        <a:spcAft>
                          <a:spcPts val="800"/>
                        </a:spcAft>
                      </a:pPr>
                      <a:endParaRPr lang="en-AU" sz="1100" kern="1200">
                        <a:solidFill>
                          <a:srgbClr val="232B39"/>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b="1">
                          <a:effectLst/>
                          <a:latin typeface="+mn-lt"/>
                          <a:ea typeface="Calibri" panose="020F0502020204030204" pitchFamily="34" charset="0"/>
                          <a:cs typeface="Times New Roman" panose="02020603050405020304" pitchFamily="18" charset="0"/>
                        </a:rPr>
                        <a:t>Likelihood</a:t>
                      </a:r>
                    </a:p>
                  </a:txBody>
                  <a:tcPr anchor="ctr">
                    <a:lnL w="12700" cap="flat" cmpd="sng" algn="ctr">
                      <a:solidFill>
                        <a:schemeClr val="tx1"/>
                      </a:solidFill>
                      <a:prstDash val="solid"/>
                      <a:round/>
                      <a:headEnd type="none" w="med" len="med"/>
                      <a:tailEnd type="none" w="med" len="med"/>
                    </a:lnL>
                  </a:tcP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tc hMerge="1">
                  <a:txBody>
                    <a:bodyPr/>
                    <a:lstStyle/>
                    <a:p>
                      <a:pPr algn="ctr"/>
                      <a:endParaRPr lang="en-AU" sz="1600">
                        <a:latin typeface="+mn-lt"/>
                      </a:endParaRPr>
                    </a:p>
                  </a:txBody>
                  <a:tcPr anchor="ct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02999411"/>
                  </a:ext>
                </a:extLst>
              </a:tr>
              <a:tr h="792000">
                <a:tc>
                  <a:txBody>
                    <a:bodyPr/>
                    <a:lstStyle/>
                    <a:p>
                      <a:pPr>
                        <a:lnSpc>
                          <a:spcPct val="110000"/>
                        </a:lnSpc>
                        <a:spcAft>
                          <a:spcPts val="800"/>
                        </a:spcAft>
                      </a:pPr>
                      <a:endParaRPr lang="en-AU" sz="1100" kern="1200">
                        <a:solidFill>
                          <a:srgbClr val="232B39"/>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latin typeface="+mn-lt"/>
                        </a:rPr>
                        <a:t>Not likely to happen</a:t>
                      </a:r>
                      <a:endParaRPr lang="en-AU" sz="1100" b="1">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latin typeface="+mn-lt"/>
                        </a:rPr>
                        <a:t>May happen at some time</a:t>
                      </a:r>
                      <a:endParaRPr lang="en-AU" sz="1100" b="1">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a:latin typeface="+mn-lt"/>
                        </a:rPr>
                        <a:t>Expected to happen at some time</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latin typeface="+mn-lt"/>
                        </a:rPr>
                        <a:t>Expected to occur often</a:t>
                      </a:r>
                      <a:endParaRPr lang="en-AU" sz="110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677799608"/>
                  </a:ext>
                </a:extLst>
              </a:tr>
            </a:tbl>
          </a:graphicData>
        </a:graphic>
      </p:graphicFrame>
      <p:graphicFrame>
        <p:nvGraphicFramePr>
          <p:cNvPr id="2" name="Table 1">
            <a:extLst>
              <a:ext uri="{FF2B5EF4-FFF2-40B4-BE49-F238E27FC236}">
                <a16:creationId xmlns:a16="http://schemas.microsoft.com/office/drawing/2014/main" id="{3C546374-C483-B8AF-FC75-DA23FE43FFB3}"/>
              </a:ext>
            </a:extLst>
          </p:cNvPr>
          <p:cNvGraphicFramePr>
            <a:graphicFrameLocks noGrp="1"/>
          </p:cNvGraphicFramePr>
          <p:nvPr>
            <p:extLst>
              <p:ext uri="{D42A27DB-BD31-4B8C-83A1-F6EECF244321}">
                <p14:modId xmlns:p14="http://schemas.microsoft.com/office/powerpoint/2010/main" val="721945033"/>
              </p:ext>
            </p:extLst>
          </p:nvPr>
        </p:nvGraphicFramePr>
        <p:xfrm>
          <a:off x="695325" y="4733241"/>
          <a:ext cx="6049507" cy="1371600"/>
        </p:xfrm>
        <a:graphic>
          <a:graphicData uri="http://schemas.openxmlformats.org/drawingml/2006/table">
            <a:tbl>
              <a:tblPr>
                <a:tableStyleId>{5940675A-B579-460E-94D1-54222C63F5DA}</a:tableStyleId>
              </a:tblPr>
              <a:tblGrid>
                <a:gridCol w="1278007">
                  <a:extLst>
                    <a:ext uri="{9D8B030D-6E8A-4147-A177-3AD203B41FA5}">
                      <a16:colId xmlns:a16="http://schemas.microsoft.com/office/drawing/2014/main" val="933608612"/>
                    </a:ext>
                  </a:extLst>
                </a:gridCol>
                <a:gridCol w="4771500">
                  <a:extLst>
                    <a:ext uri="{9D8B030D-6E8A-4147-A177-3AD203B41FA5}">
                      <a16:colId xmlns:a16="http://schemas.microsoft.com/office/drawing/2014/main" val="2930501710"/>
                    </a:ext>
                  </a:extLst>
                </a:gridCol>
              </a:tblGrid>
              <a:tr h="0">
                <a:tc>
                  <a:txBody>
                    <a:bodyPr/>
                    <a:lstStyle/>
                    <a:p>
                      <a:pPr algn="ctr" fontAlgn="b"/>
                      <a:r>
                        <a:rPr lang="en-AU" sz="1000" u="none" strike="noStrike">
                          <a:effectLst/>
                          <a:latin typeface="+mj-lt"/>
                        </a:rPr>
                        <a:t>Risk level</a:t>
                      </a:r>
                      <a:endParaRPr lang="en-AU" sz="1000" b="0" i="0" u="none" strike="noStrike">
                        <a:solidFill>
                          <a:srgbClr val="232B39"/>
                        </a:solidFill>
                        <a:effectLst/>
                        <a:latin typeface="+mj-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232B39"/>
                          </a:solidFill>
                          <a:effectLst/>
                          <a:latin typeface="+mj-lt"/>
                        </a:rPr>
                        <a:t>Description</a:t>
                      </a: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6816527"/>
                  </a:ext>
                </a:extLst>
              </a:tr>
              <a:tr h="0">
                <a:tc>
                  <a:txBody>
                    <a:bodyPr/>
                    <a:lstStyle/>
                    <a:p>
                      <a:pPr algn="ctr" fontAlgn="b"/>
                      <a:r>
                        <a:rPr lang="en-AU" sz="1000" b="0" i="0" u="none" strike="noStrike">
                          <a:solidFill>
                            <a:schemeClr val="bg1"/>
                          </a:solidFill>
                          <a:effectLst/>
                          <a:latin typeface="+mn-lt"/>
                        </a:rPr>
                        <a:t>Significant</a:t>
                      </a: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8A2A2B"/>
                    </a:solidFill>
                  </a:tcPr>
                </a:tc>
                <a:tc>
                  <a:txBody>
                    <a:bodyPr/>
                    <a:lstStyle/>
                    <a:p>
                      <a:r>
                        <a:rPr lang="en-AU" sz="1000" b="0" i="0" u="none" strike="noStrike" kern="1200" baseline="0">
                          <a:solidFill>
                            <a:schemeClr val="tx1"/>
                          </a:solidFill>
                          <a:latin typeface="+mn-lt"/>
                          <a:ea typeface="+mn-ea"/>
                          <a:cs typeface="+mn-cs"/>
                        </a:rPr>
                        <a:t>Risks that are very likely to occur and have major or severe impacts.</a:t>
                      </a:r>
                      <a:endParaRPr lang="en-AU" sz="1000" b="0" i="0" u="none" strike="noStrike">
                        <a:solidFill>
                          <a:srgbClr val="232B39"/>
                        </a:solidFill>
                        <a:effectLst/>
                        <a:latin typeface="+mn-lt"/>
                      </a:endParaRPr>
                    </a:p>
                  </a:txBody>
                  <a:tcPr marL="45720" marR="4572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33648"/>
                  </a:ext>
                </a:extLst>
              </a:tr>
              <a:tr h="0">
                <a:tc>
                  <a:txBody>
                    <a:bodyPr/>
                    <a:lstStyle/>
                    <a:p>
                      <a:pPr algn="ctr" fontAlgn="b"/>
                      <a:r>
                        <a:rPr lang="en-AU" sz="1000" u="none" strike="noStrike">
                          <a:effectLst/>
                          <a:latin typeface="+mn-lt"/>
                        </a:rPr>
                        <a:t>High</a:t>
                      </a:r>
                      <a:endParaRPr lang="en-AU" sz="10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50032"/>
                    </a:solidFill>
                  </a:tcPr>
                </a:tc>
                <a:tc>
                  <a:txBody>
                    <a:bodyPr/>
                    <a:lstStyle/>
                    <a:p>
                      <a:r>
                        <a:rPr lang="en-AU" sz="1000" b="0" i="0" u="none" strike="noStrike" kern="1200" baseline="0">
                          <a:solidFill>
                            <a:schemeClr val="tx1"/>
                          </a:solidFill>
                          <a:latin typeface="+mn-lt"/>
                          <a:ea typeface="+mn-ea"/>
                          <a:cs typeface="+mn-cs"/>
                        </a:rPr>
                        <a:t>Risks that are less likely to occur but have major or severe impacts or are almost certain to occur with lesser impacts.</a:t>
                      </a:r>
                      <a:endParaRPr lang="en-AU" sz="1000" b="0" i="0" u="none" strike="noStrike">
                        <a:solidFill>
                          <a:srgbClr val="232B39"/>
                        </a:solidFill>
                        <a:effectLst/>
                        <a:latin typeface="+mn-lt"/>
                      </a:endParaRPr>
                    </a:p>
                  </a:txBody>
                  <a:tcPr marL="45720" marR="4572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9727700"/>
                  </a:ext>
                </a:extLst>
              </a:tr>
              <a:tr h="0">
                <a:tc>
                  <a:txBody>
                    <a:bodyPr/>
                    <a:lstStyle/>
                    <a:p>
                      <a:pPr algn="ctr" fontAlgn="b"/>
                      <a:r>
                        <a:rPr lang="en-AU" sz="1000" u="none" strike="noStrike">
                          <a:effectLst/>
                          <a:latin typeface="+mn-lt"/>
                        </a:rPr>
                        <a:t>Medium</a:t>
                      </a:r>
                      <a:endParaRPr lang="en-AU" sz="10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6BE00"/>
                    </a:solidFill>
                  </a:tcPr>
                </a:tc>
                <a:tc>
                  <a:txBody>
                    <a:bodyPr/>
                    <a:lstStyle/>
                    <a:p>
                      <a:r>
                        <a:rPr lang="en-AU" sz="1000" b="0" i="0" u="none" strike="noStrike" kern="1200" baseline="0">
                          <a:solidFill>
                            <a:schemeClr val="tx1"/>
                          </a:solidFill>
                          <a:latin typeface="+mn-lt"/>
                          <a:ea typeface="+mn-ea"/>
                          <a:cs typeface="+mn-cs"/>
                        </a:rPr>
                        <a:t>Risks with minor to moderate impacts that have potential to occur.</a:t>
                      </a:r>
                      <a:endParaRPr lang="en-AU" sz="1000" b="0" i="0" u="none" strike="noStrike">
                        <a:solidFill>
                          <a:srgbClr val="232B39"/>
                        </a:solidFill>
                        <a:effectLst/>
                        <a:latin typeface="+mn-lt"/>
                      </a:endParaRPr>
                    </a:p>
                  </a:txBody>
                  <a:tcPr marL="45720" marR="4572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150663"/>
                  </a:ext>
                </a:extLst>
              </a:tr>
              <a:tr h="0">
                <a:tc>
                  <a:txBody>
                    <a:bodyPr/>
                    <a:lstStyle/>
                    <a:p>
                      <a:pPr algn="ctr" fontAlgn="b"/>
                      <a:r>
                        <a:rPr lang="en-AU" sz="1000" u="none" strike="noStrike">
                          <a:effectLst/>
                          <a:latin typeface="+mn-lt"/>
                        </a:rPr>
                        <a:t>Low</a:t>
                      </a:r>
                      <a:endParaRPr lang="en-AU" sz="10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00B440"/>
                    </a:solidFill>
                  </a:tcPr>
                </a:tc>
                <a:tc>
                  <a:txBody>
                    <a:bodyPr/>
                    <a:lstStyle/>
                    <a:p>
                      <a:r>
                        <a:rPr lang="en-AU" sz="1000" b="0" i="0" u="none" strike="noStrike" kern="1200" baseline="0">
                          <a:solidFill>
                            <a:schemeClr val="tx1"/>
                          </a:solidFill>
                          <a:latin typeface="+mn-lt"/>
                          <a:ea typeface="+mn-ea"/>
                          <a:cs typeface="+mn-cs"/>
                        </a:rPr>
                        <a:t>Risks that are unlikely to occur and will have minor impact.</a:t>
                      </a:r>
                      <a:endParaRPr lang="en-AU" sz="1000" b="0" i="0" u="none" strike="noStrike">
                        <a:solidFill>
                          <a:srgbClr val="232B39"/>
                        </a:solidFill>
                        <a:effectLst/>
                        <a:latin typeface="+mn-lt"/>
                      </a:endParaRPr>
                    </a:p>
                  </a:txBody>
                  <a:tcPr marL="45720" marR="4572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868024"/>
                  </a:ext>
                </a:extLst>
              </a:tr>
            </a:tbl>
          </a:graphicData>
        </a:graphic>
      </p:graphicFrame>
      <p:sp>
        <p:nvSpPr>
          <p:cNvPr id="9" name="Rectangle 8">
            <a:extLst>
              <a:ext uri="{FF2B5EF4-FFF2-40B4-BE49-F238E27FC236}">
                <a16:creationId xmlns:a16="http://schemas.microsoft.com/office/drawing/2014/main" id="{E6A1B274-DB73-AF7C-ECE4-E7B6E04C124E}"/>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
        <p:nvSpPr>
          <p:cNvPr id="3" name="Title 2">
            <a:extLst>
              <a:ext uri="{FF2B5EF4-FFF2-40B4-BE49-F238E27FC236}">
                <a16:creationId xmlns:a16="http://schemas.microsoft.com/office/drawing/2014/main" id="{21D56359-89FF-12A4-16AB-E8C390BA852C}"/>
              </a:ext>
            </a:extLst>
          </p:cNvPr>
          <p:cNvSpPr>
            <a:spLocks noGrp="1"/>
          </p:cNvSpPr>
          <p:nvPr>
            <p:ph type="title"/>
          </p:nvPr>
        </p:nvSpPr>
        <p:spPr/>
        <p:txBody>
          <a:bodyPr/>
          <a:lstStyle/>
          <a:p>
            <a:r>
              <a:rPr lang="en-US" sz="2400">
                <a:latin typeface="+mj-lt"/>
              </a:rPr>
              <a:t>2A. Risk matrix</a:t>
            </a:r>
            <a:endParaRPr lang="en-AU"/>
          </a:p>
        </p:txBody>
      </p:sp>
    </p:spTree>
    <p:extLst>
      <p:ext uri="{BB962C8B-B14F-4D97-AF65-F5344CB8AC3E}">
        <p14:creationId xmlns:p14="http://schemas.microsoft.com/office/powerpoint/2010/main" val="3236503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US"/>
              <a:t>2B. Risk controls - pre-screening and condition setting</a:t>
            </a:r>
            <a:endParaRPr lang="en-AU"/>
          </a:p>
        </p:txBody>
      </p:sp>
      <p:sp>
        <p:nvSpPr>
          <p:cNvPr id="2" name="Rectangle 1">
            <a:extLst>
              <a:ext uri="{FF2B5EF4-FFF2-40B4-BE49-F238E27FC236}">
                <a16:creationId xmlns:a16="http://schemas.microsoft.com/office/drawing/2014/main" id="{6851D9CE-6B7C-A275-08F7-747EA3772649}"/>
              </a:ext>
            </a:extLst>
          </p:cNvPr>
          <p:cNvSpPr/>
          <p:nvPr/>
        </p:nvSpPr>
        <p:spPr>
          <a:xfrm>
            <a:off x="695325" y="1160463"/>
            <a:ext cx="7021513" cy="349200"/>
          </a:xfrm>
          <a:prstGeom prst="rect">
            <a:avLst/>
          </a:prstGeom>
          <a:solidFill>
            <a:schemeClr val="accent3"/>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216000" bIns="36000"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What is the appropriate balance of pre-screening and condition setting?</a:t>
            </a:r>
          </a:p>
        </p:txBody>
      </p:sp>
      <p:sp>
        <p:nvSpPr>
          <p:cNvPr id="3" name="Rectangle 2">
            <a:extLst>
              <a:ext uri="{FF2B5EF4-FFF2-40B4-BE49-F238E27FC236}">
                <a16:creationId xmlns:a16="http://schemas.microsoft.com/office/drawing/2014/main" id="{B3D7C645-CB4F-480A-FA55-81F1BD4E061E}"/>
              </a:ext>
            </a:extLst>
          </p:cNvPr>
          <p:cNvSpPr/>
          <p:nvPr/>
        </p:nvSpPr>
        <p:spPr>
          <a:xfrm>
            <a:off x="695325" y="1510583"/>
            <a:ext cx="7021513" cy="399392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r>
              <a:rPr lang="en-AU" sz="1150" b="1">
                <a:solidFill>
                  <a:srgbClr val="232B39"/>
                </a:solidFill>
              </a:rPr>
              <a:t>Pre-screening requirements and conditions are different ways of managing risks.</a:t>
            </a:r>
          </a:p>
          <a:p>
            <a:r>
              <a:rPr lang="en-AU" sz="1150">
                <a:solidFill>
                  <a:srgbClr val="232B39"/>
                </a:solidFill>
              </a:rPr>
              <a:t>Pre-screening requirements establish barriers to entry while conditions set the level of oversight and control of permitted activities or operations. Using more of t</a:t>
            </a:r>
            <a:r>
              <a:rPr lang="en-US" sz="1150">
                <a:solidFill>
                  <a:srgbClr val="232B39"/>
                </a:solidFill>
              </a:rPr>
              <a:t>he former makes it ‘hard to enter but easy to operate’ while the reverse makes it ‘easier to enter but harder to stay operating’.</a:t>
            </a:r>
            <a:endParaRPr lang="en-AU" sz="1150">
              <a:solidFill>
                <a:srgbClr val="232B39"/>
              </a:solidFill>
            </a:endParaRPr>
          </a:p>
          <a:p>
            <a:endParaRPr lang="en-AU" sz="1150">
              <a:solidFill>
                <a:srgbClr val="232B39"/>
              </a:solidFill>
            </a:endParaRPr>
          </a:p>
          <a:p>
            <a:r>
              <a:rPr lang="en-US" sz="1150" b="1">
                <a:solidFill>
                  <a:srgbClr val="232B39"/>
                </a:solidFill>
              </a:rPr>
              <a:t>The use of pre-screening and conditions need to be carefully considered, taking into account:</a:t>
            </a:r>
          </a:p>
          <a:p>
            <a:pPr marL="107950" indent="-107950">
              <a:lnSpc>
                <a:spcPct val="107000"/>
              </a:lnSpc>
              <a:spcBef>
                <a:spcPts val="200"/>
              </a:spcBef>
              <a:spcAft>
                <a:spcPts val="200"/>
              </a:spcAft>
              <a:buFont typeface="Arial" panose="020B0604020202020204" pitchFamily="34" charset="0"/>
              <a:buChar char="•"/>
            </a:pPr>
            <a:r>
              <a:rPr lang="en-AU" sz="1150">
                <a:solidFill>
                  <a:schemeClr val="tx1"/>
                </a:solidFill>
              </a:rPr>
              <a:t>Effectiveness – both pre-screening and conditions could help manage risk, although one may be more effective than the other </a:t>
            </a:r>
          </a:p>
          <a:p>
            <a:pPr marL="107950" indent="-107950">
              <a:lnSpc>
                <a:spcPct val="107000"/>
              </a:lnSpc>
              <a:spcBef>
                <a:spcPts val="200"/>
              </a:spcBef>
              <a:spcAft>
                <a:spcPts val="200"/>
              </a:spcAft>
              <a:buFont typeface="Arial" panose="020B0604020202020204" pitchFamily="34" charset="0"/>
              <a:buChar char="•"/>
            </a:pPr>
            <a:r>
              <a:rPr lang="en-AU" sz="1150">
                <a:solidFill>
                  <a:schemeClr val="tx1"/>
                </a:solidFill>
              </a:rPr>
              <a:t>Regulatory burden </a:t>
            </a:r>
            <a:r>
              <a:rPr lang="en-AU" sz="1150">
                <a:solidFill>
                  <a:schemeClr val="tx1"/>
                </a:solidFill>
                <a:ea typeface="+mn-lt"/>
                <a:cs typeface="+mn-lt"/>
              </a:rPr>
              <a:t>–</a:t>
            </a:r>
            <a:r>
              <a:rPr lang="en-AU" sz="1150">
                <a:solidFill>
                  <a:schemeClr val="tx1"/>
                </a:solidFill>
              </a:rPr>
              <a:t> pre-screening creates a burden for businesses in making an application and for the regulator in assessing applications, while using conditions create a burden for compliance and enforcement </a:t>
            </a:r>
          </a:p>
          <a:p>
            <a:pPr marL="107950" indent="-107950">
              <a:lnSpc>
                <a:spcPct val="107000"/>
              </a:lnSpc>
              <a:spcBef>
                <a:spcPts val="200"/>
              </a:spcBef>
              <a:spcAft>
                <a:spcPts val="200"/>
              </a:spcAft>
              <a:buFont typeface="Arial" panose="020B0604020202020204" pitchFamily="34" charset="0"/>
              <a:buChar char="•"/>
            </a:pPr>
            <a:r>
              <a:rPr lang="en-AU" sz="1150">
                <a:solidFill>
                  <a:schemeClr val="tx1"/>
                </a:solidFill>
              </a:rPr>
              <a:t>Practicality of enforcement – pre-screening may be more desirable if there is limited ability to revoke a permission once it has been granted.</a:t>
            </a:r>
          </a:p>
          <a:p>
            <a:pPr>
              <a:spcBef>
                <a:spcPts val="200"/>
              </a:spcBef>
              <a:spcAft>
                <a:spcPts val="200"/>
              </a:spcAft>
            </a:pPr>
            <a:r>
              <a:rPr lang="en-AU" sz="1150">
                <a:solidFill>
                  <a:srgbClr val="232B39"/>
                </a:solidFill>
              </a:rPr>
              <a:t>A negative licence can exclude certain operators, as an alternative to pre-screening and applying conditions under a permission. In that case, a person does not need a licence to work in an industry, but they can be excluded on grounds prescribed by legislation. </a:t>
            </a:r>
          </a:p>
          <a:p>
            <a:pPr>
              <a:spcBef>
                <a:spcPts val="200"/>
              </a:spcBef>
              <a:spcAft>
                <a:spcPts val="200"/>
              </a:spcAft>
            </a:pPr>
            <a:r>
              <a:rPr lang="en-US" sz="1150">
                <a:solidFill>
                  <a:srgbClr val="232B39"/>
                </a:solidFill>
              </a:rPr>
              <a:t>If the Act limits powers to terminate permissions or issue penalties, it may be necessary to have more comprehensive pre-screening. However, in the longer term, consider reforming the Act to address this limitation.</a:t>
            </a:r>
          </a:p>
          <a:p>
            <a:pPr marL="171450" indent="-171450">
              <a:buFont typeface="Arial" panose="020B0604020202020204" pitchFamily="34" charset="0"/>
              <a:buChar char="•"/>
            </a:pPr>
            <a:endParaRPr lang="en-US" sz="1150">
              <a:solidFill>
                <a:srgbClr val="232B39"/>
              </a:solidFill>
              <a:highlight>
                <a:srgbClr val="00FFFF"/>
              </a:highlight>
            </a:endParaRPr>
          </a:p>
          <a:p>
            <a:pPr marL="171450" indent="-171450">
              <a:buFont typeface="Arial" panose="020B0604020202020204" pitchFamily="34" charset="0"/>
              <a:buChar char="•"/>
            </a:pPr>
            <a:endParaRPr lang="en-US" sz="1150">
              <a:solidFill>
                <a:srgbClr val="232B39"/>
              </a:solidFill>
              <a:highlight>
                <a:srgbClr val="00FFFF"/>
              </a:highlight>
            </a:endParaRPr>
          </a:p>
        </p:txBody>
      </p:sp>
      <p:sp>
        <p:nvSpPr>
          <p:cNvPr id="18" name="TextBox 17">
            <a:extLst>
              <a:ext uri="{FF2B5EF4-FFF2-40B4-BE49-F238E27FC236}">
                <a16:creationId xmlns:a16="http://schemas.microsoft.com/office/drawing/2014/main" id="{FF4DB3E6-B692-E988-1769-90BCFF7D4020}"/>
              </a:ext>
            </a:extLst>
          </p:cNvPr>
          <p:cNvSpPr txBox="1"/>
          <p:nvPr/>
        </p:nvSpPr>
        <p:spPr>
          <a:xfrm>
            <a:off x="8112125" y="1446046"/>
            <a:ext cx="3097213" cy="4752000"/>
          </a:xfrm>
          <a:prstGeom prst="rect">
            <a:avLst/>
          </a:prstGeom>
          <a:solidFill>
            <a:schemeClr val="bg1">
              <a:lumMod val="95000"/>
            </a:schemeClr>
          </a:solidFill>
        </p:spPr>
        <p:txBody>
          <a:bodyPr wrap="square" rtlCol="0">
            <a:spAutoFit/>
          </a:bodyPr>
          <a:lstStyle/>
          <a:p>
            <a:pPr marL="171450" indent="-171450">
              <a:spcBef>
                <a:spcPts val="600"/>
              </a:spcBef>
              <a:spcAft>
                <a:spcPts val="600"/>
              </a:spcAft>
              <a:buFont typeface="Arial" panose="020B0604020202020204" pitchFamily="34" charset="0"/>
              <a:buChar char="•"/>
            </a:pPr>
            <a:r>
              <a:rPr lang="en-US" sz="1125"/>
              <a:t>Child care service approvals under the national quality framework assess, amongst other things, the suitability of the premises and their site/location for operating a service. </a:t>
            </a:r>
          </a:p>
          <a:p>
            <a:pPr marL="171450" indent="-171450">
              <a:spcBef>
                <a:spcPts val="600"/>
              </a:spcBef>
              <a:spcAft>
                <a:spcPts val="600"/>
              </a:spcAft>
              <a:buFont typeface="Arial" panose="020B0604020202020204" pitchFamily="34" charset="0"/>
              <a:buChar char="•"/>
            </a:pPr>
            <a:r>
              <a:rPr lang="en-AU" sz="1125"/>
              <a:t>Risk control options for Authorities to Control Wildlife illustrate the need for careful balance. Demonstrating characteristics, such as holding a firearms licence, no prior firearms convictions and convictions for cruelty to animals, could be relevant for pre-screening. On the other hand, setting hurdle rates too high could prompt more illegal control of animals that is difficult to monitor and enforce. </a:t>
            </a:r>
          </a:p>
          <a:p>
            <a:pPr marL="171450" indent="-171450">
              <a:spcBef>
                <a:spcPts val="600"/>
              </a:spcBef>
              <a:spcAft>
                <a:spcPts val="600"/>
              </a:spcAft>
              <a:buFont typeface="Arial" panose="020B0604020202020204" pitchFamily="34" charset="0"/>
              <a:buChar char="•"/>
            </a:pPr>
            <a:r>
              <a:rPr lang="en-US" sz="1125"/>
              <a:t>Pre-screening mining </a:t>
            </a:r>
            <a:r>
              <a:rPr lang="en-US" sz="1125" err="1"/>
              <a:t>licences</a:t>
            </a:r>
            <a:r>
              <a:rPr lang="en-US" sz="1125"/>
              <a:t> involves assessing whether the applicant is a ﬁt and proper person, has an appropriate program of work, and is likely to be able to ﬁnance the proposed work and any rehabilitation. Pre-screening is intended to reduce the risk of harm before a mine is developed. </a:t>
            </a:r>
          </a:p>
          <a:p>
            <a:pPr marL="171450" indent="-171450">
              <a:spcBef>
                <a:spcPts val="600"/>
              </a:spcBef>
              <a:spcAft>
                <a:spcPts val="600"/>
              </a:spcAft>
              <a:buFont typeface="Arial" panose="020B0604020202020204" pitchFamily="34" charset="0"/>
              <a:buChar char="•"/>
            </a:pPr>
            <a:endParaRPr lang="en-AU" sz="1125"/>
          </a:p>
        </p:txBody>
      </p:sp>
      <p:sp>
        <p:nvSpPr>
          <p:cNvPr id="5" name="Rectangle 4">
            <a:extLst>
              <a:ext uri="{FF2B5EF4-FFF2-40B4-BE49-F238E27FC236}">
                <a16:creationId xmlns:a16="http://schemas.microsoft.com/office/drawing/2014/main" id="{5FEEA23A-2B77-506E-5376-A7A9B97EDA07}"/>
              </a:ext>
            </a:extLst>
          </p:cNvPr>
          <p:cNvSpPr/>
          <p:nvPr/>
        </p:nvSpPr>
        <p:spPr>
          <a:xfrm>
            <a:off x="695324" y="5652655"/>
            <a:ext cx="7021513" cy="5481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0000" tIns="45720" rIns="91440" bIns="45720" rtlCol="0" anchor="ctr"/>
          <a:lstStyle/>
          <a:p>
            <a:r>
              <a:rPr lang="en-AU" sz="1200">
                <a:latin typeface="+mj-lt"/>
              </a:rPr>
              <a:t>The following slides explore pre-screening and condition setting in more detail</a:t>
            </a:r>
            <a:endParaRPr lang="en-US">
              <a:latin typeface="+mj-lt"/>
            </a:endParaRPr>
          </a:p>
        </p:txBody>
      </p:sp>
      <p:sp>
        <p:nvSpPr>
          <p:cNvPr id="6" name="Rectangle 5">
            <a:extLst>
              <a:ext uri="{FF2B5EF4-FFF2-40B4-BE49-F238E27FC236}">
                <a16:creationId xmlns:a16="http://schemas.microsoft.com/office/drawing/2014/main" id="{B43A0A9E-0B42-C325-17B1-8854BC11F798}"/>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
        <p:nvSpPr>
          <p:cNvPr id="14" name="TextBox 13">
            <a:extLst>
              <a:ext uri="{FF2B5EF4-FFF2-40B4-BE49-F238E27FC236}">
                <a16:creationId xmlns:a16="http://schemas.microsoft.com/office/drawing/2014/main" id="{0F04768F-3ACE-BA71-7853-CD31E363518C}"/>
              </a:ext>
            </a:extLst>
          </p:cNvPr>
          <p:cNvSpPr txBox="1"/>
          <p:nvPr/>
        </p:nvSpPr>
        <p:spPr>
          <a:xfrm>
            <a:off x="8112125" y="1160463"/>
            <a:ext cx="3097213"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Risk control</a:t>
            </a:r>
          </a:p>
        </p:txBody>
      </p:sp>
    </p:spTree>
    <p:extLst>
      <p:ext uri="{BB962C8B-B14F-4D97-AF65-F5344CB8AC3E}">
        <p14:creationId xmlns:p14="http://schemas.microsoft.com/office/powerpoint/2010/main" val="116464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US"/>
              <a:t>2C. Pre-screening for applicant characteristics</a:t>
            </a:r>
            <a:endParaRPr lang="en-AU"/>
          </a:p>
        </p:txBody>
      </p:sp>
      <p:sp>
        <p:nvSpPr>
          <p:cNvPr id="2" name="Rectangle 1">
            <a:extLst>
              <a:ext uri="{FF2B5EF4-FFF2-40B4-BE49-F238E27FC236}">
                <a16:creationId xmlns:a16="http://schemas.microsoft.com/office/drawing/2014/main" id="{6851D9CE-6B7C-A275-08F7-747EA3772649}"/>
              </a:ext>
            </a:extLst>
          </p:cNvPr>
          <p:cNvSpPr/>
          <p:nvPr/>
        </p:nvSpPr>
        <p:spPr>
          <a:xfrm>
            <a:off x="695324" y="1160463"/>
            <a:ext cx="10514013" cy="349200"/>
          </a:xfrm>
          <a:prstGeom prst="rect">
            <a:avLst/>
          </a:prstGeom>
          <a:solidFill>
            <a:schemeClr val="accent3"/>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What types of pre-screening tools could be applied to applicants?</a:t>
            </a:r>
          </a:p>
        </p:txBody>
      </p:sp>
      <p:sp>
        <p:nvSpPr>
          <p:cNvPr id="3" name="Rectangle 2">
            <a:extLst>
              <a:ext uri="{FF2B5EF4-FFF2-40B4-BE49-F238E27FC236}">
                <a16:creationId xmlns:a16="http://schemas.microsoft.com/office/drawing/2014/main" id="{B3D7C645-CB4F-480A-FA55-81F1BD4E061E}"/>
              </a:ext>
            </a:extLst>
          </p:cNvPr>
          <p:cNvSpPr/>
          <p:nvPr/>
        </p:nvSpPr>
        <p:spPr>
          <a:xfrm>
            <a:off x="695325" y="1511037"/>
            <a:ext cx="10514013" cy="49056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spcBef>
                <a:spcPts val="200"/>
              </a:spcBef>
              <a:spcAft>
                <a:spcPts val="200"/>
              </a:spcAft>
            </a:pPr>
            <a:r>
              <a:rPr lang="en-AU" sz="1200" b="1" dirty="0">
                <a:solidFill>
                  <a:schemeClr val="tx1"/>
                </a:solidFill>
              </a:rPr>
              <a:t>Pre-screening</a:t>
            </a:r>
            <a:r>
              <a:rPr lang="en-US" sz="1200" b="1" dirty="0">
                <a:solidFill>
                  <a:schemeClr val="tx1"/>
                </a:solidFill>
              </a:rPr>
              <a:t> can include competency requirements and mandatory attributes. </a:t>
            </a:r>
            <a:r>
              <a:rPr lang="en-US" sz="1200" dirty="0">
                <a:solidFill>
                  <a:schemeClr val="tx1"/>
                </a:solidFill>
              </a:rPr>
              <a:t>They should reflect </a:t>
            </a:r>
            <a:r>
              <a:rPr lang="en-US" sz="1200" dirty="0">
                <a:solidFill>
                  <a:srgbClr val="232B39"/>
                </a:solidFill>
              </a:rPr>
              <a:t>characteristics of the permission holder or the product driving the risk.</a:t>
            </a:r>
            <a:endParaRPr lang="en-AU" sz="1200" dirty="0">
              <a:solidFill>
                <a:srgbClr val="232B39"/>
              </a:solidFill>
            </a:endParaRPr>
          </a:p>
          <a:p>
            <a:pPr marL="0" lvl="1">
              <a:spcBef>
                <a:spcPts val="200"/>
              </a:spcBef>
              <a:spcAft>
                <a:spcPts val="200"/>
              </a:spcAft>
            </a:pPr>
            <a:r>
              <a:rPr lang="en-AU" sz="1200" dirty="0">
                <a:solidFill>
                  <a:srgbClr val="232B39"/>
                </a:solidFill>
              </a:rPr>
              <a:t>Use existing or external processes (e.g. mutual recognition or third-party accreditation) where they are feasible, cost effective and meet your requirements. But only if: </a:t>
            </a:r>
          </a:p>
          <a:p>
            <a:pPr marL="171450" lvl="1" indent="-171450">
              <a:spcBef>
                <a:spcPts val="200"/>
              </a:spcBef>
              <a:buClr>
                <a:schemeClr val="accent3"/>
              </a:buClr>
              <a:buSzPct val="120000"/>
              <a:buFont typeface="Arial" panose="020B0604020202020204" pitchFamily="34" charset="0"/>
              <a:buChar char="•"/>
            </a:pPr>
            <a:r>
              <a:rPr lang="en-AU" sz="1200" dirty="0">
                <a:solidFill>
                  <a:srgbClr val="232B39"/>
                </a:solidFill>
              </a:rPr>
              <a:t>they are aligned well to your current and ongoing needs </a:t>
            </a:r>
          </a:p>
          <a:p>
            <a:pPr marL="171450" lvl="1" indent="-171450">
              <a:spcBef>
                <a:spcPts val="200"/>
              </a:spcBef>
              <a:buClr>
                <a:schemeClr val="accent3"/>
              </a:buClr>
              <a:buSzPct val="120000"/>
              <a:buFont typeface="Arial" panose="020B0604020202020204" pitchFamily="34" charset="0"/>
              <a:buChar char="•"/>
            </a:pPr>
            <a:r>
              <a:rPr lang="en-AU" sz="1200" dirty="0">
                <a:solidFill>
                  <a:srgbClr val="232B39"/>
                </a:solidFill>
              </a:rPr>
              <a:t>their assurance processes are sufficiently robust and </a:t>
            </a:r>
          </a:p>
          <a:p>
            <a:pPr marL="171450" lvl="1" indent="-171450">
              <a:spcBef>
                <a:spcPts val="200"/>
              </a:spcBef>
              <a:spcAft>
                <a:spcPts val="200"/>
              </a:spcAft>
              <a:buClr>
                <a:schemeClr val="accent3"/>
              </a:buClr>
              <a:buSzPct val="120000"/>
              <a:buFont typeface="Arial" panose="020B0604020202020204" pitchFamily="34" charset="0"/>
              <a:buChar char="•"/>
            </a:pPr>
            <a:r>
              <a:rPr lang="en-AU" sz="1200" dirty="0">
                <a:solidFill>
                  <a:srgbClr val="232B39"/>
                </a:solidFill>
              </a:rPr>
              <a:t>they cover what you need. </a:t>
            </a:r>
          </a:p>
          <a:p>
            <a:pPr marL="0" lvl="1">
              <a:spcBef>
                <a:spcPts val="200"/>
              </a:spcBef>
              <a:spcAft>
                <a:spcPts val="200"/>
              </a:spcAft>
            </a:pPr>
            <a:r>
              <a:rPr lang="en-AU" sz="1200" dirty="0">
                <a:solidFill>
                  <a:srgbClr val="232B39"/>
                </a:solidFill>
              </a:rPr>
              <a:t>You may not need to fully adopt an external process - some elements may be a good supplement. </a:t>
            </a:r>
          </a:p>
          <a:p>
            <a:r>
              <a:rPr lang="en-US" sz="1200" b="1" dirty="0">
                <a:solidFill>
                  <a:srgbClr val="232B39"/>
                </a:solidFill>
              </a:rPr>
              <a:t>Mandatory attributes are:</a:t>
            </a:r>
          </a:p>
          <a:p>
            <a:pPr marL="171450" indent="-171450">
              <a:spcBef>
                <a:spcPts val="200"/>
              </a:spcBef>
              <a:buClr>
                <a:schemeClr val="accent3"/>
              </a:buClr>
              <a:buSzPct val="120000"/>
              <a:buFont typeface="Arial" panose="020B0604020202020204" pitchFamily="34" charset="0"/>
              <a:buChar char="•"/>
            </a:pPr>
            <a:r>
              <a:rPr lang="en-US" sz="1200" dirty="0">
                <a:solidFill>
                  <a:srgbClr val="232B39"/>
                </a:solidFill>
              </a:rPr>
              <a:t>minimum necessary characteristics required to obtain a permission e.g. identity, integrity, character, history and financial viability</a:t>
            </a:r>
          </a:p>
          <a:p>
            <a:pPr marL="171450" indent="-171450">
              <a:spcBef>
                <a:spcPts val="200"/>
              </a:spcBef>
              <a:buClr>
                <a:schemeClr val="accent3"/>
              </a:buClr>
              <a:buSzPct val="120000"/>
              <a:buFont typeface="Arial" panose="020B0604020202020204" pitchFamily="34" charset="0"/>
              <a:buChar char="•"/>
            </a:pPr>
            <a:r>
              <a:rPr lang="en-US" sz="1200" dirty="0">
                <a:solidFill>
                  <a:srgbClr val="232B39"/>
                </a:solidFill>
              </a:rPr>
              <a:t>sometimes </a:t>
            </a:r>
            <a:r>
              <a:rPr lang="en-US" sz="1200" dirty="0" err="1">
                <a:solidFill>
                  <a:srgbClr val="232B39"/>
                </a:solidFill>
              </a:rPr>
              <a:t>summarised</a:t>
            </a:r>
            <a:r>
              <a:rPr lang="en-US" sz="1200" dirty="0">
                <a:solidFill>
                  <a:srgbClr val="232B39"/>
                </a:solidFill>
              </a:rPr>
              <a:t> or grouped through a </a:t>
            </a:r>
            <a:r>
              <a:rPr lang="en-US" sz="1200" b="1" dirty="0">
                <a:solidFill>
                  <a:srgbClr val="232B39"/>
                </a:solidFill>
              </a:rPr>
              <a:t>fit and proper test</a:t>
            </a:r>
            <a:r>
              <a:rPr lang="en-US" sz="1200" dirty="0">
                <a:solidFill>
                  <a:srgbClr val="232B39"/>
                </a:solidFill>
              </a:rPr>
              <a:t>, as outlined on the following slide</a:t>
            </a:r>
          </a:p>
          <a:p>
            <a:pPr marL="171450" indent="-171450">
              <a:spcBef>
                <a:spcPts val="200"/>
              </a:spcBef>
              <a:spcAft>
                <a:spcPts val="200"/>
              </a:spcAft>
              <a:buClr>
                <a:schemeClr val="accent3"/>
              </a:buClr>
              <a:buSzPct val="120000"/>
              <a:buFont typeface="Arial" panose="020B0604020202020204" pitchFamily="34" charset="0"/>
              <a:buChar char="•"/>
            </a:pPr>
            <a:r>
              <a:rPr lang="en-US" sz="1200" dirty="0">
                <a:solidFill>
                  <a:srgbClr val="232B39"/>
                </a:solidFill>
              </a:rPr>
              <a:t>sometimes scaled from low to increasing higher standards. </a:t>
            </a:r>
          </a:p>
          <a:p>
            <a:pPr marL="0" lvl="1">
              <a:spcBef>
                <a:spcPts val="200"/>
              </a:spcBef>
              <a:spcAft>
                <a:spcPts val="200"/>
              </a:spcAft>
            </a:pPr>
            <a:r>
              <a:rPr lang="en-US" sz="1200" dirty="0">
                <a:solidFill>
                  <a:srgbClr val="232B39"/>
                </a:solidFill>
              </a:rPr>
              <a:t>They can be an important when selling or providing products or services (e.g. Fit and Proper Test, financial viability). They can provide a screen for suitability in some occupations (e.g. schoolteachers).</a:t>
            </a:r>
          </a:p>
          <a:p>
            <a:r>
              <a:rPr lang="en-US" sz="1200" b="1" dirty="0">
                <a:solidFill>
                  <a:srgbClr val="232B39"/>
                </a:solidFill>
              </a:rPr>
              <a:t>Competency requirements are:</a:t>
            </a:r>
            <a:endParaRPr lang="en-US" sz="1200" dirty="0">
              <a:solidFill>
                <a:srgbClr val="232B39"/>
              </a:solidFill>
            </a:endParaRPr>
          </a:p>
          <a:p>
            <a:pPr marL="171450" indent="-171450">
              <a:spcBef>
                <a:spcPts val="200"/>
              </a:spcBef>
              <a:spcAft>
                <a:spcPts val="200"/>
              </a:spcAft>
              <a:buClr>
                <a:schemeClr val="accent3"/>
              </a:buClr>
              <a:buSzPct val="120000"/>
              <a:buFont typeface="Arial" panose="020B0604020202020204" pitchFamily="34" charset="0"/>
              <a:buChar char="•"/>
            </a:pPr>
            <a:r>
              <a:rPr lang="en-US" sz="1200" dirty="0">
                <a:solidFill>
                  <a:srgbClr val="232B39"/>
                </a:solidFill>
              </a:rPr>
              <a:t>skills and capacity of the permission holder to meet the requirements of the permission or indicators/drivers of the permission holder’s likely ability to manage the risk</a:t>
            </a:r>
          </a:p>
          <a:p>
            <a:pPr marL="171450" indent="-171450">
              <a:spcBef>
                <a:spcPts val="200"/>
              </a:spcBef>
              <a:spcAft>
                <a:spcPts val="200"/>
              </a:spcAft>
              <a:buClr>
                <a:schemeClr val="accent3"/>
              </a:buClr>
              <a:buSzPct val="120000"/>
              <a:buFont typeface="Arial" panose="020B0604020202020204" pitchFamily="34" charset="0"/>
              <a:buChar char="•"/>
            </a:pPr>
            <a:r>
              <a:rPr lang="en-US" sz="1200" dirty="0">
                <a:solidFill>
                  <a:srgbClr val="232B39"/>
                </a:solidFill>
              </a:rPr>
              <a:t>either prescriptive requiring mandatory minimum skills or more flexible enabling permission holders to demonstrate competency through a combination of preferred skills (e.g. educational history, demonstration of meeting standards and historical performance)</a:t>
            </a:r>
          </a:p>
          <a:p>
            <a:pPr marL="171450" lvl="1" indent="-171450">
              <a:spcBef>
                <a:spcPts val="200"/>
              </a:spcBef>
              <a:spcAft>
                <a:spcPts val="200"/>
              </a:spcAft>
              <a:buClr>
                <a:schemeClr val="accent3"/>
              </a:buClr>
              <a:buSzPct val="120000"/>
              <a:buFont typeface="Arial" panose="020B0604020202020204" pitchFamily="34" charset="0"/>
              <a:buChar char="•"/>
            </a:pPr>
            <a:r>
              <a:rPr lang="en-US" sz="1200" dirty="0">
                <a:solidFill>
                  <a:srgbClr val="232B39"/>
                </a:solidFill>
              </a:rPr>
              <a:t>a strong focus in professions requiring minimum skills to undertake an activity. These can be general, such as broad education standards. They could demonstrate process/situation skills for more specific higher risk activities. They could be a combination that is tailored to permissions where they have both a mix of broad and specific requirements.</a:t>
            </a:r>
          </a:p>
          <a:p>
            <a:pPr marL="0" lvl="1">
              <a:spcBef>
                <a:spcPts val="200"/>
              </a:spcBef>
              <a:spcAft>
                <a:spcPts val="200"/>
              </a:spcAft>
              <a:buClr>
                <a:schemeClr val="accent3"/>
              </a:buClr>
              <a:buSzPct val="120000"/>
            </a:pPr>
            <a:r>
              <a:rPr lang="en-US" sz="1200" dirty="0">
                <a:solidFill>
                  <a:srgbClr val="232B39"/>
                </a:solidFill>
              </a:rPr>
              <a:t>Refer to the </a:t>
            </a:r>
            <a:r>
              <a:rPr lang="en-AU" sz="1200" dirty="0">
                <a:solidFill>
                  <a:srgbClr val="00264D"/>
                </a:solidFill>
                <a:hlinkClick r:id="rId3"/>
              </a:rPr>
              <a:t>Playbook</a:t>
            </a:r>
            <a:r>
              <a:rPr lang="en-AU" sz="1200" dirty="0">
                <a:solidFill>
                  <a:srgbClr val="00264D"/>
                </a:solidFill>
              </a:rPr>
              <a:t>. Note this slide only focuses on applicant characteristics.</a:t>
            </a:r>
            <a:endParaRPr lang="en-US" sz="1200" dirty="0">
              <a:solidFill>
                <a:srgbClr val="232B39"/>
              </a:solidFill>
            </a:endParaRPr>
          </a:p>
        </p:txBody>
      </p:sp>
      <p:sp>
        <p:nvSpPr>
          <p:cNvPr id="5" name="Rectangle 4">
            <a:extLst>
              <a:ext uri="{FF2B5EF4-FFF2-40B4-BE49-F238E27FC236}">
                <a16:creationId xmlns:a16="http://schemas.microsoft.com/office/drawing/2014/main" id="{8ACF35F0-97E0-9A29-F360-14C293C97938}"/>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Tree>
    <p:extLst>
      <p:ext uri="{BB962C8B-B14F-4D97-AF65-F5344CB8AC3E}">
        <p14:creationId xmlns:p14="http://schemas.microsoft.com/office/powerpoint/2010/main" val="236574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261B9C1-932E-BC7C-E48F-E33F7C54EC9F}"/>
              </a:ext>
            </a:extLst>
          </p:cNvPr>
          <p:cNvSpPr txBox="1">
            <a:spLocks/>
          </p:cNvSpPr>
          <p:nvPr/>
        </p:nvSpPr>
        <p:spPr>
          <a:xfrm>
            <a:off x="554400" y="314324"/>
            <a:ext cx="10515600" cy="720313"/>
          </a:xfrm>
          <a:prstGeom prst="rect">
            <a:avLst/>
          </a:prstGeom>
        </p:spPr>
        <p:txBody>
          <a:bodyPr vert="horz" lIns="36000" tIns="45720" rIns="36000" bIns="45720" rtlCol="0" anchor="ctr"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AU" sz="2400"/>
              <a:t>This guide applies stages 4 to 6 of the Framework</a:t>
            </a:r>
          </a:p>
        </p:txBody>
      </p:sp>
      <p:sp>
        <p:nvSpPr>
          <p:cNvPr id="13" name="TextBox 12">
            <a:extLst>
              <a:ext uri="{FF2B5EF4-FFF2-40B4-BE49-F238E27FC236}">
                <a16:creationId xmlns:a16="http://schemas.microsoft.com/office/drawing/2014/main" id="{10B855F5-71BA-B0D4-F4CA-7C6CFF7B0F22}"/>
              </a:ext>
            </a:extLst>
          </p:cNvPr>
          <p:cNvSpPr txBox="1"/>
          <p:nvPr/>
        </p:nvSpPr>
        <p:spPr>
          <a:xfrm>
            <a:off x="554400" y="936000"/>
            <a:ext cx="10515600" cy="523220"/>
          </a:xfrm>
          <a:prstGeom prst="rect">
            <a:avLst/>
          </a:prstGeom>
          <a:solidFill>
            <a:schemeClr val="bg2"/>
          </a:solidFill>
          <a:ln>
            <a:solidFill>
              <a:schemeClr val="accent1"/>
            </a:solidFill>
          </a:ln>
        </p:spPr>
        <p:txBody>
          <a:bodyPr wrap="square" lIns="91440" tIns="45720" rIns="91440" bIns="45720" anchor="ctr">
            <a:noAutofit/>
          </a:bodyPr>
          <a:lstStyle/>
          <a:p>
            <a:r>
              <a:rPr lang="en-AU" sz="1400">
                <a:latin typeface="+mj-lt"/>
              </a:rPr>
              <a:t>It supports departments and regulators to design, administer and evaluate their permission.</a:t>
            </a:r>
          </a:p>
        </p:txBody>
      </p:sp>
      <p:sp>
        <p:nvSpPr>
          <p:cNvPr id="51" name="Arrow: Bent 50">
            <a:extLst>
              <a:ext uri="{FF2B5EF4-FFF2-40B4-BE49-F238E27FC236}">
                <a16:creationId xmlns:a16="http://schemas.microsoft.com/office/drawing/2014/main" id="{6A22E273-1218-50AF-75D1-129FEF8354BF}"/>
              </a:ext>
            </a:extLst>
          </p:cNvPr>
          <p:cNvSpPr>
            <a:spLocks/>
          </p:cNvSpPr>
          <p:nvPr/>
        </p:nvSpPr>
        <p:spPr>
          <a:xfrm rot="10800000">
            <a:off x="4056402" y="3472790"/>
            <a:ext cx="1893547" cy="2365322"/>
          </a:xfrm>
          <a:prstGeom prst="bentArrow">
            <a:avLst>
              <a:gd name="adj1" fmla="val 14730"/>
              <a:gd name="adj2" fmla="val 17733"/>
              <a:gd name="adj3" fmla="val 39318"/>
              <a:gd name="adj4" fmla="val 2483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6" name="Rectangle 5">
            <a:extLst>
              <a:ext uri="{FF2B5EF4-FFF2-40B4-BE49-F238E27FC236}">
                <a16:creationId xmlns:a16="http://schemas.microsoft.com/office/drawing/2014/main" id="{4A88DBB7-3F57-04B2-76AF-03F47B98AB5F}"/>
              </a:ext>
            </a:extLst>
          </p:cNvPr>
          <p:cNvSpPr/>
          <p:nvPr/>
        </p:nvSpPr>
        <p:spPr>
          <a:xfrm>
            <a:off x="554589" y="1913089"/>
            <a:ext cx="4390202" cy="4505840"/>
          </a:xfrm>
          <a:prstGeom prst="rect">
            <a:avLst/>
          </a:prstGeom>
          <a:solidFill>
            <a:schemeClr val="bg1"/>
          </a:solidFill>
          <a:ln>
            <a:solidFill>
              <a:schemeClr val="accent1"/>
            </a:solidFill>
          </a:ln>
        </p:spPr>
        <p:txBody>
          <a:bodyPr>
            <a:noAutofit/>
          </a:bodyPr>
          <a:lstStyle/>
          <a:p>
            <a:endParaRPr lang="en-AU"/>
          </a:p>
        </p:txBody>
      </p:sp>
      <p:sp>
        <p:nvSpPr>
          <p:cNvPr id="11" name="TextBox 10">
            <a:extLst>
              <a:ext uri="{FF2B5EF4-FFF2-40B4-BE49-F238E27FC236}">
                <a16:creationId xmlns:a16="http://schemas.microsoft.com/office/drawing/2014/main" id="{F6FB7C96-826D-2622-6E10-8F8963F5819F}"/>
              </a:ext>
            </a:extLst>
          </p:cNvPr>
          <p:cNvSpPr txBox="1"/>
          <p:nvPr/>
        </p:nvSpPr>
        <p:spPr>
          <a:xfrm>
            <a:off x="704850" y="2188575"/>
            <a:ext cx="1411196" cy="369332"/>
          </a:xfrm>
          <a:prstGeom prst="rect">
            <a:avLst/>
          </a:prstGeom>
          <a:solidFill>
            <a:schemeClr val="bg1"/>
          </a:solidFill>
        </p:spPr>
        <p:txBody>
          <a:bodyPr wrap="square" rtlCol="0">
            <a:spAutoFit/>
          </a:bodyPr>
          <a:lstStyle/>
          <a:p>
            <a:endParaRPr lang="en-AU"/>
          </a:p>
        </p:txBody>
      </p:sp>
      <p:sp>
        <p:nvSpPr>
          <p:cNvPr id="4" name="Arrow: Down 3">
            <a:extLst>
              <a:ext uri="{FF2B5EF4-FFF2-40B4-BE49-F238E27FC236}">
                <a16:creationId xmlns:a16="http://schemas.microsoft.com/office/drawing/2014/main" id="{1CCB77D2-73B5-B11F-E671-1FEAED2A76FD}"/>
              </a:ext>
            </a:extLst>
          </p:cNvPr>
          <p:cNvSpPr/>
          <p:nvPr/>
        </p:nvSpPr>
        <p:spPr>
          <a:xfrm>
            <a:off x="2640330" y="281782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5" name="Freeform: Shape 4">
            <a:extLst>
              <a:ext uri="{FF2B5EF4-FFF2-40B4-BE49-F238E27FC236}">
                <a16:creationId xmlns:a16="http://schemas.microsoft.com/office/drawing/2014/main" id="{46AB0DF4-91DC-3015-3887-739E2859162A}"/>
              </a:ext>
            </a:extLst>
          </p:cNvPr>
          <p:cNvSpPr/>
          <p:nvPr/>
        </p:nvSpPr>
        <p:spPr>
          <a:xfrm>
            <a:off x="669771" y="2931537"/>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If there is a need for Government intervention</a:t>
            </a:r>
          </a:p>
        </p:txBody>
      </p:sp>
      <p:grpSp>
        <p:nvGrpSpPr>
          <p:cNvPr id="70" name="Group 69">
            <a:extLst>
              <a:ext uri="{FF2B5EF4-FFF2-40B4-BE49-F238E27FC236}">
                <a16:creationId xmlns:a16="http://schemas.microsoft.com/office/drawing/2014/main" id="{A7DF6446-B599-EE29-5F38-5E61D3253AFE}"/>
              </a:ext>
            </a:extLst>
          </p:cNvPr>
          <p:cNvGrpSpPr/>
          <p:nvPr/>
        </p:nvGrpSpPr>
        <p:grpSpPr>
          <a:xfrm>
            <a:off x="669771" y="2045839"/>
            <a:ext cx="4159839" cy="687600"/>
            <a:chOff x="669771" y="2170484"/>
            <a:chExt cx="4159839" cy="687600"/>
          </a:xfrm>
        </p:grpSpPr>
        <p:sp>
          <p:nvSpPr>
            <p:cNvPr id="7" name="Freeform: Shape 6">
              <a:extLst>
                <a:ext uri="{FF2B5EF4-FFF2-40B4-BE49-F238E27FC236}">
                  <a16:creationId xmlns:a16="http://schemas.microsoft.com/office/drawing/2014/main" id="{C345D6FB-75BB-A5F4-6629-A5B236FABE0B}"/>
                </a:ext>
              </a:extLst>
            </p:cNvPr>
            <p:cNvSpPr/>
            <p:nvPr/>
          </p:nvSpPr>
          <p:spPr>
            <a:xfrm>
              <a:off x="669771" y="2170484"/>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latin typeface="+mj-lt"/>
                </a:rPr>
                <a:t>1. Understand problems </a:t>
              </a:r>
            </a:p>
          </p:txBody>
        </p:sp>
        <p:sp>
          <p:nvSpPr>
            <p:cNvPr id="9" name="Freeform: Shape 8">
              <a:extLst>
                <a:ext uri="{FF2B5EF4-FFF2-40B4-BE49-F238E27FC236}">
                  <a16:creationId xmlns:a16="http://schemas.microsoft.com/office/drawing/2014/main" id="{8A4FF645-E0A9-0EE6-58CA-2207CF7791EC}"/>
                </a:ext>
              </a:extLst>
            </p:cNvPr>
            <p:cNvSpPr/>
            <p:nvPr/>
          </p:nvSpPr>
          <p:spPr>
            <a:xfrm>
              <a:off x="2035841" y="2170484"/>
              <a:ext cx="2793769"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What are the risks and are they substantial? </a:t>
              </a:r>
            </a:p>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Do they warrant a role for government?</a:t>
              </a:r>
            </a:p>
          </p:txBody>
        </p:sp>
      </p:grpSp>
      <p:grpSp>
        <p:nvGrpSpPr>
          <p:cNvPr id="65" name="Group 64">
            <a:extLst>
              <a:ext uri="{FF2B5EF4-FFF2-40B4-BE49-F238E27FC236}">
                <a16:creationId xmlns:a16="http://schemas.microsoft.com/office/drawing/2014/main" id="{F0DF09AB-07E5-5165-86E2-879476B541F2}"/>
              </a:ext>
            </a:extLst>
          </p:cNvPr>
          <p:cNvGrpSpPr/>
          <p:nvPr/>
        </p:nvGrpSpPr>
        <p:grpSpPr>
          <a:xfrm>
            <a:off x="677562" y="5150512"/>
            <a:ext cx="4144257" cy="687600"/>
            <a:chOff x="669771" y="5275157"/>
            <a:chExt cx="4144257" cy="687600"/>
          </a:xfrm>
        </p:grpSpPr>
        <p:sp>
          <p:nvSpPr>
            <p:cNvPr id="14" name="Freeform: Shape 13">
              <a:extLst>
                <a:ext uri="{FF2B5EF4-FFF2-40B4-BE49-F238E27FC236}">
                  <a16:creationId xmlns:a16="http://schemas.microsoft.com/office/drawing/2014/main" id="{4969F18A-70F3-2885-7705-68103C476F68}"/>
                </a:ext>
              </a:extLst>
            </p:cNvPr>
            <p:cNvSpPr/>
            <p:nvPr/>
          </p:nvSpPr>
          <p:spPr>
            <a:xfrm>
              <a:off x="669771" y="5275157"/>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kern="1200">
                  <a:latin typeface="+mj-lt"/>
                </a:rPr>
                <a:t>3. Select permissions</a:t>
              </a:r>
              <a:endParaRPr lang="en-AU" sz="1200" kern="1200">
                <a:latin typeface="+mj-lt"/>
              </a:endParaRPr>
            </a:p>
          </p:txBody>
        </p:sp>
        <p:sp>
          <p:nvSpPr>
            <p:cNvPr id="17" name="Freeform: Shape 16">
              <a:extLst>
                <a:ext uri="{FF2B5EF4-FFF2-40B4-BE49-F238E27FC236}">
                  <a16:creationId xmlns:a16="http://schemas.microsoft.com/office/drawing/2014/main" id="{443B8085-D10D-7146-6E72-8E593191C249}"/>
                </a:ext>
              </a:extLst>
            </p:cNvPr>
            <p:cNvSpPr/>
            <p:nvPr/>
          </p:nvSpPr>
          <p:spPr>
            <a:xfrm>
              <a:off x="2020428" y="5275157"/>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a:latin typeface="+mj-lt"/>
                </a:rPr>
                <a:t>How can a scheme be designed to target risks efficiently and effectively?</a:t>
              </a:r>
              <a:r>
                <a:rPr lang="en-AU" sz="1100" kern="1200">
                  <a:latin typeface="+mj-lt"/>
                </a:rPr>
                <a:t> </a:t>
              </a:r>
            </a:p>
          </p:txBody>
        </p:sp>
      </p:grpSp>
      <p:sp>
        <p:nvSpPr>
          <p:cNvPr id="18" name="TextBox 17">
            <a:extLst>
              <a:ext uri="{FF2B5EF4-FFF2-40B4-BE49-F238E27FC236}">
                <a16:creationId xmlns:a16="http://schemas.microsoft.com/office/drawing/2014/main" id="{5D525FDF-4811-966A-EA7B-6C2080A41931}"/>
              </a:ext>
            </a:extLst>
          </p:cNvPr>
          <p:cNvSpPr txBox="1"/>
          <p:nvPr/>
        </p:nvSpPr>
        <p:spPr>
          <a:xfrm>
            <a:off x="554400" y="1670746"/>
            <a:ext cx="4390391" cy="276999"/>
          </a:xfrm>
          <a:prstGeom prst="rect">
            <a:avLst/>
          </a:prstGeom>
          <a:solidFill>
            <a:schemeClr val="accent3"/>
          </a:solidFill>
          <a:ln>
            <a:solidFill>
              <a:schemeClr val="accent1"/>
            </a:solidFill>
          </a:ln>
        </p:spPr>
        <p:txBody>
          <a:bodyPr wrap="square">
            <a:noAutofit/>
          </a:bodyPr>
          <a:lstStyle/>
          <a:p>
            <a:r>
              <a:rPr lang="en-AU" sz="1200">
                <a:solidFill>
                  <a:schemeClr val="bg1"/>
                </a:solidFill>
                <a:latin typeface="+mj-lt"/>
              </a:rPr>
              <a:t>Guide 1 </a:t>
            </a:r>
            <a:r>
              <a:rPr lang="en-AU" sz="1100">
                <a:solidFill>
                  <a:schemeClr val="bg1"/>
                </a:solidFill>
                <a:latin typeface="+mj-lt"/>
              </a:rPr>
              <a:t>- </a:t>
            </a:r>
            <a:r>
              <a:rPr lang="en-AU" sz="1200">
                <a:solidFill>
                  <a:schemeClr val="bg1"/>
                </a:solidFill>
                <a:latin typeface="+mj-lt"/>
              </a:rPr>
              <a:t>Designing a fit for purpose permissions scheme</a:t>
            </a:r>
          </a:p>
        </p:txBody>
      </p:sp>
      <p:grpSp>
        <p:nvGrpSpPr>
          <p:cNvPr id="69" name="Group 68">
            <a:extLst>
              <a:ext uri="{FF2B5EF4-FFF2-40B4-BE49-F238E27FC236}">
                <a16:creationId xmlns:a16="http://schemas.microsoft.com/office/drawing/2014/main" id="{6D466C42-2406-589C-074C-CF07652E4CDF}"/>
              </a:ext>
            </a:extLst>
          </p:cNvPr>
          <p:cNvGrpSpPr/>
          <p:nvPr/>
        </p:nvGrpSpPr>
        <p:grpSpPr>
          <a:xfrm>
            <a:off x="677562" y="3575681"/>
            <a:ext cx="4144257" cy="693810"/>
            <a:chOff x="669771" y="3700326"/>
            <a:chExt cx="4144257" cy="693810"/>
          </a:xfrm>
        </p:grpSpPr>
        <p:sp>
          <p:nvSpPr>
            <p:cNvPr id="12" name="Freeform: Shape 11">
              <a:extLst>
                <a:ext uri="{FF2B5EF4-FFF2-40B4-BE49-F238E27FC236}">
                  <a16:creationId xmlns:a16="http://schemas.microsoft.com/office/drawing/2014/main" id="{CA9D6B5B-D365-5486-FA18-9C81A949B8FF}"/>
                </a:ext>
              </a:extLst>
            </p:cNvPr>
            <p:cNvSpPr/>
            <p:nvPr/>
          </p:nvSpPr>
          <p:spPr>
            <a:xfrm>
              <a:off x="2020428" y="3700326"/>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What are the best tools, is a permission required to manage the risk?</a:t>
              </a:r>
            </a:p>
          </p:txBody>
        </p:sp>
        <p:sp>
          <p:nvSpPr>
            <p:cNvPr id="3" name="Freeform: Shape 2">
              <a:extLst>
                <a:ext uri="{FF2B5EF4-FFF2-40B4-BE49-F238E27FC236}">
                  <a16:creationId xmlns:a16="http://schemas.microsoft.com/office/drawing/2014/main" id="{5BFBCFDF-F7C3-E565-7A1D-45328F2D1ED5}"/>
                </a:ext>
              </a:extLst>
            </p:cNvPr>
            <p:cNvSpPr/>
            <p:nvPr/>
          </p:nvSpPr>
          <p:spPr>
            <a:xfrm>
              <a:off x="669771" y="3706536"/>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a:latin typeface="+mj-lt"/>
                </a:rPr>
                <a:t>2. Consider available tools</a:t>
              </a:r>
              <a:endParaRPr lang="en-AU" sz="1200" strike="sngStrike" kern="1200">
                <a:latin typeface="+mj-lt"/>
              </a:endParaRPr>
            </a:p>
          </p:txBody>
        </p:sp>
      </p:grpSp>
      <p:sp>
        <p:nvSpPr>
          <p:cNvPr id="53" name="Rectangle 52">
            <a:extLst>
              <a:ext uri="{FF2B5EF4-FFF2-40B4-BE49-F238E27FC236}">
                <a16:creationId xmlns:a16="http://schemas.microsoft.com/office/drawing/2014/main" id="{9BB7D435-D8D7-D1A0-2AA7-B2790E5C416D}"/>
              </a:ext>
            </a:extLst>
          </p:cNvPr>
          <p:cNvSpPr/>
          <p:nvPr/>
        </p:nvSpPr>
        <p:spPr>
          <a:xfrm>
            <a:off x="5518282" y="3780224"/>
            <a:ext cx="288000" cy="34735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39" name="TextBox 38">
            <a:extLst>
              <a:ext uri="{FF2B5EF4-FFF2-40B4-BE49-F238E27FC236}">
                <a16:creationId xmlns:a16="http://schemas.microsoft.com/office/drawing/2014/main" id="{F9EDC054-59A0-E972-A36B-88FBCF344012}"/>
              </a:ext>
            </a:extLst>
          </p:cNvPr>
          <p:cNvSpPr txBox="1"/>
          <p:nvPr/>
        </p:nvSpPr>
        <p:spPr>
          <a:xfrm>
            <a:off x="6800486" y="2188575"/>
            <a:ext cx="1411196" cy="369332"/>
          </a:xfrm>
          <a:prstGeom prst="rect">
            <a:avLst/>
          </a:prstGeom>
          <a:solidFill>
            <a:schemeClr val="bg1"/>
          </a:solidFill>
        </p:spPr>
        <p:txBody>
          <a:bodyPr wrap="square" rtlCol="0">
            <a:spAutoFit/>
          </a:bodyPr>
          <a:lstStyle/>
          <a:p>
            <a:endParaRPr lang="en-AU"/>
          </a:p>
        </p:txBody>
      </p:sp>
      <p:sp>
        <p:nvSpPr>
          <p:cNvPr id="43" name="Rectangle 42">
            <a:extLst>
              <a:ext uri="{FF2B5EF4-FFF2-40B4-BE49-F238E27FC236}">
                <a16:creationId xmlns:a16="http://schemas.microsoft.com/office/drawing/2014/main" id="{CCC61664-7ECA-A561-59FA-42BFF557611D}"/>
              </a:ext>
            </a:extLst>
          </p:cNvPr>
          <p:cNvSpPr/>
          <p:nvPr/>
        </p:nvSpPr>
        <p:spPr>
          <a:xfrm>
            <a:off x="6650225" y="1913089"/>
            <a:ext cx="4390202" cy="4505840"/>
          </a:xfrm>
          <a:prstGeom prst="rect">
            <a:avLst/>
          </a:prstGeom>
          <a:ln>
            <a:solidFill>
              <a:schemeClr val="accent1"/>
            </a:solidFill>
          </a:ln>
        </p:spPr>
        <p:txBody>
          <a:bodyPr>
            <a:noAutofit/>
          </a:bodyPr>
          <a:lstStyle/>
          <a:p>
            <a:endParaRPr lang="en-AU"/>
          </a:p>
        </p:txBody>
      </p:sp>
      <p:grpSp>
        <p:nvGrpSpPr>
          <p:cNvPr id="62" name="Group 61">
            <a:extLst>
              <a:ext uri="{FF2B5EF4-FFF2-40B4-BE49-F238E27FC236}">
                <a16:creationId xmlns:a16="http://schemas.microsoft.com/office/drawing/2014/main" id="{70AC82BC-F3B4-39D7-5205-0C148B47C2A8}"/>
              </a:ext>
            </a:extLst>
          </p:cNvPr>
          <p:cNvGrpSpPr/>
          <p:nvPr/>
        </p:nvGrpSpPr>
        <p:grpSpPr>
          <a:xfrm>
            <a:off x="6751274" y="2045839"/>
            <a:ext cx="4159839" cy="687600"/>
            <a:chOff x="6765407" y="2170484"/>
            <a:chExt cx="4159839" cy="687600"/>
          </a:xfrm>
        </p:grpSpPr>
        <p:sp>
          <p:nvSpPr>
            <p:cNvPr id="44" name="Freeform: Shape 43">
              <a:extLst>
                <a:ext uri="{FF2B5EF4-FFF2-40B4-BE49-F238E27FC236}">
                  <a16:creationId xmlns:a16="http://schemas.microsoft.com/office/drawing/2014/main" id="{F4DB15C7-389C-1CDB-34FB-D3D1B92C7DBB}"/>
                </a:ext>
              </a:extLst>
            </p:cNvPr>
            <p:cNvSpPr/>
            <p:nvPr/>
          </p:nvSpPr>
          <p:spPr>
            <a:xfrm>
              <a:off x="6765407" y="2170484"/>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latin typeface="+mj-lt"/>
                </a:rPr>
                <a:t>4. Design features</a:t>
              </a:r>
            </a:p>
          </p:txBody>
        </p:sp>
        <p:sp>
          <p:nvSpPr>
            <p:cNvPr id="45" name="Freeform: Shape 44">
              <a:extLst>
                <a:ext uri="{FF2B5EF4-FFF2-40B4-BE49-F238E27FC236}">
                  <a16:creationId xmlns:a16="http://schemas.microsoft.com/office/drawing/2014/main" id="{5564CFD2-64C6-D43D-7433-7AD8756C6997}"/>
                </a:ext>
              </a:extLst>
            </p:cNvPr>
            <p:cNvSpPr/>
            <p:nvPr/>
          </p:nvSpPr>
          <p:spPr>
            <a:xfrm>
              <a:off x="8131477" y="2170484"/>
              <a:ext cx="2793769"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a:latin typeface="+mj-lt"/>
                </a:rPr>
                <a:t>How can we target risk using best mix of features for each permission?</a:t>
              </a:r>
              <a:endParaRPr lang="en-AU" sz="1100" kern="1200">
                <a:latin typeface="+mj-lt"/>
              </a:endParaRPr>
            </a:p>
          </p:txBody>
        </p:sp>
      </p:grpSp>
      <p:grpSp>
        <p:nvGrpSpPr>
          <p:cNvPr id="63" name="Group 62">
            <a:extLst>
              <a:ext uri="{FF2B5EF4-FFF2-40B4-BE49-F238E27FC236}">
                <a16:creationId xmlns:a16="http://schemas.microsoft.com/office/drawing/2014/main" id="{DA261328-134C-88D6-A8ED-7213743962D5}"/>
              </a:ext>
            </a:extLst>
          </p:cNvPr>
          <p:cNvGrpSpPr/>
          <p:nvPr/>
        </p:nvGrpSpPr>
        <p:grpSpPr>
          <a:xfrm>
            <a:off x="6759065" y="5150512"/>
            <a:ext cx="4144257" cy="687600"/>
            <a:chOff x="6765407" y="5275157"/>
            <a:chExt cx="4144257" cy="687600"/>
          </a:xfrm>
        </p:grpSpPr>
        <p:sp>
          <p:nvSpPr>
            <p:cNvPr id="47" name="Freeform: Shape 46">
              <a:extLst>
                <a:ext uri="{FF2B5EF4-FFF2-40B4-BE49-F238E27FC236}">
                  <a16:creationId xmlns:a16="http://schemas.microsoft.com/office/drawing/2014/main" id="{1658AE60-B852-71D5-BB91-B3204C409A43}"/>
                </a:ext>
              </a:extLst>
            </p:cNvPr>
            <p:cNvSpPr/>
            <p:nvPr/>
          </p:nvSpPr>
          <p:spPr>
            <a:xfrm>
              <a:off x="6765407" y="5275157"/>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kern="1200">
                  <a:latin typeface="+mj-lt"/>
                </a:rPr>
                <a:t>6. Evaluate outcomes</a:t>
              </a:r>
              <a:endParaRPr lang="en-AU" sz="1200" kern="1200">
                <a:latin typeface="+mj-lt"/>
              </a:endParaRPr>
            </a:p>
          </p:txBody>
        </p:sp>
        <p:sp>
          <p:nvSpPr>
            <p:cNvPr id="48" name="Freeform: Shape 47">
              <a:extLst>
                <a:ext uri="{FF2B5EF4-FFF2-40B4-BE49-F238E27FC236}">
                  <a16:creationId xmlns:a16="http://schemas.microsoft.com/office/drawing/2014/main" id="{1BCC3E17-445F-80A6-0DB6-00E935239D82}"/>
                </a:ext>
              </a:extLst>
            </p:cNvPr>
            <p:cNvSpPr/>
            <p:nvPr/>
          </p:nvSpPr>
          <p:spPr>
            <a:xfrm>
              <a:off x="8116064" y="5275157"/>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en-AU" sz="1100" kern="1200">
                  <a:latin typeface="+mj-lt"/>
                </a:rPr>
                <a:t>Do monitoring and evaluation processes inform policy and regulatory improvement?</a:t>
              </a:r>
              <a:r>
                <a:rPr lang="en-AU" sz="1100">
                  <a:latin typeface="+mj-lt"/>
                </a:rPr>
                <a:t> </a:t>
              </a:r>
              <a:endParaRPr lang="en-AU" sz="1100" kern="1200">
                <a:latin typeface="+mj-lt"/>
              </a:endParaRPr>
            </a:p>
          </p:txBody>
        </p:sp>
      </p:grpSp>
      <p:sp>
        <p:nvSpPr>
          <p:cNvPr id="49" name="TextBox 48">
            <a:extLst>
              <a:ext uri="{FF2B5EF4-FFF2-40B4-BE49-F238E27FC236}">
                <a16:creationId xmlns:a16="http://schemas.microsoft.com/office/drawing/2014/main" id="{68359036-78DE-0789-BA18-DA867D913CF1}"/>
              </a:ext>
            </a:extLst>
          </p:cNvPr>
          <p:cNvSpPr txBox="1"/>
          <p:nvPr/>
        </p:nvSpPr>
        <p:spPr>
          <a:xfrm>
            <a:off x="6650036" y="1670746"/>
            <a:ext cx="4390391" cy="276999"/>
          </a:xfrm>
          <a:prstGeom prst="rect">
            <a:avLst/>
          </a:prstGeom>
          <a:solidFill>
            <a:schemeClr val="accent3"/>
          </a:solidFill>
          <a:ln>
            <a:solidFill>
              <a:schemeClr val="accent1"/>
            </a:solidFill>
          </a:ln>
        </p:spPr>
        <p:txBody>
          <a:bodyPr wrap="square">
            <a:noAutofit/>
          </a:bodyPr>
          <a:lstStyle/>
          <a:p>
            <a:r>
              <a:rPr lang="en-AU" sz="1200">
                <a:solidFill>
                  <a:schemeClr val="bg1"/>
                </a:solidFill>
                <a:latin typeface="+mj-lt"/>
              </a:rPr>
              <a:t>Guide 2 - Refining and improving how permissions work</a:t>
            </a:r>
          </a:p>
        </p:txBody>
      </p:sp>
      <p:grpSp>
        <p:nvGrpSpPr>
          <p:cNvPr id="64" name="Group 63">
            <a:extLst>
              <a:ext uri="{FF2B5EF4-FFF2-40B4-BE49-F238E27FC236}">
                <a16:creationId xmlns:a16="http://schemas.microsoft.com/office/drawing/2014/main" id="{F61862AE-C90F-5E10-6E82-85C790527ACC}"/>
              </a:ext>
            </a:extLst>
          </p:cNvPr>
          <p:cNvGrpSpPr/>
          <p:nvPr/>
        </p:nvGrpSpPr>
        <p:grpSpPr>
          <a:xfrm>
            <a:off x="6759065" y="3582027"/>
            <a:ext cx="4144257" cy="687600"/>
            <a:chOff x="6765407" y="3706672"/>
            <a:chExt cx="4144257" cy="687600"/>
          </a:xfrm>
        </p:grpSpPr>
        <p:sp>
          <p:nvSpPr>
            <p:cNvPr id="46" name="Freeform: Shape 45">
              <a:extLst>
                <a:ext uri="{FF2B5EF4-FFF2-40B4-BE49-F238E27FC236}">
                  <a16:creationId xmlns:a16="http://schemas.microsoft.com/office/drawing/2014/main" id="{B4104944-981F-AE60-CAFC-0ED0D51B3FDA}"/>
                </a:ext>
              </a:extLst>
            </p:cNvPr>
            <p:cNvSpPr/>
            <p:nvPr/>
          </p:nvSpPr>
          <p:spPr>
            <a:xfrm>
              <a:off x="8116064" y="3706672"/>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Do</a:t>
              </a:r>
              <a:r>
                <a:rPr lang="en-AU" sz="1100">
                  <a:latin typeface="+mj-lt"/>
                </a:rPr>
                <a:t> regulator practices achieve the best risk management using existing permissions?</a:t>
              </a:r>
              <a:endParaRPr lang="en-AU" sz="1100" kern="1200">
                <a:latin typeface="+mj-lt"/>
              </a:endParaRPr>
            </a:p>
          </p:txBody>
        </p:sp>
        <p:sp>
          <p:nvSpPr>
            <p:cNvPr id="50" name="Freeform: Shape 49">
              <a:extLst>
                <a:ext uri="{FF2B5EF4-FFF2-40B4-BE49-F238E27FC236}">
                  <a16:creationId xmlns:a16="http://schemas.microsoft.com/office/drawing/2014/main" id="{656BD4BD-3384-BC1D-781C-1AE0A076C656}"/>
                </a:ext>
              </a:extLst>
            </p:cNvPr>
            <p:cNvSpPr/>
            <p:nvPr/>
          </p:nvSpPr>
          <p:spPr>
            <a:xfrm>
              <a:off x="6765407" y="3706672"/>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a:latin typeface="+mj-lt"/>
                </a:rPr>
                <a:t>5. Administer effectively</a:t>
              </a:r>
              <a:endParaRPr lang="en-AU" sz="1200" strike="sngStrike" kern="1200">
                <a:latin typeface="+mj-lt"/>
              </a:endParaRPr>
            </a:p>
          </p:txBody>
        </p:sp>
      </p:grpSp>
      <p:sp>
        <p:nvSpPr>
          <p:cNvPr id="59" name="Arrow: Bent 58">
            <a:extLst>
              <a:ext uri="{FF2B5EF4-FFF2-40B4-BE49-F238E27FC236}">
                <a16:creationId xmlns:a16="http://schemas.microsoft.com/office/drawing/2014/main" id="{89A8D8DA-65C8-3EAE-E37D-784C10A78ED2}"/>
              </a:ext>
            </a:extLst>
          </p:cNvPr>
          <p:cNvSpPr/>
          <p:nvPr/>
        </p:nvSpPr>
        <p:spPr>
          <a:xfrm>
            <a:off x="5670378" y="2045839"/>
            <a:ext cx="911343" cy="1591154"/>
          </a:xfrm>
          <a:prstGeom prst="bentArrow">
            <a:avLst>
              <a:gd name="adj1" fmla="val 30489"/>
              <a:gd name="adj2" fmla="val 31601"/>
              <a:gd name="adj3" fmla="val 34905"/>
              <a:gd name="adj4" fmla="val 4375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16" name="Freeform: Shape 15">
            <a:extLst>
              <a:ext uri="{FF2B5EF4-FFF2-40B4-BE49-F238E27FC236}">
                <a16:creationId xmlns:a16="http://schemas.microsoft.com/office/drawing/2014/main" id="{E11A7C18-41FF-91C8-3237-7C8B4E985071}"/>
              </a:ext>
            </a:extLst>
          </p:cNvPr>
          <p:cNvSpPr/>
          <p:nvPr/>
        </p:nvSpPr>
        <p:spPr>
          <a:xfrm>
            <a:off x="5215394" y="3528344"/>
            <a:ext cx="1206112" cy="599238"/>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For a given permission scheme</a:t>
            </a:r>
          </a:p>
        </p:txBody>
      </p:sp>
      <p:sp>
        <p:nvSpPr>
          <p:cNvPr id="68" name="Freeform: Shape 67">
            <a:extLst>
              <a:ext uri="{FF2B5EF4-FFF2-40B4-BE49-F238E27FC236}">
                <a16:creationId xmlns:a16="http://schemas.microsoft.com/office/drawing/2014/main" id="{08E519C8-2A4C-684C-B5A6-4C4EDD36B7CF}"/>
              </a:ext>
            </a:extLst>
          </p:cNvPr>
          <p:cNvSpPr/>
          <p:nvPr/>
        </p:nvSpPr>
        <p:spPr>
          <a:xfrm>
            <a:off x="6738185" y="5962788"/>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AU" sz="1200">
                <a:solidFill>
                  <a:schemeClr val="tx1"/>
                </a:solidFill>
                <a:latin typeface="+mj-lt"/>
              </a:rPr>
              <a:t>If desired outcomes are not being met, go to step 1</a:t>
            </a:r>
          </a:p>
        </p:txBody>
      </p:sp>
      <p:sp>
        <p:nvSpPr>
          <p:cNvPr id="26" name="Arrow: Down 25">
            <a:extLst>
              <a:ext uri="{FF2B5EF4-FFF2-40B4-BE49-F238E27FC236}">
                <a16:creationId xmlns:a16="http://schemas.microsoft.com/office/drawing/2014/main" id="{63F82259-ACE0-F987-6948-C89D2A18A22B}"/>
              </a:ext>
            </a:extLst>
          </p:cNvPr>
          <p:cNvSpPr/>
          <p:nvPr/>
        </p:nvSpPr>
        <p:spPr>
          <a:xfrm>
            <a:off x="2640330" y="434182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35" name="Freeform: Shape 34">
            <a:extLst>
              <a:ext uri="{FF2B5EF4-FFF2-40B4-BE49-F238E27FC236}">
                <a16:creationId xmlns:a16="http://schemas.microsoft.com/office/drawing/2014/main" id="{FD81CE3C-C79C-B3E0-4790-4E579D569922}"/>
              </a:ext>
            </a:extLst>
          </p:cNvPr>
          <p:cNvSpPr/>
          <p:nvPr/>
        </p:nvSpPr>
        <p:spPr>
          <a:xfrm>
            <a:off x="669771" y="4479002"/>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If permissions are required</a:t>
            </a:r>
          </a:p>
        </p:txBody>
      </p:sp>
      <p:sp>
        <p:nvSpPr>
          <p:cNvPr id="27" name="Arrow: Down 26">
            <a:extLst>
              <a:ext uri="{FF2B5EF4-FFF2-40B4-BE49-F238E27FC236}">
                <a16:creationId xmlns:a16="http://schemas.microsoft.com/office/drawing/2014/main" id="{3294FD0F-8663-D7C2-69BD-1BB6EAA6C378}"/>
              </a:ext>
            </a:extLst>
          </p:cNvPr>
          <p:cNvSpPr/>
          <p:nvPr/>
        </p:nvSpPr>
        <p:spPr>
          <a:xfrm>
            <a:off x="8869680" y="279877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28" name="Arrow: Down 27">
            <a:extLst>
              <a:ext uri="{FF2B5EF4-FFF2-40B4-BE49-F238E27FC236}">
                <a16:creationId xmlns:a16="http://schemas.microsoft.com/office/drawing/2014/main" id="{2AA7953C-D16A-22A3-AF7F-BB1C9AB92142}"/>
              </a:ext>
            </a:extLst>
          </p:cNvPr>
          <p:cNvSpPr/>
          <p:nvPr/>
        </p:nvSpPr>
        <p:spPr>
          <a:xfrm>
            <a:off x="8869680" y="432277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38" name="Freeform: Shape 37">
            <a:extLst>
              <a:ext uri="{FF2B5EF4-FFF2-40B4-BE49-F238E27FC236}">
                <a16:creationId xmlns:a16="http://schemas.microsoft.com/office/drawing/2014/main" id="{93FFEBA4-4DA5-8EDF-4384-374B23DE3FC2}"/>
              </a:ext>
            </a:extLst>
          </p:cNvPr>
          <p:cNvSpPr/>
          <p:nvPr/>
        </p:nvSpPr>
        <p:spPr>
          <a:xfrm>
            <a:off x="6751274" y="4479002"/>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AU" sz="1200">
                <a:solidFill>
                  <a:schemeClr val="tx1"/>
                </a:solidFill>
                <a:latin typeface="+mj-lt"/>
              </a:rPr>
              <a:t>For all permission schemes</a:t>
            </a:r>
            <a:endParaRPr lang="en-AU" sz="1200" kern="1200">
              <a:solidFill>
                <a:schemeClr val="tx1"/>
              </a:solidFill>
              <a:highlight>
                <a:srgbClr val="00FFFF"/>
              </a:highlight>
              <a:latin typeface="+mj-lt"/>
            </a:endParaRPr>
          </a:p>
        </p:txBody>
      </p:sp>
      <p:sp>
        <p:nvSpPr>
          <p:cNvPr id="42" name="Freeform: Shape 41">
            <a:extLst>
              <a:ext uri="{FF2B5EF4-FFF2-40B4-BE49-F238E27FC236}">
                <a16:creationId xmlns:a16="http://schemas.microsoft.com/office/drawing/2014/main" id="{951E1606-2CCE-6739-2AE3-5E189E1947B7}"/>
              </a:ext>
            </a:extLst>
          </p:cNvPr>
          <p:cNvSpPr/>
          <p:nvPr/>
        </p:nvSpPr>
        <p:spPr>
          <a:xfrm>
            <a:off x="6751274" y="2931537"/>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a:solidFill>
                  <a:schemeClr val="tx1"/>
                </a:solidFill>
                <a:latin typeface="+mj-lt"/>
              </a:rPr>
              <a:t>If planning or improving administration of a scheme </a:t>
            </a:r>
            <a:endParaRPr lang="en-AU" sz="1200" kern="1200">
              <a:solidFill>
                <a:schemeClr val="tx1"/>
              </a:solidFill>
              <a:latin typeface="+mj-lt"/>
            </a:endParaRPr>
          </a:p>
        </p:txBody>
      </p:sp>
    </p:spTree>
    <p:extLst>
      <p:ext uri="{BB962C8B-B14F-4D97-AF65-F5344CB8AC3E}">
        <p14:creationId xmlns:p14="http://schemas.microsoft.com/office/powerpoint/2010/main" val="115416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US" sz="2400" b="1">
                <a:latin typeface="+mj-lt"/>
              </a:rPr>
              <a:t>2D. Fit and proper tests</a:t>
            </a:r>
            <a:endParaRPr lang="en-AU" sz="2400">
              <a:latin typeface="+mj-lt"/>
            </a:endParaRPr>
          </a:p>
        </p:txBody>
      </p:sp>
      <p:sp>
        <p:nvSpPr>
          <p:cNvPr id="2" name="Rectangle 1">
            <a:extLst>
              <a:ext uri="{FF2B5EF4-FFF2-40B4-BE49-F238E27FC236}">
                <a16:creationId xmlns:a16="http://schemas.microsoft.com/office/drawing/2014/main" id="{6851D9CE-6B7C-A275-08F7-747EA3772649}"/>
              </a:ext>
            </a:extLst>
          </p:cNvPr>
          <p:cNvSpPr/>
          <p:nvPr/>
        </p:nvSpPr>
        <p:spPr>
          <a:xfrm>
            <a:off x="695324" y="1160463"/>
            <a:ext cx="10514013" cy="349200"/>
          </a:xfrm>
          <a:prstGeom prst="rect">
            <a:avLst/>
          </a:prstGeom>
          <a:solidFill>
            <a:schemeClr val="accent3"/>
          </a:solid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000" tIns="3179" rIns="180281" bIns="3179" numCol="1" spcCol="1270" anchor="ctr" anchorCtr="0">
            <a:noAutofit/>
          </a:bodyPr>
          <a:lstStyle/>
          <a:p>
            <a:pPr marL="0" lvl="0" indent="0" algn="l" defTabSz="444500">
              <a:lnSpc>
                <a:spcPct val="90000"/>
              </a:lnSpc>
              <a:spcBef>
                <a:spcPct val="0"/>
              </a:spcBef>
              <a:spcAft>
                <a:spcPct val="35000"/>
              </a:spcAft>
              <a:buNone/>
            </a:pPr>
            <a:r>
              <a:rPr lang="en-AU" sz="1200" b="1" kern="1200"/>
              <a:t>What are fit and proper tests and how can they be applied?</a:t>
            </a:r>
          </a:p>
        </p:txBody>
      </p:sp>
      <p:sp>
        <p:nvSpPr>
          <p:cNvPr id="3" name="Rectangle 2">
            <a:extLst>
              <a:ext uri="{FF2B5EF4-FFF2-40B4-BE49-F238E27FC236}">
                <a16:creationId xmlns:a16="http://schemas.microsoft.com/office/drawing/2014/main" id="{B3D7C645-CB4F-480A-FA55-81F1BD4E061E}"/>
              </a:ext>
            </a:extLst>
          </p:cNvPr>
          <p:cNvSpPr/>
          <p:nvPr/>
        </p:nvSpPr>
        <p:spPr>
          <a:xfrm>
            <a:off x="693738" y="1499650"/>
            <a:ext cx="10515600" cy="470112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nSpc>
                <a:spcPct val="107000"/>
              </a:lnSpc>
              <a:spcBef>
                <a:spcPts val="200"/>
              </a:spcBef>
              <a:spcAft>
                <a:spcPts val="200"/>
              </a:spcAft>
            </a:pPr>
            <a:r>
              <a:rPr lang="en-AU" sz="1150" b="1" dirty="0">
                <a:solidFill>
                  <a:schemeClr val="tx1"/>
                </a:solidFill>
              </a:rPr>
              <a:t>Fit and proper tests provide a method to effectively assess multiple pre-screening requirements through one process.</a:t>
            </a:r>
            <a:endParaRPr lang="en-AU" sz="1150" b="1" strike="sngStrike" dirty="0">
              <a:solidFill>
                <a:schemeClr val="tx1"/>
              </a:solidFill>
            </a:endParaRPr>
          </a:p>
          <a:p>
            <a:pPr>
              <a:lnSpc>
                <a:spcPct val="107000"/>
              </a:lnSpc>
              <a:spcBef>
                <a:spcPts val="200"/>
              </a:spcBef>
              <a:spcAft>
                <a:spcPts val="200"/>
              </a:spcAft>
            </a:pPr>
            <a:r>
              <a:rPr lang="en-AU" sz="1150" dirty="0">
                <a:solidFill>
                  <a:schemeClr val="tx1"/>
                </a:solidFill>
              </a:rPr>
              <a:t>Integrated, digital fit and proper tests can simplify and streamline application processes </a:t>
            </a:r>
            <a:r>
              <a:rPr lang="en-US" sz="1150" dirty="0">
                <a:solidFill>
                  <a:schemeClr val="tx1"/>
                </a:solidFill>
              </a:rPr>
              <a:t>and help reduce risks and costs of compliance and enforcement. </a:t>
            </a:r>
            <a:r>
              <a:rPr lang="en-US" sz="1150" dirty="0">
                <a:solidFill>
                  <a:srgbClr val="232B39"/>
                </a:solidFill>
              </a:rPr>
              <a:t>They can include a range of considerations that often involve trade-offs being made:</a:t>
            </a:r>
          </a:p>
          <a:p>
            <a:pPr marL="171450" indent="-171450">
              <a:lnSpc>
                <a:spcPct val="107000"/>
              </a:lnSpc>
              <a:spcBef>
                <a:spcPts val="200"/>
              </a:spcBef>
              <a:spcAft>
                <a:spcPts val="200"/>
              </a:spcAft>
              <a:buClr>
                <a:schemeClr val="accent3"/>
              </a:buClr>
              <a:buSzPct val="120000"/>
              <a:buFont typeface="Arial" panose="020B0604020202020204" pitchFamily="34" charset="0"/>
              <a:buChar char="•"/>
            </a:pPr>
            <a:r>
              <a:rPr lang="en-US" sz="1150" dirty="0">
                <a:solidFill>
                  <a:srgbClr val="232B39"/>
                </a:solidFill>
              </a:rPr>
              <a:t>A low minimum requirement can be appropriate where there is low risk. As risks increase, this increases burdens within the regulator to specify more robust conditions and hence undertake more intensive compliance and enforcement activity</a:t>
            </a:r>
          </a:p>
          <a:p>
            <a:pPr marL="171450" indent="-171450">
              <a:lnSpc>
                <a:spcPct val="107000"/>
              </a:lnSpc>
              <a:spcBef>
                <a:spcPts val="200"/>
              </a:spcBef>
              <a:spcAft>
                <a:spcPts val="200"/>
              </a:spcAft>
              <a:buClr>
                <a:schemeClr val="accent3"/>
              </a:buClr>
              <a:buSzPct val="120000"/>
              <a:buFont typeface="Arial" panose="020B0604020202020204" pitchFamily="34" charset="0"/>
              <a:buChar char="•"/>
            </a:pPr>
            <a:r>
              <a:rPr lang="en-US" sz="1150" dirty="0">
                <a:solidFill>
                  <a:srgbClr val="232B39"/>
                </a:solidFill>
              </a:rPr>
              <a:t>High minimum requirements are unlikely to be appropriate for low risks, but used in the right context these may reduce reliance on intensive compliance and enforcement activity.</a:t>
            </a:r>
          </a:p>
          <a:p>
            <a:pPr>
              <a:lnSpc>
                <a:spcPct val="107000"/>
              </a:lnSpc>
              <a:spcBef>
                <a:spcPts val="200"/>
              </a:spcBef>
              <a:spcAft>
                <a:spcPts val="200"/>
              </a:spcAft>
            </a:pPr>
            <a:r>
              <a:rPr lang="en-US" sz="1150" dirty="0">
                <a:solidFill>
                  <a:srgbClr val="232B39"/>
                </a:solidFill>
              </a:rPr>
              <a:t>The following considerations will inform the most appropriate approach. </a:t>
            </a:r>
          </a:p>
          <a:p>
            <a:pPr marL="171450" indent="-171450">
              <a:lnSpc>
                <a:spcPct val="107000"/>
              </a:lnSpc>
              <a:spcBef>
                <a:spcPts val="200"/>
              </a:spcBef>
              <a:spcAft>
                <a:spcPts val="200"/>
              </a:spcAft>
              <a:buClr>
                <a:schemeClr val="accent3"/>
              </a:buClr>
              <a:buSzPct val="120000"/>
              <a:buFont typeface="Arial" panose="020B0604020202020204" pitchFamily="34" charset="0"/>
              <a:buChar char="•"/>
            </a:pPr>
            <a:r>
              <a:rPr lang="en-US" sz="1150" dirty="0">
                <a:solidFill>
                  <a:schemeClr val="tx1"/>
                </a:solidFill>
              </a:rPr>
              <a:t>In some situations, is it difficult to specify tests aligning with or predicting the likelihood permission holders will comply with conditions. For example, is it possible to identify relevant past compliance performance with other regulators to predict integrity? Are there qualifications that demonstrate relevant skills and knowledge (e.g. there is no degree in dairy manufacturing, but some understanding of science is useful). </a:t>
            </a:r>
          </a:p>
          <a:p>
            <a:pPr marL="171450" indent="-171450">
              <a:lnSpc>
                <a:spcPct val="107000"/>
              </a:lnSpc>
              <a:spcBef>
                <a:spcPts val="200"/>
              </a:spcBef>
              <a:spcAft>
                <a:spcPts val="200"/>
              </a:spcAft>
              <a:buClr>
                <a:schemeClr val="accent3"/>
              </a:buClr>
              <a:buSzPct val="120000"/>
              <a:buFont typeface="Arial" panose="020B0604020202020204" pitchFamily="34" charset="0"/>
              <a:buChar char="•"/>
            </a:pPr>
            <a:r>
              <a:rPr lang="en-US" sz="1150" dirty="0">
                <a:solidFill>
                  <a:schemeClr val="tx1"/>
                </a:solidFill>
              </a:rPr>
              <a:t>Where industry faces high compliance costs or it is difficult to monitor compliance (e.g. where permission coverage is more diffuse and actions and </a:t>
            </a:r>
            <a:r>
              <a:rPr lang="en-US" sz="1150" dirty="0" err="1">
                <a:solidFill>
                  <a:schemeClr val="tx1"/>
                </a:solidFill>
              </a:rPr>
              <a:t>behaviours</a:t>
            </a:r>
            <a:r>
              <a:rPr lang="en-US" sz="1150" dirty="0">
                <a:solidFill>
                  <a:schemeClr val="tx1"/>
                </a:solidFill>
              </a:rPr>
              <a:t> are hard to observe) a higher hurdle rate for holding the permission may be more appropriate.</a:t>
            </a:r>
          </a:p>
          <a:p>
            <a:pPr marL="171450" indent="-171450">
              <a:lnSpc>
                <a:spcPct val="107000"/>
              </a:lnSpc>
              <a:spcBef>
                <a:spcPts val="200"/>
              </a:spcBef>
              <a:spcAft>
                <a:spcPts val="200"/>
              </a:spcAft>
              <a:buClr>
                <a:schemeClr val="accent3"/>
              </a:buClr>
              <a:buSzPct val="120000"/>
              <a:buFont typeface="Arial" panose="020B0604020202020204" pitchFamily="34" charset="0"/>
              <a:buChar char="•"/>
            </a:pPr>
            <a:r>
              <a:rPr lang="en-US" sz="1150" dirty="0">
                <a:solidFill>
                  <a:schemeClr val="tx1"/>
                </a:solidFill>
              </a:rPr>
              <a:t>Where there is a high risk of non-compliance and the consequences of non-compliance are serious – it can be appropriate to be risk averse and set higher hurdle rates.</a:t>
            </a:r>
          </a:p>
          <a:p>
            <a:pPr>
              <a:lnSpc>
                <a:spcPct val="107000"/>
              </a:lnSpc>
              <a:spcBef>
                <a:spcPts val="200"/>
              </a:spcBef>
              <a:spcAft>
                <a:spcPts val="200"/>
              </a:spcAft>
            </a:pPr>
            <a:r>
              <a:rPr lang="en-US" sz="1150" dirty="0">
                <a:solidFill>
                  <a:schemeClr val="tx1"/>
                </a:solidFill>
              </a:rPr>
              <a:t>Consistent, </a:t>
            </a:r>
            <a:r>
              <a:rPr lang="en-US" sz="1150" dirty="0" err="1">
                <a:solidFill>
                  <a:schemeClr val="tx1"/>
                </a:solidFill>
              </a:rPr>
              <a:t>standardised</a:t>
            </a:r>
            <a:r>
              <a:rPr lang="en-US" sz="1150" dirty="0">
                <a:solidFill>
                  <a:schemeClr val="tx1"/>
                </a:solidFill>
              </a:rPr>
              <a:t> and digital fit and proper tests across regulatory regimes can enhance risk management and reduce regulatory burden for businesses and regulators. </a:t>
            </a:r>
            <a:r>
              <a:rPr lang="en-AU" sz="1150" dirty="0">
                <a:solidFill>
                  <a:srgbClr val="00264D"/>
                </a:solidFill>
              </a:rPr>
              <a:t>DTF is developing a </a:t>
            </a:r>
            <a:r>
              <a:rPr lang="en-AU" sz="1150" i="1" dirty="0">
                <a:solidFill>
                  <a:srgbClr val="00264D"/>
                </a:solidFill>
              </a:rPr>
              <a:t>Fit and Proper Test framework</a:t>
            </a:r>
            <a:r>
              <a:rPr lang="en-AU" sz="1150" dirty="0">
                <a:solidFill>
                  <a:srgbClr val="00264D"/>
                </a:solidFill>
              </a:rPr>
              <a:t> that includes support for:</a:t>
            </a:r>
          </a:p>
          <a:p>
            <a:pPr marL="171450" indent="-171450">
              <a:lnSpc>
                <a:spcPct val="107000"/>
              </a:lnSpc>
              <a:spcBef>
                <a:spcPts val="200"/>
              </a:spcBef>
              <a:spcAft>
                <a:spcPts val="200"/>
              </a:spcAft>
              <a:buClr>
                <a:schemeClr val="accent3"/>
              </a:buClr>
              <a:buSzPct val="120000"/>
              <a:buFont typeface="Arial" panose="020B0604020202020204" pitchFamily="34" charset="0"/>
              <a:buChar char="•"/>
            </a:pPr>
            <a:r>
              <a:rPr lang="en-AU" sz="1150" dirty="0">
                <a:solidFill>
                  <a:srgbClr val="00264D"/>
                </a:solidFill>
              </a:rPr>
              <a:t>design that minimises harm with lowest burden to business, including legislative design</a:t>
            </a:r>
          </a:p>
          <a:p>
            <a:pPr marL="171450" indent="-171450">
              <a:lnSpc>
                <a:spcPct val="107000"/>
              </a:lnSpc>
              <a:spcBef>
                <a:spcPts val="200"/>
              </a:spcBef>
              <a:spcAft>
                <a:spcPts val="200"/>
              </a:spcAft>
              <a:buClr>
                <a:schemeClr val="accent3"/>
              </a:buClr>
              <a:buSzPct val="120000"/>
              <a:buFont typeface="Arial" panose="020B0604020202020204" pitchFamily="34" charset="0"/>
              <a:buChar char="•"/>
            </a:pPr>
            <a:r>
              <a:rPr lang="en-AU" sz="1150" dirty="0">
                <a:solidFill>
                  <a:srgbClr val="00264D"/>
                </a:solidFill>
              </a:rPr>
              <a:t>administration that is effective, consistent and digital.</a:t>
            </a:r>
          </a:p>
          <a:p>
            <a:pPr>
              <a:lnSpc>
                <a:spcPct val="107000"/>
              </a:lnSpc>
              <a:spcBef>
                <a:spcPts val="200"/>
              </a:spcBef>
              <a:spcAft>
                <a:spcPts val="200"/>
              </a:spcAft>
            </a:pPr>
            <a:r>
              <a:rPr lang="en-AU" sz="1150" dirty="0">
                <a:solidFill>
                  <a:srgbClr val="00264D"/>
                </a:solidFill>
              </a:rPr>
              <a:t>The </a:t>
            </a:r>
            <a:r>
              <a:rPr lang="en-AU" sz="1150" dirty="0">
                <a:solidFill>
                  <a:srgbClr val="00264D"/>
                </a:solidFill>
                <a:hlinkClick r:id="rId3"/>
              </a:rPr>
              <a:t>Playbook</a:t>
            </a:r>
            <a:r>
              <a:rPr lang="en-AU" sz="1150" dirty="0">
                <a:solidFill>
                  <a:srgbClr val="00264D"/>
                </a:solidFill>
              </a:rPr>
              <a:t> also provides guidance on assessing suitability through fit and proper tests. </a:t>
            </a:r>
            <a:endParaRPr lang="en-US" sz="1150" dirty="0">
              <a:solidFill>
                <a:srgbClr val="232B39"/>
              </a:solidFill>
            </a:endParaRPr>
          </a:p>
        </p:txBody>
      </p:sp>
      <p:sp>
        <p:nvSpPr>
          <p:cNvPr id="7" name="Rectangle 6">
            <a:extLst>
              <a:ext uri="{FF2B5EF4-FFF2-40B4-BE49-F238E27FC236}">
                <a16:creationId xmlns:a16="http://schemas.microsoft.com/office/drawing/2014/main" id="{C3346795-6EB7-904A-27BD-6387C55F409C}"/>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Tree>
    <p:extLst>
      <p:ext uri="{BB962C8B-B14F-4D97-AF65-F5344CB8AC3E}">
        <p14:creationId xmlns:p14="http://schemas.microsoft.com/office/powerpoint/2010/main" val="3374889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US" sz="2400" b="1">
                <a:latin typeface="+mj-lt"/>
              </a:rPr>
              <a:t>2E. Principles for drafting conditions</a:t>
            </a:r>
            <a:endParaRPr lang="en-AU" sz="2400">
              <a:latin typeface="+mj-lt"/>
            </a:endParaRPr>
          </a:p>
        </p:txBody>
      </p:sp>
      <p:sp>
        <p:nvSpPr>
          <p:cNvPr id="12" name="Rectangle 11">
            <a:extLst>
              <a:ext uri="{FF2B5EF4-FFF2-40B4-BE49-F238E27FC236}">
                <a16:creationId xmlns:a16="http://schemas.microsoft.com/office/drawing/2014/main" id="{63654CBD-FC8F-744F-AD00-96F6143DBC03}"/>
              </a:ext>
            </a:extLst>
          </p:cNvPr>
          <p:cNvSpPr/>
          <p:nvPr/>
        </p:nvSpPr>
        <p:spPr>
          <a:xfrm>
            <a:off x="695325" y="1097552"/>
            <a:ext cx="10514013" cy="5293821"/>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07000"/>
              </a:lnSpc>
              <a:spcBef>
                <a:spcPts val="200"/>
              </a:spcBef>
              <a:spcAft>
                <a:spcPts val="200"/>
              </a:spcAft>
              <a:tabLst>
                <a:tab pos="457200" algn="l"/>
              </a:tabLst>
            </a:pPr>
            <a:r>
              <a:rPr lang="en-US" sz="1150" b="1">
                <a:solidFill>
                  <a:schemeClr val="tx1"/>
                </a:solidFill>
              </a:rPr>
              <a:t>Complementary</a:t>
            </a:r>
            <a:endParaRPr lang="en-US" sz="1150">
              <a:solidFill>
                <a:schemeClr val="tx1"/>
              </a:solidFill>
            </a:endParaRPr>
          </a:p>
          <a:p>
            <a:pPr marL="107950" indent="-107950">
              <a:spcBef>
                <a:spcPts val="200"/>
              </a:spcBef>
              <a:spcAft>
                <a:spcPts val="200"/>
              </a:spcAft>
              <a:buFont typeface="Arial" panose="020B0604020202020204" pitchFamily="34" charset="0"/>
              <a:buChar char="•"/>
              <a:tabLst>
                <a:tab pos="457200" algn="l"/>
              </a:tabLst>
            </a:pPr>
            <a:r>
              <a:rPr lang="en-US" sz="1150">
                <a:solidFill>
                  <a:schemeClr val="tx1"/>
                </a:solidFill>
              </a:rPr>
              <a:t>Avoid duplication with conduct rules, obligations of generic laws and does not contradict requirements imposed under other regulatory regimes. </a:t>
            </a:r>
          </a:p>
          <a:p>
            <a:pPr marL="107950" indent="-107950">
              <a:spcBef>
                <a:spcPts val="200"/>
              </a:spcBef>
              <a:spcAft>
                <a:spcPts val="200"/>
              </a:spcAft>
              <a:buFont typeface="Arial" panose="020B0604020202020204" pitchFamily="34" charset="0"/>
              <a:buChar char="•"/>
              <a:tabLst>
                <a:tab pos="457200" algn="l"/>
              </a:tabLst>
            </a:pPr>
            <a:r>
              <a:rPr lang="en-US" sz="1150">
                <a:solidFill>
                  <a:schemeClr val="tx1"/>
                </a:solidFill>
              </a:rPr>
              <a:t>Conditions can facilitate targeted enforcement of sanctions (e.g. fines for condition breaches) and can be used to </a:t>
            </a:r>
            <a:r>
              <a:rPr lang="en-US" sz="1150" err="1">
                <a:solidFill>
                  <a:schemeClr val="tx1"/>
                </a:solidFill>
              </a:rPr>
              <a:t>penalise</a:t>
            </a:r>
            <a:r>
              <a:rPr lang="en-US" sz="1150">
                <a:solidFill>
                  <a:schemeClr val="tx1"/>
                </a:solidFill>
              </a:rPr>
              <a:t> poor compliance performance where other mechanisms are not available (e.g. partial suspension on operations, increased reporting requirements).</a:t>
            </a:r>
            <a:endParaRPr lang="en-US" sz="1150" strike="sngStrike">
              <a:solidFill>
                <a:schemeClr val="tx1"/>
              </a:solidFill>
            </a:endParaRPr>
          </a:p>
          <a:p>
            <a:pPr lvl="0">
              <a:spcBef>
                <a:spcPts val="200"/>
              </a:spcBef>
              <a:spcAft>
                <a:spcPts val="200"/>
              </a:spcAft>
              <a:tabLst>
                <a:tab pos="457200" algn="l"/>
              </a:tabLst>
            </a:pPr>
            <a:r>
              <a:rPr lang="en-US" sz="1150" b="1">
                <a:solidFill>
                  <a:schemeClr val="tx1"/>
                </a:solidFill>
              </a:rPr>
              <a:t>Targeted and transparent</a:t>
            </a:r>
          </a:p>
          <a:p>
            <a:pPr marL="107950" lvl="0" indent="-107950">
              <a:spcBef>
                <a:spcPts val="200"/>
              </a:spcBef>
              <a:spcAft>
                <a:spcPts val="200"/>
              </a:spcAft>
              <a:buFont typeface="Arial" panose="020B0604020202020204" pitchFamily="34" charset="0"/>
              <a:buChar char="•"/>
              <a:tabLst>
                <a:tab pos="457200" algn="l"/>
              </a:tabLst>
            </a:pPr>
            <a:r>
              <a:rPr lang="en-US" sz="1150">
                <a:solidFill>
                  <a:schemeClr val="tx1"/>
                </a:solidFill>
              </a:rPr>
              <a:t>Those in the best position to manage risk are accountable and permission holders are clear about their responsibilities.</a:t>
            </a:r>
          </a:p>
          <a:p>
            <a:pPr marL="107950" lvl="0" indent="-107950">
              <a:spcBef>
                <a:spcPts val="200"/>
              </a:spcBef>
              <a:spcAft>
                <a:spcPts val="200"/>
              </a:spcAft>
              <a:buFont typeface="Arial" panose="020B0604020202020204" pitchFamily="34" charset="0"/>
              <a:buChar char="•"/>
              <a:tabLst>
                <a:tab pos="457200" algn="l"/>
              </a:tabLst>
            </a:pPr>
            <a:r>
              <a:rPr lang="en-US" sz="1150">
                <a:solidFill>
                  <a:schemeClr val="tx1"/>
                </a:solidFill>
              </a:rPr>
              <a:t>Appropriate to the capability of the permission holder. </a:t>
            </a:r>
          </a:p>
          <a:p>
            <a:pPr lvl="0">
              <a:spcBef>
                <a:spcPts val="200"/>
              </a:spcBef>
              <a:spcAft>
                <a:spcPts val="200"/>
              </a:spcAft>
              <a:tabLst>
                <a:tab pos="457200" algn="l"/>
              </a:tabLst>
            </a:pPr>
            <a:r>
              <a:rPr lang="en-US" sz="1150" b="1">
                <a:solidFill>
                  <a:schemeClr val="tx1"/>
                </a:solidFill>
              </a:rPr>
              <a:t>Clear and enforceable</a:t>
            </a:r>
          </a:p>
          <a:p>
            <a:pPr marL="171450" indent="-171450">
              <a:spcBef>
                <a:spcPts val="200"/>
              </a:spcBef>
              <a:spcAft>
                <a:spcPts val="200"/>
              </a:spcAft>
              <a:buFont typeface="Arial" panose="020B0604020202020204" pitchFamily="34" charset="0"/>
              <a:buChar char="•"/>
              <a:tabLst>
                <a:tab pos="457200" algn="l"/>
              </a:tabLst>
            </a:pPr>
            <a:r>
              <a:rPr lang="en-US" sz="1150">
                <a:solidFill>
                  <a:schemeClr val="tx1"/>
                </a:solidFill>
              </a:rPr>
              <a:t>Clear to follow and compliance with conditions can be assessed and measured effectively. </a:t>
            </a:r>
          </a:p>
          <a:p>
            <a:pPr marL="171450" indent="-171450">
              <a:spcBef>
                <a:spcPts val="200"/>
              </a:spcBef>
              <a:spcAft>
                <a:spcPts val="200"/>
              </a:spcAft>
              <a:buFont typeface="Arial" panose="020B0604020202020204" pitchFamily="34" charset="0"/>
              <a:buChar char="•"/>
              <a:tabLst>
                <a:tab pos="457200" algn="l"/>
              </a:tabLst>
            </a:pPr>
            <a:r>
              <a:rPr lang="en-AU" sz="1150">
                <a:solidFill>
                  <a:schemeClr val="tx1"/>
                </a:solidFill>
              </a:rPr>
              <a:t>It is straightforward to determine if conditions have been breached. </a:t>
            </a:r>
            <a:endParaRPr lang="en-US" sz="1150">
              <a:solidFill>
                <a:schemeClr val="tx1"/>
              </a:solidFill>
            </a:endParaRPr>
          </a:p>
          <a:p>
            <a:pPr lvl="0">
              <a:spcBef>
                <a:spcPts val="200"/>
              </a:spcBef>
              <a:spcAft>
                <a:spcPts val="200"/>
              </a:spcAft>
              <a:tabLst>
                <a:tab pos="457200" algn="l"/>
              </a:tabLst>
            </a:pPr>
            <a:r>
              <a:rPr lang="en-US" sz="1150" b="1">
                <a:solidFill>
                  <a:schemeClr val="tx1"/>
                </a:solidFill>
              </a:rPr>
              <a:t>Proportionate</a:t>
            </a:r>
          </a:p>
          <a:p>
            <a:pPr marL="107950" indent="-107950">
              <a:spcBef>
                <a:spcPts val="200"/>
              </a:spcBef>
              <a:spcAft>
                <a:spcPts val="200"/>
              </a:spcAft>
              <a:buFont typeface="Arial" panose="020B0604020202020204" pitchFamily="34" charset="0"/>
              <a:buChar char="•"/>
              <a:tabLst>
                <a:tab pos="457200" algn="l"/>
              </a:tabLst>
            </a:pPr>
            <a:r>
              <a:rPr lang="en-US" sz="1150">
                <a:solidFill>
                  <a:schemeClr val="tx1"/>
                </a:solidFill>
              </a:rPr>
              <a:t>Custom conditions are only used for high-risk permissions where the operations or activities of entities are highly complex and/or diverse and </a:t>
            </a:r>
            <a:r>
              <a:rPr lang="en-AU" sz="1150">
                <a:solidFill>
                  <a:schemeClr val="tx1"/>
                </a:solidFill>
              </a:rPr>
              <a:t>standard or universal conditions would be either ineffective at reducing risks or create unreasonable burden.</a:t>
            </a:r>
            <a:endParaRPr lang="en-US" sz="1150">
              <a:solidFill>
                <a:schemeClr val="tx1"/>
              </a:solidFill>
            </a:endParaRPr>
          </a:p>
          <a:p>
            <a:pPr marL="107950" indent="-107950">
              <a:spcBef>
                <a:spcPts val="200"/>
              </a:spcBef>
              <a:spcAft>
                <a:spcPts val="200"/>
              </a:spcAft>
              <a:buFont typeface="Arial" panose="020B0604020202020204" pitchFamily="34" charset="0"/>
              <a:buChar char="•"/>
              <a:tabLst>
                <a:tab pos="457200" algn="l"/>
              </a:tabLst>
            </a:pPr>
            <a:r>
              <a:rPr lang="en-US" sz="1150">
                <a:solidFill>
                  <a:schemeClr val="tx1"/>
                </a:solidFill>
              </a:rPr>
              <a:t>The number and intensity of conditions is proportionate to the level of risk and aligns with the chosen tier of permission.</a:t>
            </a:r>
          </a:p>
          <a:p>
            <a:pPr marL="107950" indent="-107950">
              <a:spcBef>
                <a:spcPts val="200"/>
              </a:spcBef>
              <a:spcAft>
                <a:spcPts val="200"/>
              </a:spcAft>
              <a:buFont typeface="Arial" panose="020B0604020202020204" pitchFamily="34" charset="0"/>
              <a:buChar char="•"/>
              <a:tabLst>
                <a:tab pos="457200" algn="l"/>
              </a:tabLst>
            </a:pPr>
            <a:r>
              <a:rPr lang="en-AU" sz="1150">
                <a:solidFill>
                  <a:schemeClr val="tx1"/>
                </a:solidFill>
              </a:rPr>
              <a:t>Compliance with conditions will be sufficient to reduce risks.</a:t>
            </a:r>
            <a:endParaRPr lang="en-US" sz="1150">
              <a:solidFill>
                <a:schemeClr val="tx1"/>
              </a:solidFill>
            </a:endParaRPr>
          </a:p>
          <a:p>
            <a:pPr>
              <a:spcBef>
                <a:spcPts val="200"/>
              </a:spcBef>
              <a:spcAft>
                <a:spcPts val="200"/>
              </a:spcAft>
              <a:tabLst>
                <a:tab pos="457200" algn="l"/>
              </a:tabLst>
            </a:pPr>
            <a:r>
              <a:rPr lang="en-US" sz="1150" b="1">
                <a:solidFill>
                  <a:schemeClr val="tx1"/>
                </a:solidFill>
              </a:rPr>
              <a:t>Adaptable</a:t>
            </a:r>
          </a:p>
          <a:p>
            <a:pPr marL="107950" indent="-107950">
              <a:spcBef>
                <a:spcPts val="200"/>
              </a:spcBef>
              <a:spcAft>
                <a:spcPts val="200"/>
              </a:spcAft>
              <a:buFont typeface="Arial" panose="020B0604020202020204" pitchFamily="34" charset="0"/>
              <a:buChar char="•"/>
              <a:tabLst>
                <a:tab pos="457200" algn="l"/>
              </a:tabLst>
            </a:pPr>
            <a:r>
              <a:rPr lang="en-US" sz="1150">
                <a:solidFill>
                  <a:schemeClr val="tx1"/>
                </a:solidFill>
              </a:rPr>
              <a:t>A conditions library has been developed providing sufficient flexibility to apply an effective approach (prescriptive, process, and outcomes-based) to the form and manner of compliance requirements on permission holders, based on their capability and willingness to identify and manage their risks.</a:t>
            </a:r>
          </a:p>
          <a:p>
            <a:pPr>
              <a:spcBef>
                <a:spcPts val="200"/>
              </a:spcBef>
              <a:spcAft>
                <a:spcPts val="200"/>
              </a:spcAft>
              <a:tabLst>
                <a:tab pos="457200" algn="l"/>
              </a:tabLst>
            </a:pPr>
            <a:r>
              <a:rPr lang="en-US" sz="1150" b="1">
                <a:solidFill>
                  <a:schemeClr val="tx1"/>
                </a:solidFill>
              </a:rPr>
              <a:t>Lowest feasible burden</a:t>
            </a:r>
          </a:p>
          <a:p>
            <a:pPr marL="107950" indent="-107950">
              <a:spcBef>
                <a:spcPts val="200"/>
              </a:spcBef>
              <a:spcAft>
                <a:spcPts val="200"/>
              </a:spcAft>
              <a:buFont typeface="Arial" panose="020B0604020202020204" pitchFamily="34" charset="0"/>
              <a:buChar char="•"/>
              <a:tabLst>
                <a:tab pos="457200" algn="l"/>
              </a:tabLst>
            </a:pPr>
            <a:r>
              <a:rPr lang="en-AU" sz="1150">
                <a:solidFill>
                  <a:schemeClr val="tx1"/>
                </a:solidFill>
              </a:rPr>
              <a:t>The burdens created by compliance with conditions have been minimised. Consideration has been given to:</a:t>
            </a:r>
          </a:p>
          <a:p>
            <a:pPr marL="271463" lvl="1" indent="-171450">
              <a:buFont typeface="VIC" panose="00000500000000000000" pitchFamily="50" charset="0"/>
              <a:buChar char="–"/>
              <a:tabLst>
                <a:tab pos="457200" algn="l"/>
              </a:tabLst>
            </a:pPr>
            <a:r>
              <a:rPr lang="en-AU" sz="1150">
                <a:solidFill>
                  <a:schemeClr val="tx1"/>
                </a:solidFill>
              </a:rPr>
              <a:t>changes to the operations and activities required for an average permission holder to achieve compliance </a:t>
            </a:r>
          </a:p>
          <a:p>
            <a:pPr marL="271463" lvl="1" indent="-171450">
              <a:buFont typeface="VIC" panose="00000500000000000000" pitchFamily="50" charset="0"/>
              <a:buChar char="–"/>
              <a:tabLst>
                <a:tab pos="457200" algn="l"/>
              </a:tabLst>
            </a:pPr>
            <a:r>
              <a:rPr lang="en-AU" sz="1150">
                <a:solidFill>
                  <a:schemeClr val="tx1"/>
                </a:solidFill>
              </a:rPr>
              <a:t>pathways to achieving compliance that would be better aligned with existing business practices</a:t>
            </a:r>
          </a:p>
          <a:p>
            <a:pPr marL="271463" lvl="1" indent="-171450">
              <a:buFont typeface="VIC" panose="00000500000000000000" pitchFamily="50" charset="0"/>
              <a:buChar char="–"/>
              <a:tabLst>
                <a:tab pos="457200" algn="l"/>
              </a:tabLst>
            </a:pPr>
            <a:r>
              <a:rPr lang="en-AU" sz="1150">
                <a:solidFill>
                  <a:schemeClr val="tx1"/>
                </a:solidFill>
              </a:rPr>
              <a:t>unintended implications on businesses complying with conditions</a:t>
            </a:r>
            <a:r>
              <a:rPr lang="en-US" sz="1150">
                <a:solidFill>
                  <a:schemeClr val="tx1"/>
                </a:solidFill>
              </a:rPr>
              <a:t>.</a:t>
            </a:r>
          </a:p>
        </p:txBody>
      </p:sp>
      <p:sp>
        <p:nvSpPr>
          <p:cNvPr id="2" name="Rectangle 1">
            <a:extLst>
              <a:ext uri="{FF2B5EF4-FFF2-40B4-BE49-F238E27FC236}">
                <a16:creationId xmlns:a16="http://schemas.microsoft.com/office/drawing/2014/main" id="{E714BA13-8B78-19FC-8314-E5E791EEACA0}"/>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Tree>
    <p:extLst>
      <p:ext uri="{BB962C8B-B14F-4D97-AF65-F5344CB8AC3E}">
        <p14:creationId xmlns:p14="http://schemas.microsoft.com/office/powerpoint/2010/main" val="4184499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4378" y="725439"/>
            <a:ext cx="9118160" cy="510672"/>
          </a:xfrm>
        </p:spPr>
        <p:txBody>
          <a:bodyPr/>
          <a:lstStyle/>
          <a:p>
            <a:r>
              <a:rPr lang="en-AU" sz="2400" b="1">
                <a:latin typeface="+mj-lt"/>
              </a:rPr>
              <a:t>2F. Setting conditions – tailoring conditions to risk and maintaining a conditions library</a:t>
            </a:r>
          </a:p>
        </p:txBody>
      </p:sp>
      <p:sp>
        <p:nvSpPr>
          <p:cNvPr id="5" name="Rectangle 4">
            <a:extLst>
              <a:ext uri="{FF2B5EF4-FFF2-40B4-BE49-F238E27FC236}">
                <a16:creationId xmlns:a16="http://schemas.microsoft.com/office/drawing/2014/main" id="{12FAE73E-8FA1-17A3-6FB7-10BAAFF1FFD4}"/>
              </a:ext>
            </a:extLst>
          </p:cNvPr>
          <p:cNvSpPr/>
          <p:nvPr/>
        </p:nvSpPr>
        <p:spPr>
          <a:xfrm>
            <a:off x="695325" y="1481781"/>
            <a:ext cx="4718647" cy="48754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200"/>
              </a:spcBef>
              <a:spcAft>
                <a:spcPts val="200"/>
              </a:spcAft>
            </a:pPr>
            <a:r>
              <a:rPr lang="en-US" sz="1150" b="1">
                <a:solidFill>
                  <a:schemeClr val="tx1"/>
                </a:solidFill>
              </a:rPr>
              <a:t>Conditions should reflect the levels of risk that are regulated:</a:t>
            </a:r>
          </a:p>
          <a:p>
            <a:pPr marL="107950" indent="-107950">
              <a:spcBef>
                <a:spcPts val="200"/>
              </a:spcBef>
              <a:spcAft>
                <a:spcPts val="200"/>
              </a:spcAft>
              <a:buClr>
                <a:schemeClr val="accent3"/>
              </a:buClr>
              <a:buSzPct val="120000"/>
              <a:buFont typeface="Arial" panose="020B0604020202020204" pitchFamily="34" charset="0"/>
              <a:buChar char="•"/>
            </a:pPr>
            <a:r>
              <a:rPr lang="en-US" sz="1150">
                <a:solidFill>
                  <a:schemeClr val="tx1"/>
                </a:solidFill>
              </a:rPr>
              <a:t>Simple conditions can be </a:t>
            </a:r>
            <a:r>
              <a:rPr lang="en-US" sz="1150" b="1">
                <a:solidFill>
                  <a:schemeClr val="tx1"/>
                </a:solidFill>
              </a:rPr>
              <a:t>universal</a:t>
            </a:r>
            <a:r>
              <a:rPr lang="en-US" sz="1150">
                <a:solidFill>
                  <a:schemeClr val="tx1"/>
                </a:solidFill>
              </a:rPr>
              <a:t> and apply to all permission holders – this is usually where risks have common features across all permission holders. Universal conditions can be a helpful starting point to specifying conditions. More detailed and specific conditions can be appropriate as risks increase and more precision in their regulation is required.</a:t>
            </a:r>
          </a:p>
          <a:p>
            <a:pPr marL="107950" indent="-107950">
              <a:spcBef>
                <a:spcPts val="200"/>
              </a:spcBef>
              <a:spcAft>
                <a:spcPts val="200"/>
              </a:spcAft>
              <a:buClr>
                <a:schemeClr val="accent3"/>
              </a:buClr>
              <a:buSzPct val="120000"/>
              <a:buFont typeface="Arial" panose="020B0604020202020204" pitchFamily="34" charset="0"/>
              <a:buChar char="•"/>
            </a:pPr>
            <a:r>
              <a:rPr lang="en-US" sz="1150" b="1">
                <a:solidFill>
                  <a:schemeClr val="tx1"/>
                </a:solidFill>
              </a:rPr>
              <a:t>Standard</a:t>
            </a:r>
            <a:r>
              <a:rPr lang="en-US" sz="1150">
                <a:solidFill>
                  <a:schemeClr val="tx1"/>
                </a:solidFill>
              </a:rPr>
              <a:t> conditions may be applied in specific circumstances or for a specific type of permission holder where they share commonalities – such as type of business, product and production system.</a:t>
            </a:r>
          </a:p>
          <a:p>
            <a:pPr marL="107950" indent="-107950">
              <a:spcBef>
                <a:spcPts val="200"/>
              </a:spcBef>
              <a:spcAft>
                <a:spcPts val="200"/>
              </a:spcAft>
              <a:buClr>
                <a:schemeClr val="accent3"/>
              </a:buClr>
              <a:buSzPct val="120000"/>
              <a:buFont typeface="Arial" panose="020B0604020202020204" pitchFamily="34" charset="0"/>
              <a:buChar char="•"/>
            </a:pPr>
            <a:r>
              <a:rPr lang="en-US" sz="1150" b="1" err="1">
                <a:solidFill>
                  <a:schemeClr val="tx1"/>
                </a:solidFill>
              </a:rPr>
              <a:t>Customised</a:t>
            </a:r>
            <a:r>
              <a:rPr lang="en-US" sz="1150" b="1">
                <a:solidFill>
                  <a:schemeClr val="tx1"/>
                </a:solidFill>
              </a:rPr>
              <a:t> conditions </a:t>
            </a:r>
            <a:r>
              <a:rPr lang="en-US" sz="1150">
                <a:solidFill>
                  <a:schemeClr val="tx1"/>
                </a:solidFill>
              </a:rPr>
              <a:t>are rarely required and should be only applied to manage high risks on a more individual bespoke or specific basis. This is appropriate when unique risks and circumstances are present and have significant consequences. </a:t>
            </a:r>
          </a:p>
          <a:p>
            <a:pPr>
              <a:spcBef>
                <a:spcPts val="200"/>
              </a:spcBef>
              <a:spcAft>
                <a:spcPts val="200"/>
              </a:spcAft>
            </a:pPr>
            <a:r>
              <a:rPr lang="en-AU" sz="1150" b="1">
                <a:solidFill>
                  <a:schemeClr val="tx1"/>
                </a:solidFill>
                <a:effectLst/>
              </a:rPr>
              <a:t>Consider </a:t>
            </a:r>
            <a:r>
              <a:rPr lang="en-AU" sz="1150" b="1">
                <a:solidFill>
                  <a:schemeClr val="tx1"/>
                </a:solidFill>
              </a:rPr>
              <a:t>managing the</a:t>
            </a:r>
            <a:r>
              <a:rPr lang="en-AU" sz="1150" b="1">
                <a:solidFill>
                  <a:schemeClr val="tx1"/>
                </a:solidFill>
                <a:effectLst/>
              </a:rPr>
              <a:t> library of conditions as an asset</a:t>
            </a:r>
          </a:p>
          <a:p>
            <a:pPr marL="107950" indent="-107950">
              <a:spcBef>
                <a:spcPts val="200"/>
              </a:spcBef>
              <a:spcAft>
                <a:spcPts val="200"/>
              </a:spcAft>
              <a:buClr>
                <a:schemeClr val="accent3"/>
              </a:buClr>
              <a:buSzPct val="120000"/>
              <a:buFont typeface="Arial" panose="020B0604020202020204" pitchFamily="34" charset="0"/>
              <a:buChar char="•"/>
            </a:pPr>
            <a:r>
              <a:rPr lang="en-US" sz="1150">
                <a:solidFill>
                  <a:schemeClr val="tx1"/>
                </a:solidFill>
              </a:rPr>
              <a:t>As conditions are developed and evolve, they should be recorded in a digital library as a resource for the regulator and, if appropriate, permission holders. For example, EPA publishes its standard conditions for each type of permission including </a:t>
            </a:r>
            <a:r>
              <a:rPr lang="en-US" sz="1150">
                <a:solidFill>
                  <a:schemeClr val="tx1"/>
                </a:solidFill>
                <a:hlinkClick r:id="rId3"/>
              </a:rPr>
              <a:t>permits</a:t>
            </a:r>
            <a:r>
              <a:rPr lang="en-US" sz="1150">
                <a:solidFill>
                  <a:schemeClr val="tx1"/>
                </a:solidFill>
              </a:rPr>
              <a:t>. </a:t>
            </a:r>
          </a:p>
          <a:p>
            <a:pPr marL="107950" indent="-107950">
              <a:spcBef>
                <a:spcPts val="200"/>
              </a:spcBef>
              <a:spcAft>
                <a:spcPts val="200"/>
              </a:spcAft>
              <a:buClr>
                <a:schemeClr val="accent3"/>
              </a:buClr>
              <a:buSzPct val="120000"/>
              <a:buFont typeface="Arial" panose="020B0604020202020204" pitchFamily="34" charset="0"/>
              <a:buChar char="•"/>
            </a:pPr>
            <a:r>
              <a:rPr lang="en-US" sz="1150">
                <a:solidFill>
                  <a:schemeClr val="tx1"/>
                </a:solidFill>
              </a:rPr>
              <a:t>The library can then assist with the simplification of permission application processes and improve transparency.</a:t>
            </a:r>
          </a:p>
          <a:p>
            <a:pPr marL="107950" indent="-107950">
              <a:spcBef>
                <a:spcPts val="200"/>
              </a:spcBef>
              <a:spcAft>
                <a:spcPts val="200"/>
              </a:spcAft>
              <a:buFont typeface="Arial" panose="020B0604020202020204" pitchFamily="34" charset="0"/>
              <a:buChar char="•"/>
            </a:pPr>
            <a:endParaRPr lang="en-US" sz="1150">
              <a:solidFill>
                <a:schemeClr val="tx1"/>
              </a:solidFill>
            </a:endParaRPr>
          </a:p>
          <a:p>
            <a:pPr marL="107950" indent="-107950">
              <a:spcBef>
                <a:spcPts val="200"/>
              </a:spcBef>
              <a:spcAft>
                <a:spcPts val="200"/>
              </a:spcAft>
              <a:buFont typeface="Arial" panose="020B0604020202020204" pitchFamily="34" charset="0"/>
              <a:buChar char="•"/>
            </a:pPr>
            <a:endParaRPr lang="en-US" sz="1150">
              <a:solidFill>
                <a:schemeClr val="tx1"/>
              </a:solidFill>
            </a:endParaRPr>
          </a:p>
          <a:p>
            <a:pPr marL="107950" indent="-107950">
              <a:spcBef>
                <a:spcPts val="200"/>
              </a:spcBef>
              <a:spcAft>
                <a:spcPts val="200"/>
              </a:spcAft>
              <a:buFont typeface="Arial" panose="020B0604020202020204" pitchFamily="34" charset="0"/>
              <a:buChar char="•"/>
            </a:pPr>
            <a:endParaRPr lang="en-US" sz="1150">
              <a:solidFill>
                <a:schemeClr val="tx1"/>
              </a:solidFill>
            </a:endParaRPr>
          </a:p>
        </p:txBody>
      </p:sp>
      <p:sp>
        <p:nvSpPr>
          <p:cNvPr id="6" name="Rectangle 5">
            <a:extLst>
              <a:ext uri="{FF2B5EF4-FFF2-40B4-BE49-F238E27FC236}">
                <a16:creationId xmlns:a16="http://schemas.microsoft.com/office/drawing/2014/main" id="{6F662A4B-17D1-FCA8-DFDC-648DE44A4276}"/>
              </a:ext>
            </a:extLst>
          </p:cNvPr>
          <p:cNvSpPr/>
          <p:nvPr/>
        </p:nvSpPr>
        <p:spPr>
          <a:xfrm>
            <a:off x="5557639" y="1481782"/>
            <a:ext cx="5663561" cy="2496329"/>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Shape 6">
            <a:extLst>
              <a:ext uri="{FF2B5EF4-FFF2-40B4-BE49-F238E27FC236}">
                <a16:creationId xmlns:a16="http://schemas.microsoft.com/office/drawing/2014/main" id="{C70D1731-1BBB-AD3A-4139-1AF64F1E1756}"/>
              </a:ext>
            </a:extLst>
          </p:cNvPr>
          <p:cNvSpPr/>
          <p:nvPr/>
        </p:nvSpPr>
        <p:spPr>
          <a:xfrm>
            <a:off x="5686770" y="1790248"/>
            <a:ext cx="1613468" cy="415986"/>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b="1" kern="1200"/>
              <a:t>Universal</a:t>
            </a:r>
          </a:p>
        </p:txBody>
      </p:sp>
      <p:sp>
        <p:nvSpPr>
          <p:cNvPr id="10" name="Freeform: Shape 9">
            <a:extLst>
              <a:ext uri="{FF2B5EF4-FFF2-40B4-BE49-F238E27FC236}">
                <a16:creationId xmlns:a16="http://schemas.microsoft.com/office/drawing/2014/main" id="{8D86CDD1-1221-7E52-6438-8C18B158B421}"/>
              </a:ext>
            </a:extLst>
          </p:cNvPr>
          <p:cNvSpPr/>
          <p:nvPr/>
        </p:nvSpPr>
        <p:spPr>
          <a:xfrm>
            <a:off x="5686770" y="2206233"/>
            <a:ext cx="1613468" cy="1664175"/>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50" kern="1200"/>
              <a:t>Applies to all permission holders</a:t>
            </a:r>
          </a:p>
          <a:p>
            <a:pPr marL="171450" lvl="1" indent="-171450" algn="l" defTabSz="444500">
              <a:lnSpc>
                <a:spcPct val="90000"/>
              </a:lnSpc>
              <a:spcBef>
                <a:spcPct val="0"/>
              </a:spcBef>
              <a:spcAft>
                <a:spcPct val="15000"/>
              </a:spcAft>
              <a:buFont typeface="Arial" panose="020B0604020202020204" pitchFamily="34" charset="0"/>
              <a:buChar char="•"/>
            </a:pPr>
            <a:r>
              <a:rPr lang="en-AU" sz="1150"/>
              <a:t>Are these enduring requirements that could be captured in regulation?</a:t>
            </a:r>
            <a:endParaRPr lang="en-AU" sz="1150" kern="1200"/>
          </a:p>
        </p:txBody>
      </p:sp>
      <p:sp>
        <p:nvSpPr>
          <p:cNvPr id="11" name="Freeform: Shape 10">
            <a:extLst>
              <a:ext uri="{FF2B5EF4-FFF2-40B4-BE49-F238E27FC236}">
                <a16:creationId xmlns:a16="http://schemas.microsoft.com/office/drawing/2014/main" id="{6F4C5E5E-2056-B7D5-7B09-DB186FBFB0D3}"/>
              </a:ext>
            </a:extLst>
          </p:cNvPr>
          <p:cNvSpPr/>
          <p:nvPr/>
        </p:nvSpPr>
        <p:spPr>
          <a:xfrm>
            <a:off x="7559119" y="1790248"/>
            <a:ext cx="1613468" cy="415986"/>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accent5"/>
          </a:solidFill>
          <a:ln>
            <a:solidFill>
              <a:schemeClr val="accent5">
                <a:lumMod val="60000"/>
                <a:lumOff val="4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AU" sz="1200" b="1"/>
              <a:t>Standard</a:t>
            </a:r>
          </a:p>
        </p:txBody>
      </p:sp>
      <p:sp>
        <p:nvSpPr>
          <p:cNvPr id="12" name="Freeform: Shape 11">
            <a:extLst>
              <a:ext uri="{FF2B5EF4-FFF2-40B4-BE49-F238E27FC236}">
                <a16:creationId xmlns:a16="http://schemas.microsoft.com/office/drawing/2014/main" id="{08D0FD3E-50E0-DFE3-7CCD-0B9DDE6B1348}"/>
              </a:ext>
            </a:extLst>
          </p:cNvPr>
          <p:cNvSpPr/>
          <p:nvPr/>
        </p:nvSpPr>
        <p:spPr>
          <a:xfrm>
            <a:off x="7559119" y="2206233"/>
            <a:ext cx="1613468" cy="1664175"/>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50" kern="1200"/>
              <a:t>May be imposed in certain circumstances or for specific sector</a:t>
            </a:r>
          </a:p>
          <a:p>
            <a:pPr marL="171450" lvl="1" indent="-171450" algn="l" defTabSz="444500">
              <a:lnSpc>
                <a:spcPct val="90000"/>
              </a:lnSpc>
              <a:spcBef>
                <a:spcPct val="0"/>
              </a:spcBef>
              <a:spcAft>
                <a:spcPct val="15000"/>
              </a:spcAft>
              <a:buFont typeface="Arial" panose="020B0604020202020204" pitchFamily="34" charset="0"/>
              <a:buChar char="•"/>
            </a:pPr>
            <a:r>
              <a:rPr lang="en-AU" sz="1150" kern="1200">
                <a:solidFill>
                  <a:srgbClr val="000000"/>
                </a:solidFill>
              </a:rPr>
              <a:t>Should be transparent, predictable and proportionate</a:t>
            </a:r>
          </a:p>
        </p:txBody>
      </p:sp>
      <p:sp>
        <p:nvSpPr>
          <p:cNvPr id="13" name="Freeform: Shape 12">
            <a:extLst>
              <a:ext uri="{FF2B5EF4-FFF2-40B4-BE49-F238E27FC236}">
                <a16:creationId xmlns:a16="http://schemas.microsoft.com/office/drawing/2014/main" id="{40E96A1A-C5F1-59AC-96B5-EE55050264BB}"/>
              </a:ext>
            </a:extLst>
          </p:cNvPr>
          <p:cNvSpPr/>
          <p:nvPr/>
        </p:nvSpPr>
        <p:spPr>
          <a:xfrm>
            <a:off x="9431468" y="1790248"/>
            <a:ext cx="1613468" cy="415986"/>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1">
              <a:lumMod val="75000"/>
            </a:schemeClr>
          </a:solidFill>
          <a:ln>
            <a:solidFill>
              <a:schemeClr val="bg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b="1" kern="1200">
                <a:solidFill>
                  <a:schemeClr val="tx1"/>
                </a:solidFill>
              </a:rPr>
              <a:t>Custom</a:t>
            </a:r>
          </a:p>
        </p:txBody>
      </p:sp>
      <p:sp>
        <p:nvSpPr>
          <p:cNvPr id="14" name="Freeform: Shape 13">
            <a:extLst>
              <a:ext uri="{FF2B5EF4-FFF2-40B4-BE49-F238E27FC236}">
                <a16:creationId xmlns:a16="http://schemas.microsoft.com/office/drawing/2014/main" id="{234A35AE-A625-3911-DC6D-62863F157185}"/>
              </a:ext>
            </a:extLst>
          </p:cNvPr>
          <p:cNvSpPr/>
          <p:nvPr/>
        </p:nvSpPr>
        <p:spPr>
          <a:xfrm>
            <a:off x="9431468" y="2206233"/>
            <a:ext cx="1613468" cy="1664175"/>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50" kern="1200"/>
              <a:t>Applied to individual permission holder, site or activity</a:t>
            </a:r>
          </a:p>
          <a:p>
            <a:pPr marL="171450" lvl="1" indent="-171450" algn="l" defTabSz="444500">
              <a:lnSpc>
                <a:spcPct val="90000"/>
              </a:lnSpc>
              <a:spcBef>
                <a:spcPct val="0"/>
              </a:spcBef>
              <a:spcAft>
                <a:spcPct val="15000"/>
              </a:spcAft>
              <a:buFont typeface="Arial" panose="020B0604020202020204" pitchFamily="34" charset="0"/>
              <a:buChar char="•"/>
            </a:pPr>
            <a:r>
              <a:rPr lang="en-AU" sz="1150" kern="1200"/>
              <a:t>Used to manage significant risks</a:t>
            </a:r>
          </a:p>
        </p:txBody>
      </p:sp>
      <p:sp>
        <p:nvSpPr>
          <p:cNvPr id="15" name="TextBox 14">
            <a:extLst>
              <a:ext uri="{FF2B5EF4-FFF2-40B4-BE49-F238E27FC236}">
                <a16:creationId xmlns:a16="http://schemas.microsoft.com/office/drawing/2014/main" id="{56BE67AE-D04A-1F85-FC54-E2A3EBA951B6}"/>
              </a:ext>
            </a:extLst>
          </p:cNvPr>
          <p:cNvSpPr txBox="1"/>
          <p:nvPr/>
        </p:nvSpPr>
        <p:spPr>
          <a:xfrm>
            <a:off x="5629566" y="1525352"/>
            <a:ext cx="2570637" cy="276999"/>
          </a:xfrm>
          <a:prstGeom prst="rect">
            <a:avLst/>
          </a:prstGeom>
          <a:noFill/>
        </p:spPr>
        <p:txBody>
          <a:bodyPr wrap="square" rtlCol="0">
            <a:spAutoFit/>
          </a:bodyPr>
          <a:lstStyle/>
          <a:p>
            <a:r>
              <a:rPr lang="en-AU" sz="1200" b="1"/>
              <a:t>Types of conditions</a:t>
            </a:r>
          </a:p>
        </p:txBody>
      </p:sp>
      <p:sp>
        <p:nvSpPr>
          <p:cNvPr id="16" name="Freeform: Shape 15">
            <a:extLst>
              <a:ext uri="{FF2B5EF4-FFF2-40B4-BE49-F238E27FC236}">
                <a16:creationId xmlns:a16="http://schemas.microsoft.com/office/drawing/2014/main" id="{4C73FDA8-E489-352E-48BB-9DD356A1B8E2}"/>
              </a:ext>
            </a:extLst>
          </p:cNvPr>
          <p:cNvSpPr/>
          <p:nvPr/>
        </p:nvSpPr>
        <p:spPr>
          <a:xfrm>
            <a:off x="5557639" y="4119514"/>
            <a:ext cx="5663560" cy="2226966"/>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80010" numCol="1" spcCol="1270" anchor="t" anchorCtr="0">
            <a:noAutofit/>
          </a:bodyPr>
          <a:lstStyle/>
          <a:p>
            <a:pPr marL="107950" indent="-107950">
              <a:spcBef>
                <a:spcPts val="200"/>
              </a:spcBef>
              <a:spcAft>
                <a:spcPts val="200"/>
              </a:spcAft>
              <a:buClr>
                <a:schemeClr val="accent3"/>
              </a:buClr>
              <a:buSzPct val="120000"/>
              <a:buFont typeface="Arial" panose="020B0604020202020204" pitchFamily="34" charset="0"/>
              <a:buChar char="•"/>
            </a:pPr>
            <a:r>
              <a:rPr lang="en-US" sz="1150">
                <a:latin typeface="+mj-lt"/>
              </a:rPr>
              <a:t>Custom</a:t>
            </a:r>
            <a:r>
              <a:rPr lang="en-US" sz="1150"/>
              <a:t> - Mining </a:t>
            </a:r>
            <a:r>
              <a:rPr lang="en-US" sz="1150" err="1"/>
              <a:t>licence</a:t>
            </a:r>
            <a:r>
              <a:rPr lang="en-US" sz="1150"/>
              <a:t> – work undertaken must reflect the work program submitted with </a:t>
            </a:r>
            <a:r>
              <a:rPr lang="en-US" sz="1150" err="1"/>
              <a:t>licence</a:t>
            </a:r>
            <a:r>
              <a:rPr lang="en-US" sz="1150"/>
              <a:t> application. May be subject to conditions e.g. type of work, its timing and/or expenditure on the </a:t>
            </a:r>
            <a:r>
              <a:rPr lang="en-US" sz="1150" err="1"/>
              <a:t>licence</a:t>
            </a:r>
            <a:r>
              <a:rPr lang="en-US" sz="1150"/>
              <a:t>.</a:t>
            </a:r>
          </a:p>
          <a:p>
            <a:pPr marL="107950" indent="-107950">
              <a:spcBef>
                <a:spcPts val="200"/>
              </a:spcBef>
              <a:spcAft>
                <a:spcPts val="200"/>
              </a:spcAft>
              <a:buClr>
                <a:schemeClr val="accent3"/>
              </a:buClr>
              <a:buSzPct val="120000"/>
              <a:buFont typeface="Arial" panose="020B0604020202020204" pitchFamily="34" charset="0"/>
              <a:buChar char="•"/>
            </a:pPr>
            <a:r>
              <a:rPr lang="en-US" sz="1150">
                <a:latin typeface="+mj-lt"/>
              </a:rPr>
              <a:t>Standard</a:t>
            </a:r>
            <a:r>
              <a:rPr lang="en-US" sz="1150"/>
              <a:t> - Authority to Control Wildlife (ACTW) issued if applicant can demonstrate damage is occurring (e.g. to property, biodiversity values, or human health). Each ATCW specifies the species of wildlife that can be controlled and the method of control that can be used.</a:t>
            </a:r>
          </a:p>
          <a:p>
            <a:pPr marL="107950" indent="-107950">
              <a:spcBef>
                <a:spcPts val="200"/>
              </a:spcBef>
              <a:spcAft>
                <a:spcPts val="200"/>
              </a:spcAft>
              <a:buClr>
                <a:schemeClr val="accent3"/>
              </a:buClr>
              <a:buSzPct val="120000"/>
              <a:buFont typeface="Arial" panose="020B0604020202020204" pitchFamily="34" charset="0"/>
              <a:buChar char="•"/>
            </a:pPr>
            <a:r>
              <a:rPr lang="en-US" sz="1150">
                <a:latin typeface="+mj-lt"/>
              </a:rPr>
              <a:t>Universal</a:t>
            </a:r>
            <a:r>
              <a:rPr lang="en-US" sz="1150"/>
              <a:t> - Dairy distributor </a:t>
            </a:r>
            <a:r>
              <a:rPr lang="en-US" sz="1150" err="1"/>
              <a:t>licence</a:t>
            </a:r>
            <a:r>
              <a:rPr lang="en-US" sz="1150"/>
              <a:t> – e.g. comply with all relevant provisions of the </a:t>
            </a:r>
            <a:r>
              <a:rPr lang="en-US" sz="1150" i="1"/>
              <a:t>Food Act 1984</a:t>
            </a:r>
            <a:r>
              <a:rPr lang="en-US" sz="1150"/>
              <a:t> (Vic) and the Australia New Zealand Food Standards Code in the conduct of the dairy business and the processing, handling, packaging, storing or transporting dairy food.</a:t>
            </a:r>
            <a:endParaRPr lang="en-AU" sz="1150"/>
          </a:p>
          <a:p>
            <a:pPr marL="0" lvl="1" algn="l" defTabSz="444500">
              <a:lnSpc>
                <a:spcPct val="90000"/>
              </a:lnSpc>
              <a:spcBef>
                <a:spcPct val="0"/>
              </a:spcBef>
              <a:spcAft>
                <a:spcPct val="15000"/>
              </a:spcAft>
            </a:pPr>
            <a:endParaRPr lang="en-AU" sz="1150" kern="1200">
              <a:solidFill>
                <a:srgbClr val="000000"/>
              </a:solidFill>
            </a:endParaRPr>
          </a:p>
        </p:txBody>
      </p:sp>
      <p:sp>
        <p:nvSpPr>
          <p:cNvPr id="3" name="Rectangle 2">
            <a:extLst>
              <a:ext uri="{FF2B5EF4-FFF2-40B4-BE49-F238E27FC236}">
                <a16:creationId xmlns:a16="http://schemas.microsoft.com/office/drawing/2014/main" id="{62CC777C-A85F-FE9C-68F0-98AC88594849}"/>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Tree>
    <p:extLst>
      <p:ext uri="{BB962C8B-B14F-4D97-AF65-F5344CB8AC3E}">
        <p14:creationId xmlns:p14="http://schemas.microsoft.com/office/powerpoint/2010/main" val="683740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C7AC2A-F2FD-BD97-7178-44C5B3EEF06D}"/>
              </a:ext>
            </a:extLst>
          </p:cNvPr>
          <p:cNvSpPr/>
          <p:nvPr/>
        </p:nvSpPr>
        <p:spPr>
          <a:xfrm>
            <a:off x="605609" y="1454252"/>
            <a:ext cx="1453446" cy="4286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8">
            <a:extLst>
              <a:ext uri="{FF2B5EF4-FFF2-40B4-BE49-F238E27FC236}">
                <a16:creationId xmlns:a16="http://schemas.microsoft.com/office/drawing/2014/main" id="{84A0E8E3-6A4B-0953-DCFC-AF051B23310D}"/>
              </a:ext>
            </a:extLst>
          </p:cNvPr>
          <p:cNvGraphicFramePr>
            <a:graphicFrameLocks noGrp="1"/>
          </p:cNvGraphicFramePr>
          <p:nvPr>
            <p:extLst>
              <p:ext uri="{D42A27DB-BD31-4B8C-83A1-F6EECF244321}">
                <p14:modId xmlns:p14="http://schemas.microsoft.com/office/powerpoint/2010/main" val="3839779124"/>
              </p:ext>
            </p:extLst>
          </p:nvPr>
        </p:nvGraphicFramePr>
        <p:xfrm>
          <a:off x="2181886" y="1153656"/>
          <a:ext cx="9027452" cy="5094254"/>
        </p:xfrm>
        <a:graphic>
          <a:graphicData uri="http://schemas.openxmlformats.org/drawingml/2006/table">
            <a:tbl>
              <a:tblPr firstRow="1" bandRow="1">
                <a:tableStyleId>{5C22544A-7EE6-4342-B048-85BDC9FD1C3A}</a:tableStyleId>
              </a:tblPr>
              <a:tblGrid>
                <a:gridCol w="1626543">
                  <a:extLst>
                    <a:ext uri="{9D8B030D-6E8A-4147-A177-3AD203B41FA5}">
                      <a16:colId xmlns:a16="http://schemas.microsoft.com/office/drawing/2014/main" val="1826702190"/>
                    </a:ext>
                  </a:extLst>
                </a:gridCol>
                <a:gridCol w="1611983">
                  <a:extLst>
                    <a:ext uri="{9D8B030D-6E8A-4147-A177-3AD203B41FA5}">
                      <a16:colId xmlns:a16="http://schemas.microsoft.com/office/drawing/2014/main" val="1063393779"/>
                    </a:ext>
                  </a:extLst>
                </a:gridCol>
                <a:gridCol w="2134303">
                  <a:extLst>
                    <a:ext uri="{9D8B030D-6E8A-4147-A177-3AD203B41FA5}">
                      <a16:colId xmlns:a16="http://schemas.microsoft.com/office/drawing/2014/main" val="3858293082"/>
                    </a:ext>
                  </a:extLst>
                </a:gridCol>
                <a:gridCol w="3654623">
                  <a:extLst>
                    <a:ext uri="{9D8B030D-6E8A-4147-A177-3AD203B41FA5}">
                      <a16:colId xmlns:a16="http://schemas.microsoft.com/office/drawing/2014/main" val="2382364920"/>
                    </a:ext>
                  </a:extLst>
                </a:gridCol>
              </a:tblGrid>
              <a:tr h="447363">
                <a:tc>
                  <a:txBody>
                    <a:bodyPr/>
                    <a:lstStyle/>
                    <a:p>
                      <a:r>
                        <a:rPr lang="en-AU" sz="1200">
                          <a:solidFill>
                            <a:schemeClr val="tx1"/>
                          </a:solidFill>
                        </a:rPr>
                        <a:t>Reform scenario</a:t>
                      </a:r>
                    </a:p>
                  </a:txBody>
                  <a:tcPr>
                    <a:lnB w="12700" cap="flat" cmpd="sng" algn="ctr">
                      <a:solidFill>
                        <a:schemeClr val="tx1"/>
                      </a:solidFill>
                      <a:prstDash val="solid"/>
                      <a:round/>
                      <a:headEnd type="none" w="med" len="med"/>
                      <a:tailEnd type="none" w="med" len="med"/>
                    </a:lnB>
                    <a:noFill/>
                  </a:tcPr>
                </a:tc>
                <a:tc>
                  <a:txBody>
                    <a:bodyPr/>
                    <a:lstStyle/>
                    <a:p>
                      <a:r>
                        <a:rPr lang="en-AU" sz="1200">
                          <a:solidFill>
                            <a:schemeClr val="tx1"/>
                          </a:solidFill>
                        </a:rPr>
                        <a:t>Cost recovery impacts</a:t>
                      </a:r>
                    </a:p>
                  </a:txBody>
                  <a:tcPr>
                    <a:lnB w="12700" cap="flat" cmpd="sng" algn="ctr">
                      <a:solidFill>
                        <a:schemeClr val="tx1"/>
                      </a:solidFill>
                      <a:prstDash val="solid"/>
                      <a:round/>
                      <a:headEnd type="none" w="med" len="med"/>
                      <a:tailEnd type="none" w="med" len="med"/>
                    </a:lnB>
                    <a:noFill/>
                  </a:tcPr>
                </a:tc>
                <a:tc>
                  <a:txBody>
                    <a:bodyPr/>
                    <a:lstStyle/>
                    <a:p>
                      <a:r>
                        <a:rPr lang="en-AU" sz="1200">
                          <a:solidFill>
                            <a:schemeClr val="tx1"/>
                          </a:solidFill>
                        </a:rPr>
                        <a:t>Pricing reform</a:t>
                      </a:r>
                    </a:p>
                  </a:txBody>
                  <a:tcPr>
                    <a:lnB w="12700" cap="flat" cmpd="sng" algn="ctr">
                      <a:solidFill>
                        <a:schemeClr val="tx1"/>
                      </a:solidFill>
                      <a:prstDash val="solid"/>
                      <a:round/>
                      <a:headEnd type="none" w="med" len="med"/>
                      <a:tailEnd type="none" w="med" len="med"/>
                    </a:lnB>
                    <a:noFill/>
                  </a:tcPr>
                </a:tc>
                <a:tc>
                  <a:txBody>
                    <a:bodyPr/>
                    <a:lstStyle/>
                    <a:p>
                      <a:r>
                        <a:rPr lang="en-AU" sz="1200">
                          <a:solidFill>
                            <a:schemeClr val="tx1"/>
                          </a:solidFill>
                        </a:rPr>
                        <a:t>Examples</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7725971"/>
                  </a:ext>
                </a:extLst>
              </a:tr>
              <a:tr h="1237704">
                <a:tc>
                  <a:txBody>
                    <a:bodyPr/>
                    <a:lstStyle/>
                    <a:p>
                      <a:r>
                        <a:rPr kumimoji="0" lang="en-AU" sz="1100" b="0" i="0" u="none" strike="noStrike" kern="1200" cap="none" spc="0" normalizeH="0" baseline="0" noProof="0">
                          <a:ln>
                            <a:noFill/>
                          </a:ln>
                          <a:solidFill>
                            <a:srgbClr val="232B39"/>
                          </a:solidFill>
                          <a:effectLst/>
                          <a:uLnTx/>
                          <a:uFillTx/>
                          <a:latin typeface="+mn-lt"/>
                          <a:ea typeface="+mn-ea"/>
                          <a:cs typeface="+mn-cs"/>
                        </a:rPr>
                        <a:t>Multiple related permissions incorporated into a single permission with categories/ tiers.</a:t>
                      </a:r>
                      <a:endParaRPr lang="en-AU" sz="1100">
                        <a:solidFill>
                          <a:srgbClr val="232B39"/>
                        </a:solidFill>
                      </a:endParaRPr>
                    </a:p>
                  </a:txBody>
                  <a:tcPr marL="90000" marR="90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488950" rtl="0" eaLnBrk="1" fontAlgn="auto" latinLnBrk="0" hangingPunct="1">
                        <a:lnSpc>
                          <a:spcPct val="100000"/>
                        </a:lnSpc>
                        <a:spcBef>
                          <a:spcPct val="0"/>
                        </a:spcBef>
                        <a:spcAft>
                          <a:spcPct val="15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32B39"/>
                          </a:solidFill>
                          <a:effectLst/>
                          <a:uLnTx/>
                          <a:uFillTx/>
                          <a:latin typeface="+mn-lt"/>
                          <a:ea typeface="+mn-ea"/>
                          <a:cs typeface="+mn-cs"/>
                        </a:rPr>
                        <a:t>Likely unchanged. Possible minor reduction in costs if there are administrative efficiencies.</a:t>
                      </a: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AU" sz="1100" b="0" i="0" u="none" strike="noStrike" kern="1200" cap="none" spc="0" normalizeH="0" baseline="0" noProof="0">
                          <a:ln>
                            <a:noFill/>
                          </a:ln>
                          <a:solidFill>
                            <a:srgbClr val="232B39"/>
                          </a:solidFill>
                          <a:effectLst/>
                          <a:uLnTx/>
                          <a:uFillTx/>
                          <a:latin typeface="+mn-lt"/>
                          <a:ea typeface="+mn-ea"/>
                          <a:cs typeface="+mn-cs"/>
                        </a:rPr>
                        <a:t>Set fees based on level of risk with each tier/category of the permission and associated level of regulatory effort to manage risk.</a:t>
                      </a: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AU" sz="1100" b="0" i="0" u="none" strike="noStrike" kern="1200" cap="none" spc="0" normalizeH="0" baseline="0" noProof="0">
                          <a:ln>
                            <a:noFill/>
                          </a:ln>
                          <a:solidFill>
                            <a:srgbClr val="232B39"/>
                          </a:solidFill>
                          <a:effectLst/>
                          <a:uLnTx/>
                          <a:uFillTx/>
                          <a:latin typeface="+mn-lt"/>
                          <a:ea typeface="+mn-ea"/>
                          <a:cs typeface="+mn-cs"/>
                        </a:rPr>
                        <a:t>Liquor licence application fees are being remade using a four-tier risk hierarchy with further delineation within the hierarchy based on specific risk factors. This approach will reduce the number of application groupings from six to four and is projected to improve cost recovery.</a:t>
                      </a:r>
                    </a:p>
                  </a:txBody>
                  <a:tcPr marL="90000" marR="9000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146475"/>
                  </a:ext>
                </a:extLst>
              </a:tr>
              <a:tr h="1463870">
                <a:tc>
                  <a:txBody>
                    <a:bodyPr/>
                    <a:lstStyle/>
                    <a:p>
                      <a:pPr marL="0" marR="0" lvl="1" indent="0" algn="l" defTabSz="488950" rtl="0" eaLnBrk="1" fontAlgn="auto" latinLnBrk="0" hangingPunct="1">
                        <a:lnSpc>
                          <a:spcPct val="100000"/>
                        </a:lnSpc>
                        <a:spcBef>
                          <a:spcPct val="0"/>
                        </a:spcBef>
                        <a:spcAft>
                          <a:spcPct val="15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32B39"/>
                          </a:solidFill>
                          <a:effectLst/>
                          <a:uLnTx/>
                          <a:uFillTx/>
                          <a:latin typeface="+mn-lt"/>
                          <a:ea typeface="+mn-ea"/>
                          <a:cs typeface="+mn-cs"/>
                        </a:rPr>
                        <a:t>Remove/lessen the requirements of some permissions and increase reliance on other regulatory/non-regulatory tools.</a:t>
                      </a:r>
                      <a:endParaRPr kumimoji="0" lang="en-AU" sz="1100" b="1" i="0" u="none" strike="noStrike" kern="1200" cap="none" spc="0" normalizeH="0" baseline="0" noProof="0">
                        <a:ln>
                          <a:noFill/>
                        </a:ln>
                        <a:solidFill>
                          <a:srgbClr val="232B39"/>
                        </a:solidFill>
                        <a:effectLst/>
                        <a:uLnTx/>
                        <a:uFillTx/>
                        <a:latin typeface="+mn-lt"/>
                        <a:ea typeface="+mn-ea"/>
                        <a:cs typeface="+mn-cs"/>
                      </a:endParaRP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rtl="0" eaLnBrk="1" fontAlgn="auto" latinLnBrk="0" hangingPunct="1">
                        <a:lnSpc>
                          <a:spcPct val="100000"/>
                        </a:lnSpc>
                        <a:spcBef>
                          <a:spcPct val="0"/>
                        </a:spcBef>
                        <a:spcAft>
                          <a:spcPct val="15000"/>
                        </a:spcAft>
                        <a:buClrTx/>
                        <a:buSzTx/>
                        <a:buFont typeface="Arial" panose="020B0604020202020204" pitchFamily="34" charset="0"/>
                        <a:buNone/>
                      </a:pPr>
                      <a:r>
                        <a:rPr kumimoji="0" lang="en-AU" sz="1100" b="0" i="0" u="none" strike="noStrike" kern="1200" cap="none" spc="0" normalizeH="0" baseline="0" noProof="0">
                          <a:ln>
                            <a:noFill/>
                          </a:ln>
                          <a:solidFill>
                            <a:srgbClr val="232B39"/>
                          </a:solidFill>
                          <a:effectLst/>
                          <a:uLnTx/>
                          <a:uFillTx/>
                          <a:latin typeface="+mn-lt"/>
                          <a:ea typeface="+mn-ea"/>
                          <a:cs typeface="+mn-cs"/>
                        </a:rPr>
                        <a:t>Administrative costs and licensing revenue might decrease. Costs for other regulatory activities such as inspections may increase.</a:t>
                      </a:r>
                      <a:r>
                        <a:rPr lang="en-AU" sz="1100" b="0" i="0" u="none" strike="noStrike" kern="1200" cap="none" spc="0" normalizeH="0" baseline="0" noProof="0">
                          <a:ln>
                            <a:noFill/>
                          </a:ln>
                          <a:solidFill>
                            <a:srgbClr val="232B39"/>
                          </a:solidFill>
                          <a:effectLst/>
                          <a:uLnTx/>
                          <a:uFillTx/>
                          <a:latin typeface="+mn-lt"/>
                          <a:ea typeface="+mn-ea"/>
                          <a:cs typeface="+mn-cs"/>
                        </a:rPr>
                        <a:t> </a:t>
                      </a:r>
                      <a:endParaRPr kumimoji="0" lang="en-AU" sz="1100" b="0" i="0" u="none" strike="noStrike" kern="1200" cap="none" spc="0" normalizeH="0" baseline="0" noProof="0">
                        <a:ln>
                          <a:noFill/>
                        </a:ln>
                        <a:solidFill>
                          <a:srgbClr val="232B39"/>
                        </a:solidFill>
                        <a:effectLst/>
                        <a:uLnTx/>
                        <a:uFillTx/>
                        <a:latin typeface="+mn-lt"/>
                        <a:ea typeface="+mn-ea"/>
                        <a:cs typeface="+mn-cs"/>
                      </a:endParaRP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500"/>
                        </a:spcAft>
                      </a:pPr>
                      <a:r>
                        <a:rPr kumimoji="0" lang="en-AU" sz="1100" b="0" i="0" u="none" strike="noStrike" kern="1200" cap="none" spc="0" normalizeH="0" baseline="0" noProof="0">
                          <a:ln>
                            <a:noFill/>
                          </a:ln>
                          <a:solidFill>
                            <a:srgbClr val="232B39"/>
                          </a:solidFill>
                          <a:effectLst/>
                          <a:uLnTx/>
                          <a:uFillTx/>
                          <a:latin typeface="+mn-lt"/>
                          <a:ea typeface="+mn-ea"/>
                          <a:cs typeface="+mn-cs"/>
                        </a:rPr>
                        <a:t>If cost recovery impacts are minimal, pricing reform may not be necessary. If cost recovery impacts are significant, changes to fee structures may be necessary.</a:t>
                      </a: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AU" sz="1100" b="0" i="0" u="none" strike="noStrike" kern="1200" cap="none" spc="0" normalizeH="0" baseline="0" noProof="0">
                          <a:ln>
                            <a:noFill/>
                          </a:ln>
                          <a:solidFill>
                            <a:srgbClr val="232B39"/>
                          </a:solidFill>
                          <a:effectLst/>
                          <a:uLnTx/>
                          <a:uFillTx/>
                          <a:latin typeface="+mn-lt"/>
                          <a:ea typeface="+mn-ea"/>
                          <a:cs typeface="+mn-cs"/>
                        </a:rPr>
                        <a:t>Replace permit with a registration and reduce fee. Renewal fees for some high-risk licences are raised slightly, reflecting the actual regulatory effort required to manage those risks.</a:t>
                      </a:r>
                      <a:r>
                        <a:rPr lang="en-AU" sz="1100" b="0" i="0" u="none" strike="noStrike" kern="1200" cap="none" spc="0" normalizeH="0" baseline="0" noProof="0">
                          <a:ln>
                            <a:noFill/>
                          </a:ln>
                          <a:solidFill>
                            <a:srgbClr val="232B39"/>
                          </a:solidFill>
                          <a:effectLst/>
                          <a:uLnTx/>
                          <a:uFillTx/>
                          <a:latin typeface="+mn-lt"/>
                          <a:ea typeface="+mn-ea"/>
                          <a:cs typeface="+mn-cs"/>
                        </a:rPr>
                        <a:t> </a:t>
                      </a:r>
                      <a:endParaRPr kumimoji="0" lang="en-AU" sz="1100" b="0" i="0" u="none" strike="noStrike" kern="1200" cap="none" spc="0" normalizeH="0" baseline="0" noProof="0">
                        <a:ln>
                          <a:noFill/>
                        </a:ln>
                        <a:solidFill>
                          <a:srgbClr val="232B39"/>
                        </a:solidFill>
                        <a:effectLst/>
                        <a:highlight>
                          <a:srgbClr val="FFFF00"/>
                        </a:highlight>
                        <a:uLnTx/>
                        <a:uFillTx/>
                        <a:latin typeface="+mn-lt"/>
                        <a:ea typeface="+mn-ea"/>
                        <a:cs typeface="+mn-cs"/>
                      </a:endParaRP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6386280"/>
                  </a:ext>
                </a:extLst>
              </a:tr>
              <a:tr h="1893836">
                <a:tc>
                  <a:txBody>
                    <a:bodyPr/>
                    <a:lstStyle/>
                    <a:p>
                      <a:pPr marL="0" marR="0" lvl="1" indent="0" algn="l" rtl="0" eaLnBrk="1" fontAlgn="auto" latinLnBrk="0" hangingPunct="1">
                        <a:lnSpc>
                          <a:spcPct val="100000"/>
                        </a:lnSpc>
                        <a:spcBef>
                          <a:spcPct val="0"/>
                        </a:spcBef>
                        <a:spcAft>
                          <a:spcPct val="15000"/>
                        </a:spcAft>
                        <a:buClrTx/>
                        <a:buSzTx/>
                        <a:buFont typeface="Arial" panose="020B0604020202020204" pitchFamily="34" charset="0"/>
                        <a:buNone/>
                      </a:pPr>
                      <a:r>
                        <a:rPr kumimoji="0" lang="en-AU" sz="1100" b="0" i="0" u="none" strike="noStrike" kern="1200" cap="none" spc="0" normalizeH="0" baseline="0" noProof="0">
                          <a:ln>
                            <a:noFill/>
                          </a:ln>
                          <a:solidFill>
                            <a:srgbClr val="232B39"/>
                          </a:solidFill>
                          <a:effectLst/>
                          <a:uLnTx/>
                          <a:uFillTx/>
                          <a:latin typeface="+mn-lt"/>
                          <a:ea typeface="+mn-ea"/>
                          <a:cs typeface="+mn-cs"/>
                        </a:rPr>
                        <a:t>Remove permissions and </a:t>
                      </a:r>
                      <a:r>
                        <a:rPr lang="en-AU" sz="1100" b="0" i="0" u="none" strike="noStrike" kern="1200" cap="none" spc="0" normalizeH="0" baseline="0" noProof="0">
                          <a:ln>
                            <a:noFill/>
                          </a:ln>
                          <a:solidFill>
                            <a:srgbClr val="232B39"/>
                          </a:solidFill>
                          <a:effectLst/>
                          <a:uLnTx/>
                          <a:uFillTx/>
                          <a:latin typeface="+mn-lt"/>
                          <a:ea typeface="+mn-ea"/>
                          <a:cs typeface="+mn-cs"/>
                        </a:rPr>
                        <a:t>use </a:t>
                      </a:r>
                      <a:r>
                        <a:rPr kumimoji="0" lang="en-AU" sz="1100" b="0" i="0" u="none" strike="noStrike" kern="1200" cap="none" spc="0" normalizeH="0" baseline="0" noProof="0">
                          <a:ln>
                            <a:noFill/>
                          </a:ln>
                          <a:solidFill>
                            <a:srgbClr val="232B39"/>
                          </a:solidFill>
                          <a:effectLst/>
                          <a:uLnTx/>
                          <a:uFillTx/>
                          <a:latin typeface="+mn-lt"/>
                          <a:ea typeface="+mn-ea"/>
                          <a:cs typeface="+mn-cs"/>
                        </a:rPr>
                        <a:t>other tools such as notification, negative licensing, industry certification and voluntary codes.</a:t>
                      </a:r>
                      <a:r>
                        <a:rPr lang="en-AU" sz="1100" b="0" i="0" u="none" strike="noStrike" kern="1200" cap="none" spc="0" normalizeH="0" baseline="0" noProof="0">
                          <a:ln>
                            <a:noFill/>
                          </a:ln>
                          <a:solidFill>
                            <a:srgbClr val="232B39"/>
                          </a:solidFill>
                          <a:effectLst/>
                          <a:uLnTx/>
                          <a:uFillTx/>
                          <a:latin typeface="+mn-lt"/>
                          <a:ea typeface="+mn-ea"/>
                          <a:cs typeface="+mn-cs"/>
                        </a:rPr>
                        <a:t> </a:t>
                      </a:r>
                      <a:endParaRPr kumimoji="0" lang="en-AU" sz="1100" b="0" i="0" u="none" strike="noStrike" kern="1200" cap="none" spc="0" normalizeH="0" baseline="0" noProof="0">
                        <a:ln>
                          <a:noFill/>
                        </a:ln>
                        <a:solidFill>
                          <a:srgbClr val="232B39"/>
                        </a:solidFill>
                        <a:effectLst/>
                        <a:uLnTx/>
                        <a:uFillTx/>
                        <a:latin typeface="+mn-lt"/>
                        <a:ea typeface="+mn-ea"/>
                        <a:cs typeface="+mn-cs"/>
                      </a:endParaRP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488950" rtl="0" eaLnBrk="1" fontAlgn="auto" latinLnBrk="0" hangingPunct="1">
                        <a:lnSpc>
                          <a:spcPct val="100000"/>
                        </a:lnSpc>
                        <a:spcBef>
                          <a:spcPct val="0"/>
                        </a:spcBef>
                        <a:spcAft>
                          <a:spcPct val="15000"/>
                        </a:spcAft>
                        <a:buClrTx/>
                        <a:buSzTx/>
                        <a:buFont typeface="Arial" panose="020B0604020202020204" pitchFamily="34" charset="0"/>
                        <a:buNone/>
                        <a:tabLst/>
                        <a:defRPr/>
                      </a:pPr>
                      <a:r>
                        <a:rPr lang="en-AU" sz="1100" b="0" i="0" u="none" strike="noStrike" kern="1200" cap="none" spc="0" normalizeH="0" baseline="0" noProof="0">
                          <a:ln>
                            <a:noFill/>
                          </a:ln>
                          <a:solidFill>
                            <a:srgbClr val="232B39"/>
                          </a:solidFill>
                          <a:effectLst/>
                          <a:uLnTx/>
                          <a:uFillTx/>
                          <a:latin typeface="+mn-lt"/>
                          <a:ea typeface="+mn-ea"/>
                          <a:cs typeface="+mn-cs"/>
                        </a:rPr>
                        <a:t>Costs</a:t>
                      </a:r>
                      <a:r>
                        <a:rPr kumimoji="0" lang="en-AU" sz="1100" b="0" i="0" u="none" strike="noStrike" kern="1200" cap="none" spc="0" normalizeH="0" baseline="0" noProof="0">
                          <a:ln>
                            <a:noFill/>
                          </a:ln>
                          <a:solidFill>
                            <a:srgbClr val="232B39"/>
                          </a:solidFill>
                          <a:effectLst/>
                          <a:uLnTx/>
                          <a:uFillTx/>
                          <a:latin typeface="+mn-lt"/>
                          <a:ea typeface="+mn-ea"/>
                          <a:cs typeface="+mn-cs"/>
                        </a:rPr>
                        <a:t> of administering the permission have been eliminated. However, permission fee revenue may also be foregone. Costs of other regulatory activities may change.</a:t>
                      </a: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AU" sz="1100" b="0" i="0" u="none" strike="noStrike" kern="1200" cap="none" spc="0" normalizeH="0" baseline="0" noProof="0">
                          <a:ln>
                            <a:noFill/>
                          </a:ln>
                          <a:solidFill>
                            <a:srgbClr val="232B39"/>
                          </a:solidFill>
                          <a:effectLst/>
                          <a:uLnTx/>
                          <a:uFillTx/>
                          <a:latin typeface="+mn-lt"/>
                          <a:ea typeface="+mn-ea"/>
                          <a:cs typeface="+mn-cs"/>
                        </a:rPr>
                        <a:t>Consider whether the current level of cost recovery across the organisation is still feasible. If not, reform to this extent may require additional funding. Present options to achieve funding or revenue increases before proceeding with reform.</a:t>
                      </a:r>
                      <a:r>
                        <a:rPr lang="en-AU" sz="1100" b="0" i="0" u="none" strike="noStrike" kern="1200" cap="none" spc="0" normalizeH="0" baseline="0" noProof="0">
                          <a:ln>
                            <a:noFill/>
                          </a:ln>
                          <a:solidFill>
                            <a:srgbClr val="232B39"/>
                          </a:solidFill>
                          <a:effectLst/>
                          <a:uLnTx/>
                          <a:uFillTx/>
                          <a:latin typeface="+mn-lt"/>
                          <a:ea typeface="+mn-ea"/>
                          <a:cs typeface="+mn-cs"/>
                        </a:rPr>
                        <a:t> </a:t>
                      </a:r>
                      <a:endParaRPr kumimoji="0" lang="en-AU" sz="1100" b="0" i="0" u="none" strike="noStrike" kern="1200" cap="none" spc="0" normalizeH="0" baseline="0" noProof="0">
                        <a:ln>
                          <a:noFill/>
                        </a:ln>
                        <a:solidFill>
                          <a:srgbClr val="232B39"/>
                        </a:solidFill>
                        <a:effectLst/>
                        <a:uLnTx/>
                        <a:uFillTx/>
                        <a:latin typeface="+mn-lt"/>
                        <a:ea typeface="+mn-ea"/>
                        <a:cs typeface="+mn-cs"/>
                      </a:endParaRP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AU" sz="1100" b="0" i="0" u="none" strike="noStrike" kern="1200" cap="none" spc="0" normalizeH="0" baseline="0" noProof="0">
                          <a:ln>
                            <a:noFill/>
                          </a:ln>
                          <a:solidFill>
                            <a:srgbClr val="232B39"/>
                          </a:solidFill>
                          <a:effectLst/>
                          <a:uLnTx/>
                          <a:uFillTx/>
                          <a:latin typeface="+mn-lt"/>
                          <a:ea typeface="+mn-ea"/>
                          <a:cs typeface="+mn-cs"/>
                        </a:rPr>
                        <a:t>Remove licences, permits, and registrations and replace with a notification. Applying a fee to a notification would need to assess whether this can effectively recover regulator costs from all those that are required to notify. There are trade-offs involved. For example:</a:t>
                      </a:r>
                    </a:p>
                    <a:p>
                      <a:pPr marL="171450" indent="-171450">
                        <a:buFont typeface="Arial" panose="020B0604020202020204" pitchFamily="34" charset="0"/>
                        <a:buChar char="•"/>
                      </a:pPr>
                      <a:r>
                        <a:rPr kumimoji="0" lang="en-AU" sz="1100" b="0" i="0" u="none" strike="noStrike" kern="1200" cap="none" spc="0" normalizeH="0" baseline="0" noProof="0">
                          <a:ln>
                            <a:noFill/>
                          </a:ln>
                          <a:solidFill>
                            <a:srgbClr val="232B39"/>
                          </a:solidFill>
                          <a:effectLst/>
                          <a:uLnTx/>
                          <a:uFillTx/>
                          <a:latin typeface="+mn-lt"/>
                          <a:ea typeface="+mn-ea"/>
                          <a:cs typeface="+mn-cs"/>
                        </a:rPr>
                        <a:t>the loss of revenue associated with those that do not notify could be greater or less than the costs of enforcing cost recovery</a:t>
                      </a:r>
                    </a:p>
                    <a:p>
                      <a:pPr marL="171450" indent="-171450">
                        <a:buFont typeface="Arial" panose="020B0604020202020204" pitchFamily="34" charset="0"/>
                        <a:buChar char="•"/>
                      </a:pPr>
                      <a:r>
                        <a:rPr kumimoji="0" lang="en-AU" sz="1100" b="0" i="0" u="none" strike="noStrike" kern="1200" cap="none" spc="0" normalizeH="0" baseline="0" noProof="0">
                          <a:ln>
                            <a:noFill/>
                          </a:ln>
                          <a:solidFill>
                            <a:srgbClr val="232B39"/>
                          </a:solidFill>
                          <a:effectLst/>
                          <a:uLnTx/>
                          <a:uFillTx/>
                          <a:latin typeface="+mn-lt"/>
                          <a:ea typeface="+mn-ea"/>
                          <a:cs typeface="+mn-cs"/>
                        </a:rPr>
                        <a:t>the risks of non-compliance with notification requirements due to the fees </a:t>
                      </a:r>
                      <a:r>
                        <a:rPr lang="en-AU" sz="1100" b="0" i="0" u="none" strike="noStrike" kern="1200" cap="none" spc="0" normalizeH="0" baseline="0" noProof="0">
                          <a:ln>
                            <a:noFill/>
                          </a:ln>
                          <a:solidFill>
                            <a:srgbClr val="232B39"/>
                          </a:solidFill>
                          <a:effectLst/>
                          <a:uLnTx/>
                          <a:uFillTx/>
                          <a:latin typeface="+mn-lt"/>
                          <a:ea typeface="+mn-ea"/>
                          <a:cs typeface="+mn-cs"/>
                        </a:rPr>
                        <a:t>involved.</a:t>
                      </a:r>
                      <a:endParaRPr kumimoji="0" lang="en-AU" sz="1100" b="0" i="0" u="none" strike="noStrike" kern="1200" cap="none" spc="0" normalizeH="0" baseline="0" noProof="0">
                        <a:ln>
                          <a:noFill/>
                        </a:ln>
                        <a:solidFill>
                          <a:srgbClr val="232B39"/>
                        </a:solidFill>
                        <a:effectLst/>
                        <a:uLnTx/>
                        <a:uFillTx/>
                        <a:latin typeface="+mn-lt"/>
                        <a:ea typeface="+mn-ea"/>
                        <a:cs typeface="+mn-cs"/>
                      </a:endParaRPr>
                    </a:p>
                  </a:txBody>
                  <a:tcPr marL="90000" marR="90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434183"/>
                  </a:ext>
                </a:extLst>
              </a:tr>
            </a:tbl>
          </a:graphicData>
        </a:graphic>
      </p:graphicFrame>
      <p:grpSp>
        <p:nvGrpSpPr>
          <p:cNvPr id="16" name="Group 15">
            <a:extLst>
              <a:ext uri="{FF2B5EF4-FFF2-40B4-BE49-F238E27FC236}">
                <a16:creationId xmlns:a16="http://schemas.microsoft.com/office/drawing/2014/main" id="{CF96182C-E49B-6295-98F0-735003259C89}"/>
              </a:ext>
            </a:extLst>
          </p:cNvPr>
          <p:cNvGrpSpPr/>
          <p:nvPr/>
        </p:nvGrpSpPr>
        <p:grpSpPr>
          <a:xfrm>
            <a:off x="688099" y="4433377"/>
            <a:ext cx="1281727" cy="1086872"/>
            <a:chOff x="688099" y="4473163"/>
            <a:chExt cx="1281727" cy="1086872"/>
          </a:xfrm>
        </p:grpSpPr>
        <p:sp>
          <p:nvSpPr>
            <p:cNvPr id="33" name="Rectangle 32">
              <a:extLst>
                <a:ext uri="{FF2B5EF4-FFF2-40B4-BE49-F238E27FC236}">
                  <a16:creationId xmlns:a16="http://schemas.microsoft.com/office/drawing/2014/main" id="{30E934A0-1B67-CA44-A270-043E7184E866}"/>
                </a:ext>
              </a:extLst>
            </p:cNvPr>
            <p:cNvSpPr/>
            <p:nvPr/>
          </p:nvSpPr>
          <p:spPr>
            <a:xfrm>
              <a:off x="688099" y="4473163"/>
              <a:ext cx="1281727" cy="10868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C3C04FA4-43BB-EC5B-87FC-9B99EEAF4F30}"/>
                </a:ext>
              </a:extLst>
            </p:cNvPr>
            <p:cNvSpPr/>
            <p:nvPr/>
          </p:nvSpPr>
          <p:spPr>
            <a:xfrm>
              <a:off x="968838" y="4808729"/>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AA6175EB-D846-0CE0-A57B-591EEBF1648E}"/>
                </a:ext>
              </a:extLst>
            </p:cNvPr>
            <p:cNvSpPr/>
            <p:nvPr/>
          </p:nvSpPr>
          <p:spPr>
            <a:xfrm>
              <a:off x="688099" y="4473163"/>
              <a:ext cx="1281727" cy="25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t>Remove</a:t>
              </a:r>
            </a:p>
          </p:txBody>
        </p:sp>
        <p:pic>
          <p:nvPicPr>
            <p:cNvPr id="36" name="Graphic 35" descr="Eraser with solid fill">
              <a:extLst>
                <a:ext uri="{FF2B5EF4-FFF2-40B4-BE49-F238E27FC236}">
                  <a16:creationId xmlns:a16="http://schemas.microsoft.com/office/drawing/2014/main" id="{ADD5D158-F274-C086-975C-7F7FEED2D4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9881" y="4823240"/>
              <a:ext cx="540000" cy="540000"/>
            </a:xfrm>
            <a:prstGeom prst="rect">
              <a:avLst/>
            </a:prstGeom>
          </p:spPr>
        </p:pic>
      </p:grpSp>
      <p:grpSp>
        <p:nvGrpSpPr>
          <p:cNvPr id="17" name="Group 16">
            <a:extLst>
              <a:ext uri="{FF2B5EF4-FFF2-40B4-BE49-F238E27FC236}">
                <a16:creationId xmlns:a16="http://schemas.microsoft.com/office/drawing/2014/main" id="{F9EACF18-72F4-47CD-4299-516765A5F41A}"/>
              </a:ext>
            </a:extLst>
          </p:cNvPr>
          <p:cNvGrpSpPr/>
          <p:nvPr/>
        </p:nvGrpSpPr>
        <p:grpSpPr>
          <a:xfrm>
            <a:off x="688099" y="2993906"/>
            <a:ext cx="1281727" cy="1140951"/>
            <a:chOff x="688099" y="2793649"/>
            <a:chExt cx="1281727" cy="1140951"/>
          </a:xfrm>
        </p:grpSpPr>
        <p:sp>
          <p:nvSpPr>
            <p:cNvPr id="26" name="Rectangle 25">
              <a:extLst>
                <a:ext uri="{FF2B5EF4-FFF2-40B4-BE49-F238E27FC236}">
                  <a16:creationId xmlns:a16="http://schemas.microsoft.com/office/drawing/2014/main" id="{88BE9E46-E38F-6E9F-DDC9-4AF639510195}"/>
                </a:ext>
              </a:extLst>
            </p:cNvPr>
            <p:cNvSpPr/>
            <p:nvPr/>
          </p:nvSpPr>
          <p:spPr>
            <a:xfrm>
              <a:off x="688099" y="2793650"/>
              <a:ext cx="1281727" cy="11409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E5CF646B-FEF8-4FEC-9D41-758DDBAA86BA}"/>
                </a:ext>
              </a:extLst>
            </p:cNvPr>
            <p:cNvSpPr/>
            <p:nvPr/>
          </p:nvSpPr>
          <p:spPr>
            <a:xfrm>
              <a:off x="688099" y="2793649"/>
              <a:ext cx="1281727" cy="25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t>Reduce</a:t>
              </a:r>
            </a:p>
          </p:txBody>
        </p:sp>
        <p:sp>
          <p:nvSpPr>
            <p:cNvPr id="27" name="Oval 26">
              <a:extLst>
                <a:ext uri="{FF2B5EF4-FFF2-40B4-BE49-F238E27FC236}">
                  <a16:creationId xmlns:a16="http://schemas.microsoft.com/office/drawing/2014/main" id="{4079413F-E06E-6ED0-10E7-B4EE08149E7A}"/>
                </a:ext>
              </a:extLst>
            </p:cNvPr>
            <p:cNvSpPr/>
            <p:nvPr/>
          </p:nvSpPr>
          <p:spPr>
            <a:xfrm>
              <a:off x="971234" y="3136326"/>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8" name="Graphic 37" descr="Branching diagram with solid fill">
              <a:extLst>
                <a:ext uri="{FF2B5EF4-FFF2-40B4-BE49-F238E27FC236}">
                  <a16:creationId xmlns:a16="http://schemas.microsoft.com/office/drawing/2014/main" id="{8949B9D4-81C4-55EF-920B-9FD4D778F7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54717" y="3190326"/>
              <a:ext cx="540000" cy="540000"/>
            </a:xfrm>
            <a:prstGeom prst="rect">
              <a:avLst/>
            </a:prstGeom>
          </p:spPr>
        </p:pic>
      </p:grpSp>
      <p:grpSp>
        <p:nvGrpSpPr>
          <p:cNvPr id="18" name="Group 17">
            <a:extLst>
              <a:ext uri="{FF2B5EF4-FFF2-40B4-BE49-F238E27FC236}">
                <a16:creationId xmlns:a16="http://schemas.microsoft.com/office/drawing/2014/main" id="{7C59B290-3B97-1E1E-F6E4-BEEDFF4CAD6C}"/>
              </a:ext>
            </a:extLst>
          </p:cNvPr>
          <p:cNvGrpSpPr/>
          <p:nvPr/>
        </p:nvGrpSpPr>
        <p:grpSpPr>
          <a:xfrm>
            <a:off x="688099" y="1637964"/>
            <a:ext cx="1281727" cy="1074197"/>
            <a:chOff x="688099" y="1524840"/>
            <a:chExt cx="1281727" cy="1074197"/>
          </a:xfrm>
        </p:grpSpPr>
        <p:sp>
          <p:nvSpPr>
            <p:cNvPr id="2" name="Rectangle 1">
              <a:extLst>
                <a:ext uri="{FF2B5EF4-FFF2-40B4-BE49-F238E27FC236}">
                  <a16:creationId xmlns:a16="http://schemas.microsoft.com/office/drawing/2014/main" id="{3459A6D9-0FDE-3BDB-F521-3F944C89299A}"/>
                </a:ext>
              </a:extLst>
            </p:cNvPr>
            <p:cNvSpPr/>
            <p:nvPr/>
          </p:nvSpPr>
          <p:spPr>
            <a:xfrm>
              <a:off x="688099" y="1524840"/>
              <a:ext cx="1281727" cy="107419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32FD09AF-84B1-ACC0-7BE1-8726E52DB261}"/>
                </a:ext>
              </a:extLst>
            </p:cNvPr>
            <p:cNvSpPr/>
            <p:nvPr/>
          </p:nvSpPr>
          <p:spPr>
            <a:xfrm>
              <a:off x="968838" y="1886569"/>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0C71565-645F-5015-D8BA-ABAB6950F498}"/>
                </a:ext>
              </a:extLst>
            </p:cNvPr>
            <p:cNvSpPr/>
            <p:nvPr/>
          </p:nvSpPr>
          <p:spPr>
            <a:xfrm>
              <a:off x="688099" y="1524841"/>
              <a:ext cx="1281727" cy="25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a:t>Consolidate</a:t>
              </a:r>
            </a:p>
          </p:txBody>
        </p:sp>
        <p:pic>
          <p:nvPicPr>
            <p:cNvPr id="41" name="Graphic 40" descr="Network with solid fill">
              <a:extLst>
                <a:ext uri="{FF2B5EF4-FFF2-40B4-BE49-F238E27FC236}">
                  <a16:creationId xmlns:a16="http://schemas.microsoft.com/office/drawing/2014/main" id="{9E5B78FE-02EE-2989-BDA3-F889C772FE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590" y="1931860"/>
              <a:ext cx="540000" cy="540000"/>
            </a:xfrm>
            <a:prstGeom prst="rect">
              <a:avLst/>
            </a:prstGeom>
          </p:spPr>
        </p:pic>
      </p:grpSp>
      <p:sp>
        <p:nvSpPr>
          <p:cNvPr id="4" name="Title 3">
            <a:extLst>
              <a:ext uri="{FF2B5EF4-FFF2-40B4-BE49-F238E27FC236}">
                <a16:creationId xmlns:a16="http://schemas.microsoft.com/office/drawing/2014/main" id="{F48034B5-A6A4-13C4-F641-9ABB9BF387CD}"/>
              </a:ext>
            </a:extLst>
          </p:cNvPr>
          <p:cNvSpPr>
            <a:spLocks noGrp="1"/>
          </p:cNvSpPr>
          <p:nvPr>
            <p:ph type="title"/>
          </p:nvPr>
        </p:nvSpPr>
        <p:spPr/>
        <p:txBody>
          <a:bodyPr/>
          <a:lstStyle/>
          <a:p>
            <a:r>
              <a:rPr lang="en-AU"/>
              <a:t>2G. Fee level and structure reform scenarios</a:t>
            </a:r>
          </a:p>
        </p:txBody>
      </p:sp>
      <p:sp>
        <p:nvSpPr>
          <p:cNvPr id="15" name="Rectangle 14">
            <a:extLst>
              <a:ext uri="{FF2B5EF4-FFF2-40B4-BE49-F238E27FC236}">
                <a16:creationId xmlns:a16="http://schemas.microsoft.com/office/drawing/2014/main" id="{953F9D68-335A-1DBB-CFE8-F21F7209D6A1}"/>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Tree>
    <p:extLst>
      <p:ext uri="{BB962C8B-B14F-4D97-AF65-F5344CB8AC3E}">
        <p14:creationId xmlns:p14="http://schemas.microsoft.com/office/powerpoint/2010/main" val="856637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C7AC2A-F2FD-BD97-7178-44C5B3EEF06D}"/>
              </a:ext>
            </a:extLst>
          </p:cNvPr>
          <p:cNvSpPr/>
          <p:nvPr/>
        </p:nvSpPr>
        <p:spPr>
          <a:xfrm>
            <a:off x="216310" y="1543666"/>
            <a:ext cx="1453446" cy="4286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 name="Table 10">
            <a:extLst>
              <a:ext uri="{FF2B5EF4-FFF2-40B4-BE49-F238E27FC236}">
                <a16:creationId xmlns:a16="http://schemas.microsoft.com/office/drawing/2014/main" id="{E4FCD4B6-35D4-C521-E9EC-0C97A40C70F8}"/>
              </a:ext>
            </a:extLst>
          </p:cNvPr>
          <p:cNvGraphicFramePr>
            <a:graphicFrameLocks noGrp="1"/>
          </p:cNvGraphicFramePr>
          <p:nvPr>
            <p:extLst>
              <p:ext uri="{D42A27DB-BD31-4B8C-83A1-F6EECF244321}">
                <p14:modId xmlns:p14="http://schemas.microsoft.com/office/powerpoint/2010/main" val="517354381"/>
              </p:ext>
            </p:extLst>
          </p:nvPr>
        </p:nvGraphicFramePr>
        <p:xfrm>
          <a:off x="697113" y="944563"/>
          <a:ext cx="10666131" cy="5395101"/>
        </p:xfrm>
        <a:graphic>
          <a:graphicData uri="http://schemas.openxmlformats.org/drawingml/2006/table">
            <a:tbl>
              <a:tblPr firstRow="1" bandRow="1">
                <a:tableStyleId>{B301B821-A1FF-4177-AEE7-76D212191A09}</a:tableStyleId>
              </a:tblPr>
              <a:tblGrid>
                <a:gridCol w="1502875">
                  <a:extLst>
                    <a:ext uri="{9D8B030D-6E8A-4147-A177-3AD203B41FA5}">
                      <a16:colId xmlns:a16="http://schemas.microsoft.com/office/drawing/2014/main" val="60894043"/>
                    </a:ext>
                  </a:extLst>
                </a:gridCol>
                <a:gridCol w="2236206">
                  <a:extLst>
                    <a:ext uri="{9D8B030D-6E8A-4147-A177-3AD203B41FA5}">
                      <a16:colId xmlns:a16="http://schemas.microsoft.com/office/drawing/2014/main" val="2761569685"/>
                    </a:ext>
                  </a:extLst>
                </a:gridCol>
                <a:gridCol w="3983529">
                  <a:extLst>
                    <a:ext uri="{9D8B030D-6E8A-4147-A177-3AD203B41FA5}">
                      <a16:colId xmlns:a16="http://schemas.microsoft.com/office/drawing/2014/main" val="3507905192"/>
                    </a:ext>
                  </a:extLst>
                </a:gridCol>
                <a:gridCol w="2943521">
                  <a:extLst>
                    <a:ext uri="{9D8B030D-6E8A-4147-A177-3AD203B41FA5}">
                      <a16:colId xmlns:a16="http://schemas.microsoft.com/office/drawing/2014/main" val="3767270036"/>
                    </a:ext>
                  </a:extLst>
                </a:gridCol>
              </a:tblGrid>
              <a:tr h="377110">
                <a:tc>
                  <a:txBody>
                    <a:bodyPr/>
                    <a:lstStyle/>
                    <a:p>
                      <a:pPr>
                        <a:lnSpc>
                          <a:spcPct val="107000"/>
                        </a:lnSpc>
                        <a:spcAft>
                          <a:spcPts val="800"/>
                        </a:spcAft>
                      </a:pPr>
                      <a:r>
                        <a:rPr lang="en-AU" sz="1150" b="0">
                          <a:effectLst/>
                          <a:latin typeface="+mj-lt"/>
                        </a:rPr>
                        <a:t>Basic questions or indicators</a:t>
                      </a:r>
                      <a:endParaRPr lang="en-AU" sz="1150" b="0">
                        <a:effectLst/>
                        <a:latin typeface="+mj-lt"/>
                        <a:ea typeface="Calibri" panose="020F0502020204030204" pitchFamily="34" charset="0"/>
                        <a:cs typeface="Times New Roman" panose="02020603050405020304" pitchFamily="18" charset="0"/>
                      </a:endParaRPr>
                    </a:p>
                  </a:txBody>
                  <a:tcPr marL="72000" marR="72000" marT="36000" marB="36000">
                    <a:solidFill>
                      <a:schemeClr val="accent3"/>
                    </a:solidFill>
                  </a:tcPr>
                </a:tc>
                <a:tc>
                  <a:txBody>
                    <a:bodyPr/>
                    <a:lstStyle/>
                    <a:p>
                      <a:pPr>
                        <a:lnSpc>
                          <a:spcPct val="107000"/>
                        </a:lnSpc>
                        <a:spcAft>
                          <a:spcPts val="800"/>
                        </a:spcAft>
                      </a:pPr>
                      <a:r>
                        <a:rPr lang="en-AU" sz="1150" b="0">
                          <a:effectLst/>
                          <a:latin typeface="+mj-lt"/>
                        </a:rPr>
                        <a:t>Additional questions to develop the indicator further</a:t>
                      </a:r>
                      <a:endParaRPr lang="en-AU" sz="1150" b="0">
                        <a:effectLst/>
                        <a:latin typeface="+mj-lt"/>
                        <a:ea typeface="Calibri" panose="020F0502020204030204" pitchFamily="34" charset="0"/>
                        <a:cs typeface="Times New Roman" panose="02020603050405020304" pitchFamily="18" charset="0"/>
                      </a:endParaRPr>
                    </a:p>
                  </a:txBody>
                  <a:tcPr marL="72000" marR="72000" marT="36000" marB="36000">
                    <a:solidFill>
                      <a:schemeClr val="accent3"/>
                    </a:solidFill>
                  </a:tcPr>
                </a:tc>
                <a:tc>
                  <a:txBody>
                    <a:bodyPr/>
                    <a:lstStyle/>
                    <a:p>
                      <a:pPr>
                        <a:lnSpc>
                          <a:spcPct val="107000"/>
                        </a:lnSpc>
                        <a:spcAft>
                          <a:spcPts val="800"/>
                        </a:spcAft>
                      </a:pPr>
                      <a:r>
                        <a:rPr lang="en-AU" sz="1150" b="0">
                          <a:effectLst/>
                          <a:latin typeface="+mj-lt"/>
                        </a:rPr>
                        <a:t>Example measures of effectiveness </a:t>
                      </a:r>
                      <a:endParaRPr lang="en-AU" sz="1150" b="0">
                        <a:effectLst/>
                        <a:latin typeface="+mj-lt"/>
                        <a:ea typeface="Calibri" panose="020F0502020204030204" pitchFamily="34" charset="0"/>
                        <a:cs typeface="Times New Roman" panose="02020603050405020304" pitchFamily="18" charset="0"/>
                      </a:endParaRPr>
                    </a:p>
                  </a:txBody>
                  <a:tcPr marL="72000" marR="72000" marT="36000" marB="36000">
                    <a:solidFill>
                      <a:schemeClr val="accent3"/>
                    </a:solidFill>
                  </a:tcPr>
                </a:tc>
                <a:tc>
                  <a:txBody>
                    <a:bodyPr/>
                    <a:lstStyle/>
                    <a:p>
                      <a:pPr>
                        <a:lnSpc>
                          <a:spcPct val="107000"/>
                        </a:lnSpc>
                        <a:spcAft>
                          <a:spcPts val="800"/>
                        </a:spcAft>
                      </a:pPr>
                      <a:r>
                        <a:rPr lang="en-AU" sz="1150" b="0">
                          <a:effectLst/>
                          <a:latin typeface="+mj-lt"/>
                        </a:rPr>
                        <a:t>Quality indicators (qualitative or quantitative)</a:t>
                      </a:r>
                      <a:endParaRPr lang="en-AU" sz="1150" b="0">
                        <a:effectLst/>
                        <a:latin typeface="+mj-lt"/>
                        <a:ea typeface="Calibri" panose="020F0502020204030204" pitchFamily="34" charset="0"/>
                        <a:cs typeface="Times New Roman" panose="02020603050405020304" pitchFamily="18" charset="0"/>
                      </a:endParaRPr>
                    </a:p>
                  </a:txBody>
                  <a:tcPr marL="72000" marR="72000" marT="36000" marB="36000">
                    <a:solidFill>
                      <a:schemeClr val="accent3"/>
                    </a:solidFill>
                  </a:tcPr>
                </a:tc>
                <a:extLst>
                  <a:ext uri="{0D108BD9-81ED-4DB2-BD59-A6C34878D82A}">
                    <a16:rowId xmlns:a16="http://schemas.microsoft.com/office/drawing/2014/main" val="3002756043"/>
                  </a:ext>
                </a:extLst>
              </a:tr>
              <a:tr h="1328536">
                <a:tc>
                  <a:txBody>
                    <a:bodyPr/>
                    <a:lstStyle/>
                    <a:p>
                      <a:pPr>
                        <a:lnSpc>
                          <a:spcPct val="107000"/>
                        </a:lnSpc>
                        <a:spcAft>
                          <a:spcPts val="300"/>
                        </a:spcAft>
                      </a:pPr>
                      <a:r>
                        <a:rPr lang="en-AU" sz="975">
                          <a:effectLst/>
                        </a:rPr>
                        <a:t>How many applications were received?</a:t>
                      </a:r>
                      <a:endParaRPr lang="en-AU" sz="975">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36000" marB="36000"/>
                </a:tc>
                <a:tc>
                  <a:txBody>
                    <a:bodyPr/>
                    <a:lstStyle/>
                    <a:p>
                      <a:pPr>
                        <a:lnSpc>
                          <a:spcPct val="107000"/>
                        </a:lnSpc>
                        <a:spcAft>
                          <a:spcPts val="300"/>
                        </a:spcAft>
                      </a:pPr>
                      <a:r>
                        <a:rPr lang="en-AU" sz="975">
                          <a:effectLst/>
                        </a:rPr>
                        <a:t>Is pre-screening excluding unsuitable applicants?</a:t>
                      </a:r>
                    </a:p>
                    <a:p>
                      <a:pPr>
                        <a:lnSpc>
                          <a:spcPct val="107000"/>
                        </a:lnSpc>
                        <a:spcAft>
                          <a:spcPts val="300"/>
                        </a:spcAft>
                      </a:pPr>
                      <a:r>
                        <a:rPr lang="en-AU" sz="975">
                          <a:effectLst/>
                        </a:rPr>
                        <a:t>Did we efficiently stream applications by risk category?</a:t>
                      </a:r>
                    </a:p>
                    <a:p>
                      <a:pPr>
                        <a:lnSpc>
                          <a:spcPct val="107000"/>
                        </a:lnSpc>
                        <a:spcAft>
                          <a:spcPts val="300"/>
                        </a:spcAft>
                      </a:pPr>
                      <a:r>
                        <a:rPr lang="en-AU" sz="975">
                          <a:effectLst/>
                        </a:rPr>
                        <a:t>What do we know about entities operating without permission? </a:t>
                      </a:r>
                    </a:p>
                  </a:txBody>
                  <a:tcPr marL="72000" marR="72000" marT="36000" marB="36000"/>
                </a:tc>
                <a:tc>
                  <a:txBody>
                    <a:bodyPr/>
                    <a:lstStyle/>
                    <a:p>
                      <a:pPr>
                        <a:lnSpc>
                          <a:spcPct val="107000"/>
                        </a:lnSpc>
                        <a:spcAft>
                          <a:spcPts val="300"/>
                        </a:spcAft>
                      </a:pPr>
                      <a:r>
                        <a:rPr lang="en-AU" sz="975">
                          <a:effectLst/>
                        </a:rPr>
                        <a:t># monthly applications received, as % of average monthly</a:t>
                      </a:r>
                    </a:p>
                    <a:p>
                      <a:pPr>
                        <a:lnSpc>
                          <a:spcPct val="107000"/>
                        </a:lnSpc>
                        <a:spcAft>
                          <a:spcPts val="300"/>
                        </a:spcAft>
                      </a:pPr>
                      <a:r>
                        <a:rPr lang="en-AU" sz="975">
                          <a:effectLst/>
                        </a:rPr>
                        <a:t>% assessments finalised within expected/statutory timeframes</a:t>
                      </a:r>
                    </a:p>
                    <a:p>
                      <a:pPr>
                        <a:lnSpc>
                          <a:spcPct val="107000"/>
                        </a:lnSpc>
                        <a:spcAft>
                          <a:spcPts val="300"/>
                        </a:spcAft>
                      </a:pPr>
                      <a:r>
                        <a:rPr lang="en-AU" sz="975">
                          <a:effectLst/>
                        </a:rPr>
                        <a:t>% approvals streamed as ‘high’ or ‘low’ risk (with level of assessment based on risk)</a:t>
                      </a:r>
                    </a:p>
                    <a:p>
                      <a:pPr>
                        <a:lnSpc>
                          <a:spcPct val="107000"/>
                        </a:lnSpc>
                        <a:spcAft>
                          <a:spcPts val="300"/>
                        </a:spcAft>
                      </a:pPr>
                      <a:r>
                        <a:rPr lang="en-AU" sz="975">
                          <a:effectLst/>
                        </a:rPr>
                        <a:t>resources applied to servicing ‘failure demand’ or rework</a:t>
                      </a:r>
                    </a:p>
                    <a:p>
                      <a:pPr>
                        <a:lnSpc>
                          <a:spcPct val="107000"/>
                        </a:lnSpc>
                        <a:spcAft>
                          <a:spcPts val="300"/>
                        </a:spcAft>
                      </a:pPr>
                      <a:r>
                        <a:rPr lang="en-AU" sz="975" kern="1200">
                          <a:solidFill>
                            <a:schemeClr val="dk1"/>
                          </a:solidFill>
                          <a:effectLst/>
                        </a:rPr>
                        <a:t>% applications declined (and breakdown of reasons)</a:t>
                      </a:r>
                      <a:endParaRPr lang="en-AU" sz="975" kern="1200">
                        <a:solidFill>
                          <a:schemeClr val="dk1"/>
                        </a:solidFill>
                        <a:effectLst/>
                        <a:latin typeface="+mn-lt"/>
                        <a:ea typeface="+mn-ea"/>
                        <a:cs typeface="+mn-cs"/>
                      </a:endParaRPr>
                    </a:p>
                  </a:txBody>
                  <a:tcPr marL="72000" marR="72000" marT="36000" marB="36000"/>
                </a:tc>
                <a:tc>
                  <a:txBody>
                    <a:bodyPr/>
                    <a:lstStyle/>
                    <a:p>
                      <a:pPr>
                        <a:lnSpc>
                          <a:spcPct val="107000"/>
                        </a:lnSpc>
                        <a:spcAft>
                          <a:spcPts val="300"/>
                        </a:spcAft>
                      </a:pPr>
                      <a:r>
                        <a:rPr lang="en-AU" sz="975">
                          <a:effectLst/>
                        </a:rPr>
                        <a:t>Staff assessment e.g. suitability of triage categories, ability to deliver well considered application reviews)</a:t>
                      </a:r>
                    </a:p>
                    <a:p>
                      <a:pPr>
                        <a:lnSpc>
                          <a:spcPct val="107000"/>
                        </a:lnSpc>
                        <a:spcAft>
                          <a:spcPts val="300"/>
                        </a:spcAft>
                      </a:pPr>
                      <a:r>
                        <a:rPr lang="en-AU" sz="975">
                          <a:effectLst/>
                        </a:rPr>
                        <a:t>Applicant assessment of timeliness, suitability of assessment category</a:t>
                      </a:r>
                    </a:p>
                    <a:p>
                      <a:pPr>
                        <a:lnSpc>
                          <a:spcPct val="107000"/>
                        </a:lnSpc>
                        <a:spcAft>
                          <a:spcPts val="300"/>
                        </a:spcAft>
                      </a:pPr>
                      <a:r>
                        <a:rPr lang="en-AU" sz="975">
                          <a:effectLst/>
                        </a:rPr>
                        <a:t>Stakeholder assessment on how well initial needs were met, whether rework was required</a:t>
                      </a:r>
                    </a:p>
                  </a:txBody>
                  <a:tcPr marL="72000" marR="72000" marT="36000" marB="36000"/>
                </a:tc>
                <a:extLst>
                  <a:ext uri="{0D108BD9-81ED-4DB2-BD59-A6C34878D82A}">
                    <a16:rowId xmlns:a16="http://schemas.microsoft.com/office/drawing/2014/main" val="447253467"/>
                  </a:ext>
                </a:extLst>
              </a:tr>
              <a:tr h="996887">
                <a:tc>
                  <a:txBody>
                    <a:bodyPr/>
                    <a:lstStyle/>
                    <a:p>
                      <a:pPr>
                        <a:lnSpc>
                          <a:spcPct val="107000"/>
                        </a:lnSpc>
                        <a:spcAft>
                          <a:spcPts val="300"/>
                        </a:spcAft>
                      </a:pPr>
                      <a:r>
                        <a:rPr lang="en-AU" sz="975">
                          <a:effectLst/>
                        </a:rPr>
                        <a:t>How many times did we inspect permission holders?</a:t>
                      </a:r>
                      <a:endParaRPr lang="en-AU" sz="975">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36000" marB="36000"/>
                </a:tc>
                <a:tc>
                  <a:txBody>
                    <a:bodyPr/>
                    <a:lstStyle/>
                    <a:p>
                      <a:pPr>
                        <a:lnSpc>
                          <a:spcPct val="107000"/>
                        </a:lnSpc>
                        <a:spcAft>
                          <a:spcPts val="300"/>
                        </a:spcAft>
                      </a:pPr>
                      <a:r>
                        <a:rPr lang="en-AU" sz="975">
                          <a:effectLst/>
                        </a:rPr>
                        <a:t>What was the compliance profile of these inspections? </a:t>
                      </a:r>
                    </a:p>
                    <a:p>
                      <a:pPr>
                        <a:lnSpc>
                          <a:spcPct val="107000"/>
                        </a:lnSpc>
                        <a:spcAft>
                          <a:spcPts val="300"/>
                        </a:spcAft>
                      </a:pPr>
                      <a:r>
                        <a:rPr lang="en-AU" sz="975">
                          <a:effectLst/>
                        </a:rPr>
                        <a:t>Does compliance inform permission assessments?</a:t>
                      </a:r>
                    </a:p>
                  </a:txBody>
                  <a:tcPr marL="72000" marR="72000" marT="36000" marB="36000"/>
                </a:tc>
                <a:tc>
                  <a:txBody>
                    <a:bodyPr/>
                    <a:lstStyle/>
                    <a:p>
                      <a:pPr>
                        <a:lnSpc>
                          <a:spcPct val="107000"/>
                        </a:lnSpc>
                        <a:spcAft>
                          <a:spcPts val="300"/>
                        </a:spcAft>
                      </a:pPr>
                      <a:r>
                        <a:rPr lang="en-AU" sz="975">
                          <a:effectLst/>
                        </a:rPr>
                        <a:t># of proactive inspections</a:t>
                      </a:r>
                    </a:p>
                    <a:p>
                      <a:pPr>
                        <a:lnSpc>
                          <a:spcPct val="107000"/>
                        </a:lnSpc>
                        <a:spcAft>
                          <a:spcPts val="300"/>
                        </a:spcAft>
                      </a:pPr>
                      <a:r>
                        <a:rPr lang="en-AU" sz="975">
                          <a:effectLst/>
                        </a:rPr>
                        <a:t>% of inspections by type (e.g. extensive audit, overview, remote)</a:t>
                      </a:r>
                    </a:p>
                    <a:p>
                      <a:pPr>
                        <a:lnSpc>
                          <a:spcPct val="107000"/>
                        </a:lnSpc>
                        <a:spcAft>
                          <a:spcPts val="300"/>
                        </a:spcAft>
                      </a:pPr>
                      <a:r>
                        <a:rPr lang="en-AU" sz="975">
                          <a:effectLst/>
                        </a:rPr>
                        <a:t>% detecting a non-compliance, significance of non-compliance</a:t>
                      </a:r>
                    </a:p>
                    <a:p>
                      <a:pPr>
                        <a:lnSpc>
                          <a:spcPct val="107000"/>
                        </a:lnSpc>
                        <a:spcAft>
                          <a:spcPts val="300"/>
                        </a:spcAft>
                      </a:pPr>
                      <a:r>
                        <a:rPr lang="en-AU" sz="975">
                          <a:effectLst/>
                        </a:rPr>
                        <a:t>% voluntary compliance during inspection</a:t>
                      </a:r>
                    </a:p>
                  </a:txBody>
                  <a:tcPr marL="72000" marR="72000" marT="36000" marB="36000"/>
                </a:tc>
                <a:tc>
                  <a:txBody>
                    <a:bodyPr/>
                    <a:lstStyle/>
                    <a:p>
                      <a:pPr>
                        <a:lnSpc>
                          <a:spcPct val="107000"/>
                        </a:lnSpc>
                        <a:spcAft>
                          <a:spcPts val="300"/>
                        </a:spcAft>
                      </a:pPr>
                      <a:r>
                        <a:rPr lang="en-AU" sz="975">
                          <a:effectLst/>
                        </a:rPr>
                        <a:t>Staff assessment e.g. value of work</a:t>
                      </a:r>
                    </a:p>
                    <a:p>
                      <a:pPr>
                        <a:lnSpc>
                          <a:spcPct val="107000"/>
                        </a:lnSpc>
                        <a:spcAft>
                          <a:spcPts val="300"/>
                        </a:spcAft>
                      </a:pPr>
                      <a:r>
                        <a:rPr lang="en-AU" sz="975">
                          <a:effectLst/>
                        </a:rPr>
                        <a:t>Staff satisfaction with ‘making a difference’ through the sites/issues actioned</a:t>
                      </a:r>
                    </a:p>
                    <a:p>
                      <a:pPr>
                        <a:lnSpc>
                          <a:spcPct val="107000"/>
                        </a:lnSpc>
                        <a:spcAft>
                          <a:spcPts val="300"/>
                        </a:spcAft>
                      </a:pPr>
                      <a:r>
                        <a:rPr lang="en-AU" sz="975">
                          <a:effectLst/>
                        </a:rPr>
                        <a:t>Regulated party views on if inspections/ follow-up actions were justified and proportionate</a:t>
                      </a:r>
                    </a:p>
                  </a:txBody>
                  <a:tcPr marL="72000" marR="72000" marT="36000" marB="36000"/>
                </a:tc>
                <a:extLst>
                  <a:ext uri="{0D108BD9-81ED-4DB2-BD59-A6C34878D82A}">
                    <a16:rowId xmlns:a16="http://schemas.microsoft.com/office/drawing/2014/main" val="3900838074"/>
                  </a:ext>
                </a:extLst>
              </a:tr>
              <a:tr h="1367281">
                <a:tc>
                  <a:txBody>
                    <a:bodyPr/>
                    <a:lstStyle/>
                    <a:p>
                      <a:pPr>
                        <a:lnSpc>
                          <a:spcPct val="107000"/>
                        </a:lnSpc>
                        <a:spcAft>
                          <a:spcPts val="300"/>
                        </a:spcAft>
                      </a:pPr>
                      <a:r>
                        <a:rPr lang="en-AU" sz="975">
                          <a:effectLst/>
                        </a:rPr>
                        <a:t>How many high consequence/ catastrophic events have occurred?</a:t>
                      </a:r>
                      <a:endParaRPr lang="en-AU" sz="975">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36000" marB="36000"/>
                </a:tc>
                <a:tc>
                  <a:txBody>
                    <a:bodyPr/>
                    <a:lstStyle/>
                    <a:p>
                      <a:pPr>
                        <a:lnSpc>
                          <a:spcPct val="107000"/>
                        </a:lnSpc>
                        <a:spcAft>
                          <a:spcPts val="300"/>
                        </a:spcAft>
                      </a:pPr>
                      <a:r>
                        <a:rPr lang="en-AU" sz="975">
                          <a:effectLst/>
                        </a:rPr>
                        <a:t>What are the potential causes of these events? How can we measure these causes?</a:t>
                      </a:r>
                    </a:p>
                    <a:p>
                      <a:pPr>
                        <a:lnSpc>
                          <a:spcPct val="107000"/>
                        </a:lnSpc>
                        <a:spcAft>
                          <a:spcPts val="300"/>
                        </a:spcAft>
                      </a:pPr>
                      <a:r>
                        <a:rPr lang="en-AU" sz="975">
                          <a:effectLst/>
                        </a:rPr>
                        <a:t>What proxy indicators of ‘at risk’ situations can we obtain?</a:t>
                      </a:r>
                    </a:p>
                    <a:p>
                      <a:pPr>
                        <a:lnSpc>
                          <a:spcPct val="107000"/>
                        </a:lnSpc>
                        <a:spcAft>
                          <a:spcPts val="300"/>
                        </a:spcAft>
                      </a:pPr>
                      <a:r>
                        <a:rPr lang="en-AU" sz="975">
                          <a:effectLst/>
                        </a:rPr>
                        <a:t>How much has remediation of failures cost?</a:t>
                      </a:r>
                      <a:endParaRPr lang="en-AU" sz="975">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36000" marB="36000"/>
                </a:tc>
                <a:tc>
                  <a:txBody>
                    <a:bodyPr/>
                    <a:lstStyle/>
                    <a:p>
                      <a:pPr>
                        <a:lnSpc>
                          <a:spcPct val="107000"/>
                        </a:lnSpc>
                        <a:spcAft>
                          <a:spcPts val="300"/>
                        </a:spcAft>
                      </a:pPr>
                      <a:r>
                        <a:rPr lang="en-AU" sz="975" kern="1200">
                          <a:solidFill>
                            <a:schemeClr val="dk1"/>
                          </a:solidFill>
                          <a:effectLst/>
                        </a:rPr>
                        <a:t># audits identifying failures that could lead to catastrophic events</a:t>
                      </a:r>
                    </a:p>
                    <a:p>
                      <a:pPr>
                        <a:lnSpc>
                          <a:spcPct val="107000"/>
                        </a:lnSpc>
                        <a:spcAft>
                          <a:spcPts val="300"/>
                        </a:spcAft>
                      </a:pPr>
                      <a:r>
                        <a:rPr lang="en-AU" sz="975" kern="1200">
                          <a:solidFill>
                            <a:schemeClr val="dk1"/>
                          </a:solidFill>
                          <a:effectLst/>
                        </a:rPr>
                        <a:t># recurrence of near misses or other failures reported (complaints or self-reporting)</a:t>
                      </a:r>
                    </a:p>
                    <a:p>
                      <a:pPr>
                        <a:lnSpc>
                          <a:spcPct val="107000"/>
                        </a:lnSpc>
                        <a:spcAft>
                          <a:spcPts val="300"/>
                        </a:spcAft>
                      </a:pPr>
                      <a:r>
                        <a:rPr lang="en-AU" sz="975" kern="1200">
                          <a:solidFill>
                            <a:schemeClr val="dk1"/>
                          </a:solidFill>
                          <a:effectLst/>
                        </a:rPr>
                        <a:t>Uptake of anonymous reporting schemes for near misses, as % of regulated population</a:t>
                      </a:r>
                    </a:p>
                    <a:p>
                      <a:pPr>
                        <a:lnSpc>
                          <a:spcPct val="107000"/>
                        </a:lnSpc>
                        <a:spcAft>
                          <a:spcPts val="300"/>
                        </a:spcAft>
                      </a:pPr>
                      <a:r>
                        <a:rPr lang="en-AU" sz="975" kern="1200">
                          <a:solidFill>
                            <a:schemeClr val="dk1"/>
                          </a:solidFill>
                          <a:effectLst/>
                        </a:rPr>
                        <a:t> $ cost of remediation to government, permission holder, others</a:t>
                      </a:r>
                      <a:endParaRPr lang="en-AU" sz="975" kern="1200">
                        <a:solidFill>
                          <a:schemeClr val="dk1"/>
                        </a:solidFill>
                        <a:effectLst/>
                        <a:latin typeface="+mn-lt"/>
                        <a:ea typeface="+mn-ea"/>
                        <a:cs typeface="+mn-cs"/>
                      </a:endParaRPr>
                    </a:p>
                  </a:txBody>
                  <a:tcPr marL="72000" marR="72000" marT="36000" marB="36000"/>
                </a:tc>
                <a:tc>
                  <a:txBody>
                    <a:bodyPr/>
                    <a:lstStyle/>
                    <a:p>
                      <a:pPr>
                        <a:lnSpc>
                          <a:spcPct val="107000"/>
                        </a:lnSpc>
                        <a:spcAft>
                          <a:spcPts val="300"/>
                        </a:spcAft>
                      </a:pPr>
                      <a:r>
                        <a:rPr lang="en-AU" sz="975">
                          <a:effectLst/>
                        </a:rPr>
                        <a:t>Industry attitudes towards compliance and prioritising maintenance/monitoring etc.</a:t>
                      </a:r>
                    </a:p>
                    <a:p>
                      <a:pPr>
                        <a:lnSpc>
                          <a:spcPct val="107000"/>
                        </a:lnSpc>
                        <a:spcAft>
                          <a:spcPts val="300"/>
                        </a:spcAft>
                      </a:pPr>
                      <a:r>
                        <a:rPr lang="en-AU" sz="975">
                          <a:effectLst/>
                        </a:rPr>
                        <a:t>Examples of near misses or other failures</a:t>
                      </a:r>
                    </a:p>
                    <a:p>
                      <a:pPr>
                        <a:lnSpc>
                          <a:spcPct val="107000"/>
                        </a:lnSpc>
                        <a:spcAft>
                          <a:spcPts val="300"/>
                        </a:spcAft>
                      </a:pPr>
                      <a:r>
                        <a:rPr lang="en-AU" sz="975">
                          <a:effectLst/>
                        </a:rPr>
                        <a:t>Industry feedback on their internal quality management systems and how well local regulations recognise or promote these</a:t>
                      </a:r>
                    </a:p>
                    <a:p>
                      <a:pPr>
                        <a:lnSpc>
                          <a:spcPct val="107000"/>
                        </a:lnSpc>
                        <a:spcAft>
                          <a:spcPts val="300"/>
                        </a:spcAft>
                      </a:pPr>
                      <a:r>
                        <a:rPr lang="en-AU" sz="975" kern="1200">
                          <a:solidFill>
                            <a:schemeClr val="dk1"/>
                          </a:solidFill>
                          <a:effectLst/>
                        </a:rPr>
                        <a:t>Public trust or social licence indicators </a:t>
                      </a:r>
                      <a:endParaRPr lang="en-AU" sz="975" kern="1200">
                        <a:solidFill>
                          <a:schemeClr val="dk1"/>
                        </a:solidFill>
                        <a:effectLst/>
                        <a:latin typeface="+mn-lt"/>
                        <a:ea typeface="+mn-ea"/>
                        <a:cs typeface="+mn-cs"/>
                      </a:endParaRPr>
                    </a:p>
                  </a:txBody>
                  <a:tcPr marL="72000" marR="72000" marT="36000" marB="36000"/>
                </a:tc>
                <a:extLst>
                  <a:ext uri="{0D108BD9-81ED-4DB2-BD59-A6C34878D82A}">
                    <a16:rowId xmlns:a16="http://schemas.microsoft.com/office/drawing/2014/main" val="1145078547"/>
                  </a:ext>
                </a:extLst>
              </a:tr>
              <a:tr h="567931">
                <a:tc>
                  <a:txBody>
                    <a:bodyPr/>
                    <a:lstStyle/>
                    <a:p>
                      <a:pPr>
                        <a:lnSpc>
                          <a:spcPct val="107000"/>
                        </a:lnSpc>
                        <a:spcAft>
                          <a:spcPts val="300"/>
                        </a:spcAft>
                      </a:pPr>
                      <a:r>
                        <a:rPr lang="en-AU" sz="975" kern="1200">
                          <a:solidFill>
                            <a:schemeClr val="dk1"/>
                          </a:solidFill>
                          <a:effectLst/>
                        </a:rPr>
                        <a:t>How many permission holders report on time?</a:t>
                      </a:r>
                      <a:endParaRPr lang="en-AU" sz="975" kern="1200">
                        <a:solidFill>
                          <a:schemeClr val="dk1"/>
                        </a:solidFill>
                        <a:effectLst/>
                        <a:latin typeface="+mn-lt"/>
                        <a:ea typeface="+mn-ea"/>
                        <a:cs typeface="+mn-cs"/>
                      </a:endParaRPr>
                    </a:p>
                  </a:txBody>
                  <a:tcPr marL="72000" marR="72000" marT="36000" marB="36000"/>
                </a:tc>
                <a:tc>
                  <a:txBody>
                    <a:bodyPr/>
                    <a:lstStyle/>
                    <a:p>
                      <a:pPr>
                        <a:lnSpc>
                          <a:spcPct val="107000"/>
                        </a:lnSpc>
                        <a:spcAft>
                          <a:spcPts val="300"/>
                        </a:spcAft>
                      </a:pPr>
                      <a:r>
                        <a:rPr lang="en-AU" sz="975" kern="1200">
                          <a:solidFill>
                            <a:schemeClr val="dk1"/>
                          </a:solidFill>
                          <a:effectLst/>
                        </a:rPr>
                        <a:t>Are settings to monitor performance working?</a:t>
                      </a:r>
                      <a:endParaRPr lang="en-AU" sz="975" kern="1200">
                        <a:solidFill>
                          <a:schemeClr val="dk1"/>
                        </a:solidFill>
                        <a:effectLst/>
                        <a:latin typeface="+mn-lt"/>
                        <a:ea typeface="+mn-ea"/>
                        <a:cs typeface="+mn-cs"/>
                      </a:endParaRPr>
                    </a:p>
                  </a:txBody>
                  <a:tcPr marL="72000" marR="72000" marT="36000" marB="36000"/>
                </a:tc>
                <a:tc>
                  <a:txBody>
                    <a:bodyPr/>
                    <a:lstStyle/>
                    <a:p>
                      <a:pPr>
                        <a:lnSpc>
                          <a:spcPct val="107000"/>
                        </a:lnSpc>
                        <a:spcAft>
                          <a:spcPts val="300"/>
                        </a:spcAft>
                      </a:pPr>
                      <a:r>
                        <a:rPr lang="en-AU" sz="975" kern="1200">
                          <a:solidFill>
                            <a:schemeClr val="dk1"/>
                          </a:solidFill>
                          <a:effectLst/>
                        </a:rPr>
                        <a:t>% reporting requirements met to required standard on time</a:t>
                      </a:r>
                      <a:endParaRPr lang="en-AU" sz="975" kern="1200">
                        <a:solidFill>
                          <a:schemeClr val="dk1"/>
                        </a:solidFill>
                        <a:effectLst/>
                        <a:latin typeface="+mn-lt"/>
                        <a:ea typeface="+mn-ea"/>
                        <a:cs typeface="+mn-cs"/>
                      </a:endParaRPr>
                    </a:p>
                  </a:txBody>
                  <a:tcPr marL="72000" marR="72000" marT="36000" marB="3600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AU" sz="975" kern="1200">
                          <a:solidFill>
                            <a:schemeClr val="dk1"/>
                          </a:solidFill>
                          <a:effectLst/>
                        </a:rPr>
                        <a:t>Ability to use reported data to generate new insights</a:t>
                      </a:r>
                      <a:endParaRPr lang="en-AU" sz="975" kern="1200">
                        <a:solidFill>
                          <a:schemeClr val="dk1"/>
                        </a:solidFill>
                        <a:effectLst/>
                        <a:latin typeface="+mn-lt"/>
                        <a:ea typeface="+mn-ea"/>
                        <a:cs typeface="+mn-cs"/>
                      </a:endParaRPr>
                    </a:p>
                  </a:txBody>
                  <a:tcPr marL="72000" marR="72000" marT="36000" marB="36000"/>
                </a:tc>
                <a:extLst>
                  <a:ext uri="{0D108BD9-81ED-4DB2-BD59-A6C34878D82A}">
                    <a16:rowId xmlns:a16="http://schemas.microsoft.com/office/drawing/2014/main" val="1942654588"/>
                  </a:ext>
                </a:extLst>
              </a:tr>
              <a:tr h="587749">
                <a:tc>
                  <a:txBody>
                    <a:bodyPr/>
                    <a:lstStyle/>
                    <a:p>
                      <a:pPr>
                        <a:lnSpc>
                          <a:spcPct val="107000"/>
                        </a:lnSpc>
                        <a:spcAft>
                          <a:spcPts val="300"/>
                        </a:spcAft>
                      </a:pPr>
                      <a:r>
                        <a:rPr lang="en-AU" sz="975" kern="1200">
                          <a:solidFill>
                            <a:schemeClr val="dk1"/>
                          </a:solidFill>
                          <a:effectLst/>
                        </a:rPr>
                        <a:t>How well do applicants know rules?</a:t>
                      </a:r>
                      <a:endParaRPr lang="en-AU" sz="975" kern="1200">
                        <a:solidFill>
                          <a:schemeClr val="dk1"/>
                        </a:solidFill>
                        <a:effectLst/>
                        <a:latin typeface="+mn-lt"/>
                        <a:ea typeface="+mn-ea"/>
                        <a:cs typeface="+mn-cs"/>
                      </a:endParaRPr>
                    </a:p>
                  </a:txBody>
                  <a:tcPr marL="72000" marR="72000" marT="36000" marB="36000"/>
                </a:tc>
                <a:tc>
                  <a:txBody>
                    <a:bodyPr/>
                    <a:lstStyle/>
                    <a:p>
                      <a:pPr>
                        <a:lnSpc>
                          <a:spcPct val="107000"/>
                        </a:lnSpc>
                        <a:spcAft>
                          <a:spcPts val="300"/>
                        </a:spcAft>
                      </a:pPr>
                      <a:r>
                        <a:rPr lang="en-AU" sz="975" kern="1200">
                          <a:solidFill>
                            <a:schemeClr val="dk1"/>
                          </a:solidFill>
                          <a:effectLst/>
                        </a:rPr>
                        <a:t>How well do existing permission holders know and accept rules?</a:t>
                      </a:r>
                      <a:endParaRPr lang="en-AU" sz="975" kern="1200">
                        <a:solidFill>
                          <a:schemeClr val="dk1"/>
                        </a:solidFill>
                        <a:effectLst/>
                        <a:latin typeface="+mn-lt"/>
                        <a:ea typeface="+mn-ea"/>
                        <a:cs typeface="+mn-cs"/>
                      </a:endParaRPr>
                    </a:p>
                  </a:txBody>
                  <a:tcPr marL="72000" marR="72000" marT="36000" marB="36000"/>
                </a:tc>
                <a:tc>
                  <a:txBody>
                    <a:bodyPr/>
                    <a:lstStyle/>
                    <a:p>
                      <a:pPr>
                        <a:lnSpc>
                          <a:spcPct val="107000"/>
                        </a:lnSpc>
                        <a:spcAft>
                          <a:spcPts val="300"/>
                        </a:spcAft>
                      </a:pPr>
                      <a:r>
                        <a:rPr lang="en-AU" sz="975" kern="1200">
                          <a:solidFill>
                            <a:schemeClr val="dk1"/>
                          </a:solidFill>
                          <a:effectLst/>
                        </a:rPr>
                        <a:t>% accurate responses to informal knowledge assessment questions at application</a:t>
                      </a:r>
                      <a:endParaRPr lang="en-AU" sz="975" kern="1200">
                        <a:solidFill>
                          <a:schemeClr val="dk1"/>
                        </a:solidFill>
                        <a:effectLst/>
                        <a:latin typeface="+mn-lt"/>
                        <a:ea typeface="+mn-ea"/>
                        <a:cs typeface="+mn-cs"/>
                      </a:endParaRPr>
                    </a:p>
                  </a:txBody>
                  <a:tcPr marL="72000" marR="72000" marT="36000" marB="36000"/>
                </a:tc>
                <a:tc>
                  <a:txBody>
                    <a:bodyPr/>
                    <a:lstStyle/>
                    <a:p>
                      <a:pPr>
                        <a:lnSpc>
                          <a:spcPct val="107000"/>
                        </a:lnSpc>
                        <a:spcAft>
                          <a:spcPts val="300"/>
                        </a:spcAft>
                      </a:pPr>
                      <a:endParaRPr lang="en-AU" sz="975" kern="1200">
                        <a:solidFill>
                          <a:schemeClr val="dk1"/>
                        </a:solidFill>
                        <a:effectLst/>
                        <a:latin typeface="+mn-lt"/>
                        <a:ea typeface="+mn-ea"/>
                        <a:cs typeface="+mn-cs"/>
                      </a:endParaRPr>
                    </a:p>
                  </a:txBody>
                  <a:tcPr marL="72000" marR="72000" marT="36000" marB="36000"/>
                </a:tc>
                <a:extLst>
                  <a:ext uri="{0D108BD9-81ED-4DB2-BD59-A6C34878D82A}">
                    <a16:rowId xmlns:a16="http://schemas.microsoft.com/office/drawing/2014/main" val="1927506758"/>
                  </a:ext>
                </a:extLst>
              </a:tr>
            </a:tbl>
          </a:graphicData>
        </a:graphic>
      </p:graphicFrame>
      <p:sp>
        <p:nvSpPr>
          <p:cNvPr id="2" name="Rectangle 1">
            <a:extLst>
              <a:ext uri="{FF2B5EF4-FFF2-40B4-BE49-F238E27FC236}">
                <a16:creationId xmlns:a16="http://schemas.microsoft.com/office/drawing/2014/main" id="{9AF2D0B7-ABC0-F448-1FD9-ED18D95163A8}"/>
              </a:ext>
            </a:extLst>
          </p:cNvPr>
          <p:cNvSpPr/>
          <p:nvPr/>
        </p:nvSpPr>
        <p:spPr>
          <a:xfrm>
            <a:off x="10007856"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
        <p:nvSpPr>
          <p:cNvPr id="4" name="Title 3">
            <a:extLst>
              <a:ext uri="{FF2B5EF4-FFF2-40B4-BE49-F238E27FC236}">
                <a16:creationId xmlns:a16="http://schemas.microsoft.com/office/drawing/2014/main" id="{CA0AE5CF-2369-BEE0-BF15-698BB80AEC0F}"/>
              </a:ext>
            </a:extLst>
          </p:cNvPr>
          <p:cNvSpPr>
            <a:spLocks noGrp="1"/>
          </p:cNvSpPr>
          <p:nvPr>
            <p:ph type="title"/>
          </p:nvPr>
        </p:nvSpPr>
        <p:spPr/>
        <p:txBody>
          <a:bodyPr/>
          <a:lstStyle/>
          <a:p>
            <a:r>
              <a:rPr lang="en-AU" sz="2400">
                <a:latin typeface="+mj-lt"/>
              </a:rPr>
              <a:t>2H. Sample permissions KPIs for regulators </a:t>
            </a:r>
            <a:endParaRPr lang="en-AU"/>
          </a:p>
        </p:txBody>
      </p:sp>
    </p:spTree>
    <p:extLst>
      <p:ext uri="{BB962C8B-B14F-4D97-AF65-F5344CB8AC3E}">
        <p14:creationId xmlns:p14="http://schemas.microsoft.com/office/powerpoint/2010/main" val="1494124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1547653767"/>
              </p:ext>
            </p:extLst>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December 2023</a:t>
                      </a: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a:solidFill>
                  <a:schemeClr val="bg1"/>
                </a:solidFill>
                <a:latin typeface="+mj-lt"/>
              </a:rPr>
              <a:t>The Permissions Framework and two guides will be continuously improved as they are applied.</a:t>
            </a:r>
          </a:p>
        </p:txBody>
      </p:sp>
    </p:spTree>
    <p:extLst>
      <p:ext uri="{BB962C8B-B14F-4D97-AF65-F5344CB8AC3E}">
        <p14:creationId xmlns:p14="http://schemas.microsoft.com/office/powerpoint/2010/main" val="874660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6FB7C96-826D-2622-6E10-8F8963F5819F}"/>
              </a:ext>
            </a:extLst>
          </p:cNvPr>
          <p:cNvSpPr txBox="1"/>
          <p:nvPr/>
        </p:nvSpPr>
        <p:spPr>
          <a:xfrm>
            <a:off x="704850" y="1761776"/>
            <a:ext cx="1411196" cy="369332"/>
          </a:xfrm>
          <a:prstGeom prst="rect">
            <a:avLst/>
          </a:prstGeom>
          <a:solidFill>
            <a:schemeClr val="bg1"/>
          </a:solidFill>
        </p:spPr>
        <p:txBody>
          <a:bodyPr wrap="square" rtlCol="0">
            <a:spAutoFit/>
          </a:bodyPr>
          <a:lstStyle/>
          <a:p>
            <a:endParaRPr lang="en-AU"/>
          </a:p>
        </p:txBody>
      </p:sp>
      <p:sp>
        <p:nvSpPr>
          <p:cNvPr id="2" name="Title 1">
            <a:extLst>
              <a:ext uri="{FF2B5EF4-FFF2-40B4-BE49-F238E27FC236}">
                <a16:creationId xmlns:a16="http://schemas.microsoft.com/office/drawing/2014/main" id="{6FF33D91-6E85-E1FA-590B-973F810B923C}"/>
              </a:ext>
            </a:extLst>
          </p:cNvPr>
          <p:cNvSpPr>
            <a:spLocks noGrp="1"/>
          </p:cNvSpPr>
          <p:nvPr>
            <p:ph type="title"/>
          </p:nvPr>
        </p:nvSpPr>
        <p:spPr>
          <a:xfrm>
            <a:off x="704850" y="403729"/>
            <a:ext cx="10515600" cy="463046"/>
          </a:xfrm>
        </p:spPr>
        <p:txBody>
          <a:bodyPr/>
          <a:lstStyle/>
          <a:p>
            <a:r>
              <a:rPr lang="en-AU"/>
              <a:t>Using this Guide</a:t>
            </a:r>
          </a:p>
        </p:txBody>
      </p:sp>
      <p:sp>
        <p:nvSpPr>
          <p:cNvPr id="6" name="Content Placeholder 5">
            <a:extLst>
              <a:ext uri="{FF2B5EF4-FFF2-40B4-BE49-F238E27FC236}">
                <a16:creationId xmlns:a16="http://schemas.microsoft.com/office/drawing/2014/main" id="{C5EF0C4E-F47C-48B8-5D84-EBEDC05C0046}"/>
              </a:ext>
            </a:extLst>
          </p:cNvPr>
          <p:cNvSpPr>
            <a:spLocks noGrp="1"/>
          </p:cNvSpPr>
          <p:nvPr>
            <p:ph idx="1"/>
          </p:nvPr>
        </p:nvSpPr>
        <p:spPr>
          <a:xfrm>
            <a:off x="704850" y="1692669"/>
            <a:ext cx="3609975" cy="4484293"/>
          </a:xfrm>
        </p:spPr>
        <p:txBody>
          <a:bodyPr/>
          <a:lstStyle/>
          <a:p>
            <a:pPr marL="266700" indent="-266700">
              <a:buSzPct val="120000"/>
              <a:buFont typeface="Arial" panose="020B0604020202020204" pitchFamily="34" charset="0"/>
              <a:buChar char="•"/>
            </a:pPr>
            <a:r>
              <a:rPr lang="en-US" sz="1400">
                <a:latin typeface="+mn-lt"/>
              </a:rPr>
              <a:t>Overview of all stages</a:t>
            </a:r>
          </a:p>
          <a:p>
            <a:pPr marL="266700" indent="-266700">
              <a:buSzPct val="120000"/>
              <a:buFont typeface="Arial" panose="020B0604020202020204" pitchFamily="34" charset="0"/>
              <a:buChar char="•"/>
            </a:pPr>
            <a:r>
              <a:rPr lang="en-US" sz="1400">
                <a:latin typeface="+mn-lt"/>
              </a:rPr>
              <a:t>Stage 4: Permission design</a:t>
            </a:r>
            <a:endParaRPr lang="en-US" sz="1400" b="1">
              <a:latin typeface="+mn-lt"/>
            </a:endParaRPr>
          </a:p>
          <a:p>
            <a:pPr marL="266700" indent="-266700">
              <a:buSzPct val="120000"/>
              <a:buFont typeface="Arial" panose="020B0604020202020204" pitchFamily="34" charset="0"/>
              <a:buChar char="•"/>
            </a:pPr>
            <a:r>
              <a:rPr lang="en-US" sz="1400">
                <a:latin typeface="+mn-lt"/>
              </a:rPr>
              <a:t>Stage 5: Operational design</a:t>
            </a:r>
          </a:p>
          <a:p>
            <a:pPr marL="266700" indent="-266700">
              <a:buSzPct val="120000"/>
              <a:buFont typeface="Arial" panose="020B0604020202020204" pitchFamily="34" charset="0"/>
              <a:buChar char="•"/>
            </a:pPr>
            <a:r>
              <a:rPr lang="en-US" sz="1400">
                <a:latin typeface="+mn-lt"/>
              </a:rPr>
              <a:t>Stage 6: Review</a:t>
            </a:r>
          </a:p>
          <a:p>
            <a:pPr marL="266700" indent="-266700">
              <a:buSzPct val="120000"/>
              <a:buFont typeface="Arial" panose="020B0604020202020204" pitchFamily="34" charset="0"/>
              <a:buChar char="•"/>
            </a:pPr>
            <a:r>
              <a:rPr lang="en-US" sz="1400">
                <a:latin typeface="+mn-lt"/>
              </a:rPr>
              <a:t>Next steps</a:t>
            </a:r>
          </a:p>
          <a:p>
            <a:pPr marL="266700" indent="-266700">
              <a:buSzPct val="120000"/>
              <a:buFont typeface="Arial" panose="020B0604020202020204" pitchFamily="34" charset="0"/>
              <a:buChar char="•"/>
            </a:pPr>
            <a:r>
              <a:rPr lang="en-US" sz="1400">
                <a:latin typeface="+mn-lt"/>
              </a:rPr>
              <a:t>Appendix</a:t>
            </a:r>
          </a:p>
        </p:txBody>
      </p:sp>
      <p:sp>
        <p:nvSpPr>
          <p:cNvPr id="7" name="Content Placeholder 6">
            <a:extLst>
              <a:ext uri="{FF2B5EF4-FFF2-40B4-BE49-F238E27FC236}">
                <a16:creationId xmlns:a16="http://schemas.microsoft.com/office/drawing/2014/main" id="{3F804EE5-BE9D-4B6B-1B1C-B6465744A4AA}"/>
              </a:ext>
            </a:extLst>
          </p:cNvPr>
          <p:cNvSpPr>
            <a:spLocks noGrp="1"/>
          </p:cNvSpPr>
          <p:nvPr>
            <p:ph idx="13"/>
          </p:nvPr>
        </p:nvSpPr>
        <p:spPr>
          <a:xfrm>
            <a:off x="4057650" y="1700213"/>
            <a:ext cx="7296150" cy="4484293"/>
          </a:xfrm>
        </p:spPr>
        <p:txBody>
          <a:bodyPr/>
          <a:lstStyle/>
          <a:p>
            <a:r>
              <a:rPr lang="en-AU" sz="1300">
                <a:latin typeface="+mn-lt"/>
              </a:rPr>
              <a:t>Be clear about the context for your review. Consider the overarching Victorian Permissions Framework and whether Guide 2 is the best supporting document for your needs. See </a:t>
            </a:r>
            <a:r>
              <a:rPr lang="en-AU" sz="1300" b="1">
                <a:latin typeface="+mn-lt"/>
              </a:rPr>
              <a:t>Appendix 1 </a:t>
            </a:r>
            <a:r>
              <a:rPr lang="en-AU" sz="1300">
                <a:latin typeface="+mn-lt"/>
              </a:rPr>
              <a:t>for an outline of related guides.</a:t>
            </a:r>
          </a:p>
          <a:p>
            <a:r>
              <a:rPr lang="en-AU" sz="1300">
                <a:latin typeface="+mn-lt"/>
              </a:rPr>
              <a:t>The Framework and Guide can be used for fundamental reform and design of new permissions, as well as to improve existing permissions. If it is:</a:t>
            </a:r>
          </a:p>
          <a:p>
            <a:pPr marL="171450" indent="-171450">
              <a:buSzPct val="120000"/>
              <a:buFont typeface="Arial" panose="020B0604020202020204" pitchFamily="34" charset="0"/>
              <a:buChar char="•"/>
            </a:pPr>
            <a:r>
              <a:rPr lang="en-AU" sz="1300" b="1">
                <a:latin typeface="+mn-lt"/>
              </a:rPr>
              <a:t>fundamental reform </a:t>
            </a:r>
            <a:r>
              <a:rPr lang="en-AU" sz="1300">
                <a:latin typeface="+mn-lt"/>
              </a:rPr>
              <a:t>– follow on from Guide 1 Stage 3, where you decided on the broad structure of a new or reformed permission scheme and now need to design detail and prepare to operate. </a:t>
            </a:r>
          </a:p>
          <a:p>
            <a:pPr marL="171450" indent="-171450">
              <a:buSzPct val="120000"/>
              <a:buFont typeface="Arial" panose="020B0604020202020204" pitchFamily="34" charset="0"/>
              <a:buChar char="•"/>
            </a:pPr>
            <a:r>
              <a:rPr lang="en-AU" sz="1300" b="1">
                <a:latin typeface="+mn-lt"/>
              </a:rPr>
              <a:t>improvement of existing permissions </a:t>
            </a:r>
            <a:r>
              <a:rPr lang="en-AU" sz="1300">
                <a:latin typeface="+mn-lt"/>
              </a:rPr>
              <a:t>– use Guide 2 (which starts at Stage 4 of the Framework) to critically assess opportunities for improvement in design, practice or monitoring. </a:t>
            </a:r>
          </a:p>
          <a:p>
            <a:r>
              <a:rPr lang="en-AU" sz="1300">
                <a:latin typeface="+mn-lt"/>
              </a:rPr>
              <a:t>Identify relevant permissions and how they work within their broader regulatory regime and the state, interstate and national context. Even if you are considering </a:t>
            </a:r>
            <a:br>
              <a:rPr lang="en-AU" sz="1300">
                <a:latin typeface="+mn-lt"/>
              </a:rPr>
            </a:br>
            <a:r>
              <a:rPr lang="en-AU" sz="1300">
                <a:latin typeface="+mn-lt"/>
              </a:rPr>
              <a:t>a new permission, there may be relevant other permissions to take into account. </a:t>
            </a:r>
          </a:p>
          <a:p>
            <a:r>
              <a:rPr lang="en-AU" sz="1300">
                <a:latin typeface="+mn-lt"/>
              </a:rPr>
              <a:t>Apply the stages in order in this guide. Be prepared to return to Guide 1 if you are unable to approach the questions as prompted or your analysis suggests a more fundamental reform. </a:t>
            </a:r>
          </a:p>
          <a:p>
            <a:r>
              <a:rPr lang="en-AU" sz="1300">
                <a:latin typeface="+mn-lt"/>
              </a:rPr>
              <a:t>Use the template included in </a:t>
            </a:r>
            <a:r>
              <a:rPr lang="en-AU" sz="1300" b="1">
                <a:latin typeface="+mn-lt"/>
              </a:rPr>
              <a:t>Appendix 1</a:t>
            </a:r>
            <a:r>
              <a:rPr lang="en-AU" sz="1300">
                <a:latin typeface="+mn-lt"/>
              </a:rPr>
              <a:t> to summarise findings to support a recommended reform. </a:t>
            </a:r>
          </a:p>
        </p:txBody>
      </p:sp>
      <p:sp>
        <p:nvSpPr>
          <p:cNvPr id="13" name="TextBox 12">
            <a:extLst>
              <a:ext uri="{FF2B5EF4-FFF2-40B4-BE49-F238E27FC236}">
                <a16:creationId xmlns:a16="http://schemas.microsoft.com/office/drawing/2014/main" id="{32F103DA-093C-852D-DAED-F04EC3532397}"/>
              </a:ext>
            </a:extLst>
          </p:cNvPr>
          <p:cNvSpPr txBox="1"/>
          <p:nvPr/>
        </p:nvSpPr>
        <p:spPr>
          <a:xfrm>
            <a:off x="4067175" y="1121240"/>
            <a:ext cx="7324725" cy="440512"/>
          </a:xfrm>
          <a:prstGeom prst="rect">
            <a:avLst/>
          </a:prstGeom>
          <a:solidFill>
            <a:schemeClr val="bg2"/>
          </a:solidFill>
          <a:ln>
            <a:solidFill>
              <a:schemeClr val="accent1"/>
            </a:solidFill>
          </a:ln>
        </p:spPr>
        <p:txBody>
          <a:bodyPr wrap="square" anchor="ctr">
            <a:noAutofit/>
          </a:bodyPr>
          <a:lstStyle/>
          <a:p>
            <a:r>
              <a:rPr lang="en-AU" sz="1600" b="1"/>
              <a:t>Before you begin</a:t>
            </a:r>
          </a:p>
        </p:txBody>
      </p:sp>
      <p:sp>
        <p:nvSpPr>
          <p:cNvPr id="15" name="TextBox 14">
            <a:extLst>
              <a:ext uri="{FF2B5EF4-FFF2-40B4-BE49-F238E27FC236}">
                <a16:creationId xmlns:a16="http://schemas.microsoft.com/office/drawing/2014/main" id="{F48DDB15-C8DD-5ED1-8941-46C0DCC63779}"/>
              </a:ext>
            </a:extLst>
          </p:cNvPr>
          <p:cNvSpPr txBox="1"/>
          <p:nvPr/>
        </p:nvSpPr>
        <p:spPr>
          <a:xfrm>
            <a:off x="695325" y="1121240"/>
            <a:ext cx="3076575" cy="440511"/>
          </a:xfrm>
          <a:prstGeom prst="rect">
            <a:avLst/>
          </a:prstGeom>
          <a:solidFill>
            <a:schemeClr val="bg2"/>
          </a:solidFill>
          <a:ln>
            <a:solidFill>
              <a:schemeClr val="accent1"/>
            </a:solidFill>
          </a:ln>
        </p:spPr>
        <p:txBody>
          <a:bodyPr wrap="square" anchor="ctr">
            <a:noAutofit/>
          </a:bodyPr>
          <a:lstStyle/>
          <a:p>
            <a:r>
              <a:rPr lang="en-AU" sz="1600" b="1"/>
              <a:t>Structure</a:t>
            </a:r>
          </a:p>
        </p:txBody>
      </p:sp>
    </p:spTree>
    <p:extLst>
      <p:ext uri="{BB962C8B-B14F-4D97-AF65-F5344CB8AC3E}">
        <p14:creationId xmlns:p14="http://schemas.microsoft.com/office/powerpoint/2010/main" val="92107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24926-18C8-A707-763D-A62BAEDB809D}"/>
              </a:ext>
            </a:extLst>
          </p:cNvPr>
          <p:cNvSpPr/>
          <p:nvPr/>
        </p:nvSpPr>
        <p:spPr>
          <a:xfrm>
            <a:off x="647700" y="1580147"/>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4850" y="403727"/>
            <a:ext cx="10515600" cy="634497"/>
          </a:xfrm>
        </p:spPr>
        <p:txBody>
          <a:bodyPr/>
          <a:lstStyle/>
          <a:p>
            <a:pPr>
              <a:lnSpc>
                <a:spcPct val="100000"/>
              </a:lnSpc>
            </a:pPr>
            <a:r>
              <a:rPr lang="en-AU"/>
              <a:t>Stage 4: Design features</a:t>
            </a:r>
            <a:br>
              <a:rPr lang="en-AU"/>
            </a:br>
            <a:r>
              <a:rPr lang="en-AU" sz="2000" b="0" i="0" u="none" strike="noStrike">
                <a:solidFill>
                  <a:srgbClr val="232B39"/>
                </a:solidFill>
                <a:effectLst/>
                <a:latin typeface="VIC SemiBold" panose="020B0604020202020204" charset="0"/>
              </a:rPr>
              <a:t>What is the optimal mix of features of each</a:t>
            </a:r>
            <a:r>
              <a:rPr lang="en-AU" sz="2000" b="0" i="0" u="none" strike="noStrike">
                <a:solidFill>
                  <a:srgbClr val="FF0000"/>
                </a:solidFill>
                <a:effectLst/>
                <a:latin typeface="VIC SemiBold" panose="020B0604020202020204" charset="0"/>
              </a:rPr>
              <a:t> </a:t>
            </a:r>
            <a:r>
              <a:rPr lang="en-AU" sz="2000" b="0" i="0" u="none" strike="noStrike">
                <a:solidFill>
                  <a:srgbClr val="232B39"/>
                </a:solidFill>
                <a:effectLst/>
                <a:latin typeface="VIC SemiBold" panose="020B0604020202020204" charset="0"/>
              </a:rPr>
              <a:t>permission?</a:t>
            </a:r>
            <a:endParaRPr lang="en-AU" sz="2000"/>
          </a:p>
        </p:txBody>
      </p:sp>
      <p:sp>
        <p:nvSpPr>
          <p:cNvPr id="33" name="TextBox 32">
            <a:extLst>
              <a:ext uri="{FF2B5EF4-FFF2-40B4-BE49-F238E27FC236}">
                <a16:creationId xmlns:a16="http://schemas.microsoft.com/office/drawing/2014/main" id="{9F7AE3C7-20D6-1007-DFB6-B6601942F020}"/>
              </a:ext>
            </a:extLst>
          </p:cNvPr>
          <p:cNvSpPr txBox="1"/>
          <p:nvPr/>
        </p:nvSpPr>
        <p:spPr>
          <a:xfrm>
            <a:off x="975238" y="1929474"/>
            <a:ext cx="9745395" cy="2431435"/>
          </a:xfrm>
          <a:prstGeom prst="rect">
            <a:avLst/>
          </a:prstGeom>
          <a:noFill/>
        </p:spPr>
        <p:txBody>
          <a:bodyPr wrap="square" lIns="91440" tIns="45720" rIns="91440" bIns="45720" rtlCol="0" anchor="t">
            <a:spAutoFit/>
          </a:bodyPr>
          <a:lstStyle/>
          <a:p>
            <a:pPr>
              <a:spcBef>
                <a:spcPts val="600"/>
              </a:spcBef>
              <a:spcAft>
                <a:spcPts val="600"/>
              </a:spcAft>
            </a:pPr>
            <a:r>
              <a:rPr lang="en-US" sz="1400"/>
              <a:t>In </a:t>
            </a:r>
            <a:r>
              <a:rPr lang="en-US" sz="1400">
                <a:solidFill>
                  <a:srgbClr val="000000"/>
                </a:solidFill>
                <a:effectLst/>
                <a:ea typeface="Calibri" panose="020F0502020204030204" pitchFamily="34" charset="0"/>
                <a:cs typeface="Times New Roman"/>
              </a:rPr>
              <a:t>this </a:t>
            </a:r>
            <a:r>
              <a:rPr lang="en-US" sz="1400">
                <a:solidFill>
                  <a:srgbClr val="000000"/>
                </a:solidFill>
                <a:ea typeface="Calibri" panose="020F0502020204030204" pitchFamily="34" charset="0"/>
                <a:cs typeface="Times New Roman"/>
              </a:rPr>
              <a:t>stage</a:t>
            </a:r>
            <a:r>
              <a:rPr lang="en-US" sz="1400">
                <a:solidFill>
                  <a:srgbClr val="000000"/>
                </a:solidFill>
                <a:effectLst/>
                <a:ea typeface="Calibri" panose="020F0502020204030204" pitchFamily="34" charset="0"/>
                <a:cs typeface="Times New Roman"/>
              </a:rPr>
              <a:t> you will explore design of a specific permission (a </a:t>
            </a:r>
            <a:r>
              <a:rPr lang="en-US" sz="1400" err="1">
                <a:solidFill>
                  <a:srgbClr val="000000"/>
                </a:solidFill>
                <a:effectLst/>
                <a:ea typeface="Calibri" panose="020F0502020204030204" pitchFamily="34" charset="0"/>
                <a:cs typeface="Times New Roman"/>
              </a:rPr>
              <a:t>licence</a:t>
            </a:r>
            <a:r>
              <a:rPr lang="en-US" sz="1400">
                <a:solidFill>
                  <a:srgbClr val="000000"/>
                </a:solidFill>
                <a:effectLst/>
                <a:ea typeface="Calibri" panose="020F0502020204030204" pitchFamily="34" charset="0"/>
                <a:cs typeface="Times New Roman"/>
              </a:rPr>
              <a:t>, permit, registration or other). This could be an existing permission or a permission proposed in Stage 3 of the Framework. </a:t>
            </a:r>
          </a:p>
          <a:p>
            <a:pPr>
              <a:spcBef>
                <a:spcPts val="600"/>
              </a:spcBef>
              <a:spcAft>
                <a:spcPts val="600"/>
              </a:spcAft>
            </a:pPr>
            <a:r>
              <a:rPr lang="en-US" sz="1400">
                <a:solidFill>
                  <a:srgbClr val="000000"/>
                </a:solidFill>
                <a:effectLst/>
                <a:ea typeface="Calibri" panose="020F0502020204030204" pitchFamily="34" charset="0"/>
                <a:cs typeface="Times New Roman"/>
              </a:rPr>
              <a:t>This permission will relate to an ongoing operatio</a:t>
            </a:r>
            <a:r>
              <a:rPr lang="en-US" sz="1400">
                <a:solidFill>
                  <a:srgbClr val="000000"/>
                </a:solidFill>
                <a:ea typeface="Calibri" panose="020F0502020204030204" pitchFamily="34" charset="0"/>
                <a:cs typeface="Times New Roman"/>
              </a:rPr>
              <a:t>n or a finite activity.</a:t>
            </a:r>
            <a:endParaRPr lang="en-US" sz="1400">
              <a:solidFill>
                <a:srgbClr val="000000"/>
              </a:solidFill>
              <a:effectLst/>
              <a:ea typeface="Calibri" panose="020F0502020204030204" pitchFamily="34" charset="0"/>
              <a:cs typeface="Times New Roman"/>
            </a:endParaRPr>
          </a:p>
          <a:p>
            <a:pPr>
              <a:spcBef>
                <a:spcPts val="600"/>
              </a:spcBef>
              <a:spcAft>
                <a:spcPts val="600"/>
              </a:spcAft>
            </a:pPr>
            <a:r>
              <a:rPr lang="en-AU" sz="1400">
                <a:solidFill>
                  <a:srgbClr val="000000"/>
                </a:solidFill>
                <a:cs typeface="Times New Roman"/>
              </a:rPr>
              <a:t>You will ask questions relating to the drivers of the risk, the targeting of coverage to the risk, and the level of flexibility in your settings.</a:t>
            </a:r>
          </a:p>
          <a:p>
            <a:pPr>
              <a:spcBef>
                <a:spcPts val="600"/>
              </a:spcBef>
              <a:spcAft>
                <a:spcPts val="600"/>
              </a:spcAft>
            </a:pPr>
            <a:r>
              <a:rPr lang="en-AU" sz="1400">
                <a:solidFill>
                  <a:srgbClr val="000000"/>
                </a:solidFill>
                <a:cs typeface="Times New Roman"/>
              </a:rPr>
              <a:t>Many of these issues are tied to regulations and the primary legislation. These are the starting point for review and improvement as well as a regulator’s scope of operations. </a:t>
            </a:r>
          </a:p>
          <a:p>
            <a:pPr>
              <a:spcBef>
                <a:spcPts val="600"/>
              </a:spcBef>
              <a:spcAft>
                <a:spcPts val="600"/>
              </a:spcAft>
            </a:pPr>
            <a:r>
              <a:rPr lang="en-US" sz="1400"/>
              <a:t>Note the stages interact and it may not be possible to proceed linearly.</a:t>
            </a:r>
            <a:endParaRPr lang="en-AU" sz="1400">
              <a:cs typeface="Times New Roman"/>
            </a:endParaRPr>
          </a:p>
        </p:txBody>
      </p:sp>
      <p:sp>
        <p:nvSpPr>
          <p:cNvPr id="3" name="TextBox 2">
            <a:extLst>
              <a:ext uri="{FF2B5EF4-FFF2-40B4-BE49-F238E27FC236}">
                <a16:creationId xmlns:a16="http://schemas.microsoft.com/office/drawing/2014/main" id="{70602DD3-DD46-24CE-DB10-C53294676744}"/>
              </a:ext>
            </a:extLst>
          </p:cNvPr>
          <p:cNvSpPr txBox="1"/>
          <p:nvPr/>
        </p:nvSpPr>
        <p:spPr>
          <a:xfrm>
            <a:off x="823467" y="1383279"/>
            <a:ext cx="9887118" cy="338554"/>
          </a:xfrm>
          <a:prstGeom prst="rect">
            <a:avLst/>
          </a:prstGeom>
          <a:solidFill>
            <a:schemeClr val="accent3"/>
          </a:solidFill>
          <a:ln>
            <a:solidFill>
              <a:schemeClr val="accent1"/>
            </a:solidFill>
          </a:ln>
        </p:spPr>
        <p:txBody>
          <a:bodyPr wrap="square" lIns="91440" tIns="45720" rIns="91440" bIns="45720" rtlCol="0" anchor="t">
            <a:spAutoFit/>
          </a:bodyPr>
          <a:lstStyle/>
          <a:p>
            <a:pPr algn="ctr"/>
            <a:r>
              <a:rPr lang="en-AU" sz="1600">
                <a:solidFill>
                  <a:schemeClr val="bg1"/>
                </a:solidFill>
                <a:latin typeface="+mj-lt"/>
              </a:rPr>
              <a:t>Focus of this stage</a:t>
            </a:r>
            <a:endParaRPr lang="en-US" sz="1600">
              <a:solidFill>
                <a:schemeClr val="bg1"/>
              </a:solidFill>
              <a:latin typeface="+mj-lt"/>
            </a:endParaRPr>
          </a:p>
        </p:txBody>
      </p:sp>
      <p:sp>
        <p:nvSpPr>
          <p:cNvPr id="11" name="Rectangle 10">
            <a:extLst>
              <a:ext uri="{FF2B5EF4-FFF2-40B4-BE49-F238E27FC236}">
                <a16:creationId xmlns:a16="http://schemas.microsoft.com/office/drawing/2014/main" id="{25C4F15C-5540-CA0E-35DE-371F02E6AC95}"/>
              </a:ext>
            </a:extLst>
          </p:cNvPr>
          <p:cNvSpPr/>
          <p:nvPr/>
        </p:nvSpPr>
        <p:spPr>
          <a:xfrm>
            <a:off x="709210" y="1297819"/>
            <a:ext cx="10107868" cy="3520800"/>
          </a:xfrm>
          <a:prstGeom prst="rect">
            <a:avLst/>
          </a:prstGeom>
          <a:ln>
            <a:solidFill>
              <a:srgbClr val="000000"/>
            </a:solidFill>
          </a:ln>
        </p:spPr>
        <p:txBody>
          <a:bodyPr/>
          <a:lstStyle/>
          <a:p>
            <a:endParaRPr lang="en-AU"/>
          </a:p>
        </p:txBody>
      </p:sp>
      <p:sp>
        <p:nvSpPr>
          <p:cNvPr id="37" name="TextBox 36">
            <a:extLst>
              <a:ext uri="{FF2B5EF4-FFF2-40B4-BE49-F238E27FC236}">
                <a16:creationId xmlns:a16="http://schemas.microsoft.com/office/drawing/2014/main" id="{F927269D-72D1-4574-145F-D9DE730FF3AC}"/>
              </a:ext>
            </a:extLst>
          </p:cNvPr>
          <p:cNvSpPr txBox="1"/>
          <p:nvPr/>
        </p:nvSpPr>
        <p:spPr>
          <a:xfrm>
            <a:off x="701996" y="5079560"/>
            <a:ext cx="10115081" cy="338554"/>
          </a:xfrm>
          <a:prstGeom prst="rect">
            <a:avLst/>
          </a:prstGeom>
          <a:solidFill>
            <a:schemeClr val="accent3"/>
          </a:solidFill>
          <a:ln>
            <a:solidFill>
              <a:schemeClr val="accent1"/>
            </a:solidFill>
          </a:ln>
        </p:spPr>
        <p:txBody>
          <a:bodyPr wrap="square" lIns="91440" tIns="45720" rIns="91440" bIns="45720" rtlCol="0" anchor="t">
            <a:spAutoFit/>
          </a:bodyPr>
          <a:lstStyle/>
          <a:p>
            <a:pPr algn="ctr"/>
            <a:r>
              <a:rPr lang="en-AU" sz="1600">
                <a:solidFill>
                  <a:schemeClr val="bg1"/>
                </a:solidFill>
                <a:latin typeface="+mj-lt"/>
              </a:rPr>
              <a:t>Steps in Stage 4</a:t>
            </a:r>
            <a:endParaRPr lang="en-US" sz="1600">
              <a:solidFill>
                <a:schemeClr val="bg1"/>
              </a:solidFill>
              <a:latin typeface="+mj-lt"/>
            </a:endParaRPr>
          </a:p>
        </p:txBody>
      </p:sp>
      <p:grpSp>
        <p:nvGrpSpPr>
          <p:cNvPr id="38" name="Group 37">
            <a:extLst>
              <a:ext uri="{FF2B5EF4-FFF2-40B4-BE49-F238E27FC236}">
                <a16:creationId xmlns:a16="http://schemas.microsoft.com/office/drawing/2014/main" id="{6F582BC0-6E45-E353-82C5-27163148175B}"/>
              </a:ext>
            </a:extLst>
          </p:cNvPr>
          <p:cNvGrpSpPr>
            <a:grpSpLocks noChangeAspect="1"/>
          </p:cNvGrpSpPr>
          <p:nvPr/>
        </p:nvGrpSpPr>
        <p:grpSpPr>
          <a:xfrm>
            <a:off x="7030568" y="5576506"/>
            <a:ext cx="1820685" cy="497346"/>
            <a:chOff x="699941" y="2036988"/>
            <a:chExt cx="1692000" cy="576000"/>
          </a:xfrm>
          <a:solidFill>
            <a:schemeClr val="accent3"/>
          </a:solidFill>
        </p:grpSpPr>
        <p:grpSp>
          <p:nvGrpSpPr>
            <p:cNvPr id="39" name="Graphic 3">
              <a:extLst>
                <a:ext uri="{FF2B5EF4-FFF2-40B4-BE49-F238E27FC236}">
                  <a16:creationId xmlns:a16="http://schemas.microsoft.com/office/drawing/2014/main" id="{209B6F90-FB25-E13D-AAA7-A07270326F2A}"/>
                </a:ext>
              </a:extLst>
            </p:cNvPr>
            <p:cNvGrpSpPr>
              <a:grpSpLocks/>
            </p:cNvGrpSpPr>
            <p:nvPr/>
          </p:nvGrpSpPr>
          <p:grpSpPr>
            <a:xfrm>
              <a:off x="699941" y="2036988"/>
              <a:ext cx="1692000" cy="576000"/>
              <a:chOff x="2000250" y="2000250"/>
              <a:chExt cx="5907976" cy="2857500"/>
            </a:xfrm>
            <a:grpFill/>
          </p:grpSpPr>
          <p:sp>
            <p:nvSpPr>
              <p:cNvPr id="41" name="Freeform: Shape 40">
                <a:extLst>
                  <a:ext uri="{FF2B5EF4-FFF2-40B4-BE49-F238E27FC236}">
                    <a16:creationId xmlns:a16="http://schemas.microsoft.com/office/drawing/2014/main" id="{7DD7AD7A-8CF1-231D-85B0-7C3DA4514D3C}"/>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355B28E8-C88D-E8C0-6712-4A060C1866DC}"/>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40" name="Text Placeholder 14">
              <a:extLst>
                <a:ext uri="{FF2B5EF4-FFF2-40B4-BE49-F238E27FC236}">
                  <a16:creationId xmlns:a16="http://schemas.microsoft.com/office/drawing/2014/main" id="{F81EBB31-6B7C-554F-3575-719FAB397B9A}"/>
                </a:ext>
              </a:extLst>
            </p:cNvPr>
            <p:cNvSpPr txBox="1">
              <a:spLocks/>
            </p:cNvSpPr>
            <p:nvPr/>
          </p:nvSpPr>
          <p:spPr>
            <a:xfrm>
              <a:off x="828000" y="2216988"/>
              <a:ext cx="945250" cy="21600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300">
                  <a:solidFill>
                    <a:schemeClr val="bg1"/>
                  </a:solidFill>
                  <a:latin typeface="+mn-lt"/>
                  <a:cs typeface="Segoe UI Semibold" panose="020B0702040204020203" pitchFamily="34" charset="0"/>
                </a:rPr>
                <a:t>DURATION</a:t>
              </a:r>
            </a:p>
          </p:txBody>
        </p:sp>
      </p:grpSp>
      <p:grpSp>
        <p:nvGrpSpPr>
          <p:cNvPr id="43" name="Group 42">
            <a:extLst>
              <a:ext uri="{FF2B5EF4-FFF2-40B4-BE49-F238E27FC236}">
                <a16:creationId xmlns:a16="http://schemas.microsoft.com/office/drawing/2014/main" id="{08623358-ECEA-051A-1CF4-52D1152A5B8D}"/>
              </a:ext>
            </a:extLst>
          </p:cNvPr>
          <p:cNvGrpSpPr>
            <a:grpSpLocks noChangeAspect="1"/>
          </p:cNvGrpSpPr>
          <p:nvPr/>
        </p:nvGrpSpPr>
        <p:grpSpPr>
          <a:xfrm>
            <a:off x="701997" y="5576506"/>
            <a:ext cx="1811664" cy="497346"/>
            <a:chOff x="2875313" y="2036988"/>
            <a:chExt cx="1764000" cy="576000"/>
          </a:xfrm>
          <a:solidFill>
            <a:schemeClr val="accent3"/>
          </a:solidFill>
        </p:grpSpPr>
        <p:grpSp>
          <p:nvGrpSpPr>
            <p:cNvPr id="44" name="Graphic 3">
              <a:extLst>
                <a:ext uri="{FF2B5EF4-FFF2-40B4-BE49-F238E27FC236}">
                  <a16:creationId xmlns:a16="http://schemas.microsoft.com/office/drawing/2014/main" id="{B2F8E63C-F6C4-CB1E-1E02-9BF0E5E516F8}"/>
                </a:ext>
              </a:extLst>
            </p:cNvPr>
            <p:cNvGrpSpPr>
              <a:grpSpLocks/>
            </p:cNvGrpSpPr>
            <p:nvPr/>
          </p:nvGrpSpPr>
          <p:grpSpPr>
            <a:xfrm>
              <a:off x="2875313" y="2036988"/>
              <a:ext cx="1764000" cy="576000"/>
              <a:chOff x="2000250" y="2000250"/>
              <a:chExt cx="5907976" cy="2857500"/>
            </a:xfrm>
            <a:grpFill/>
          </p:grpSpPr>
          <p:sp>
            <p:nvSpPr>
              <p:cNvPr id="46" name="Freeform: Shape 45">
                <a:extLst>
                  <a:ext uri="{FF2B5EF4-FFF2-40B4-BE49-F238E27FC236}">
                    <a16:creationId xmlns:a16="http://schemas.microsoft.com/office/drawing/2014/main" id="{CFD6C893-2969-0492-1452-29ED371B23B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B79DC298-4B5E-889E-4BA9-E330FF1D917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45" name="Text Placeholder 14">
              <a:extLst>
                <a:ext uri="{FF2B5EF4-FFF2-40B4-BE49-F238E27FC236}">
                  <a16:creationId xmlns:a16="http://schemas.microsoft.com/office/drawing/2014/main" id="{2B0BCA9B-91D5-FF29-D7F0-8AECFDF92B11}"/>
                </a:ext>
              </a:extLst>
            </p:cNvPr>
            <p:cNvSpPr txBox="1">
              <a:spLocks/>
            </p:cNvSpPr>
            <p:nvPr/>
          </p:nvSpPr>
          <p:spPr>
            <a:xfrm>
              <a:off x="3003371" y="2216988"/>
              <a:ext cx="1147167" cy="212558"/>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REFINE COVERAGE</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48" name="Group 47">
            <a:extLst>
              <a:ext uri="{FF2B5EF4-FFF2-40B4-BE49-F238E27FC236}">
                <a16:creationId xmlns:a16="http://schemas.microsoft.com/office/drawing/2014/main" id="{625EAE1F-6130-F528-0600-E01A7D1DC0EE}"/>
              </a:ext>
            </a:extLst>
          </p:cNvPr>
          <p:cNvGrpSpPr>
            <a:grpSpLocks noChangeAspect="1"/>
          </p:cNvGrpSpPr>
          <p:nvPr/>
        </p:nvGrpSpPr>
        <p:grpSpPr>
          <a:xfrm>
            <a:off x="2645142" y="5576506"/>
            <a:ext cx="1893931" cy="497346"/>
            <a:chOff x="5050687" y="2036988"/>
            <a:chExt cx="1692000" cy="576000"/>
          </a:xfrm>
          <a:solidFill>
            <a:schemeClr val="accent3"/>
          </a:solidFill>
        </p:grpSpPr>
        <p:grpSp>
          <p:nvGrpSpPr>
            <p:cNvPr id="49" name="Graphic 3">
              <a:extLst>
                <a:ext uri="{FF2B5EF4-FFF2-40B4-BE49-F238E27FC236}">
                  <a16:creationId xmlns:a16="http://schemas.microsoft.com/office/drawing/2014/main" id="{089CE96D-EE3F-1FD5-3554-A98576FD7C74}"/>
                </a:ext>
              </a:extLst>
            </p:cNvPr>
            <p:cNvGrpSpPr>
              <a:grpSpLocks/>
            </p:cNvGrpSpPr>
            <p:nvPr/>
          </p:nvGrpSpPr>
          <p:grpSpPr>
            <a:xfrm>
              <a:off x="5050687" y="2036988"/>
              <a:ext cx="1692000" cy="576000"/>
              <a:chOff x="2000250" y="2000250"/>
              <a:chExt cx="5907976" cy="2857500"/>
            </a:xfrm>
            <a:grpFill/>
          </p:grpSpPr>
          <p:sp>
            <p:nvSpPr>
              <p:cNvPr id="51" name="Freeform: Shape 50">
                <a:extLst>
                  <a:ext uri="{FF2B5EF4-FFF2-40B4-BE49-F238E27FC236}">
                    <a16:creationId xmlns:a16="http://schemas.microsoft.com/office/drawing/2014/main" id="{9C47CAED-D76C-91CA-9F20-9C2D1E9C97F6}"/>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80B826CA-5398-BB6A-41CD-7BA5E2E51E3F}"/>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50" name="Text Placeholder 14">
              <a:extLst>
                <a:ext uri="{FF2B5EF4-FFF2-40B4-BE49-F238E27FC236}">
                  <a16:creationId xmlns:a16="http://schemas.microsoft.com/office/drawing/2014/main" id="{65062229-EC9E-858B-55A0-3CEC2B525038}"/>
                </a:ext>
              </a:extLst>
            </p:cNvPr>
            <p:cNvSpPr txBox="1">
              <a:spLocks/>
            </p:cNvSpPr>
            <p:nvPr/>
          </p:nvSpPr>
          <p:spPr>
            <a:xfrm>
              <a:off x="5178746" y="2216988"/>
              <a:ext cx="1250279" cy="216001"/>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REFINE RISK CONTROL</a:t>
              </a:r>
            </a:p>
          </p:txBody>
        </p:sp>
      </p:grpSp>
      <p:grpSp>
        <p:nvGrpSpPr>
          <p:cNvPr id="53" name="Group 52">
            <a:extLst>
              <a:ext uri="{FF2B5EF4-FFF2-40B4-BE49-F238E27FC236}">
                <a16:creationId xmlns:a16="http://schemas.microsoft.com/office/drawing/2014/main" id="{4D0FE78A-4E19-D8EE-3186-C162344E7FA4}"/>
              </a:ext>
            </a:extLst>
          </p:cNvPr>
          <p:cNvGrpSpPr>
            <a:grpSpLocks noChangeAspect="1"/>
          </p:cNvGrpSpPr>
          <p:nvPr/>
        </p:nvGrpSpPr>
        <p:grpSpPr>
          <a:xfrm>
            <a:off x="4680248" y="5576506"/>
            <a:ext cx="2212105" cy="497346"/>
            <a:chOff x="7226061" y="2036988"/>
            <a:chExt cx="1692000" cy="576000"/>
          </a:xfrm>
          <a:solidFill>
            <a:schemeClr val="accent3"/>
          </a:solidFill>
        </p:grpSpPr>
        <p:grpSp>
          <p:nvGrpSpPr>
            <p:cNvPr id="54" name="Graphic 3">
              <a:extLst>
                <a:ext uri="{FF2B5EF4-FFF2-40B4-BE49-F238E27FC236}">
                  <a16:creationId xmlns:a16="http://schemas.microsoft.com/office/drawing/2014/main" id="{2460EE8B-2E55-CCE4-847A-221B19761E70}"/>
                </a:ext>
              </a:extLst>
            </p:cNvPr>
            <p:cNvGrpSpPr>
              <a:grpSpLocks/>
            </p:cNvGrpSpPr>
            <p:nvPr/>
          </p:nvGrpSpPr>
          <p:grpSpPr>
            <a:xfrm>
              <a:off x="7226061" y="2036988"/>
              <a:ext cx="1692000" cy="576000"/>
              <a:chOff x="2000250" y="2000250"/>
              <a:chExt cx="5907976" cy="2857500"/>
            </a:xfrm>
            <a:grpFill/>
          </p:grpSpPr>
          <p:sp>
            <p:nvSpPr>
              <p:cNvPr id="56" name="Freeform: Shape 55">
                <a:extLst>
                  <a:ext uri="{FF2B5EF4-FFF2-40B4-BE49-F238E27FC236}">
                    <a16:creationId xmlns:a16="http://schemas.microsoft.com/office/drawing/2014/main" id="{9AA80F3B-C646-5D89-439F-5BE6F73C9149}"/>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96FABDAE-BB1A-C11A-F99C-062A6A99CABB}"/>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55" name="Text Placeholder 14">
              <a:extLst>
                <a:ext uri="{FF2B5EF4-FFF2-40B4-BE49-F238E27FC236}">
                  <a16:creationId xmlns:a16="http://schemas.microsoft.com/office/drawing/2014/main" id="{9C47C279-88E1-415B-2E4A-1D4AB4DAF4C9}"/>
                </a:ext>
              </a:extLst>
            </p:cNvPr>
            <p:cNvSpPr txBox="1">
              <a:spLocks/>
            </p:cNvSpPr>
            <p:nvPr/>
          </p:nvSpPr>
          <p:spPr>
            <a:xfrm>
              <a:off x="7354119" y="2176089"/>
              <a:ext cx="1204712" cy="285838"/>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US" sz="1300">
                  <a:solidFill>
                    <a:prstClr val="white"/>
                  </a:solidFill>
                  <a:latin typeface="+mn-lt"/>
                  <a:ea typeface="+mn-ea"/>
                  <a:cs typeface="Segoe UI Semibold" panose="020B0702040204020203" pitchFamily="34" charset="0"/>
                </a:rPr>
                <a:t>C</a:t>
              </a:r>
              <a:r>
                <a:rPr lang="en-AU" sz="1300">
                  <a:solidFill>
                    <a:prstClr val="white"/>
                  </a:solidFill>
                  <a:latin typeface="+mn-lt"/>
                  <a:ea typeface="+mn-ea"/>
                  <a:cs typeface="Segoe UI Semibold" panose="020B0702040204020203" pitchFamily="34" charset="0"/>
                </a:rPr>
                <a:t>OMPLIANCE TOOLS &amp; POWERS</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58" name="Group 57">
            <a:extLst>
              <a:ext uri="{FF2B5EF4-FFF2-40B4-BE49-F238E27FC236}">
                <a16:creationId xmlns:a16="http://schemas.microsoft.com/office/drawing/2014/main" id="{F21FEBA4-0019-923F-0EF9-F4265C5A6FE1}"/>
              </a:ext>
            </a:extLst>
          </p:cNvPr>
          <p:cNvGrpSpPr>
            <a:grpSpLocks noChangeAspect="1"/>
          </p:cNvGrpSpPr>
          <p:nvPr/>
        </p:nvGrpSpPr>
        <p:grpSpPr>
          <a:xfrm>
            <a:off x="9002701" y="5576506"/>
            <a:ext cx="1814376" cy="497346"/>
            <a:chOff x="7226061" y="2036988"/>
            <a:chExt cx="1692000" cy="576000"/>
          </a:xfrm>
          <a:solidFill>
            <a:schemeClr val="accent3"/>
          </a:solidFill>
        </p:grpSpPr>
        <p:grpSp>
          <p:nvGrpSpPr>
            <p:cNvPr id="59" name="Graphic 3">
              <a:extLst>
                <a:ext uri="{FF2B5EF4-FFF2-40B4-BE49-F238E27FC236}">
                  <a16:creationId xmlns:a16="http://schemas.microsoft.com/office/drawing/2014/main" id="{72503A8B-42B5-30B4-712A-26CD46DF1434}"/>
                </a:ext>
              </a:extLst>
            </p:cNvPr>
            <p:cNvGrpSpPr>
              <a:grpSpLocks/>
            </p:cNvGrpSpPr>
            <p:nvPr/>
          </p:nvGrpSpPr>
          <p:grpSpPr>
            <a:xfrm>
              <a:off x="7226061" y="2036988"/>
              <a:ext cx="1692000" cy="576000"/>
              <a:chOff x="2000250" y="2000250"/>
              <a:chExt cx="5907976" cy="2857500"/>
            </a:xfrm>
            <a:grpFill/>
          </p:grpSpPr>
          <p:sp>
            <p:nvSpPr>
              <p:cNvPr id="61" name="Freeform: Shape 60">
                <a:extLst>
                  <a:ext uri="{FF2B5EF4-FFF2-40B4-BE49-F238E27FC236}">
                    <a16:creationId xmlns:a16="http://schemas.microsoft.com/office/drawing/2014/main" id="{7CC964A0-A580-DABE-E2CF-E4E6163C46F1}"/>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62" name="Freeform: Shape 61">
                <a:extLst>
                  <a:ext uri="{FF2B5EF4-FFF2-40B4-BE49-F238E27FC236}">
                    <a16:creationId xmlns:a16="http://schemas.microsoft.com/office/drawing/2014/main" id="{21E4FBE1-2D2B-5FF0-0CB6-CAF9A3B33212}"/>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60" name="Text Placeholder 14">
              <a:extLst>
                <a:ext uri="{FF2B5EF4-FFF2-40B4-BE49-F238E27FC236}">
                  <a16:creationId xmlns:a16="http://schemas.microsoft.com/office/drawing/2014/main" id="{F98435A2-A9F2-733E-4FB5-82D4F5C24EB8}"/>
                </a:ext>
              </a:extLst>
            </p:cNvPr>
            <p:cNvSpPr txBox="1">
              <a:spLocks/>
            </p:cNvSpPr>
            <p:nvPr/>
          </p:nvSpPr>
          <p:spPr>
            <a:xfrm>
              <a:off x="735411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14349">
                <a:spcBef>
                  <a:spcPts val="0"/>
                </a:spcBef>
                <a:defRPr/>
              </a:pPr>
              <a:r>
                <a:rPr lang="en-AU" sz="1300">
                  <a:solidFill>
                    <a:prstClr val="white"/>
                  </a:solidFill>
                  <a:latin typeface="+mn-lt"/>
                  <a:ea typeface="+mn-ea"/>
                  <a:cs typeface="Segoe UI Semibold"/>
                </a:rPr>
                <a:t>FEES AND CHARGES</a:t>
              </a:r>
              <a:endParaRPr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spTree>
    <p:extLst>
      <p:ext uri="{BB962C8B-B14F-4D97-AF65-F5344CB8AC3E}">
        <p14:creationId xmlns:p14="http://schemas.microsoft.com/office/powerpoint/2010/main" val="73148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943C99D-8FC1-A3A4-2372-01C6D31CBC81}"/>
              </a:ext>
            </a:extLst>
          </p:cNvPr>
          <p:cNvSpPr/>
          <p:nvPr/>
        </p:nvSpPr>
        <p:spPr>
          <a:xfrm>
            <a:off x="708274" y="1085201"/>
            <a:ext cx="10179211" cy="167522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en-US" sz="1200">
                <a:solidFill>
                  <a:schemeClr val="tx1"/>
                </a:solidFill>
              </a:rPr>
              <a:t>Detailed design in Stage 4 </a:t>
            </a:r>
            <a:r>
              <a:rPr lang="en-AU" sz="1200">
                <a:solidFill>
                  <a:schemeClr val="tx1"/>
                </a:solidFill>
              </a:rPr>
              <a:t>of permissions identified in earlier Stage 3 </a:t>
            </a:r>
            <a:r>
              <a:rPr lang="en-US" sz="1200">
                <a:solidFill>
                  <a:schemeClr val="tx2"/>
                </a:solidFill>
                <a:cs typeface="Segoe UI Semilight" panose="020B0402040204020203" pitchFamily="34" charset="0"/>
              </a:rPr>
              <a:t>must</a:t>
            </a:r>
            <a:r>
              <a:rPr lang="en-US" sz="1200">
                <a:solidFill>
                  <a:schemeClr val="tx1"/>
                </a:solidFill>
              </a:rPr>
              <a:t> balance:</a:t>
            </a:r>
          </a:p>
          <a:p>
            <a:pPr marL="171450" indent="-171450">
              <a:spcBef>
                <a:spcPts val="0"/>
              </a:spcBef>
              <a:spcAft>
                <a:spcPts val="600"/>
              </a:spcAft>
              <a:buFont typeface="Arial" panose="020B0604020202020204" pitchFamily="34" charset="0"/>
              <a:buChar char="•"/>
            </a:pPr>
            <a:r>
              <a:rPr lang="en-US" sz="1200">
                <a:solidFill>
                  <a:schemeClr val="tx1"/>
                </a:solidFill>
              </a:rPr>
              <a:t>risk reduction based on who and what drives the harm (consider the risk assessment template in </a:t>
            </a:r>
            <a:r>
              <a:rPr lang="en-US" sz="1200" b="1">
                <a:solidFill>
                  <a:schemeClr val="tx1"/>
                </a:solidFill>
              </a:rPr>
              <a:t>Appendix 2</a:t>
            </a:r>
            <a:r>
              <a:rPr lang="en-US" sz="1200">
                <a:solidFill>
                  <a:schemeClr val="tx1"/>
                </a:solidFill>
              </a:rPr>
              <a:t>)</a:t>
            </a:r>
          </a:p>
          <a:p>
            <a:pPr marL="171450" indent="-171450">
              <a:spcBef>
                <a:spcPts val="0"/>
              </a:spcBef>
              <a:spcAft>
                <a:spcPts val="600"/>
              </a:spcAft>
              <a:buFont typeface="Arial" panose="020B0604020202020204" pitchFamily="34" charset="0"/>
              <a:buChar char="•"/>
            </a:pPr>
            <a:r>
              <a:rPr lang="en-US" sz="1200">
                <a:solidFill>
                  <a:schemeClr val="tx1"/>
                </a:solidFill>
              </a:rPr>
              <a:t>costs of administering regulation and burdens imposed on businesses and barriers to innovation</a:t>
            </a:r>
          </a:p>
          <a:p>
            <a:pPr marL="171450" indent="-171450">
              <a:spcBef>
                <a:spcPts val="0"/>
              </a:spcBef>
              <a:spcAft>
                <a:spcPts val="600"/>
              </a:spcAft>
              <a:buFont typeface="Arial" panose="020B0604020202020204" pitchFamily="34" charset="0"/>
              <a:buChar char="•"/>
            </a:pPr>
            <a:r>
              <a:rPr lang="en-US" sz="1200">
                <a:solidFill>
                  <a:schemeClr val="tx1"/>
                </a:solidFill>
              </a:rPr>
              <a:t>practicality and simplicity to comply with and enforce. </a:t>
            </a:r>
          </a:p>
          <a:p>
            <a:pPr>
              <a:spcAft>
                <a:spcPts val="600"/>
              </a:spcAft>
            </a:pPr>
            <a:r>
              <a:rPr lang="en-AU" sz="1200">
                <a:solidFill>
                  <a:schemeClr val="tx1"/>
                </a:solidFill>
              </a:rPr>
              <a:t>Stage 3 identifies permission options, while Stage 4 considers optimal design choices to develop a preferred option that balances risk, cost/burden and practicality . </a:t>
            </a:r>
            <a:endParaRPr lang="en-AU" sz="1400" strike="sngStrike">
              <a:solidFill>
                <a:schemeClr val="bg1"/>
              </a:solidFill>
              <a:latin typeface="+mj-lt"/>
              <a:cs typeface="Segoe UI Semilight" panose="020B0402040204020203" pitchFamily="34" charset="0"/>
            </a:endParaRPr>
          </a:p>
        </p:txBody>
      </p:sp>
      <p:sp>
        <p:nvSpPr>
          <p:cNvPr id="37" name="Text Placeholder 7">
            <a:extLst>
              <a:ext uri="{FF2B5EF4-FFF2-40B4-BE49-F238E27FC236}">
                <a16:creationId xmlns:a16="http://schemas.microsoft.com/office/drawing/2014/main" id="{7D393E12-EAC5-575A-49E6-1F7492B6897C}"/>
              </a:ext>
            </a:extLst>
          </p:cNvPr>
          <p:cNvSpPr txBox="1">
            <a:spLocks/>
          </p:cNvSpPr>
          <p:nvPr/>
        </p:nvSpPr>
        <p:spPr>
          <a:xfrm>
            <a:off x="6821254" y="3103879"/>
            <a:ext cx="182600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pPr>
            <a:r>
              <a:rPr lang="en-AU" sz="1300">
                <a:solidFill>
                  <a:schemeClr val="accent3"/>
                </a:solidFill>
                <a:effectLst/>
                <a:latin typeface="+mj-lt"/>
                <a:ea typeface="Calibri" panose="020F0502020204030204" pitchFamily="34" charset="0"/>
                <a:cs typeface="Segoe UI Semibold" panose="020B0702040204020203" pitchFamily="34" charset="0"/>
              </a:rPr>
              <a:t>Establish longest appropriate duration for ongoing activities</a:t>
            </a:r>
          </a:p>
          <a:p>
            <a:pPr>
              <a:spcBef>
                <a:spcPts val="0"/>
              </a:spcBef>
              <a:spcAft>
                <a:spcPts val="400"/>
              </a:spcAft>
            </a:pPr>
            <a:r>
              <a:rPr lang="en-AU" sz="1200">
                <a:solidFill>
                  <a:schemeClr val="tx1"/>
                </a:solidFill>
                <a:latin typeface="+mn-lt"/>
                <a:cs typeface="Segoe UI" panose="020B0502040204020203" pitchFamily="34" charset="0"/>
              </a:rPr>
              <a:t>Set a longer permission for ongoing operations under a licence or registration</a:t>
            </a:r>
          </a:p>
          <a:p>
            <a:pPr>
              <a:spcBef>
                <a:spcPts val="0"/>
              </a:spcBef>
              <a:spcAft>
                <a:spcPts val="400"/>
              </a:spcAft>
            </a:pPr>
            <a:r>
              <a:rPr lang="en-AU" sz="1200">
                <a:solidFill>
                  <a:schemeClr val="tx1"/>
                </a:solidFill>
                <a:latin typeface="+mn-lt"/>
                <a:cs typeface="Segoe UI" panose="020B0502040204020203" pitchFamily="34" charset="0"/>
              </a:rPr>
              <a:t>Set a permit duration to match the specific activity.</a:t>
            </a:r>
          </a:p>
        </p:txBody>
      </p:sp>
      <p:sp>
        <p:nvSpPr>
          <p:cNvPr id="38" name="Text Placeholder 7">
            <a:extLst>
              <a:ext uri="{FF2B5EF4-FFF2-40B4-BE49-F238E27FC236}">
                <a16:creationId xmlns:a16="http://schemas.microsoft.com/office/drawing/2014/main" id="{E3F4B627-E82E-85B7-FAB9-EB9CA4F3E357}"/>
              </a:ext>
            </a:extLst>
          </p:cNvPr>
          <p:cNvSpPr txBox="1">
            <a:spLocks/>
          </p:cNvSpPr>
          <p:nvPr/>
        </p:nvSpPr>
        <p:spPr>
          <a:xfrm>
            <a:off x="641468" y="3100907"/>
            <a:ext cx="182600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300">
                <a:solidFill>
                  <a:schemeClr val="accent3"/>
                </a:solidFill>
                <a:latin typeface="+mj-lt"/>
                <a:cs typeface="Segoe UI Semibold" panose="020B0702040204020203" pitchFamily="34" charset="0"/>
              </a:rPr>
              <a:t>Should you refine coverage with exemptions and thresholds?</a:t>
            </a:r>
          </a:p>
          <a:p>
            <a:pPr>
              <a:spcBef>
                <a:spcPts val="0"/>
              </a:spcBef>
              <a:spcAft>
                <a:spcPts val="400"/>
              </a:spcAft>
              <a:defRPr/>
            </a:pPr>
            <a:r>
              <a:rPr lang="en-US" sz="1200">
                <a:solidFill>
                  <a:schemeClr val="tx1"/>
                </a:solidFill>
                <a:latin typeface="+mn-lt"/>
              </a:rPr>
              <a:t>C</a:t>
            </a:r>
            <a:r>
              <a:rPr lang="en-US" sz="1200">
                <a:solidFill>
                  <a:schemeClr val="tx1"/>
                </a:solidFill>
                <a:latin typeface="+mn-lt"/>
                <a:cs typeface="Segoe UI Semilight" panose="020B0402040204020203" pitchFamily="34" charset="0"/>
              </a:rPr>
              <a:t>overage will have been set in Stage 3 or current regulation. </a:t>
            </a:r>
          </a:p>
          <a:p>
            <a:pPr>
              <a:spcBef>
                <a:spcPts val="0"/>
              </a:spcBef>
              <a:spcAft>
                <a:spcPts val="400"/>
              </a:spcAft>
              <a:defRPr/>
            </a:pPr>
            <a:r>
              <a:rPr lang="en-US" sz="1200">
                <a:solidFill>
                  <a:schemeClr val="tx1"/>
                </a:solidFill>
                <a:latin typeface="+mn-lt"/>
                <a:cs typeface="Segoe UI Semilight" panose="020B0402040204020203" pitchFamily="34" charset="0"/>
              </a:rPr>
              <a:t>Consider whether targeting needs to be refined either in the permission or by way of exemptions and thresholds.</a:t>
            </a:r>
          </a:p>
        </p:txBody>
      </p:sp>
      <p:sp>
        <p:nvSpPr>
          <p:cNvPr id="39" name="Text Placeholder 7">
            <a:extLst>
              <a:ext uri="{FF2B5EF4-FFF2-40B4-BE49-F238E27FC236}">
                <a16:creationId xmlns:a16="http://schemas.microsoft.com/office/drawing/2014/main" id="{92243399-55AB-826F-BF4A-0FC3F136E106}"/>
              </a:ext>
            </a:extLst>
          </p:cNvPr>
          <p:cNvSpPr txBox="1">
            <a:spLocks/>
          </p:cNvSpPr>
          <p:nvPr/>
        </p:nvSpPr>
        <p:spPr>
          <a:xfrm>
            <a:off x="2649322" y="3100907"/>
            <a:ext cx="1826003" cy="313108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300">
                <a:solidFill>
                  <a:schemeClr val="accent3"/>
                </a:solidFill>
                <a:effectLst/>
                <a:latin typeface="+mj-lt"/>
                <a:ea typeface="Calibri" panose="020F0502020204030204" pitchFamily="34" charset="0"/>
                <a:cs typeface="Segoe UI Semibold" panose="020B0702040204020203" pitchFamily="34" charset="0"/>
              </a:rPr>
              <a:t>Consider pre-screening and conditions </a:t>
            </a:r>
            <a:endParaRPr lang="en-AU" sz="1200">
              <a:solidFill>
                <a:schemeClr val="accent3"/>
              </a:solidFill>
              <a:latin typeface="+mj-lt"/>
              <a:cs typeface="Segoe UI Semibold" panose="020B0702040204020203" pitchFamily="34" charset="0"/>
            </a:endParaRPr>
          </a:p>
          <a:p>
            <a:pPr>
              <a:spcBef>
                <a:spcPts val="0"/>
              </a:spcBef>
              <a:spcAft>
                <a:spcPts val="400"/>
              </a:spcAft>
              <a:defRPr/>
            </a:pPr>
            <a:r>
              <a:rPr lang="en-AU" sz="1200">
                <a:solidFill>
                  <a:schemeClr val="tx1"/>
                </a:solidFill>
                <a:latin typeface="+mn-lt"/>
              </a:rPr>
              <a:t>Determine the ideal combination and design of pre-screening and conditions to balance how risk is managed, using only the level necessary and sufficient to manage the risk. </a:t>
            </a:r>
            <a:endParaRPr lang="en-US" sz="1200" strike="sngStrike">
              <a:solidFill>
                <a:schemeClr val="tx1"/>
              </a:solidFill>
              <a:latin typeface="+mn-lt"/>
            </a:endParaRPr>
          </a:p>
        </p:txBody>
      </p:sp>
      <p:sp>
        <p:nvSpPr>
          <p:cNvPr id="40" name="Text Placeholder 7">
            <a:extLst>
              <a:ext uri="{FF2B5EF4-FFF2-40B4-BE49-F238E27FC236}">
                <a16:creationId xmlns:a16="http://schemas.microsoft.com/office/drawing/2014/main" id="{000DAB1F-F209-95CB-2378-E756EB00F292}"/>
              </a:ext>
            </a:extLst>
          </p:cNvPr>
          <p:cNvSpPr txBox="1">
            <a:spLocks/>
          </p:cNvSpPr>
          <p:nvPr/>
        </p:nvSpPr>
        <p:spPr>
          <a:xfrm>
            <a:off x="4704497" y="3103879"/>
            <a:ext cx="1826003"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300">
                <a:solidFill>
                  <a:schemeClr val="accent3"/>
                </a:solidFill>
                <a:latin typeface="+mj-lt"/>
                <a:ea typeface="Calibri"/>
                <a:cs typeface="Segoe UI Semibold"/>
              </a:rPr>
              <a:t>What tools and powers do you need for compliance? </a:t>
            </a:r>
            <a:endParaRPr lang="en-AU" sz="1400">
              <a:solidFill>
                <a:schemeClr val="accent3"/>
              </a:solidFill>
              <a:latin typeface="Segoe UI" panose="020B0502040204020203" pitchFamily="34" charset="0"/>
              <a:ea typeface="Calibri" panose="020F0502020204030204" pitchFamily="34" charset="0"/>
              <a:cs typeface="Segoe UI Semibold" panose="020B0702040204020203" pitchFamily="34" charset="0"/>
            </a:endParaRPr>
          </a:p>
          <a:p>
            <a:pPr>
              <a:spcBef>
                <a:spcPts val="0"/>
              </a:spcBef>
              <a:spcAft>
                <a:spcPts val="400"/>
              </a:spcAft>
              <a:defRPr/>
            </a:pPr>
            <a:r>
              <a:rPr lang="en-AU" sz="1200">
                <a:solidFill>
                  <a:schemeClr val="tx1"/>
                </a:solidFill>
                <a:latin typeface="+mn-lt"/>
                <a:cs typeface="Segoe UI Semilight"/>
              </a:rPr>
              <a:t>Preceding steps </a:t>
            </a:r>
            <a:br>
              <a:rPr lang="en-AU" sz="1200">
                <a:solidFill>
                  <a:schemeClr val="tx1"/>
                </a:solidFill>
                <a:latin typeface="+mn-lt"/>
                <a:cs typeface="Segoe UI Semilight"/>
              </a:rPr>
            </a:br>
            <a:r>
              <a:rPr lang="en-AU" sz="1200">
                <a:solidFill>
                  <a:schemeClr val="tx1"/>
                </a:solidFill>
                <a:latin typeface="+mn-lt"/>
                <a:cs typeface="Segoe UI Semilight"/>
              </a:rPr>
              <a:t>(e.g. determining the nature and extent of risk controls) will inform the approach to tools and powers needed for an effective monitoring program, such as reporting or records requirements. </a:t>
            </a:r>
            <a:endParaRPr lang="en-AU" sz="1300">
              <a:solidFill>
                <a:schemeClr val="tx1"/>
              </a:solidFill>
              <a:latin typeface="+mj-lt"/>
              <a:ea typeface="Calibri" panose="020F0502020204030204" pitchFamily="34" charset="0"/>
              <a:cs typeface="Segoe UI Semibold" panose="020B0702040204020203" pitchFamily="34" charset="0"/>
            </a:endParaRPr>
          </a:p>
        </p:txBody>
      </p:sp>
      <p:grpSp>
        <p:nvGrpSpPr>
          <p:cNvPr id="41" name="Group 40">
            <a:extLst>
              <a:ext uri="{FF2B5EF4-FFF2-40B4-BE49-F238E27FC236}">
                <a16:creationId xmlns:a16="http://schemas.microsoft.com/office/drawing/2014/main" id="{D39FE882-1F6C-AABD-5DFD-EA8A785D6FEE}"/>
              </a:ext>
            </a:extLst>
          </p:cNvPr>
          <p:cNvGrpSpPr>
            <a:grpSpLocks noChangeAspect="1"/>
          </p:cNvGrpSpPr>
          <p:nvPr/>
        </p:nvGrpSpPr>
        <p:grpSpPr>
          <a:xfrm>
            <a:off x="6887930" y="2918818"/>
            <a:ext cx="1820685" cy="685379"/>
            <a:chOff x="699941" y="2036988"/>
            <a:chExt cx="1692000" cy="576000"/>
          </a:xfrm>
          <a:solidFill>
            <a:schemeClr val="accent3"/>
          </a:solidFill>
        </p:grpSpPr>
        <p:grpSp>
          <p:nvGrpSpPr>
            <p:cNvPr id="42" name="Graphic 3">
              <a:extLst>
                <a:ext uri="{FF2B5EF4-FFF2-40B4-BE49-F238E27FC236}">
                  <a16:creationId xmlns:a16="http://schemas.microsoft.com/office/drawing/2014/main" id="{BAD573A6-0AC1-B99C-05D8-D11DAB691279}"/>
                </a:ext>
              </a:extLst>
            </p:cNvPr>
            <p:cNvGrpSpPr>
              <a:grpSpLocks/>
            </p:cNvGrpSpPr>
            <p:nvPr/>
          </p:nvGrpSpPr>
          <p:grpSpPr>
            <a:xfrm>
              <a:off x="699941" y="2036988"/>
              <a:ext cx="1692000" cy="576000"/>
              <a:chOff x="2000250" y="2000250"/>
              <a:chExt cx="5907976" cy="2857500"/>
            </a:xfrm>
            <a:grpFill/>
          </p:grpSpPr>
          <p:sp>
            <p:nvSpPr>
              <p:cNvPr id="44" name="Freeform: Shape 43">
                <a:extLst>
                  <a:ext uri="{FF2B5EF4-FFF2-40B4-BE49-F238E27FC236}">
                    <a16:creationId xmlns:a16="http://schemas.microsoft.com/office/drawing/2014/main" id="{4452214F-E9A5-70F4-F04D-667A58F081F0}"/>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1A8230E1-35A1-81D3-281E-74D1CFD6C51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43" name="Text Placeholder 14">
              <a:extLst>
                <a:ext uri="{FF2B5EF4-FFF2-40B4-BE49-F238E27FC236}">
                  <a16:creationId xmlns:a16="http://schemas.microsoft.com/office/drawing/2014/main" id="{D28538AC-93DF-E5B4-D6CF-FDD6F48DDAC2}"/>
                </a:ext>
              </a:extLst>
            </p:cNvPr>
            <p:cNvSpPr txBox="1">
              <a:spLocks/>
            </p:cNvSpPr>
            <p:nvPr/>
          </p:nvSpPr>
          <p:spPr>
            <a:xfrm>
              <a:off x="828000" y="2216988"/>
              <a:ext cx="945250" cy="21600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300">
                  <a:solidFill>
                    <a:schemeClr val="bg1"/>
                  </a:solidFill>
                  <a:latin typeface="+mn-lt"/>
                  <a:cs typeface="Segoe UI Semibold" panose="020B0702040204020203" pitchFamily="34" charset="0"/>
                </a:rPr>
                <a:t>DURATION</a:t>
              </a:r>
            </a:p>
          </p:txBody>
        </p:sp>
      </p:grpSp>
      <p:grpSp>
        <p:nvGrpSpPr>
          <p:cNvPr id="46" name="Group 45">
            <a:extLst>
              <a:ext uri="{FF2B5EF4-FFF2-40B4-BE49-F238E27FC236}">
                <a16:creationId xmlns:a16="http://schemas.microsoft.com/office/drawing/2014/main" id="{2617FFEC-16E5-13D4-E7E2-DED458535948}"/>
              </a:ext>
            </a:extLst>
          </p:cNvPr>
          <p:cNvGrpSpPr>
            <a:grpSpLocks noChangeAspect="1"/>
          </p:cNvGrpSpPr>
          <p:nvPr/>
        </p:nvGrpSpPr>
        <p:grpSpPr>
          <a:xfrm>
            <a:off x="701996" y="2915846"/>
            <a:ext cx="1811664" cy="685379"/>
            <a:chOff x="2875313" y="2036988"/>
            <a:chExt cx="1764000" cy="576000"/>
          </a:xfrm>
          <a:solidFill>
            <a:schemeClr val="accent3"/>
          </a:solidFill>
        </p:grpSpPr>
        <p:grpSp>
          <p:nvGrpSpPr>
            <p:cNvPr id="47" name="Graphic 3">
              <a:extLst>
                <a:ext uri="{FF2B5EF4-FFF2-40B4-BE49-F238E27FC236}">
                  <a16:creationId xmlns:a16="http://schemas.microsoft.com/office/drawing/2014/main" id="{BF4E89F5-222E-6C30-B41F-386A3BB6F06C}"/>
                </a:ext>
              </a:extLst>
            </p:cNvPr>
            <p:cNvGrpSpPr>
              <a:grpSpLocks/>
            </p:cNvGrpSpPr>
            <p:nvPr/>
          </p:nvGrpSpPr>
          <p:grpSpPr>
            <a:xfrm>
              <a:off x="2875313" y="2036988"/>
              <a:ext cx="1764000" cy="576000"/>
              <a:chOff x="2000250" y="2000250"/>
              <a:chExt cx="5907976" cy="2857500"/>
            </a:xfrm>
            <a:grpFill/>
          </p:grpSpPr>
          <p:sp>
            <p:nvSpPr>
              <p:cNvPr id="49" name="Freeform: Shape 48">
                <a:extLst>
                  <a:ext uri="{FF2B5EF4-FFF2-40B4-BE49-F238E27FC236}">
                    <a16:creationId xmlns:a16="http://schemas.microsoft.com/office/drawing/2014/main" id="{D561800B-2B88-277B-B870-9CD428D3FDD3}"/>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1F731D67-595E-CDA5-4023-3B698D214098}"/>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48" name="Text Placeholder 14">
              <a:extLst>
                <a:ext uri="{FF2B5EF4-FFF2-40B4-BE49-F238E27FC236}">
                  <a16:creationId xmlns:a16="http://schemas.microsoft.com/office/drawing/2014/main" id="{666D9931-C60D-0DBC-163B-A8B2FC849A31}"/>
                </a:ext>
              </a:extLst>
            </p:cNvPr>
            <p:cNvSpPr txBox="1">
              <a:spLocks/>
            </p:cNvSpPr>
            <p:nvPr/>
          </p:nvSpPr>
          <p:spPr>
            <a:xfrm>
              <a:off x="3003371" y="2275298"/>
              <a:ext cx="1147167" cy="154249"/>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REFINE COVERAGE</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51" name="Group 50">
            <a:extLst>
              <a:ext uri="{FF2B5EF4-FFF2-40B4-BE49-F238E27FC236}">
                <a16:creationId xmlns:a16="http://schemas.microsoft.com/office/drawing/2014/main" id="{A8DF5AEB-326A-82A4-A530-912B868999B9}"/>
              </a:ext>
            </a:extLst>
          </p:cNvPr>
          <p:cNvGrpSpPr>
            <a:grpSpLocks noChangeAspect="1"/>
          </p:cNvGrpSpPr>
          <p:nvPr/>
        </p:nvGrpSpPr>
        <p:grpSpPr>
          <a:xfrm>
            <a:off x="2709851" y="2915846"/>
            <a:ext cx="1815005" cy="685379"/>
            <a:chOff x="5050687" y="2036988"/>
            <a:chExt cx="1692000" cy="576000"/>
          </a:xfrm>
          <a:solidFill>
            <a:schemeClr val="accent3"/>
          </a:solidFill>
        </p:grpSpPr>
        <p:grpSp>
          <p:nvGrpSpPr>
            <p:cNvPr id="52" name="Graphic 3">
              <a:extLst>
                <a:ext uri="{FF2B5EF4-FFF2-40B4-BE49-F238E27FC236}">
                  <a16:creationId xmlns:a16="http://schemas.microsoft.com/office/drawing/2014/main" id="{69F52997-3B77-D96F-0B5F-848E80D5BFE1}"/>
                </a:ext>
              </a:extLst>
            </p:cNvPr>
            <p:cNvGrpSpPr>
              <a:grpSpLocks/>
            </p:cNvGrpSpPr>
            <p:nvPr/>
          </p:nvGrpSpPr>
          <p:grpSpPr>
            <a:xfrm>
              <a:off x="5050687" y="2036988"/>
              <a:ext cx="1692000" cy="576000"/>
              <a:chOff x="2000250" y="2000250"/>
              <a:chExt cx="5907976" cy="2857500"/>
            </a:xfrm>
            <a:grpFill/>
          </p:grpSpPr>
          <p:sp>
            <p:nvSpPr>
              <p:cNvPr id="54" name="Freeform: Shape 53">
                <a:extLst>
                  <a:ext uri="{FF2B5EF4-FFF2-40B4-BE49-F238E27FC236}">
                    <a16:creationId xmlns:a16="http://schemas.microsoft.com/office/drawing/2014/main" id="{534D7E8B-A7A4-86C1-B18D-B92E11ECCBAF}"/>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C3E21624-B640-F92B-5A16-9B5C8A76A28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53" name="Text Placeholder 14">
              <a:extLst>
                <a:ext uri="{FF2B5EF4-FFF2-40B4-BE49-F238E27FC236}">
                  <a16:creationId xmlns:a16="http://schemas.microsoft.com/office/drawing/2014/main" id="{B85774EB-F825-6145-6601-4DF35756AF98}"/>
                </a:ext>
              </a:extLst>
            </p:cNvPr>
            <p:cNvSpPr txBox="1">
              <a:spLocks/>
            </p:cNvSpPr>
            <p:nvPr/>
          </p:nvSpPr>
          <p:spPr>
            <a:xfrm>
              <a:off x="5178746" y="2261117"/>
              <a:ext cx="1250279" cy="171871"/>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REFINE RISK CONTROL</a:t>
              </a:r>
            </a:p>
          </p:txBody>
        </p:sp>
      </p:grpSp>
      <p:grpSp>
        <p:nvGrpSpPr>
          <p:cNvPr id="56" name="Group 55">
            <a:extLst>
              <a:ext uri="{FF2B5EF4-FFF2-40B4-BE49-F238E27FC236}">
                <a16:creationId xmlns:a16="http://schemas.microsoft.com/office/drawing/2014/main" id="{300CF8C3-6990-D0A8-CBF8-B357BBA3A6F6}"/>
              </a:ext>
            </a:extLst>
          </p:cNvPr>
          <p:cNvGrpSpPr>
            <a:grpSpLocks noChangeAspect="1"/>
          </p:cNvGrpSpPr>
          <p:nvPr/>
        </p:nvGrpSpPr>
        <p:grpSpPr>
          <a:xfrm>
            <a:off x="4769539" y="2915846"/>
            <a:ext cx="1814376" cy="685379"/>
            <a:chOff x="7226061" y="2036988"/>
            <a:chExt cx="1692000" cy="576000"/>
          </a:xfrm>
          <a:solidFill>
            <a:schemeClr val="accent3"/>
          </a:solidFill>
        </p:grpSpPr>
        <p:grpSp>
          <p:nvGrpSpPr>
            <p:cNvPr id="57" name="Graphic 3">
              <a:extLst>
                <a:ext uri="{FF2B5EF4-FFF2-40B4-BE49-F238E27FC236}">
                  <a16:creationId xmlns:a16="http://schemas.microsoft.com/office/drawing/2014/main" id="{C8A14528-5C17-C0BC-915F-A6C35DA5FD14}"/>
                </a:ext>
              </a:extLst>
            </p:cNvPr>
            <p:cNvGrpSpPr>
              <a:grpSpLocks/>
            </p:cNvGrpSpPr>
            <p:nvPr/>
          </p:nvGrpSpPr>
          <p:grpSpPr>
            <a:xfrm>
              <a:off x="7226061" y="2036988"/>
              <a:ext cx="1692000" cy="576000"/>
              <a:chOff x="2000250" y="2000250"/>
              <a:chExt cx="5907976" cy="2857500"/>
            </a:xfrm>
            <a:grpFill/>
          </p:grpSpPr>
          <p:sp>
            <p:nvSpPr>
              <p:cNvPr id="59" name="Freeform: Shape 58">
                <a:extLst>
                  <a:ext uri="{FF2B5EF4-FFF2-40B4-BE49-F238E27FC236}">
                    <a16:creationId xmlns:a16="http://schemas.microsoft.com/office/drawing/2014/main" id="{B0074FEB-BE10-9AB1-28C9-9CEB8679760E}"/>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883A9109-D7F4-A3A2-2287-EE247E4F7223}"/>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58" name="Text Placeholder 14">
              <a:extLst>
                <a:ext uri="{FF2B5EF4-FFF2-40B4-BE49-F238E27FC236}">
                  <a16:creationId xmlns:a16="http://schemas.microsoft.com/office/drawing/2014/main" id="{BDB0D0E3-7F5E-AB13-6051-D42FAC3180BD}"/>
                </a:ext>
              </a:extLst>
            </p:cNvPr>
            <p:cNvSpPr txBox="1">
              <a:spLocks/>
            </p:cNvSpPr>
            <p:nvPr/>
          </p:nvSpPr>
          <p:spPr>
            <a:xfrm>
              <a:off x="735411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COMPLIANCE TOOLS </a:t>
              </a:r>
              <a:r>
                <a:rPr lang="en-AU" sz="1300">
                  <a:solidFill>
                    <a:prstClr val="white"/>
                  </a:solidFill>
                  <a:latin typeface="+mn-lt"/>
                  <a:ea typeface="+mn-ea"/>
                  <a:cs typeface="Segoe UI Semibold" panose="020B0702040204020203" pitchFamily="34" charset="0"/>
                </a:rPr>
                <a:t>&amp;</a:t>
              </a: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 POWERS</a:t>
              </a:r>
            </a:p>
          </p:txBody>
        </p:sp>
      </p:grpSp>
      <p:sp>
        <p:nvSpPr>
          <p:cNvPr id="66" name="Text Placeholder 7">
            <a:extLst>
              <a:ext uri="{FF2B5EF4-FFF2-40B4-BE49-F238E27FC236}">
                <a16:creationId xmlns:a16="http://schemas.microsoft.com/office/drawing/2014/main" id="{89847F0A-3148-ADEF-D6C5-267929FA439E}"/>
              </a:ext>
            </a:extLst>
          </p:cNvPr>
          <p:cNvSpPr txBox="1">
            <a:spLocks/>
          </p:cNvSpPr>
          <p:nvPr/>
        </p:nvSpPr>
        <p:spPr>
          <a:xfrm>
            <a:off x="8937658" y="3103879"/>
            <a:ext cx="1826003" cy="341956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lang="en-AU" sz="1300">
                <a:solidFill>
                  <a:schemeClr val="accent3"/>
                </a:solidFill>
                <a:latin typeface="+mj-lt"/>
                <a:ea typeface="Calibri"/>
                <a:cs typeface="Segoe UI Semibold"/>
              </a:rPr>
              <a:t>Cost the program and consider how you will fund it</a:t>
            </a:r>
          </a:p>
          <a:p>
            <a:pPr>
              <a:spcBef>
                <a:spcPts val="0"/>
              </a:spcBef>
              <a:spcAft>
                <a:spcPts val="400"/>
              </a:spcAft>
              <a:defRPr/>
            </a:pPr>
            <a:r>
              <a:rPr lang="en-AU" sz="1200">
                <a:solidFill>
                  <a:schemeClr val="tx1"/>
                </a:solidFill>
                <a:latin typeface="+mn-lt"/>
                <a:ea typeface="+mn-ea"/>
                <a:cs typeface="Segoe UI Semilight"/>
              </a:rPr>
              <a:t>Finally, with an understanding of all the activities involved in the granting the permission and monitoring its performance, you will be in an informed position to consider fees and charges. </a:t>
            </a:r>
            <a:br>
              <a:rPr lang="en-AU" sz="1200">
                <a:solidFill>
                  <a:schemeClr val="tx1"/>
                </a:solidFill>
                <a:latin typeface="+mn-lt"/>
                <a:ea typeface="+mn-ea"/>
              </a:rPr>
            </a:br>
            <a:br>
              <a:rPr lang="en-AU" sz="1200">
                <a:solidFill>
                  <a:schemeClr val="tx1"/>
                </a:solidFill>
                <a:latin typeface="+mn-lt"/>
                <a:ea typeface="+mn-ea"/>
              </a:rPr>
            </a:br>
            <a:endParaRPr lang="en-AU" sz="1200">
              <a:solidFill>
                <a:schemeClr val="tx1"/>
              </a:solidFill>
              <a:latin typeface="+mn-lt"/>
              <a:ea typeface="+mn-ea"/>
            </a:endParaRPr>
          </a:p>
          <a:p>
            <a:pPr>
              <a:spcBef>
                <a:spcPts val="0"/>
              </a:spcBef>
              <a:spcAft>
                <a:spcPts val="400"/>
              </a:spcAft>
              <a:defRPr/>
            </a:pPr>
            <a:endParaRPr lang="en-AU" sz="1200">
              <a:solidFill>
                <a:srgbClr val="1F2A44"/>
              </a:solidFill>
              <a:latin typeface="+mn-lt"/>
              <a:ea typeface="+mn-ea"/>
            </a:endParaRPr>
          </a:p>
          <a:p>
            <a:pPr>
              <a:spcBef>
                <a:spcPts val="0"/>
              </a:spcBef>
              <a:spcAft>
                <a:spcPts val="400"/>
              </a:spcAft>
              <a:defRPr/>
            </a:pPr>
            <a:endParaRPr lang="en-AU" sz="1200">
              <a:solidFill>
                <a:srgbClr val="1F2A44"/>
              </a:solidFill>
              <a:latin typeface="+mn-lt"/>
              <a:ea typeface="+mn-ea"/>
            </a:endParaRPr>
          </a:p>
        </p:txBody>
      </p:sp>
      <p:grpSp>
        <p:nvGrpSpPr>
          <p:cNvPr id="67" name="Group 66">
            <a:extLst>
              <a:ext uri="{FF2B5EF4-FFF2-40B4-BE49-F238E27FC236}">
                <a16:creationId xmlns:a16="http://schemas.microsoft.com/office/drawing/2014/main" id="{189265D6-E059-A068-B109-36097F52E368}"/>
              </a:ext>
            </a:extLst>
          </p:cNvPr>
          <p:cNvGrpSpPr>
            <a:grpSpLocks noChangeAspect="1"/>
          </p:cNvGrpSpPr>
          <p:nvPr/>
        </p:nvGrpSpPr>
        <p:grpSpPr>
          <a:xfrm>
            <a:off x="9002700" y="2915846"/>
            <a:ext cx="1814376" cy="685379"/>
            <a:chOff x="7226061" y="2036988"/>
            <a:chExt cx="1692000" cy="576000"/>
          </a:xfrm>
          <a:solidFill>
            <a:schemeClr val="accent3"/>
          </a:solidFill>
        </p:grpSpPr>
        <p:grpSp>
          <p:nvGrpSpPr>
            <p:cNvPr id="68" name="Graphic 3">
              <a:extLst>
                <a:ext uri="{FF2B5EF4-FFF2-40B4-BE49-F238E27FC236}">
                  <a16:creationId xmlns:a16="http://schemas.microsoft.com/office/drawing/2014/main" id="{ED2907DA-B953-ECF9-1451-6EA1E0037973}"/>
                </a:ext>
              </a:extLst>
            </p:cNvPr>
            <p:cNvGrpSpPr>
              <a:grpSpLocks/>
            </p:cNvGrpSpPr>
            <p:nvPr/>
          </p:nvGrpSpPr>
          <p:grpSpPr>
            <a:xfrm>
              <a:off x="7226061" y="2036988"/>
              <a:ext cx="1692000" cy="576000"/>
              <a:chOff x="2000250" y="2000250"/>
              <a:chExt cx="5907976" cy="2857500"/>
            </a:xfrm>
            <a:grpFill/>
          </p:grpSpPr>
          <p:sp>
            <p:nvSpPr>
              <p:cNvPr id="70" name="Freeform: Shape 69">
                <a:extLst>
                  <a:ext uri="{FF2B5EF4-FFF2-40B4-BE49-F238E27FC236}">
                    <a16:creationId xmlns:a16="http://schemas.microsoft.com/office/drawing/2014/main" id="{01214291-518F-B307-E3C6-B05F84330ACB}"/>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71" name="Freeform: Shape 70">
                <a:extLst>
                  <a:ext uri="{FF2B5EF4-FFF2-40B4-BE49-F238E27FC236}">
                    <a16:creationId xmlns:a16="http://schemas.microsoft.com/office/drawing/2014/main" id="{D5AFDFA4-3A8D-A7B6-BD49-8C5275851F9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69" name="Text Placeholder 14">
              <a:extLst>
                <a:ext uri="{FF2B5EF4-FFF2-40B4-BE49-F238E27FC236}">
                  <a16:creationId xmlns:a16="http://schemas.microsoft.com/office/drawing/2014/main" id="{FE3FC122-99B3-F0CB-754A-4E0FBAA2D52B}"/>
                </a:ext>
              </a:extLst>
            </p:cNvPr>
            <p:cNvSpPr txBox="1">
              <a:spLocks/>
            </p:cNvSpPr>
            <p:nvPr/>
          </p:nvSpPr>
          <p:spPr>
            <a:xfrm>
              <a:off x="735411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FEES AND CHARGES</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sp>
        <p:nvSpPr>
          <p:cNvPr id="4" name="Title 3">
            <a:extLst>
              <a:ext uri="{FF2B5EF4-FFF2-40B4-BE49-F238E27FC236}">
                <a16:creationId xmlns:a16="http://schemas.microsoft.com/office/drawing/2014/main" id="{0B888064-9F3D-BF54-12E0-AA0AC9E1B433}"/>
              </a:ext>
            </a:extLst>
          </p:cNvPr>
          <p:cNvSpPr txBox="1">
            <a:spLocks/>
          </p:cNvSpPr>
          <p:nvPr/>
        </p:nvSpPr>
        <p:spPr>
          <a:xfrm>
            <a:off x="708274" y="-104858"/>
            <a:ext cx="10515600" cy="1034638"/>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AU" sz="2400"/>
              <a:t>Follow the steps in Stage 4 to assess or design a permission</a:t>
            </a:r>
          </a:p>
        </p:txBody>
      </p:sp>
    </p:spTree>
    <p:extLst>
      <p:ext uri="{BB962C8B-B14F-4D97-AF65-F5344CB8AC3E}">
        <p14:creationId xmlns:p14="http://schemas.microsoft.com/office/powerpoint/2010/main" val="80835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DD1C2A-E347-BF58-DE9F-F02B183635C5}"/>
              </a:ext>
            </a:extLst>
          </p:cNvPr>
          <p:cNvSpPr>
            <a:spLocks noGrp="1"/>
          </p:cNvSpPr>
          <p:nvPr>
            <p:ph type="title"/>
          </p:nvPr>
        </p:nvSpPr>
        <p:spPr/>
        <p:txBody>
          <a:bodyPr/>
          <a:lstStyle/>
          <a:p>
            <a:r>
              <a:rPr lang="en-AU" sz="2400"/>
              <a:t>Key questions – refine coverage and risk control</a:t>
            </a:r>
            <a:endParaRPr lang="en-AU"/>
          </a:p>
        </p:txBody>
      </p:sp>
      <p:sp>
        <p:nvSpPr>
          <p:cNvPr id="17" name="Rectangle 16">
            <a:extLst>
              <a:ext uri="{FF2B5EF4-FFF2-40B4-BE49-F238E27FC236}">
                <a16:creationId xmlns:a16="http://schemas.microsoft.com/office/drawing/2014/main" id="{5D7EA578-08B6-F2C9-C9C0-51B393D76C43}"/>
              </a:ext>
            </a:extLst>
          </p:cNvPr>
          <p:cNvSpPr/>
          <p:nvPr/>
        </p:nvSpPr>
        <p:spPr>
          <a:xfrm>
            <a:off x="2652569" y="1196976"/>
            <a:ext cx="8514155" cy="1586599"/>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200"/>
              </a:spcBef>
              <a:spcAft>
                <a:spcPts val="200"/>
              </a:spcAft>
              <a:tabLst>
                <a:tab pos="457200" algn="l"/>
              </a:tabLst>
            </a:pPr>
            <a:r>
              <a:rPr lang="en-US" sz="1200" b="1">
                <a:solidFill>
                  <a:srgbClr val="4C9E61"/>
                </a:solidFill>
              </a:rPr>
              <a:t>Focus on risk</a:t>
            </a:r>
          </a:p>
          <a:p>
            <a:pPr marL="171450" indent="-171450">
              <a:spcBef>
                <a:spcPts val="100"/>
              </a:spcBef>
              <a:spcAft>
                <a:spcPts val="100"/>
              </a:spcAft>
              <a:buFont typeface="Arial" panose="020B0604020202020204" pitchFamily="34" charset="0"/>
              <a:buChar char="•"/>
              <a:tabLst>
                <a:tab pos="457200" algn="l"/>
              </a:tabLst>
            </a:pPr>
            <a:r>
              <a:rPr lang="en-US" sz="1200">
                <a:solidFill>
                  <a:srgbClr val="232B39"/>
                </a:solidFill>
              </a:rPr>
              <a:t>Does the permission focus on the businesses, activities, products, locations and timing that are driving the risk of harms, while being simple enough to understand and cost-effectively administer? </a:t>
            </a:r>
            <a:endParaRPr lang="en-AU" sz="1200">
              <a:solidFill>
                <a:srgbClr val="232B39"/>
              </a:solidFill>
            </a:endParaRPr>
          </a:p>
          <a:p>
            <a:pPr marL="171450" lvl="1" indent="-171450">
              <a:spcBef>
                <a:spcPts val="100"/>
              </a:spcBef>
              <a:spcAft>
                <a:spcPts val="100"/>
              </a:spcAft>
              <a:buFont typeface="Arial" panose="020B0604020202020204" pitchFamily="34" charset="0"/>
              <a:buChar char="•"/>
              <a:tabLst>
                <a:tab pos="914400" algn="l"/>
              </a:tabLst>
            </a:pPr>
            <a:r>
              <a:rPr lang="en-US" sz="1200">
                <a:solidFill>
                  <a:srgbClr val="232B39"/>
                </a:solidFill>
              </a:rPr>
              <a:t>Can the drivers of risk be identified? Are they measurable so that those not contributing to risk can be excluded or thresholds set?</a:t>
            </a:r>
            <a:endParaRPr lang="en-AU" sz="1200">
              <a:solidFill>
                <a:srgbClr val="232B39"/>
              </a:solidFill>
            </a:endParaRPr>
          </a:p>
          <a:p>
            <a:pPr marL="171450" lvl="1" indent="-171450">
              <a:spcBef>
                <a:spcPts val="100"/>
              </a:spcBef>
              <a:spcAft>
                <a:spcPts val="100"/>
              </a:spcAft>
              <a:buFont typeface="Arial" panose="020B0604020202020204" pitchFamily="34" charset="0"/>
              <a:buChar char="•"/>
              <a:tabLst>
                <a:tab pos="914400" algn="l"/>
              </a:tabLst>
            </a:pPr>
            <a:r>
              <a:rPr lang="en-US" sz="1200">
                <a:solidFill>
                  <a:srgbClr val="232B39"/>
                </a:solidFill>
              </a:rPr>
              <a:t>Have you targeted the permission and ensured exemptions are used appropriately? </a:t>
            </a:r>
            <a:endParaRPr lang="en-AU" sz="1200">
              <a:solidFill>
                <a:srgbClr val="232B39"/>
              </a:solidFill>
            </a:endParaRPr>
          </a:p>
          <a:p>
            <a:pPr marL="171450" lvl="1" indent="-171450">
              <a:spcBef>
                <a:spcPts val="100"/>
              </a:spcBef>
              <a:spcAft>
                <a:spcPts val="100"/>
              </a:spcAft>
              <a:buFont typeface="Arial" panose="020B0604020202020204" pitchFamily="34" charset="0"/>
              <a:buChar char="•"/>
              <a:tabLst>
                <a:tab pos="914400" algn="l"/>
              </a:tabLst>
            </a:pPr>
            <a:r>
              <a:rPr lang="en-US" sz="1200">
                <a:solidFill>
                  <a:srgbClr val="232B39"/>
                </a:solidFill>
              </a:rPr>
              <a:t>Are thresholds risk-based? Do they retain flexibility </a:t>
            </a:r>
            <a:r>
              <a:rPr lang="en-AU" sz="1200">
                <a:solidFill>
                  <a:srgbClr val="232B39"/>
                </a:solidFill>
              </a:rPr>
              <a:t>to adapt to and enable innovation</a:t>
            </a:r>
            <a:r>
              <a:rPr lang="en-US" sz="1200">
                <a:solidFill>
                  <a:srgbClr val="232B39"/>
                </a:solidFill>
              </a:rPr>
              <a:t>?</a:t>
            </a:r>
          </a:p>
        </p:txBody>
      </p:sp>
      <p:grpSp>
        <p:nvGrpSpPr>
          <p:cNvPr id="2" name="Group 1">
            <a:extLst>
              <a:ext uri="{FF2B5EF4-FFF2-40B4-BE49-F238E27FC236}">
                <a16:creationId xmlns:a16="http://schemas.microsoft.com/office/drawing/2014/main" id="{5B00C0CD-03E5-D4F3-7BCF-BE0F6B81B81D}"/>
              </a:ext>
            </a:extLst>
          </p:cNvPr>
          <p:cNvGrpSpPr>
            <a:grpSpLocks noChangeAspect="1"/>
          </p:cNvGrpSpPr>
          <p:nvPr/>
        </p:nvGrpSpPr>
        <p:grpSpPr>
          <a:xfrm>
            <a:off x="708274" y="1196975"/>
            <a:ext cx="1679408" cy="817961"/>
            <a:chOff x="7226061" y="2036988"/>
            <a:chExt cx="1692000" cy="576000"/>
          </a:xfrm>
          <a:solidFill>
            <a:schemeClr val="accent3"/>
          </a:solidFill>
        </p:grpSpPr>
        <p:grpSp>
          <p:nvGrpSpPr>
            <p:cNvPr id="9" name="Graphic 3">
              <a:extLst>
                <a:ext uri="{FF2B5EF4-FFF2-40B4-BE49-F238E27FC236}">
                  <a16:creationId xmlns:a16="http://schemas.microsoft.com/office/drawing/2014/main" id="{B2F41578-EF4D-7AED-5943-0AB6C2B2E149}"/>
                </a:ext>
              </a:extLst>
            </p:cNvPr>
            <p:cNvGrpSpPr>
              <a:grpSpLocks/>
            </p:cNvGrpSpPr>
            <p:nvPr/>
          </p:nvGrpSpPr>
          <p:grpSpPr>
            <a:xfrm>
              <a:off x="7226061" y="2036988"/>
              <a:ext cx="1692000" cy="576000"/>
              <a:chOff x="2000250" y="2000250"/>
              <a:chExt cx="5907976" cy="2857500"/>
            </a:xfrm>
            <a:grpFill/>
          </p:grpSpPr>
          <p:sp>
            <p:nvSpPr>
              <p:cNvPr id="11" name="Freeform: Shape 10">
                <a:extLst>
                  <a:ext uri="{FF2B5EF4-FFF2-40B4-BE49-F238E27FC236}">
                    <a16:creationId xmlns:a16="http://schemas.microsoft.com/office/drawing/2014/main" id="{69116DF1-BC23-5B44-7008-0314B2B96EC7}"/>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F466D449-1BEF-30CA-3514-39D03677B274}"/>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10" name="Text Placeholder 14">
              <a:extLst>
                <a:ext uri="{FF2B5EF4-FFF2-40B4-BE49-F238E27FC236}">
                  <a16:creationId xmlns:a16="http://schemas.microsoft.com/office/drawing/2014/main" id="{1FFF0566-3E76-6D7A-67A9-BDD708BADE94}"/>
                </a:ext>
              </a:extLst>
            </p:cNvPr>
            <p:cNvSpPr txBox="1">
              <a:spLocks/>
            </p:cNvSpPr>
            <p:nvPr/>
          </p:nvSpPr>
          <p:spPr>
            <a:xfrm>
              <a:off x="735411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REFINE COVERAGE</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sp>
        <p:nvSpPr>
          <p:cNvPr id="6" name="Rectangle 5">
            <a:extLst>
              <a:ext uri="{FF2B5EF4-FFF2-40B4-BE49-F238E27FC236}">
                <a16:creationId xmlns:a16="http://schemas.microsoft.com/office/drawing/2014/main" id="{6F47E2AD-0322-BF95-6760-26846A0FE900}"/>
              </a:ext>
            </a:extLst>
          </p:cNvPr>
          <p:cNvSpPr/>
          <p:nvPr/>
        </p:nvSpPr>
        <p:spPr>
          <a:xfrm>
            <a:off x="2639620" y="3003155"/>
            <a:ext cx="8514155" cy="3393281"/>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100"/>
              </a:spcBef>
              <a:spcAft>
                <a:spcPts val="100"/>
              </a:spcAft>
              <a:buFont typeface="Arial" panose="020B0604020202020204" pitchFamily="34" charset="0"/>
              <a:buChar char="•"/>
              <a:tabLst>
                <a:tab pos="457200" algn="l"/>
              </a:tabLst>
            </a:pPr>
            <a:r>
              <a:rPr lang="en-AU" sz="1200">
                <a:solidFill>
                  <a:schemeClr val="tx1"/>
                </a:solidFill>
              </a:rPr>
              <a:t>Which would manage risk better - controlling behaviour with conditions after granting permission or </a:t>
            </a:r>
            <a:br>
              <a:rPr lang="en-AU" sz="1200">
                <a:solidFill>
                  <a:schemeClr val="tx1"/>
                </a:solidFill>
              </a:rPr>
            </a:br>
            <a:r>
              <a:rPr lang="en-AU" sz="1200">
                <a:solidFill>
                  <a:schemeClr val="tx1"/>
                </a:solidFill>
              </a:rPr>
              <a:t>pre-screening applicants for particular characteristics to deny permission to unsuitable applicants? </a:t>
            </a:r>
          </a:p>
          <a:p>
            <a:pPr>
              <a:lnSpc>
                <a:spcPct val="107000"/>
              </a:lnSpc>
              <a:spcBef>
                <a:spcPts val="200"/>
              </a:spcBef>
              <a:spcAft>
                <a:spcPts val="200"/>
              </a:spcAft>
              <a:tabLst>
                <a:tab pos="457200" algn="l"/>
              </a:tabLst>
            </a:pPr>
            <a:r>
              <a:rPr lang="en-US" sz="1200" b="1">
                <a:solidFill>
                  <a:srgbClr val="4C9E61"/>
                </a:solidFill>
              </a:rPr>
              <a:t>Pre-screening</a:t>
            </a:r>
          </a:p>
          <a:p>
            <a:pPr marL="108000" indent="-108000">
              <a:spcBef>
                <a:spcPts val="100"/>
              </a:spcBef>
              <a:spcAft>
                <a:spcPts val="100"/>
              </a:spcAft>
              <a:buFont typeface="Arial" panose="020B0604020202020204" pitchFamily="34" charset="0"/>
              <a:buChar char="•"/>
              <a:tabLst>
                <a:tab pos="457200" algn="l"/>
              </a:tabLst>
            </a:pPr>
            <a:r>
              <a:rPr lang="en-US" sz="1200">
                <a:solidFill>
                  <a:schemeClr val="tx1"/>
                </a:solidFill>
              </a:rPr>
              <a:t>Will characteristics of the permission holders (e.g. criminal history) be good predictors of compliance?</a:t>
            </a:r>
            <a:r>
              <a:rPr lang="en-AU" sz="1200">
                <a:solidFill>
                  <a:schemeClr val="tx1"/>
                </a:solidFill>
              </a:rPr>
              <a:t> </a:t>
            </a:r>
          </a:p>
          <a:p>
            <a:pPr marL="108000" indent="-108000">
              <a:spcBef>
                <a:spcPts val="100"/>
              </a:spcBef>
              <a:spcAft>
                <a:spcPts val="100"/>
              </a:spcAft>
              <a:buFont typeface="Arial" panose="020B0604020202020204" pitchFamily="34" charset="0"/>
              <a:buChar char="•"/>
              <a:tabLst>
                <a:tab pos="457200" algn="l"/>
              </a:tabLst>
            </a:pPr>
            <a:r>
              <a:rPr lang="en-US" sz="1200">
                <a:solidFill>
                  <a:schemeClr val="tx1"/>
                </a:solidFill>
              </a:rPr>
              <a:t>Will pre-screening sufficiently reduce the incidence or likelihood of high-risk activities and non-compliance?</a:t>
            </a:r>
            <a:endParaRPr lang="en-AU" sz="1200">
              <a:solidFill>
                <a:schemeClr val="tx1"/>
              </a:solidFill>
            </a:endParaRPr>
          </a:p>
          <a:p>
            <a:pPr marL="108000" lvl="1" indent="-108000">
              <a:spcBef>
                <a:spcPts val="100"/>
              </a:spcBef>
              <a:spcAft>
                <a:spcPts val="100"/>
              </a:spcAft>
              <a:buFont typeface="Arial" panose="020B0604020202020204" pitchFamily="34" charset="0"/>
              <a:buChar char="•"/>
              <a:tabLst>
                <a:tab pos="914400" algn="l"/>
              </a:tabLst>
            </a:pPr>
            <a:r>
              <a:rPr lang="en-AU" sz="1200">
                <a:solidFill>
                  <a:schemeClr val="tx1"/>
                </a:solidFill>
              </a:rPr>
              <a:t>What mix of pre-screening tools (e.g. qualifications check, compliance and criminal history) best suit the risks being managed? What requirements would be useful to check before applicants are able to commence? </a:t>
            </a:r>
          </a:p>
          <a:p>
            <a:pPr marL="108000" lvl="1" indent="-108000">
              <a:spcBef>
                <a:spcPts val="100"/>
              </a:spcBef>
              <a:spcAft>
                <a:spcPts val="100"/>
              </a:spcAft>
              <a:buFont typeface="Arial" panose="020B0604020202020204" pitchFamily="34" charset="0"/>
              <a:buChar char="•"/>
              <a:tabLst>
                <a:tab pos="914400" algn="l"/>
              </a:tabLst>
            </a:pPr>
            <a:r>
              <a:rPr lang="en-AU" sz="1200">
                <a:solidFill>
                  <a:schemeClr val="tx1"/>
                </a:solidFill>
              </a:rPr>
              <a:t>Are pre-screening</a:t>
            </a:r>
            <a:r>
              <a:rPr lang="en-US" sz="1200">
                <a:solidFill>
                  <a:schemeClr val="tx1"/>
                </a:solidFill>
              </a:rPr>
              <a:t> requirements </a:t>
            </a:r>
            <a:r>
              <a:rPr lang="en-AU" sz="1200">
                <a:solidFill>
                  <a:schemeClr val="tx1"/>
                </a:solidFill>
              </a:rPr>
              <a:t>clear, simple, digitised where possible, and practical to assess</a:t>
            </a:r>
            <a:r>
              <a:rPr lang="en-US" sz="1200">
                <a:solidFill>
                  <a:schemeClr val="tx1"/>
                </a:solidFill>
              </a:rPr>
              <a:t>?</a:t>
            </a:r>
          </a:p>
          <a:p>
            <a:pPr marL="0" lvl="1">
              <a:lnSpc>
                <a:spcPct val="107000"/>
              </a:lnSpc>
              <a:spcBef>
                <a:spcPts val="200"/>
              </a:spcBef>
              <a:spcAft>
                <a:spcPts val="200"/>
              </a:spcAft>
              <a:tabLst>
                <a:tab pos="457200" algn="l"/>
              </a:tabLst>
            </a:pPr>
            <a:r>
              <a:rPr lang="en-US" sz="1200" b="1">
                <a:solidFill>
                  <a:srgbClr val="4C9E61"/>
                </a:solidFill>
              </a:rPr>
              <a:t>Condition policy and design</a:t>
            </a:r>
          </a:p>
          <a:p>
            <a:pPr marL="107950" lvl="0" indent="-107950">
              <a:spcBef>
                <a:spcPts val="100"/>
              </a:spcBef>
              <a:spcAft>
                <a:spcPts val="100"/>
              </a:spcAft>
              <a:buFont typeface="Arial" panose="020B0604020202020204" pitchFamily="34" charset="0"/>
              <a:buChar char="•"/>
              <a:tabLst>
                <a:tab pos="457200" algn="l"/>
              </a:tabLst>
            </a:pPr>
            <a:r>
              <a:rPr lang="en-US" sz="1200">
                <a:solidFill>
                  <a:schemeClr val="tx1"/>
                </a:solidFill>
              </a:rPr>
              <a:t>Are the conditions necessary and sufficient to manage the behaviors that drive risks?</a:t>
            </a:r>
          </a:p>
          <a:p>
            <a:pPr marL="107950" lvl="0" indent="-107950">
              <a:spcBef>
                <a:spcPts val="100"/>
              </a:spcBef>
              <a:spcAft>
                <a:spcPts val="100"/>
              </a:spcAft>
              <a:buFont typeface="Arial" panose="020B0604020202020204" pitchFamily="34" charset="0"/>
              <a:buChar char="•"/>
              <a:tabLst>
                <a:tab pos="457200" algn="l"/>
              </a:tabLst>
            </a:pPr>
            <a:r>
              <a:rPr lang="en-US" sz="1200">
                <a:solidFill>
                  <a:schemeClr val="tx1"/>
                </a:solidFill>
              </a:rPr>
              <a:t>Would compliance with the conditions eliminate, mitigate or reduce the risk of harm?</a:t>
            </a:r>
            <a:endParaRPr lang="en-AU" sz="1200">
              <a:solidFill>
                <a:schemeClr val="tx1"/>
              </a:solidFill>
            </a:endParaRPr>
          </a:p>
          <a:p>
            <a:pPr marL="107950" lvl="0" indent="-107950">
              <a:spcBef>
                <a:spcPts val="100"/>
              </a:spcBef>
              <a:spcAft>
                <a:spcPts val="100"/>
              </a:spcAft>
              <a:buFont typeface="Arial" panose="020B0604020202020204" pitchFamily="34" charset="0"/>
              <a:buChar char="•"/>
              <a:tabLst>
                <a:tab pos="457200" algn="l"/>
              </a:tabLst>
            </a:pPr>
            <a:r>
              <a:rPr lang="en-US" sz="1200">
                <a:solidFill>
                  <a:schemeClr val="tx1"/>
                </a:solidFill>
              </a:rPr>
              <a:t>Are there suitable alternatives that could be used to manage risks, rather than imposing conditions?</a:t>
            </a:r>
            <a:endParaRPr lang="en-AU" sz="1200">
              <a:solidFill>
                <a:schemeClr val="tx1"/>
              </a:solidFill>
            </a:endParaRPr>
          </a:p>
          <a:p>
            <a:pPr marL="107950" lvl="0" indent="-107950">
              <a:spcBef>
                <a:spcPts val="100"/>
              </a:spcBef>
              <a:spcAft>
                <a:spcPts val="100"/>
              </a:spcAft>
              <a:buFont typeface="Arial" panose="020B0604020202020204" pitchFamily="34" charset="0"/>
              <a:buChar char="•"/>
              <a:tabLst>
                <a:tab pos="457200" algn="l"/>
              </a:tabLst>
            </a:pPr>
            <a:r>
              <a:rPr lang="en-US" sz="1200">
                <a:solidFill>
                  <a:schemeClr val="tx1"/>
                </a:solidFill>
              </a:rPr>
              <a:t>Are the conditions clear, simple, </a:t>
            </a:r>
            <a:r>
              <a:rPr lang="en-AU" sz="1200">
                <a:solidFill>
                  <a:schemeClr val="tx1"/>
                </a:solidFill>
              </a:rPr>
              <a:t>measurable, </a:t>
            </a:r>
            <a:r>
              <a:rPr lang="en-US" sz="1200">
                <a:solidFill>
                  <a:schemeClr val="tx1"/>
                </a:solidFill>
              </a:rPr>
              <a:t>enforceable?</a:t>
            </a:r>
          </a:p>
          <a:p>
            <a:pPr marL="107950" lvl="0" indent="-107950">
              <a:spcBef>
                <a:spcPts val="100"/>
              </a:spcBef>
              <a:spcAft>
                <a:spcPts val="100"/>
              </a:spcAft>
              <a:buFont typeface="Arial" panose="020B0604020202020204" pitchFamily="34" charset="0"/>
              <a:buChar char="•"/>
              <a:tabLst>
                <a:tab pos="457200" algn="l"/>
              </a:tabLst>
            </a:pPr>
            <a:r>
              <a:rPr lang="en-US" sz="1200">
                <a:solidFill>
                  <a:schemeClr val="tx1"/>
                </a:solidFill>
              </a:rPr>
              <a:t>Are conditions outcomes or performance-based where appropriate? Are more prescriptive conditions appropriate for less mature sectors?</a:t>
            </a:r>
          </a:p>
          <a:p>
            <a:pPr marL="108000" lvl="1" indent="-108000">
              <a:spcBef>
                <a:spcPts val="100"/>
              </a:spcBef>
              <a:spcAft>
                <a:spcPts val="100"/>
              </a:spcAft>
              <a:buFont typeface="Arial" panose="020B0604020202020204" pitchFamily="34" charset="0"/>
              <a:buChar char="•"/>
              <a:tabLst>
                <a:tab pos="914400" algn="l"/>
              </a:tabLst>
            </a:pPr>
            <a:r>
              <a:rPr lang="en-US" sz="1200">
                <a:solidFill>
                  <a:schemeClr val="tx1"/>
                </a:solidFill>
              </a:rPr>
              <a:t>Do you have a conditions library and do applicants understand what conditions that apply to them? </a:t>
            </a:r>
            <a:endParaRPr lang="en-AU" sz="1200">
              <a:solidFill>
                <a:schemeClr val="tx1"/>
              </a:solidFill>
            </a:endParaRPr>
          </a:p>
        </p:txBody>
      </p:sp>
      <p:grpSp>
        <p:nvGrpSpPr>
          <p:cNvPr id="7" name="Group 6">
            <a:extLst>
              <a:ext uri="{FF2B5EF4-FFF2-40B4-BE49-F238E27FC236}">
                <a16:creationId xmlns:a16="http://schemas.microsoft.com/office/drawing/2014/main" id="{F9234747-96A6-DB2E-8FEC-4C072E58D035}"/>
              </a:ext>
            </a:extLst>
          </p:cNvPr>
          <p:cNvGrpSpPr>
            <a:grpSpLocks noChangeAspect="1"/>
          </p:cNvGrpSpPr>
          <p:nvPr/>
        </p:nvGrpSpPr>
        <p:grpSpPr>
          <a:xfrm>
            <a:off x="695325" y="3003155"/>
            <a:ext cx="1677846" cy="817200"/>
            <a:chOff x="7226061" y="2036988"/>
            <a:chExt cx="1692000" cy="576000"/>
          </a:xfrm>
          <a:solidFill>
            <a:schemeClr val="accent3"/>
          </a:solidFill>
        </p:grpSpPr>
        <p:grpSp>
          <p:nvGrpSpPr>
            <p:cNvPr id="8" name="Graphic 3">
              <a:extLst>
                <a:ext uri="{FF2B5EF4-FFF2-40B4-BE49-F238E27FC236}">
                  <a16:creationId xmlns:a16="http://schemas.microsoft.com/office/drawing/2014/main" id="{9EC8781B-7818-6B69-7191-1E38777AA2E9}"/>
                </a:ext>
              </a:extLst>
            </p:cNvPr>
            <p:cNvGrpSpPr>
              <a:grpSpLocks/>
            </p:cNvGrpSpPr>
            <p:nvPr/>
          </p:nvGrpSpPr>
          <p:grpSpPr>
            <a:xfrm>
              <a:off x="7226061" y="2036988"/>
              <a:ext cx="1692000" cy="576000"/>
              <a:chOff x="2000250" y="2000250"/>
              <a:chExt cx="5907976" cy="2857500"/>
            </a:xfrm>
            <a:grpFill/>
          </p:grpSpPr>
          <p:sp>
            <p:nvSpPr>
              <p:cNvPr id="21" name="Freeform: Shape 20">
                <a:extLst>
                  <a:ext uri="{FF2B5EF4-FFF2-40B4-BE49-F238E27FC236}">
                    <a16:creationId xmlns:a16="http://schemas.microsoft.com/office/drawing/2014/main" id="{A3F69353-4A9A-332C-4657-F1676DF40CA7}"/>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59D9CF1D-1875-BF31-1AB6-D44DEE218B11}"/>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20" name="Text Placeholder 14">
              <a:extLst>
                <a:ext uri="{FF2B5EF4-FFF2-40B4-BE49-F238E27FC236}">
                  <a16:creationId xmlns:a16="http://schemas.microsoft.com/office/drawing/2014/main" id="{3C6191D4-11D1-D48E-9489-5443357FC32D}"/>
                </a:ext>
              </a:extLst>
            </p:cNvPr>
            <p:cNvSpPr txBox="1">
              <a:spLocks/>
            </p:cNvSpPr>
            <p:nvPr/>
          </p:nvSpPr>
          <p:spPr>
            <a:xfrm>
              <a:off x="735411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REFINE RISK CONTROL</a:t>
              </a:r>
            </a:p>
          </p:txBody>
        </p:sp>
      </p:grpSp>
    </p:spTree>
    <p:extLst>
      <p:ext uri="{BB962C8B-B14F-4D97-AF65-F5344CB8AC3E}">
        <p14:creationId xmlns:p14="http://schemas.microsoft.com/office/powerpoint/2010/main" val="200456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D992-73BF-9286-80E0-D5333A5E8C44}"/>
              </a:ext>
            </a:extLst>
          </p:cNvPr>
          <p:cNvSpPr>
            <a:spLocks noGrp="1"/>
          </p:cNvSpPr>
          <p:nvPr>
            <p:ph type="title"/>
          </p:nvPr>
        </p:nvSpPr>
        <p:spPr/>
        <p:txBody>
          <a:bodyPr/>
          <a:lstStyle/>
          <a:p>
            <a:r>
              <a:rPr lang="en-AU" sz="2400"/>
              <a:t>Key questions – monitoring tools and powers, duration and fees</a:t>
            </a:r>
            <a:endParaRPr lang="en-AU"/>
          </a:p>
        </p:txBody>
      </p:sp>
      <p:sp>
        <p:nvSpPr>
          <p:cNvPr id="17" name="Rectangle 16">
            <a:extLst>
              <a:ext uri="{FF2B5EF4-FFF2-40B4-BE49-F238E27FC236}">
                <a16:creationId xmlns:a16="http://schemas.microsoft.com/office/drawing/2014/main" id="{5D7EA578-08B6-F2C9-C9C0-51B393D76C43}"/>
              </a:ext>
            </a:extLst>
          </p:cNvPr>
          <p:cNvSpPr/>
          <p:nvPr/>
        </p:nvSpPr>
        <p:spPr>
          <a:xfrm>
            <a:off x="2571750" y="1191599"/>
            <a:ext cx="8521124" cy="1446825"/>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200"/>
              </a:spcBef>
              <a:spcAft>
                <a:spcPts val="200"/>
              </a:spcAft>
              <a:tabLst>
                <a:tab pos="457200" algn="l"/>
              </a:tabLst>
            </a:pPr>
            <a:r>
              <a:rPr lang="en-US" sz="1200">
                <a:solidFill>
                  <a:srgbClr val="4C9E61"/>
                </a:solidFill>
                <a:latin typeface="+mj-lt"/>
              </a:rPr>
              <a:t>Compliance tools and powers</a:t>
            </a:r>
          </a:p>
          <a:p>
            <a:pPr marL="107950" indent="-107950">
              <a:lnSpc>
                <a:spcPct val="107000"/>
              </a:lnSpc>
              <a:spcBef>
                <a:spcPts val="200"/>
              </a:spcBef>
              <a:spcAft>
                <a:spcPts val="200"/>
              </a:spcAft>
              <a:buFont typeface="Arial" panose="020B0604020202020204" pitchFamily="34" charset="0"/>
              <a:buChar char="•"/>
              <a:tabLst>
                <a:tab pos="457200" algn="l"/>
              </a:tabLst>
            </a:pPr>
            <a:r>
              <a:rPr lang="en-US" sz="1200">
                <a:solidFill>
                  <a:schemeClr val="tx1"/>
                </a:solidFill>
              </a:rPr>
              <a:t>Do you have the powers to </a:t>
            </a:r>
            <a:r>
              <a:rPr lang="en-AU" sz="1200">
                <a:solidFill>
                  <a:schemeClr val="tx1"/>
                </a:solidFill>
              </a:rPr>
              <a:t>assess performance, establish non-compliance, efficiently amend permissions and conditions, place restrictions, suspend or revoke, sanction, or issue a penalty or fine?</a:t>
            </a:r>
            <a:r>
              <a:rPr lang="en-US" sz="1200">
                <a:solidFill>
                  <a:schemeClr val="tx1"/>
                </a:solidFill>
              </a:rPr>
              <a:t> Can they be enforced? </a:t>
            </a:r>
          </a:p>
          <a:p>
            <a:pPr marL="107950" indent="-107950">
              <a:lnSpc>
                <a:spcPct val="107000"/>
              </a:lnSpc>
              <a:spcBef>
                <a:spcPts val="200"/>
              </a:spcBef>
              <a:spcAft>
                <a:spcPts val="200"/>
              </a:spcAft>
              <a:buFont typeface="Arial" panose="020B0604020202020204" pitchFamily="34" charset="0"/>
              <a:buChar char="•"/>
              <a:tabLst>
                <a:tab pos="457200" algn="l"/>
              </a:tabLst>
            </a:pPr>
            <a:r>
              <a:rPr lang="en-US" sz="1200">
                <a:solidFill>
                  <a:schemeClr val="tx1"/>
                </a:solidFill>
              </a:rPr>
              <a:t>If they do not already exist, can the desired powers be created through design of conditions or legislative reform?</a:t>
            </a:r>
            <a:endParaRPr lang="en-AU" sz="1200">
              <a:solidFill>
                <a:schemeClr val="tx1"/>
              </a:solidFill>
            </a:endParaRPr>
          </a:p>
        </p:txBody>
      </p:sp>
      <p:sp>
        <p:nvSpPr>
          <p:cNvPr id="31" name="Rectangle 30">
            <a:extLst>
              <a:ext uri="{FF2B5EF4-FFF2-40B4-BE49-F238E27FC236}">
                <a16:creationId xmlns:a16="http://schemas.microsoft.com/office/drawing/2014/main" id="{F355453F-2330-B184-C937-65E2AA44847A}"/>
              </a:ext>
            </a:extLst>
          </p:cNvPr>
          <p:cNvSpPr/>
          <p:nvPr/>
        </p:nvSpPr>
        <p:spPr>
          <a:xfrm>
            <a:off x="2571750" y="2713361"/>
            <a:ext cx="8521124" cy="1305366"/>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spcBef>
                <a:spcPts val="200"/>
              </a:spcBef>
              <a:spcAft>
                <a:spcPts val="200"/>
              </a:spcAft>
              <a:tabLst>
                <a:tab pos="457200" algn="l"/>
              </a:tabLst>
            </a:pPr>
            <a:r>
              <a:rPr lang="en-US" sz="1200">
                <a:solidFill>
                  <a:srgbClr val="4C9E61"/>
                </a:solidFill>
                <a:latin typeface="+mj-lt"/>
              </a:rPr>
              <a:t>Duration length</a:t>
            </a:r>
          </a:p>
          <a:p>
            <a:pPr marL="107950" indent="-107950">
              <a:lnSpc>
                <a:spcPct val="107000"/>
              </a:lnSpc>
              <a:spcBef>
                <a:spcPts val="200"/>
              </a:spcBef>
              <a:spcAft>
                <a:spcPts val="200"/>
              </a:spcAft>
              <a:buFont typeface="Arial" panose="020B0604020202020204" pitchFamily="34" charset="0"/>
              <a:buChar char="•"/>
              <a:tabLst>
                <a:tab pos="457200" algn="l"/>
              </a:tabLst>
            </a:pPr>
            <a:r>
              <a:rPr lang="en-US" sz="1200">
                <a:solidFill>
                  <a:schemeClr val="tx1"/>
                </a:solidFill>
              </a:rPr>
              <a:t>Has the permission duration been set at the maximum appropriate length?</a:t>
            </a:r>
            <a:endParaRPr lang="en-AU" sz="1200">
              <a:solidFill>
                <a:schemeClr val="tx1"/>
              </a:solidFill>
            </a:endParaRPr>
          </a:p>
          <a:p>
            <a:pPr marL="107950" lvl="0" indent="-107950">
              <a:lnSpc>
                <a:spcPct val="107000"/>
              </a:lnSpc>
              <a:spcBef>
                <a:spcPts val="200"/>
              </a:spcBef>
              <a:spcAft>
                <a:spcPts val="200"/>
              </a:spcAft>
              <a:buFont typeface="Arial" panose="020B0604020202020204" pitchFamily="34" charset="0"/>
              <a:buChar char="•"/>
              <a:tabLst>
                <a:tab pos="457200" algn="l"/>
              </a:tabLst>
            </a:pPr>
            <a:r>
              <a:rPr lang="en-US" sz="1200">
                <a:solidFill>
                  <a:schemeClr val="tx1"/>
                </a:solidFill>
              </a:rPr>
              <a:t>Is a shorter duration warranted to manage risks that are difficult to control through conditions?</a:t>
            </a:r>
            <a:endParaRPr lang="en-AU" sz="1200">
              <a:solidFill>
                <a:schemeClr val="tx1"/>
              </a:solidFill>
            </a:endParaRPr>
          </a:p>
          <a:p>
            <a:pPr marL="107950" indent="-107950">
              <a:lnSpc>
                <a:spcPct val="107000"/>
              </a:lnSpc>
              <a:spcBef>
                <a:spcPts val="200"/>
              </a:spcBef>
              <a:spcAft>
                <a:spcPts val="200"/>
              </a:spcAft>
              <a:buFont typeface="Arial" panose="020B0604020202020204" pitchFamily="34" charset="0"/>
              <a:buChar char="•"/>
              <a:tabLst>
                <a:tab pos="457200" algn="l"/>
              </a:tabLst>
            </a:pPr>
            <a:r>
              <a:rPr lang="en-US" sz="1200">
                <a:solidFill>
                  <a:schemeClr val="tx1"/>
                </a:solidFill>
              </a:rPr>
              <a:t>Is the permission duration aligned with the maturity of the sector, characteristics of businesses and level of change in the environment?</a:t>
            </a:r>
            <a:endParaRPr lang="en-AU" sz="1200">
              <a:solidFill>
                <a:schemeClr val="tx1"/>
              </a:solidFill>
              <a:highlight>
                <a:srgbClr val="FF0000"/>
              </a:highlight>
            </a:endParaRPr>
          </a:p>
        </p:txBody>
      </p:sp>
      <p:sp>
        <p:nvSpPr>
          <p:cNvPr id="32" name="Rectangle 31">
            <a:extLst>
              <a:ext uri="{FF2B5EF4-FFF2-40B4-BE49-F238E27FC236}">
                <a16:creationId xmlns:a16="http://schemas.microsoft.com/office/drawing/2014/main" id="{9E42118E-C70D-794A-6454-448E55050048}"/>
              </a:ext>
            </a:extLst>
          </p:cNvPr>
          <p:cNvSpPr/>
          <p:nvPr/>
        </p:nvSpPr>
        <p:spPr>
          <a:xfrm>
            <a:off x="2571750" y="4093663"/>
            <a:ext cx="8521124" cy="2279039"/>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07000"/>
              </a:lnSpc>
              <a:spcBef>
                <a:spcPts val="200"/>
              </a:spcBef>
              <a:spcAft>
                <a:spcPts val="200"/>
              </a:spcAft>
              <a:tabLst>
                <a:tab pos="457200" algn="l"/>
              </a:tabLst>
            </a:pPr>
            <a:r>
              <a:rPr lang="en-US" sz="1200">
                <a:solidFill>
                  <a:srgbClr val="4C9E61"/>
                </a:solidFill>
                <a:latin typeface="+mj-lt"/>
              </a:rPr>
              <a:t>Fees and charges</a:t>
            </a:r>
          </a:p>
          <a:p>
            <a:pPr marL="107950" indent="-107950">
              <a:lnSpc>
                <a:spcPct val="107000"/>
              </a:lnSpc>
              <a:spcBef>
                <a:spcPts val="200"/>
              </a:spcBef>
              <a:spcAft>
                <a:spcPts val="200"/>
              </a:spcAft>
              <a:buFont typeface="Arial" panose="020B0604020202020204" pitchFamily="34" charset="0"/>
              <a:buChar char="•"/>
              <a:tabLst>
                <a:tab pos="457200" algn="l"/>
              </a:tabLst>
            </a:pPr>
            <a:r>
              <a:rPr lang="en-US" sz="1200">
                <a:solidFill>
                  <a:schemeClr val="tx1"/>
                </a:solidFill>
              </a:rPr>
              <a:t>Have fees and charges been set using the </a:t>
            </a:r>
            <a:r>
              <a:rPr lang="en-AU" sz="1200">
                <a:solidFill>
                  <a:schemeClr val="tx1"/>
                </a:solidFill>
              </a:rPr>
              <a:t>Department of Treasury and Finance's </a:t>
            </a:r>
            <a:r>
              <a:rPr lang="en-AU" sz="1200" u="sng">
                <a:solidFill>
                  <a:schemeClr val="tx1"/>
                </a:solidFill>
                <a:latin typeface="+mj-lt"/>
                <a:hlinkClick r:id="rId3">
                  <a:extLst>
                    <a:ext uri="{A12FA001-AC4F-418D-AE19-62706E023703}">
                      <ahyp:hlinkClr xmlns:ahyp="http://schemas.microsoft.com/office/drawing/2018/hyperlinkcolor" val="tx"/>
                    </a:ext>
                  </a:extLst>
                </a:hlinkClick>
              </a:rPr>
              <a:t>Pricing for Value Principles</a:t>
            </a:r>
            <a:r>
              <a:rPr lang="en-US" sz="1200">
                <a:solidFill>
                  <a:schemeClr val="tx1"/>
                </a:solidFill>
              </a:rPr>
              <a:t>? </a:t>
            </a:r>
            <a:r>
              <a:rPr lang="en-AU" sz="1200">
                <a:solidFill>
                  <a:schemeClr val="tx1"/>
                </a:solidFill>
              </a:rPr>
              <a:t>Have you contacted DTF at </a:t>
            </a:r>
            <a:r>
              <a:rPr lang="en-AU" sz="1200">
                <a:solidFill>
                  <a:schemeClr val="tx1"/>
                </a:solidFill>
                <a:hlinkClick r:id="rId4"/>
              </a:rPr>
              <a:t>pricing@dtf.vic.gov.au</a:t>
            </a:r>
            <a:r>
              <a:rPr lang="en-AU" sz="1200">
                <a:solidFill>
                  <a:schemeClr val="tx1"/>
                </a:solidFill>
              </a:rPr>
              <a:t> to discuss fees and charges reform?</a:t>
            </a:r>
          </a:p>
          <a:p>
            <a:pPr marL="107950" indent="-107950">
              <a:lnSpc>
                <a:spcPct val="107000"/>
              </a:lnSpc>
              <a:spcBef>
                <a:spcPts val="200"/>
              </a:spcBef>
              <a:spcAft>
                <a:spcPts val="200"/>
              </a:spcAft>
              <a:buFont typeface="Arial" panose="020B0604020202020204" pitchFamily="34" charset="0"/>
              <a:buChar char="•"/>
              <a:tabLst>
                <a:tab pos="457200" algn="l"/>
              </a:tabLst>
            </a:pPr>
            <a:r>
              <a:rPr lang="en-AU" sz="1200">
                <a:solidFill>
                  <a:schemeClr val="tx1"/>
                </a:solidFill>
              </a:rPr>
              <a:t>If the Framework prompts changes to your set of permissions, have you redesigned fees and charges across the full range of permissions?</a:t>
            </a:r>
          </a:p>
          <a:p>
            <a:pPr marL="107950" indent="-107950">
              <a:lnSpc>
                <a:spcPct val="107000"/>
              </a:lnSpc>
              <a:spcBef>
                <a:spcPts val="200"/>
              </a:spcBef>
              <a:spcAft>
                <a:spcPts val="200"/>
              </a:spcAft>
              <a:buFont typeface="Arial" panose="020B0604020202020204" pitchFamily="34" charset="0"/>
              <a:buChar char="•"/>
              <a:tabLst>
                <a:tab pos="457200" algn="l"/>
              </a:tabLst>
            </a:pPr>
            <a:r>
              <a:rPr lang="en-AU" sz="1200">
                <a:solidFill>
                  <a:schemeClr val="tx1"/>
                </a:solidFill>
              </a:rPr>
              <a:t>Do fees and charges promote positive behaviours? </a:t>
            </a:r>
          </a:p>
          <a:p>
            <a:pPr marL="107950" indent="-107950">
              <a:lnSpc>
                <a:spcPct val="107000"/>
              </a:lnSpc>
              <a:spcBef>
                <a:spcPts val="200"/>
              </a:spcBef>
              <a:spcAft>
                <a:spcPts val="200"/>
              </a:spcAft>
              <a:buFont typeface="Arial" panose="020B0604020202020204" pitchFamily="34" charset="0"/>
              <a:buChar char="•"/>
              <a:tabLst>
                <a:tab pos="457200" algn="l"/>
              </a:tabLst>
            </a:pPr>
            <a:r>
              <a:rPr lang="en-AU" sz="1200">
                <a:solidFill>
                  <a:schemeClr val="tx1"/>
                </a:solidFill>
              </a:rPr>
              <a:t>Do fees account for the overall approach to managing permissions, beyond approvals?</a:t>
            </a:r>
          </a:p>
          <a:p>
            <a:pPr marL="107950" indent="-107950">
              <a:lnSpc>
                <a:spcPct val="107000"/>
              </a:lnSpc>
              <a:spcBef>
                <a:spcPts val="200"/>
              </a:spcBef>
              <a:spcAft>
                <a:spcPts val="200"/>
              </a:spcAft>
              <a:buFont typeface="Arial" panose="020B0604020202020204" pitchFamily="34" charset="0"/>
              <a:buChar char="•"/>
              <a:tabLst>
                <a:tab pos="457200" algn="l"/>
              </a:tabLst>
            </a:pPr>
            <a:r>
              <a:rPr lang="en-AU" sz="1200">
                <a:solidFill>
                  <a:schemeClr val="tx1"/>
                </a:solidFill>
              </a:rPr>
              <a:t>Is the design of fees relevant to promoting or incentivising behaviour change to reduce risk of harms, in combination with other measures?</a:t>
            </a:r>
          </a:p>
        </p:txBody>
      </p:sp>
      <p:grpSp>
        <p:nvGrpSpPr>
          <p:cNvPr id="3" name="Group 2">
            <a:extLst>
              <a:ext uri="{FF2B5EF4-FFF2-40B4-BE49-F238E27FC236}">
                <a16:creationId xmlns:a16="http://schemas.microsoft.com/office/drawing/2014/main" id="{85DC26D8-D1BD-D1AC-29D2-0B2FEB64030B}"/>
              </a:ext>
            </a:extLst>
          </p:cNvPr>
          <p:cNvGrpSpPr>
            <a:grpSpLocks noChangeAspect="1"/>
          </p:cNvGrpSpPr>
          <p:nvPr/>
        </p:nvGrpSpPr>
        <p:grpSpPr>
          <a:xfrm>
            <a:off x="697947" y="1191599"/>
            <a:ext cx="1677846" cy="817200"/>
            <a:chOff x="7226061" y="2036988"/>
            <a:chExt cx="1692000" cy="576000"/>
          </a:xfrm>
          <a:solidFill>
            <a:schemeClr val="accent3"/>
          </a:solidFill>
        </p:grpSpPr>
        <p:grpSp>
          <p:nvGrpSpPr>
            <p:cNvPr id="5" name="Graphic 3">
              <a:extLst>
                <a:ext uri="{FF2B5EF4-FFF2-40B4-BE49-F238E27FC236}">
                  <a16:creationId xmlns:a16="http://schemas.microsoft.com/office/drawing/2014/main" id="{863907B6-B8CE-2602-A744-A3878700C8A1}"/>
                </a:ext>
              </a:extLst>
            </p:cNvPr>
            <p:cNvGrpSpPr>
              <a:grpSpLocks/>
            </p:cNvGrpSpPr>
            <p:nvPr/>
          </p:nvGrpSpPr>
          <p:grpSpPr>
            <a:xfrm>
              <a:off x="7226061" y="2036988"/>
              <a:ext cx="1692000" cy="576000"/>
              <a:chOff x="2000250" y="2000250"/>
              <a:chExt cx="5907976" cy="2857500"/>
            </a:xfrm>
            <a:grpFill/>
          </p:grpSpPr>
          <p:sp>
            <p:nvSpPr>
              <p:cNvPr id="7" name="Freeform: Shape 6">
                <a:extLst>
                  <a:ext uri="{FF2B5EF4-FFF2-40B4-BE49-F238E27FC236}">
                    <a16:creationId xmlns:a16="http://schemas.microsoft.com/office/drawing/2014/main" id="{0DF208BE-B566-5BE4-6F1D-D11EDBA1F29B}"/>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89DF36AD-A1DB-C053-23F4-74103B0DA2B6}"/>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6" name="Text Placeholder 14">
              <a:extLst>
                <a:ext uri="{FF2B5EF4-FFF2-40B4-BE49-F238E27FC236}">
                  <a16:creationId xmlns:a16="http://schemas.microsoft.com/office/drawing/2014/main" id="{A62FE2E3-E0BB-CD5A-991A-8AD5C7DFB609}"/>
                </a:ext>
              </a:extLst>
            </p:cNvPr>
            <p:cNvSpPr txBox="1">
              <a:spLocks/>
            </p:cNvSpPr>
            <p:nvPr/>
          </p:nvSpPr>
          <p:spPr>
            <a:xfrm>
              <a:off x="735411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COMPLIANCE TOOLS AND POWERS</a:t>
              </a:r>
            </a:p>
          </p:txBody>
        </p:sp>
      </p:grpSp>
      <p:grpSp>
        <p:nvGrpSpPr>
          <p:cNvPr id="23" name="Group 22">
            <a:extLst>
              <a:ext uri="{FF2B5EF4-FFF2-40B4-BE49-F238E27FC236}">
                <a16:creationId xmlns:a16="http://schemas.microsoft.com/office/drawing/2014/main" id="{2A3A9AB2-A9E2-2812-A1FD-34BCDB441314}"/>
              </a:ext>
            </a:extLst>
          </p:cNvPr>
          <p:cNvGrpSpPr>
            <a:grpSpLocks noChangeAspect="1"/>
          </p:cNvGrpSpPr>
          <p:nvPr/>
        </p:nvGrpSpPr>
        <p:grpSpPr>
          <a:xfrm>
            <a:off x="673259" y="2713361"/>
            <a:ext cx="1677846" cy="817200"/>
            <a:chOff x="7226061" y="2036988"/>
            <a:chExt cx="1692000" cy="576000"/>
          </a:xfrm>
          <a:solidFill>
            <a:schemeClr val="accent3"/>
          </a:solidFill>
        </p:grpSpPr>
        <p:grpSp>
          <p:nvGrpSpPr>
            <p:cNvPr id="24" name="Graphic 3">
              <a:extLst>
                <a:ext uri="{FF2B5EF4-FFF2-40B4-BE49-F238E27FC236}">
                  <a16:creationId xmlns:a16="http://schemas.microsoft.com/office/drawing/2014/main" id="{C066C4CA-08A3-FBB4-1ADB-479910D18705}"/>
                </a:ext>
              </a:extLst>
            </p:cNvPr>
            <p:cNvGrpSpPr>
              <a:grpSpLocks/>
            </p:cNvGrpSpPr>
            <p:nvPr/>
          </p:nvGrpSpPr>
          <p:grpSpPr>
            <a:xfrm>
              <a:off x="7226061" y="2036988"/>
              <a:ext cx="1692000" cy="576000"/>
              <a:chOff x="2000250" y="2000250"/>
              <a:chExt cx="5907976" cy="2857500"/>
            </a:xfrm>
            <a:grpFill/>
          </p:grpSpPr>
          <p:sp>
            <p:nvSpPr>
              <p:cNvPr id="26" name="Freeform: Shape 25">
                <a:extLst>
                  <a:ext uri="{FF2B5EF4-FFF2-40B4-BE49-F238E27FC236}">
                    <a16:creationId xmlns:a16="http://schemas.microsoft.com/office/drawing/2014/main" id="{F36C7965-0E88-8D52-20E3-A86D6FB5232E}"/>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E9161222-36B6-78D5-A83D-1556F9A2A65D}"/>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25" name="Text Placeholder 14">
              <a:extLst>
                <a:ext uri="{FF2B5EF4-FFF2-40B4-BE49-F238E27FC236}">
                  <a16:creationId xmlns:a16="http://schemas.microsoft.com/office/drawing/2014/main" id="{5728302A-896E-EE70-E2BA-5791277CB220}"/>
                </a:ext>
              </a:extLst>
            </p:cNvPr>
            <p:cNvSpPr txBox="1">
              <a:spLocks/>
            </p:cNvSpPr>
            <p:nvPr/>
          </p:nvSpPr>
          <p:spPr>
            <a:xfrm>
              <a:off x="735411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DURATION</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grpSp>
        <p:nvGrpSpPr>
          <p:cNvPr id="30" name="Group 29">
            <a:extLst>
              <a:ext uri="{FF2B5EF4-FFF2-40B4-BE49-F238E27FC236}">
                <a16:creationId xmlns:a16="http://schemas.microsoft.com/office/drawing/2014/main" id="{25BF953E-DEC1-AEA8-E282-7B60F5029CBF}"/>
              </a:ext>
            </a:extLst>
          </p:cNvPr>
          <p:cNvGrpSpPr>
            <a:grpSpLocks noChangeAspect="1"/>
          </p:cNvGrpSpPr>
          <p:nvPr/>
        </p:nvGrpSpPr>
        <p:grpSpPr>
          <a:xfrm>
            <a:off x="697947" y="4093663"/>
            <a:ext cx="1677846" cy="817200"/>
            <a:chOff x="7226061" y="2036988"/>
            <a:chExt cx="1692000" cy="576000"/>
          </a:xfrm>
          <a:solidFill>
            <a:schemeClr val="accent3"/>
          </a:solidFill>
        </p:grpSpPr>
        <p:grpSp>
          <p:nvGrpSpPr>
            <p:cNvPr id="33" name="Graphic 3">
              <a:extLst>
                <a:ext uri="{FF2B5EF4-FFF2-40B4-BE49-F238E27FC236}">
                  <a16:creationId xmlns:a16="http://schemas.microsoft.com/office/drawing/2014/main" id="{8161F47D-969D-D86D-8A50-79FE3BDE80A5}"/>
                </a:ext>
              </a:extLst>
            </p:cNvPr>
            <p:cNvGrpSpPr>
              <a:grpSpLocks/>
            </p:cNvGrpSpPr>
            <p:nvPr/>
          </p:nvGrpSpPr>
          <p:grpSpPr>
            <a:xfrm>
              <a:off x="7226061" y="2036988"/>
              <a:ext cx="1692000" cy="576000"/>
              <a:chOff x="2000250" y="2000250"/>
              <a:chExt cx="5907976" cy="2857500"/>
            </a:xfrm>
            <a:grpFill/>
          </p:grpSpPr>
          <p:sp>
            <p:nvSpPr>
              <p:cNvPr id="35" name="Freeform: Shape 34">
                <a:extLst>
                  <a:ext uri="{FF2B5EF4-FFF2-40B4-BE49-F238E27FC236}">
                    <a16:creationId xmlns:a16="http://schemas.microsoft.com/office/drawing/2014/main" id="{A171DFFA-32C9-5BDE-1D8A-5104E59D0163}"/>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CE5CF220-B909-3D91-E3D3-1C1891687C11}"/>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a:p>
            </p:txBody>
          </p:sp>
        </p:grpSp>
        <p:sp>
          <p:nvSpPr>
            <p:cNvPr id="34" name="Text Placeholder 14">
              <a:extLst>
                <a:ext uri="{FF2B5EF4-FFF2-40B4-BE49-F238E27FC236}">
                  <a16:creationId xmlns:a16="http://schemas.microsoft.com/office/drawing/2014/main" id="{746EB09B-D4B9-D815-EF2F-FB33C3D454F2}"/>
                </a:ext>
              </a:extLst>
            </p:cNvPr>
            <p:cNvSpPr txBox="1">
              <a:spLocks/>
            </p:cNvSpPr>
            <p:nvPr/>
          </p:nvSpPr>
          <p:spPr>
            <a:xfrm>
              <a:off x="7354119" y="2216988"/>
              <a:ext cx="1204712" cy="244940"/>
            </a:xfrm>
            <a:prstGeom prst="rect">
              <a:avLst/>
            </a:prstGeom>
            <a:grp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300">
                  <a:solidFill>
                    <a:prstClr val="white"/>
                  </a:solidFill>
                  <a:latin typeface="+mn-lt"/>
                  <a:ea typeface="+mn-ea"/>
                  <a:cs typeface="Segoe UI Semibold" panose="020B0702040204020203" pitchFamily="34" charset="0"/>
                </a:rPr>
                <a:t>FEES AND CHARGES</a:t>
              </a:r>
              <a:endParaRPr kumimoji="0" lang="en-AU" sz="13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grpSp>
    </p:spTree>
    <p:extLst>
      <p:ext uri="{BB962C8B-B14F-4D97-AF65-F5344CB8AC3E}">
        <p14:creationId xmlns:p14="http://schemas.microsoft.com/office/powerpoint/2010/main" val="2175655943"/>
      </p:ext>
    </p:extLst>
  </p:cSld>
  <p:clrMapOvr>
    <a:masterClrMapping/>
  </p:clrMapOvr>
</p:sld>
</file>

<file path=ppt/theme/theme1.xml><?xml version="1.0" encoding="utf-8"?>
<a:theme xmlns:a="http://schemas.openxmlformats.org/drawingml/2006/main" name="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640805C2-40A8-40B4-B70B-79F502B5C84E}" vid="{E2C31ED9-2F87-4A71-9885-1ACBE8925B80}"/>
    </a:ext>
  </a:extLst>
</a:theme>
</file>

<file path=ppt/theme/theme2.xml><?xml version="1.0" encoding="utf-8"?>
<a:theme xmlns:a="http://schemas.openxmlformats.org/drawingml/2006/main" name="Office Theme">
  <a:themeElements>
    <a:clrScheme name="DTF corporate blue">
      <a:dk1>
        <a:srgbClr val="232B39"/>
      </a:dk1>
      <a:lt1>
        <a:sysClr val="window" lastClr="FFFFFF"/>
      </a:lt1>
      <a:dk2>
        <a:srgbClr val="3A3467"/>
      </a:dk2>
      <a:lt2>
        <a:srgbClr val="C2EBFA"/>
      </a:lt2>
      <a:accent1>
        <a:srgbClr val="0072CE"/>
      </a:accent1>
      <a:accent2>
        <a:srgbClr val="68CEF2"/>
      </a:accent2>
      <a:accent3>
        <a:srgbClr val="004C97"/>
      </a:accent3>
      <a:accent4>
        <a:srgbClr val="D3D5D7"/>
      </a:accent4>
      <a:accent5>
        <a:srgbClr val="5BBD74"/>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580cac-1a46-464e-a749-263d0beaf9ec" xsi:nil="true"/>
    <lcf76f155ced4ddcb4097134ff3c332f xmlns="c5048082-e052-44c2-9313-1529a8e2ac53">
      <Terms xmlns="http://schemas.microsoft.com/office/infopath/2007/PartnerControls"/>
    </lcf76f155ced4ddcb4097134ff3c332f>
    <SharedWithUsers xmlns="97580cac-1a46-464e-a749-263d0beaf9ec">
      <UserInfo>
        <DisplayName>Anne Cole (DTF)</DisplayName>
        <AccountId>649</AccountId>
        <AccountType/>
      </UserInfo>
      <UserInfo>
        <DisplayName>Lachlan McGrath (DTF)</DisplayName>
        <AccountId>1097</AccountId>
        <AccountType/>
      </UserInfo>
    </SharedWithUsers>
    <Department xmlns="c5048082-e052-44c2-9313-1529a8e2ac53" xsi:nil="true"/>
    <Status xmlns="c5048082-e052-44c2-9313-1529a8e2ac53" xsi:nil="true"/>
    <Requiredbydate xmlns="c5048082-e052-44c2-9313-1529a8e2ac53" xsi:nil="true"/>
    <WorkCategory xmlns="c5048082-e052-44c2-9313-1529a8e2ac53" xsi:nil="true"/>
    <DocumentType xmlns="c5048082-e052-44c2-9313-1529a8e2ac53" xsi:nil="true"/>
    <HasaRIS_x002f_LIAdrafted_x003f_ xmlns="c5048082-e052-44c2-9313-1529a8e2ac53">false</HasaRIS_x002f_LIAdrafted_x003f_>
    <Assignedto xmlns="c5048082-e052-44c2-9313-1529a8e2ac53">
      <UserInfo>
        <DisplayName/>
        <AccountId xsi:nil="true"/>
        <AccountType/>
      </UserInfo>
    </Assignedto>
    <Requester xmlns="c5048082-e052-44c2-9313-1529a8e2ac53">
      <UserInfo>
        <DisplayName/>
        <AccountId xsi:nil="true"/>
        <AccountType/>
      </UserInfo>
    </Requester>
    <Exemptionground xmlns="c5048082-e052-44c2-9313-1529a8e2ac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AF1AD5AF15524C920CB3BE3D72725D" ma:contentTypeVersion="26" ma:contentTypeDescription="Create a new document." ma:contentTypeScope="" ma:versionID="470b91604594ce27fd5d820e702c8b3d">
  <xsd:schema xmlns:xsd="http://www.w3.org/2001/XMLSchema" xmlns:xs="http://www.w3.org/2001/XMLSchema" xmlns:p="http://schemas.microsoft.com/office/2006/metadata/properties" xmlns:ns2="c5048082-e052-44c2-9313-1529a8e2ac53" xmlns:ns3="97580cac-1a46-464e-a749-263d0beaf9ec" targetNamespace="http://schemas.microsoft.com/office/2006/metadata/properties" ma:root="true" ma:fieldsID="370ddbef98a5cceae9eb6263a3ab7e45" ns2:_="" ns3:_="">
    <xsd:import namespace="c5048082-e052-44c2-9313-1529a8e2ac53"/>
    <xsd:import namespace="97580cac-1a46-464e-a749-263d0beaf9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WorkCategory" minOccurs="0"/>
                <xsd:element ref="ns2:DocumentType" minOccurs="0"/>
                <xsd:element ref="ns2:Status" minOccurs="0"/>
                <xsd:element ref="ns2:Assignedto" minOccurs="0"/>
                <xsd:element ref="ns2:Requiredbydate" minOccurs="0"/>
                <xsd:element ref="ns2:MediaServiceObjectDetectorVersions" minOccurs="0"/>
                <xsd:element ref="ns2:Department" minOccurs="0"/>
                <xsd:element ref="ns2:Requester" minOccurs="0"/>
                <xsd:element ref="ns2:HasaRIS_x002f_LIAdrafted_x003f_" minOccurs="0"/>
                <xsd:element ref="ns2:Exemption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48082-e052-44c2-9313-1529a8e2ac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WorkCategory" ma:index="23" nillable="true" ma:displayName="Work Category" ma:format="Dropdown" ma:indexed="true" ma:internalName="WorkCategory">
      <xsd:simpleType>
        <xsd:restriction base="dms:Choice">
          <xsd:enumeration value="Building System Review"/>
          <xsd:enumeration value="Competitive Neutrality"/>
          <xsd:enumeration value="General"/>
          <xsd:enumeration value="Guidance Project"/>
          <xsd:enumeration value="Marked for Deletion"/>
          <xsd:enumeration value="Presentations and Conferences"/>
          <xsd:enumeration value="Regulators as a Profession"/>
          <xsd:enumeration value="Regulator Reform Project and Health Checks"/>
          <xsd:enumeration value="RegTech Project"/>
          <xsd:enumeration value="Reviews"/>
          <xsd:enumeration value="Scrutiny Project"/>
        </xsd:restriction>
      </xsd:simpleType>
    </xsd:element>
    <xsd:element name="DocumentType" ma:index="24" nillable="true" ma:displayName="Document Type" ma:format="Dropdown" ma:internalName="DocumentType">
      <xsd:simpleType>
        <xsd:restriction base="dms:Choice">
          <xsd:enumeration value="Agenda"/>
          <xsd:enumeration value="Brief"/>
          <xsd:enumeration value="Guidance"/>
          <xsd:enumeration value="Presentation"/>
          <xsd:enumeration value="Memo"/>
          <xsd:enumeration value="Minutes"/>
          <xsd:enumeration value="Report"/>
        </xsd:restriction>
      </xsd:simpleType>
    </xsd:element>
    <xsd:element name="Status" ma:index="25" nillable="true" ma:displayName="Status" ma:format="Dropdown" ma:internalName="Status">
      <xsd:simpleType>
        <xsd:restriction base="dms:Choice">
          <xsd:enumeration value="Draft"/>
          <xsd:enumeration value="For review"/>
          <xsd:enumeration value="For approval"/>
          <xsd:enumeration value="Approved"/>
          <xsd:enumeration value="On-hold"/>
        </xsd:restriction>
      </xsd:simpleType>
    </xsd:element>
    <xsd:element name="Assignedto" ma:index="26" nillable="true" ma:displayName="Assigned to" ma:format="Dropdown" ma:list="UserInfo" ma:SharePointGroup="0" ma:internalName="Assignedto">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uiredbydate" ma:index="27" nillable="true" ma:displayName="Required by date" ma:format="DateOnly" ma:internalName="Requiredby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Department" ma:index="30" nillable="true" ma:displayName="Department" ma:format="Dropdown" ma:internalName="Department">
      <xsd:simpleType>
        <xsd:union memberTypes="dms:Text">
          <xsd:simpleType>
            <xsd:restriction base="dms:Choice">
              <xsd:enumeration value="DTF"/>
              <xsd:enumeration value="DPC"/>
              <xsd:enumeration value="DGS"/>
              <xsd:enumeration value="DJSIR"/>
              <xsd:enumeration value="DH"/>
              <xsd:enumeration value="DTP"/>
              <xsd:enumeration value="DEECA"/>
              <xsd:enumeration value="ESC"/>
              <xsd:enumeration value="VPA"/>
              <xsd:enumeration value="DJCS"/>
              <xsd:enumeration value="WorkSafe"/>
              <xsd:enumeration value="DFFH"/>
              <xsd:enumeration value="DELWP"/>
              <xsd:enumeration value="DE"/>
              <xsd:enumeration value="DET"/>
            </xsd:restriction>
          </xsd:simpleType>
        </xsd:union>
      </xsd:simpleType>
    </xsd:element>
    <xsd:element name="Requester" ma:index="31" nillable="true" ma:displayName="Requester" ma:format="Dropdown" ma:list="UserInfo" ma:SharePointGroup="0" ma:internalName="Requ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asaRIS_x002f_LIAdrafted_x003f_" ma:index="32" nillable="true" ma:displayName="Has a RIS/LIA been drafted?" ma:default="0" ma:format="Dropdown" ma:internalName="HasaRIS_x002f_LIAdrafted_x003f_">
      <xsd:simpleType>
        <xsd:restriction base="dms:Boolean"/>
      </xsd:simpleType>
    </xsd:element>
    <xsd:element name="Exemptionground" ma:index="33" nillable="true" ma:displayName="Exemption ground" ma:description="Exemption ground in the Subordinate Legislation Act. Key grounds:&#10;8(1)(a) - SR no significant burden&#10;8(1)(c) - SR declaratory or machinery&#10;8(1)(d) - SR fees increasing below Treasurer's rate&#10;8(1)(f) - SR national uniform legislation&#10;12F(1)(a) - LI no significant burden&#10;12F(1)(b) - LI declaratory or machinery&#10;12F(1)(c) - LI fees increasing below Treasurer's rate&#10;12F(1)(d) - LI burden only on public sector&#10;12F(1)(f) - LI national uniform legislation&#10;12F(1)(g) - LI equivalent RIS process &#10;12F(1)(h) - LI less than 12 months duration&#10;&#10;&#10;&#10;" ma:format="Dropdown" ma:internalName="Exemptiong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580cac-1a46-464e-a749-263d0beaf9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364121-4511-4e9b-9ea9-dbc06523d608}" ma:internalName="TaxCatchAll" ma:showField="CatchAllData" ma:web="97580cac-1a46-464e-a749-263d0beaf9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D64AE-8226-4872-BC45-33800E84FB32}">
  <ds:schemaRefs>
    <ds:schemaRef ds:uri="http://purl.org/dc/elements/1.1/"/>
    <ds:schemaRef ds:uri="97580cac-1a46-464e-a749-263d0beaf9ec"/>
    <ds:schemaRef ds:uri="http://schemas.openxmlformats.org/package/2006/metadata/core-properties"/>
    <ds:schemaRef ds:uri="http://purl.org/dc/terms/"/>
    <ds:schemaRef ds:uri="http://schemas.microsoft.com/office/2006/documentManagement/types"/>
    <ds:schemaRef ds:uri="c5048082-e052-44c2-9313-1529a8e2ac53"/>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47E00A6-C272-4286-81EB-1E0EC5BB9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48082-e052-44c2-9313-1529a8e2ac53"/>
    <ds:schemaRef ds:uri="97580cac-1a46-464e-a749-263d0beaf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D9E6E9-108D-4ED3-A1F9-A0B654DBF7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DTF PowerPoint</Template>
  <TotalTime>31</TotalTime>
  <Words>11554</Words>
  <Application>Microsoft Office PowerPoint</Application>
  <PresentationFormat>Widescreen</PresentationFormat>
  <Paragraphs>915</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Calibri</vt:lpstr>
      <vt:lpstr>VIC SemiBold</vt:lpstr>
      <vt:lpstr>Arial</vt:lpstr>
      <vt:lpstr>VIC</vt:lpstr>
      <vt:lpstr>Georgia</vt:lpstr>
      <vt:lpstr>Segoe UI</vt:lpstr>
      <vt:lpstr>Office Theme</vt:lpstr>
      <vt:lpstr>Victorian Permissions Framework </vt:lpstr>
      <vt:lpstr>When and how to use this guide</vt:lpstr>
      <vt:lpstr>Five key principles to best practice design and use of permissions</vt:lpstr>
      <vt:lpstr>PowerPoint Presentation</vt:lpstr>
      <vt:lpstr>Using this Guide</vt:lpstr>
      <vt:lpstr>Stage 4: Design features What is the optimal mix of features of each permission?</vt:lpstr>
      <vt:lpstr>PowerPoint Presentation</vt:lpstr>
      <vt:lpstr>Key questions – refine coverage and risk control</vt:lpstr>
      <vt:lpstr>Key questions – monitoring tools and powers, duration and fees</vt:lpstr>
      <vt:lpstr>PowerPoint Presentation</vt:lpstr>
      <vt:lpstr>      </vt:lpstr>
      <vt:lpstr>      </vt:lpstr>
      <vt:lpstr>      </vt:lpstr>
      <vt:lpstr>      </vt:lpstr>
      <vt:lpstr>PowerPoint Presentation</vt:lpstr>
      <vt:lpstr>Stage 4: Reflection point</vt:lpstr>
      <vt:lpstr> Stage 5: Administer effectively Will they operate effectively, efficiently and digitally?</vt:lpstr>
      <vt:lpstr>Follow the steps in Stage 5 to effectively and efficiently administer the permission</vt:lpstr>
      <vt:lpstr>PowerPoint Presentation</vt:lpstr>
      <vt:lpstr>PowerPoint Presentation</vt:lpstr>
      <vt:lpstr>      </vt:lpstr>
      <vt:lpstr>      </vt:lpstr>
      <vt:lpstr>PowerPoint Presentation</vt:lpstr>
      <vt:lpstr>Stage 5: Reflection point</vt:lpstr>
      <vt:lpstr> Stage 6: Evaluate outcomes Is the permission system working as planned?</vt:lpstr>
      <vt:lpstr>Key questions – monitoring and continuous improvement</vt:lpstr>
      <vt:lpstr>      </vt:lpstr>
      <vt:lpstr>      </vt:lpstr>
      <vt:lpstr>      </vt:lpstr>
      <vt:lpstr>Stage 6: Reflection point</vt:lpstr>
      <vt:lpstr>Appendix 1  </vt:lpstr>
      <vt:lpstr>A central suite of resources to support consistent best practice use</vt:lpstr>
      <vt:lpstr>Victorian Permissions Framework Summary of assessment – [insert subject title] </vt:lpstr>
      <vt:lpstr>Applying the Framework – Stages 1 to 3</vt:lpstr>
      <vt:lpstr>Applying the Framework – Stages 4 to 6 </vt:lpstr>
      <vt:lpstr>Appendix 2 – Additional information</vt:lpstr>
      <vt:lpstr>2A. Risk matrix</vt:lpstr>
      <vt:lpstr>2B. Risk controls - pre-screening and condition setting</vt:lpstr>
      <vt:lpstr>2C. Pre-screening for applicant characteristics</vt:lpstr>
      <vt:lpstr>2D. Fit and proper tests</vt:lpstr>
      <vt:lpstr>2E. Principles for drafting conditions</vt:lpstr>
      <vt:lpstr>2F. Setting conditions – tailoring conditions to risk and maintaining a conditions library</vt:lpstr>
      <vt:lpstr>2G. Fee level and structure reform scenarios</vt:lpstr>
      <vt:lpstr>2H. Sample permissions KPIs for regulators </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2 - Refining and improving how permissions work</dc:title>
  <cp:revision>3</cp:revision>
  <dcterms:created xsi:type="dcterms:W3CDTF">2023-10-18T04:17:47Z</dcterms:created>
  <dcterms:modified xsi:type="dcterms:W3CDTF">2023-12-20T00:10:15Z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2023-10-18T04:19:38Z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11a211f0-5d84-4856-869c-5cbffa06d074</vt:lpwstr>
  </property>
  <property fmtid="{D5CDD505-2E9C-101B-9397-08002B2CF9AE}" pid="8" name="MSIP_Label_7158ebbd-6c5e-441f-bfc9-4eb8c11e3978_ContentBits">
    <vt:lpwstr>2</vt:lpwstr>
  </property>
  <property fmtid="{D5CDD505-2E9C-101B-9397-08002B2CF9AE}" pid="9" name="MediaServiceImageTags">
    <vt:lpwstr/>
  </property>
  <property fmtid="{D5CDD505-2E9C-101B-9397-08002B2CF9AE}" pid="10" name="ContentTypeId">
    <vt:lpwstr>0x01010072AF1AD5AF15524C920CB3BE3D72725D</vt:lpwstr>
  </property>
</Properties>
</file>