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heme/themeOverride25.xml" ContentType="application/vnd.openxmlformats-officedocument.themeOverride+xml"/>
  <Override PartName="/ppt/tags/tag27.xml" ContentType="application/vnd.openxmlformats-officedocument.presentationml.tags+xml"/>
  <Override PartName="/ppt/theme/themeOverride26.xml" ContentType="application/vnd.openxmlformats-officedocument.themeOverride+xml"/>
  <Override PartName="/ppt/tags/tag28.xml" ContentType="application/vnd.openxmlformats-officedocument.presentationml.tags+xml"/>
  <Override PartName="/ppt/theme/themeOverride27.xml" ContentType="application/vnd.openxmlformats-officedocument.themeOverride+xml"/>
  <Override PartName="/ppt/tags/tag29.xml" ContentType="application/vnd.openxmlformats-officedocument.presentationml.tags+xml"/>
  <Override PartName="/ppt/theme/themeOverride28.xml" ContentType="application/vnd.openxmlformats-officedocument.themeOverride+xml"/>
  <Override PartName="/ppt/tags/tag30.xml" ContentType="application/vnd.openxmlformats-officedocument.presentationml.tags+xml"/>
  <Override PartName="/ppt/theme/themeOverride29.xml" ContentType="application/vnd.openxmlformats-officedocument.themeOverride+xml"/>
  <Override PartName="/ppt/tags/tag31.xml" ContentType="application/vnd.openxmlformats-officedocument.presentationml.tags+xml"/>
  <Override PartName="/ppt/theme/themeOverride30.xml" ContentType="application/vnd.openxmlformats-officedocument.themeOverride+xml"/>
  <Override PartName="/ppt/tags/tag32.xml" ContentType="application/vnd.openxmlformats-officedocument.presentationml.tags+xml"/>
  <Override PartName="/ppt/theme/themeOverride31.xml" ContentType="application/vnd.openxmlformats-officedocument.themeOverride+xml"/>
  <Override PartName="/ppt/tags/tag33.xml" ContentType="application/vnd.openxmlformats-officedocument.presentationml.tags+xml"/>
  <Override PartName="/ppt/theme/themeOverride32.xml" ContentType="application/vnd.openxmlformats-officedocument.themeOverride+xml"/>
  <Override PartName="/ppt/tags/tag34.xml" ContentType="application/vnd.openxmlformats-officedocument.presentationml.tags+xml"/>
  <Override PartName="/ppt/theme/themeOverride33.xml" ContentType="application/vnd.openxmlformats-officedocument.themeOverride+xml"/>
  <Override PartName="/ppt/tags/tag35.xml" ContentType="application/vnd.openxmlformats-officedocument.presentationml.tags+xml"/>
  <Override PartName="/ppt/tags/tag3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8.xml" ContentType="application/vnd.openxmlformats-officedocument.presentationml.tags+xml"/>
  <Override PartName="/ppt/notesSlides/notesSlide4.xml" ContentType="application/vnd.openxmlformats-officedocument.presentationml.notesSlide+xml"/>
  <Override PartName="/ppt/tags/tag39.xml" ContentType="application/vnd.openxmlformats-officedocument.presentationml.tags+xml"/>
  <Override PartName="/ppt/notesSlides/notesSlide5.xml" ContentType="application/vnd.openxmlformats-officedocument.presentationml.notesSlide+xml"/>
  <Override PartName="/ppt/tags/tag40.xml" ContentType="application/vnd.openxmlformats-officedocument.presentationml.tags+xml"/>
  <Override PartName="/ppt/notesSlides/notesSlide6.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15"/>
  </p:notesMasterIdLst>
  <p:handoutMasterIdLst>
    <p:handoutMasterId r:id="rId16"/>
  </p:handoutMasterIdLst>
  <p:sldIdLst>
    <p:sldId id="2147471602" r:id="rId5"/>
    <p:sldId id="2147471603" r:id="rId6"/>
    <p:sldId id="2147471642" r:id="rId7"/>
    <p:sldId id="2147471648" r:id="rId8"/>
    <p:sldId id="2147471647" r:id="rId9"/>
    <p:sldId id="2147471653" r:id="rId10"/>
    <p:sldId id="2147471649" r:id="rId11"/>
    <p:sldId id="2147471713" r:id="rId12"/>
    <p:sldId id="2147471720" r:id="rId13"/>
    <p:sldId id="2147471609" r:id="rId14"/>
  </p:sldIdLst>
  <p:sldSz cx="9906000" cy="6858000" type="A4"/>
  <p:notesSz cx="6807200" cy="9939338"/>
  <p:custDataLst>
    <p:tags r:id="rId17"/>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4" userDrawn="1">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434"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6AF02-EA96-1C99-8C13-AE801E0540DE}" name="Lena Iganova" initials="LI" userId="S::Lena.Iganova@nousgroup.com::3e70c86c-569a-4250-bdba-9f88ea9603fc" providerId="AD"/>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1E226431-0C15-E18C-61D3-6C095D46D58A}" name="Nick Williams (DTF)" initials="NW" userId="S::nick.williams@dtf.vic.gov.au::abb660e0-7f0c-4a88-8789-af0e40f9800b" providerId="AD"/>
  <p188:author id="{AAB19F3E-6DC2-D90F-54B2-6F8CAA39BD2A}" name="Alex Walsh" initials="AW" userId="S::alex.walsh@nousgroup.com::3658fd7b-4b0e-44c7-bbd3-aca0f702b7e3" providerId="AD"/>
  <p188:author id="{6BED933F-4E69-940C-E2C6-5A98827BC082}" name="Lauren Buttigieg" initials="LB" userId="S::Lauren.Buttigieg@nousgroup.com::9a8fefbc-9864-4196-a044-40d7b1e2fa84" providerId="AD"/>
  <p188:author id="{B4D02E63-4875-1992-34FD-FD273F7F8313}" name="Angela Jeremic" initials="AJ" userId="S::Angela.Jeremic@nousgroup.com::135e0bcf-b415-4485-9038-3cfb0deec7ce"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A1129976-3C9A-5A31-BCA0-435ABAE5A0E7}" name="Lena Iganova" initials="LI" userId="S::lena.iganova@nousgroup.com::3e70c86c-569a-4250-bdba-9f88ea9603fc"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53CCF29A-568A-992D-FF26-A3BC3C19CA5F}" name="Connor Xu" initials="CX" userId="S::connor.xu@nousgroup.com::a2fa5610-7f85-41f8-9630-afc02cec4fa9" providerId="AD"/>
  <p188:author id="{2C3D469C-A474-A303-986C-3B19B0DCAFB7}" name="Meredith Lowder" initials="ML" userId="S::Meredith.Lowder@nousgroup.com::f0842a1a-b7f1-41ae-8904-0608067d1bf0" providerId="AD"/>
  <p188:author id="{8E8617A0-9DC8-1063-4B9B-F08CDF1BD126}" name="Colin Watson" initials="CW" userId="S::colin.watson@nousgroup.com::f5e523bd-da60-44d7-a928-0f65409075c6" providerId="AD"/>
  <p188:author id="{525E4BA1-2472-B3A5-CC08-E7E0E31F2531}" name="Helena Worthington (DTF)" initials="HW" userId="S::helena.worthington@betterreg.vic.gov.au::872c2340-4a31-4883-b18d-67548b3a9bcd" providerId="AD"/>
  <p188:author id="{65FE5FB2-BB86-46D7-AF96-58CF00486DA6}" name="Lachlan Iape" initials="LI" userId="S::Lachlan.Iape@nousgroup.com::3127c616-97ab-4b9a-80db-8edf7e2f3cde" providerId="AD"/>
  <p188:author id="{5E5BDFC9-0106-37BF-60C0-15507528056F}" name="Lola Dunne" initials="LD" userId="S::Lola.Dunne@nousgroup.com::3b935565-98d8-40c3-b8fc-e35767fdebbf" providerId="AD"/>
  <p188:author id="{71F3A3CA-A048-55EC-C2B7-765538F74D28}" name="Claire Noone" initials="CN" userId="S::claire.noone@nousgroup.com::4205f047-17a4-4705-b4ef-4fb8d686e543" providerId="AD"/>
  <p188:author id="{7AE376E2-8A03-82A9-AC66-5D05DC8121C6}" name="Hannah McHardy" initials="HM" userId="S::hannah.mchardy@nousgroup.com::f3c2eb28-09f0-4650-957e-94cb1449084b"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A44"/>
    <a:srgbClr val="F2F2F2"/>
    <a:srgbClr val="F0F0F0"/>
    <a:srgbClr val="FFFFFF"/>
    <a:srgbClr val="E9E9E9"/>
    <a:srgbClr val="EF6BD6"/>
    <a:srgbClr val="E8E9EA"/>
    <a:srgbClr val="78BE20"/>
    <a:srgbClr val="215D97"/>
    <a:srgbClr val="008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ACAB38-8FFC-499A-9FC6-15C097C96406}" v="1" dt="2025-04-29T00:42:53.2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90" autoAdjust="0"/>
    <p:restoredTop sz="94660"/>
  </p:normalViewPr>
  <p:slideViewPr>
    <p:cSldViewPr snapToGrid="0">
      <p:cViewPr varScale="1">
        <p:scale>
          <a:sx n="106" d="100"/>
          <a:sy n="106" d="100"/>
        </p:scale>
        <p:origin x="1020" y="96"/>
      </p:cViewPr>
      <p:guideLst>
        <p:guide orient="horz" pos="2069"/>
        <p:guide orient="horz" pos="731"/>
        <p:guide orient="horz" pos="3362"/>
        <p:guide orient="horz" pos="777"/>
        <p:guide orient="horz" pos="164"/>
        <p:guide orient="horz" pos="3702"/>
        <p:guide orient="horz" pos="3770"/>
        <p:guide pos="3120"/>
        <p:guide pos="341"/>
        <p:guide pos="5910"/>
        <p:guide orient="horz" pos="1026"/>
        <p:guide orient="horz" pos="1434"/>
        <p:guide orient="horz" pos="1888"/>
        <p:guide orient="horz" pos="232"/>
        <p:guide orient="horz" pos="527"/>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Worthington (DTF)" userId="872c2340-4a31-4883-b18d-67548b3a9bcd" providerId="ADAL" clId="{80ACAB38-8FFC-499A-9FC6-15C097C96406}"/>
    <pc:docChg chg="custSel modSld">
      <pc:chgData name="Helena Worthington (DTF)" userId="872c2340-4a31-4883-b18d-67548b3a9bcd" providerId="ADAL" clId="{80ACAB38-8FFC-499A-9FC6-15C097C96406}" dt="2025-04-29T00:48:59.271" v="4" actId="478"/>
      <pc:docMkLst>
        <pc:docMk/>
      </pc:docMkLst>
      <pc:sldChg chg="addSp modSp">
        <pc:chgData name="Helena Worthington (DTF)" userId="872c2340-4a31-4883-b18d-67548b3a9bcd" providerId="ADAL" clId="{80ACAB38-8FFC-499A-9FC6-15C097C96406}" dt="2025-04-29T00:42:53.227" v="2"/>
        <pc:sldMkLst>
          <pc:docMk/>
          <pc:sldMk cId="2083619045" sldId="2147471602"/>
        </pc:sldMkLst>
        <pc:spChg chg="add mod">
          <ac:chgData name="Helena Worthington (DTF)" userId="872c2340-4a31-4883-b18d-67548b3a9bcd" providerId="ADAL" clId="{80ACAB38-8FFC-499A-9FC6-15C097C96406}" dt="2025-04-29T00:42:53.227" v="2"/>
          <ac:spMkLst>
            <pc:docMk/>
            <pc:sldMk cId="2083619045" sldId="2147471602"/>
            <ac:spMk id="3" creationId="{77178ECA-CA3E-4467-3A71-AA5C76829FA3}"/>
          </ac:spMkLst>
        </pc:spChg>
      </pc:sldChg>
      <pc:sldChg chg="delSp modSp mod">
        <pc:chgData name="Helena Worthington (DTF)" userId="872c2340-4a31-4883-b18d-67548b3a9bcd" providerId="ADAL" clId="{80ACAB38-8FFC-499A-9FC6-15C097C96406}" dt="2025-04-29T00:48:59.271" v="4" actId="478"/>
        <pc:sldMkLst>
          <pc:docMk/>
          <pc:sldMk cId="1702971962" sldId="2147471603"/>
        </pc:sldMkLst>
        <pc:spChg chg="mod">
          <ac:chgData name="Helena Worthington (DTF)" userId="872c2340-4a31-4883-b18d-67548b3a9bcd" providerId="ADAL" clId="{80ACAB38-8FFC-499A-9FC6-15C097C96406}" dt="2025-04-29T00:41:55.754" v="0" actId="207"/>
          <ac:spMkLst>
            <pc:docMk/>
            <pc:sldMk cId="1702971962" sldId="2147471603"/>
            <ac:spMk id="3" creationId="{9D03B381-A2F2-6355-620D-C7E18F90D71B}"/>
          </ac:spMkLst>
        </pc:spChg>
        <pc:spChg chg="del">
          <ac:chgData name="Helena Worthington (DTF)" userId="872c2340-4a31-4883-b18d-67548b3a9bcd" providerId="ADAL" clId="{80ACAB38-8FFC-499A-9FC6-15C097C96406}" dt="2025-04-29T00:48:59.271" v="4" actId="478"/>
          <ac:spMkLst>
            <pc:docMk/>
            <pc:sldMk cId="1702971962" sldId="2147471603"/>
            <ac:spMk id="6" creationId="{AD14ED0C-BB13-E141-6473-59F3BF0EABCD}"/>
          </ac:spMkLst>
        </pc:spChg>
        <pc:spChg chg="del">
          <ac:chgData name="Helena Worthington (DTF)" userId="872c2340-4a31-4883-b18d-67548b3a9bcd" providerId="ADAL" clId="{80ACAB38-8FFC-499A-9FC6-15C097C96406}" dt="2025-04-29T00:48:57.367" v="3" actId="478"/>
          <ac:spMkLst>
            <pc:docMk/>
            <pc:sldMk cId="1702971962" sldId="2147471603"/>
            <ac:spMk id="7" creationId="{5FAEC8E3-1DB9-A2AE-7BED-9A8649DFC3B1}"/>
          </ac:spMkLst>
        </pc:spChg>
        <pc:spChg chg="mod">
          <ac:chgData name="Helena Worthington (DTF)" userId="872c2340-4a31-4883-b18d-67548b3a9bcd" providerId="ADAL" clId="{80ACAB38-8FFC-499A-9FC6-15C097C96406}" dt="2025-04-29T00:42:01.706" v="1" actId="207"/>
          <ac:spMkLst>
            <pc:docMk/>
            <pc:sldMk cId="1702971962" sldId="2147471603"/>
            <ac:spMk id="14" creationId="{46FB8298-55AB-8CB9-C918-69EF1C29691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lang="en-AU"/>
          </a:p>
        </p:txBody>
      </p:sp>
      <p:sp>
        <p:nvSpPr>
          <p:cNvPr id="3" name="Date Placeholder 2"/>
          <p:cNvSpPr>
            <a:spLocks noGrp="1"/>
          </p:cNvSpPr>
          <p:nvPr>
            <p:ph type="dt" sz="quarter" idx="1"/>
          </p:nvPr>
        </p:nvSpPr>
        <p:spPr>
          <a:xfrm>
            <a:off x="3855839" y="1"/>
            <a:ext cx="2949787" cy="496967"/>
          </a:xfrm>
          <a:prstGeom prst="rect">
            <a:avLst/>
          </a:prstGeom>
        </p:spPr>
        <p:txBody>
          <a:bodyPr vert="horz" lIns="91434" tIns="45717" rIns="91434" bIns="45717" rtlCol="0"/>
          <a:lstStyle>
            <a:lvl1pPr algn="r">
              <a:defRPr sz="1200"/>
            </a:lvl1pPr>
          </a:lstStyle>
          <a:p>
            <a:fld id="{49A2865F-B372-43D2-8255-7FA4007EBB59}" type="datetimeFigureOut">
              <a:rPr lang="en-AU" smtClean="0"/>
              <a:t>29/04/2025</a:t>
            </a:fld>
            <a:endParaRPr lang="en-AU"/>
          </a:p>
        </p:txBody>
      </p:sp>
      <p:sp>
        <p:nvSpPr>
          <p:cNvPr id="4" name="Footer Placeholder 3"/>
          <p:cNvSpPr>
            <a:spLocks noGrp="1"/>
          </p:cNvSpPr>
          <p:nvPr>
            <p:ph type="ftr" sz="quarter" idx="2"/>
          </p:nvPr>
        </p:nvSpPr>
        <p:spPr>
          <a:xfrm>
            <a:off x="1" y="9440647"/>
            <a:ext cx="2949787" cy="496967"/>
          </a:xfrm>
          <a:prstGeom prst="rect">
            <a:avLst/>
          </a:prstGeom>
        </p:spPr>
        <p:txBody>
          <a:bodyPr vert="horz" lIns="91434" tIns="45717" rIns="91434" bIns="45717" rtlCol="0" anchor="b"/>
          <a:lstStyle>
            <a:lvl1pPr algn="l">
              <a:defRPr sz="1200"/>
            </a:lvl1pPr>
          </a:lstStyle>
          <a:p>
            <a:endParaRPr lang="en-AU"/>
          </a:p>
        </p:txBody>
      </p:sp>
      <p:sp>
        <p:nvSpPr>
          <p:cNvPr id="5" name="Slide Number Placeholder 4"/>
          <p:cNvSpPr>
            <a:spLocks noGrp="1"/>
          </p:cNvSpPr>
          <p:nvPr>
            <p:ph type="sldNum" sz="quarter" idx="3"/>
          </p:nvPr>
        </p:nvSpPr>
        <p:spPr>
          <a:xfrm>
            <a:off x="3855839" y="9440647"/>
            <a:ext cx="2949787" cy="496967"/>
          </a:xfrm>
          <a:prstGeom prst="rect">
            <a:avLst/>
          </a:prstGeom>
        </p:spPr>
        <p:txBody>
          <a:bodyPr vert="horz" lIns="91434" tIns="45717" rIns="91434" bIns="45717"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3131"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rtl="0">
              <a:defRPr sz="1200"/>
            </a:lvl1pPr>
          </a:lstStyle>
          <a:p>
            <a:endParaRPr lang="en-AU"/>
          </a:p>
        </p:txBody>
      </p:sp>
      <p:sp>
        <p:nvSpPr>
          <p:cNvPr id="3" name="Date Placeholder 2"/>
          <p:cNvSpPr>
            <a:spLocks noGrp="1"/>
          </p:cNvSpPr>
          <p:nvPr>
            <p:ph type="dt" idx="1"/>
          </p:nvPr>
        </p:nvSpPr>
        <p:spPr>
          <a:xfrm>
            <a:off x="3855839" y="1"/>
            <a:ext cx="2949787" cy="496967"/>
          </a:xfrm>
          <a:prstGeom prst="rect">
            <a:avLst/>
          </a:prstGeom>
        </p:spPr>
        <p:txBody>
          <a:bodyPr vert="horz" lIns="91434" tIns="45717" rIns="91434" bIns="45717" rtlCol="0"/>
          <a:lstStyle>
            <a:lvl1pPr algn="r" rtl="0">
              <a:defRPr sz="1200"/>
            </a:lvl1pPr>
          </a:lstStyle>
          <a:p>
            <a:fld id="{0834D938-244D-4739-949C-2C3FCC68DC46}" type="datetimeFigureOut">
              <a:rPr lang="en-AU" smtClean="0"/>
              <a:pPr/>
              <a:t>29/04/2025</a:t>
            </a:fld>
            <a:endParaRPr lang="en-AU"/>
          </a:p>
        </p:txBody>
      </p:sp>
      <p:sp>
        <p:nvSpPr>
          <p:cNvPr id="4" name="Slide Image Placeholder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rtl="0">
              <a:defRPr sz="1200"/>
            </a:lvl1pPr>
          </a:lstStyle>
          <a:p>
            <a:endParaRPr lang="en-AU"/>
          </a:p>
        </p:txBody>
      </p:sp>
      <p:sp>
        <p:nvSpPr>
          <p:cNvPr id="7" name="Slide Number Placeholder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rtl="0">
              <a:defRPr sz="12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013317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58202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675426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76007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780765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667159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35791366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hemeOverride" Target="../theme/themeOverride25.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hemeOverride" Target="../theme/themeOverride26.xml"/><Relationship Id="rId5" Type="http://schemas.openxmlformats.org/officeDocument/2006/relationships/image" Target="../media/image2.emf"/><Relationship Id="rId4" Type="http://schemas.openxmlformats.org/officeDocument/2006/relationships/oleObject" Target="../embeddings/oleObject20.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hemeOverride" Target="../theme/themeOverride27.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hemeOverride" Target="../theme/themeOverride28.x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hemeOverride" Target="../theme/themeOverride29.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hemeOverride" Target="../theme/themeOverride30.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3.xml"/><Relationship Id="rId1" Type="http://schemas.openxmlformats.org/officeDocument/2006/relationships/themeOverride" Target="../theme/themeOverride31.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hemeOverride" Target="../theme/themeOverride32.xml"/><Relationship Id="rId5" Type="http://schemas.openxmlformats.org/officeDocument/2006/relationships/image" Target="../media/image2.emf"/><Relationship Id="rId4" Type="http://schemas.openxmlformats.org/officeDocument/2006/relationships/oleObject" Target="../embeddings/oleObject26.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hemeOverride" Target="../theme/themeOverride33.xml"/><Relationship Id="rId5" Type="http://schemas.openxmlformats.org/officeDocument/2006/relationships/image" Target="../media/image2.emf"/><Relationship Id="rId4" Type="http://schemas.openxmlformats.org/officeDocument/2006/relationships/oleObject" Target="../embeddings/oleObject27.bin"/></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3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3">
            <a:extLst>
              <a:ext uri="{FF2B5EF4-FFF2-40B4-BE49-F238E27FC236}">
                <a16:creationId xmlns:a16="http://schemas.microsoft.com/office/drawing/2014/main" id="{7C3EFA40-0809-7BAB-D117-3DE99FC36C9B}"/>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6765131" y="1"/>
            <a:ext cx="3140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5463244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1756"/>
            <a:ext cx="5889375"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588937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4F79629A-E52B-6B41-FDB5-3357708E553A}"/>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Rectangle 14">
            <a:extLst>
              <a:ext uri="{FF2B5EF4-FFF2-40B4-BE49-F238E27FC236}">
                <a16:creationId xmlns:a16="http://schemas.microsoft.com/office/drawing/2014/main" id="{3BAA4891-6448-6156-D52F-3866EC3AC40E}"/>
              </a:ext>
            </a:extLst>
          </p:cNvPr>
          <p:cNvSpPr/>
          <p:nvPr userDrawn="1"/>
        </p:nvSpPr>
        <p:spPr>
          <a:xfrm>
            <a:off x="0" y="1124744"/>
            <a:ext cx="6765131"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Tree>
    <p:extLst>
      <p:ext uri="{BB962C8B-B14F-4D97-AF65-F5344CB8AC3E}">
        <p14:creationId xmlns:p14="http://schemas.microsoft.com/office/powerpoint/2010/main" val="31525125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09045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5588397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687621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617192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50799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508663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986292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0813136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82306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057101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865056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828966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030413DF-8AD5-4747-FC5C-C833EE375A58}"/>
              </a:ext>
            </a:extLst>
          </p:cNvPr>
          <p:cNvSpPr/>
          <p:nvPr userDrawn="1"/>
        </p:nvSpPr>
        <p:spPr>
          <a:xfrm>
            <a:off x="0" y="1632857"/>
            <a:ext cx="9906000" cy="5225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492287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6"/>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4" name="Object 3" hidden="1"/>
                      <p:cNvPicPr/>
                      <p:nvPr/>
                    </p:nvPicPr>
                    <p:blipFill>
                      <a:blip r:embed="rId38"/>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
        <p:nvSpPr>
          <p:cNvPr id="6" name="TextBox 5">
            <a:extLst>
              <a:ext uri="{FF2B5EF4-FFF2-40B4-BE49-F238E27FC236}">
                <a16:creationId xmlns:a16="http://schemas.microsoft.com/office/drawing/2014/main" id="{FB26F56F-6C90-C6B0-BECB-E7F3C5E2B054}"/>
              </a:ext>
            </a:extLst>
          </p:cNvPr>
          <p:cNvSpPr txBox="1"/>
          <p:nvPr userDrawn="1">
            <p:extLst>
              <p:ext uri="{1162E1C5-73C7-4A58-AE30-91384D911F3F}">
                <p184:classification xmlns:p184="http://schemas.microsoft.com/office/powerpoint/2018/4/main" val="ftr"/>
              </p:ext>
            </p:extLst>
          </p:nvPr>
        </p:nvSpPr>
        <p:spPr>
          <a:xfrm>
            <a:off x="63500" y="6626860"/>
            <a:ext cx="534988" cy="167640"/>
          </a:xfrm>
          <a:prstGeom prst="rect">
            <a:avLst/>
          </a:prstGeom>
        </p:spPr>
        <p:txBody>
          <a:bodyPr horzOverflow="overflow" lIns="0" tIns="0" rIns="0" bIns="0">
            <a:spAutoFit/>
          </a:bodyPr>
          <a:lstStyle/>
          <a:p>
            <a:pPr algn="l"/>
            <a:r>
              <a:rPr lang="en-AU" sz="11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801" r:id="rId14"/>
    <p:sldLayoutId id="2147483772" r:id="rId15"/>
    <p:sldLayoutId id="2147483796" r:id="rId16"/>
    <p:sldLayoutId id="2147483793" r:id="rId17"/>
    <p:sldLayoutId id="2147483797" r:id="rId18"/>
    <p:sldLayoutId id="2147483794" r:id="rId19"/>
    <p:sldLayoutId id="2147483798" r:id="rId20"/>
    <p:sldLayoutId id="2147483795" r:id="rId21"/>
    <p:sldLayoutId id="2147483799" r:id="rId22"/>
    <p:sldLayoutId id="2147483792" r:id="rId23"/>
    <p:sldLayoutId id="2147483800" r:id="rId24"/>
    <p:sldLayoutId id="2147483692" r:id="rId25"/>
    <p:sldLayoutId id="2147483725" r:id="rId26"/>
    <p:sldLayoutId id="2147483726" r:id="rId27"/>
    <p:sldLayoutId id="2147483755" r:id="rId28"/>
    <p:sldLayoutId id="2147483745" r:id="rId29"/>
    <p:sldLayoutId id="2147483760" r:id="rId30"/>
    <p:sldLayoutId id="2147483763" r:id="rId31"/>
    <p:sldLayoutId id="2147483676" r:id="rId32"/>
    <p:sldLayoutId id="2147483687" r:id="rId33"/>
    <p:sldLayoutId id="2147483788" r:id="rId34"/>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7.xml"/><Relationship Id="rId5" Type="http://schemas.openxmlformats.org/officeDocument/2006/relationships/image" Target="../media/image2.emf"/><Relationship Id="rId4" Type="http://schemas.openxmlformats.org/officeDocument/2006/relationships/oleObject" Target="../embeddings/oleObject29.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44.xml"/><Relationship Id="rId5" Type="http://schemas.openxmlformats.org/officeDocument/2006/relationships/image" Target="../media/image9.emf"/><Relationship Id="rId4" Type="http://schemas.openxmlformats.org/officeDocument/2006/relationships/oleObject" Target="../embeddings/oleObject35.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hyperlink" Target="https://www.vic.gov.au/permissions-practices-and-digitisation" TargetMode="External"/><Relationship Id="rId2" Type="http://schemas.openxmlformats.org/officeDocument/2006/relationships/slideLayout" Target="../slideLayouts/slideLayout14.xml"/><Relationship Id="rId1" Type="http://schemas.openxmlformats.org/officeDocument/2006/relationships/tags" Target="../tags/tag38.xml"/><Relationship Id="rId6" Type="http://schemas.openxmlformats.org/officeDocument/2006/relationships/hyperlink" Target="https://www.vic.gov.au/towards-best-practice-guide-regulators" TargetMode="External"/><Relationship Id="rId5" Type="http://schemas.openxmlformats.org/officeDocument/2006/relationships/image" Target="../media/image8.emf"/><Relationship Id="rId4" Type="http://schemas.openxmlformats.org/officeDocument/2006/relationships/oleObject" Target="../embeddings/oleObject30.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9.xml"/><Relationship Id="rId6" Type="http://schemas.openxmlformats.org/officeDocument/2006/relationships/hyperlink" Target="https://content.vic.gov.au/sites/default/files/2023-03/Towards-Best-Practice-A-guide-for-regulators-%281%29.pdf" TargetMode="External"/><Relationship Id="rId5" Type="http://schemas.openxmlformats.org/officeDocument/2006/relationships/image" Target="../media/image7.emf"/><Relationship Id="rId4" Type="http://schemas.openxmlformats.org/officeDocument/2006/relationships/oleObject" Target="../embeddings/oleObject3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40.xml"/><Relationship Id="rId5" Type="http://schemas.openxmlformats.org/officeDocument/2006/relationships/image" Target="../media/image7.emf"/><Relationship Id="rId4" Type="http://schemas.openxmlformats.org/officeDocument/2006/relationships/oleObject" Target="../embeddings/oleObject32.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4.xml"/><Relationship Id="rId1" Type="http://schemas.openxmlformats.org/officeDocument/2006/relationships/tags" Target="../tags/tag41.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4.xml"/><Relationship Id="rId1" Type="http://schemas.openxmlformats.org/officeDocument/2006/relationships/tags" Target="../tags/tag42.x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4.xml"/><Relationship Id="rId1" Type="http://schemas.openxmlformats.org/officeDocument/2006/relationships/tags" Target="../tags/tag43.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22A7DD3-FD92-1108-DF53-E8DDD9C4C78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422A7DD3-FD92-1108-DF53-E8DDD9C4C7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 Placeholder 4"/>
          <p:cNvSpPr>
            <a:spLocks noGrp="1"/>
          </p:cNvSpPr>
          <p:nvPr>
            <p:ph type="body" sz="quarter" idx="10"/>
          </p:nvPr>
        </p:nvSpPr>
        <p:spPr>
          <a:xfrm>
            <a:off x="526756" y="1785556"/>
            <a:ext cx="8299199" cy="792760"/>
          </a:xfrm>
        </p:spPr>
        <p:txBody>
          <a:bodyPr anchor="ctr"/>
          <a:lstStyle/>
          <a:p>
            <a:r>
              <a:rPr lang="en-AU" sz="3600" b="1">
                <a:latin typeface="+mn-lt"/>
              </a:rPr>
              <a:t>Implementing ‘Better Practice’ Inspections</a:t>
            </a:r>
          </a:p>
        </p:txBody>
      </p:sp>
      <p:sp>
        <p:nvSpPr>
          <p:cNvPr id="4" name="Text Placeholder 4">
            <a:extLst>
              <a:ext uri="{FF2B5EF4-FFF2-40B4-BE49-F238E27FC236}">
                <a16:creationId xmlns:a16="http://schemas.microsoft.com/office/drawing/2014/main" id="{74695963-93D3-CEED-3211-EA22860FE331}"/>
              </a:ext>
            </a:extLst>
          </p:cNvPr>
          <p:cNvSpPr txBox="1">
            <a:spLocks/>
          </p:cNvSpPr>
          <p:nvPr/>
        </p:nvSpPr>
        <p:spPr>
          <a:xfrm>
            <a:off x="526756" y="2751550"/>
            <a:ext cx="6938464" cy="792760"/>
          </a:xfrm>
          <a:prstGeom prst="rect">
            <a:avLst/>
          </a:prstGeom>
        </p:spPr>
        <p:txBody>
          <a:bodyPr vert="horz" lIns="0" tIns="45713" rIns="0" bIns="45713" rtlCol="0" anchor="ctr" anchorCtr="0">
            <a:noAutofit/>
          </a:bodyPr>
          <a:lstStyle>
            <a:lvl1pPr marL="0" indent="0" algn="l" defTabSz="914349" rtl="0" eaLnBrk="1" latinLnBrk="0" hangingPunct="1">
              <a:spcBef>
                <a:spcPts val="1200"/>
              </a:spcBef>
              <a:buFont typeface="Arial" pitchFamily="34" charset="0"/>
              <a:buNone/>
              <a:defRPr sz="3200" kern="1200" spc="0">
                <a:solidFill>
                  <a:schemeClr val="bg1"/>
                </a:solidFill>
                <a:latin typeface="Segoe UI Semibold" panose="020B0702040204020203" pitchFamily="34" charset="0"/>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600" b="1">
                <a:latin typeface="+mn-lt"/>
                <a:cs typeface="Segoe UI"/>
              </a:rPr>
              <a:t>A Playbook for regulators to design and optimise compliance monitoring inspections to become digitally ready</a:t>
            </a:r>
          </a:p>
        </p:txBody>
      </p:sp>
      <p:cxnSp>
        <p:nvCxnSpPr>
          <p:cNvPr id="7" name="Straight Connector 6">
            <a:extLst>
              <a:ext uri="{FF2B5EF4-FFF2-40B4-BE49-F238E27FC236}">
                <a16:creationId xmlns:a16="http://schemas.microsoft.com/office/drawing/2014/main" id="{C488D9C8-3FE7-738F-D31B-F93755B60FF4}"/>
              </a:ext>
            </a:extLst>
          </p:cNvPr>
          <p:cNvCxnSpPr>
            <a:cxnSpLocks/>
            <a:endCxn id="4" idx="2"/>
          </p:cNvCxnSpPr>
          <p:nvPr/>
        </p:nvCxnSpPr>
        <p:spPr>
          <a:xfrm>
            <a:off x="526756" y="3544310"/>
            <a:ext cx="346923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77178ECA-CA3E-4467-3A71-AA5C76829FA3}"/>
              </a:ext>
            </a:extLst>
          </p:cNvPr>
          <p:cNvSpPr txBox="1">
            <a:spLocks/>
          </p:cNvSpPr>
          <p:nvPr/>
        </p:nvSpPr>
        <p:spPr>
          <a:xfrm>
            <a:off x="539999" y="3664480"/>
            <a:ext cx="4624931" cy="50331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400" kern="1200" spc="0" baseline="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1"/>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2400" b="1" dirty="0"/>
              <a:t>Overview</a:t>
            </a:r>
          </a:p>
        </p:txBody>
      </p:sp>
    </p:spTree>
    <p:extLst>
      <p:ext uri="{BB962C8B-B14F-4D97-AF65-F5344CB8AC3E}">
        <p14:creationId xmlns:p14="http://schemas.microsoft.com/office/powerpoint/2010/main" val="2083619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8F243A27-DF8E-96CF-F994-AB1E6377276A}"/>
              </a:ext>
            </a:extLst>
          </p:cNvPr>
          <p:cNvSpPr/>
          <p:nvPr/>
        </p:nvSpPr>
        <p:spPr>
          <a:xfrm>
            <a:off x="4426657" y="1712669"/>
            <a:ext cx="1870925" cy="4380587"/>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graphicFrame>
        <p:nvGraphicFramePr>
          <p:cNvPr id="5" name="think-cell data - do not delete" hidden="1">
            <a:extLst>
              <a:ext uri="{FF2B5EF4-FFF2-40B4-BE49-F238E27FC236}">
                <a16:creationId xmlns:a16="http://schemas.microsoft.com/office/drawing/2014/main" id="{3EF29AC5-548C-6133-F25A-6F7F22AA9AC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5" name="think-cell data - do not delete" hidden="1">
                        <a:extLst>
                          <a:ext uri="{FF2B5EF4-FFF2-40B4-BE49-F238E27FC236}">
                            <a16:creationId xmlns:a16="http://schemas.microsoft.com/office/drawing/2014/main" id="{3EF29AC5-548C-6133-F25A-6F7F22AA9AC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068CD825-1663-25F3-D88D-6313446C80FF}"/>
              </a:ext>
            </a:extLst>
          </p:cNvPr>
          <p:cNvSpPr>
            <a:spLocks noGrp="1"/>
          </p:cNvSpPr>
          <p:nvPr>
            <p:ph type="title"/>
          </p:nvPr>
        </p:nvSpPr>
        <p:spPr>
          <a:xfrm>
            <a:off x="539999" y="292457"/>
            <a:ext cx="8820000" cy="597842"/>
          </a:xfrm>
        </p:spPr>
        <p:txBody>
          <a:bodyPr vert="horz"/>
          <a:lstStyle/>
          <a:p>
            <a:r>
              <a:rPr lang="en-AU"/>
              <a:t>This Playbook will assist you to become digitally ready and to consider where you are on the journey to digitisation</a:t>
            </a:r>
          </a:p>
        </p:txBody>
      </p:sp>
      <p:sp>
        <p:nvSpPr>
          <p:cNvPr id="26" name="Content Placeholder 2">
            <a:extLst>
              <a:ext uri="{FF2B5EF4-FFF2-40B4-BE49-F238E27FC236}">
                <a16:creationId xmlns:a16="http://schemas.microsoft.com/office/drawing/2014/main" id="{056CEE49-31EE-FC2C-3F0B-53C11EC80C3C}"/>
              </a:ext>
            </a:extLst>
          </p:cNvPr>
          <p:cNvSpPr txBox="1">
            <a:spLocks/>
          </p:cNvSpPr>
          <p:nvPr/>
        </p:nvSpPr>
        <p:spPr>
          <a:xfrm>
            <a:off x="539057" y="1204972"/>
            <a:ext cx="9027595" cy="432160"/>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tx1"/>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tx1"/>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600"/>
              </a:spcBef>
            </a:pPr>
            <a:r>
              <a:rPr lang="en-AU" b="1">
                <a:cs typeface="Segoe UI"/>
              </a:rPr>
              <a:t>Regulators are at different points in their journey to digital better practice. View the diagram below to identify where you currently sit along this journey, considering each dimension. </a:t>
            </a:r>
            <a:r>
              <a:rPr lang="en-AU" b="1">
                <a:solidFill>
                  <a:schemeClr val="accent1"/>
                </a:solidFill>
                <a:cs typeface="Segoe UI"/>
              </a:rPr>
              <a:t>Implementing this Playbook will bring you to the digitally ready stage.</a:t>
            </a:r>
          </a:p>
        </p:txBody>
      </p:sp>
      <p:cxnSp>
        <p:nvCxnSpPr>
          <p:cNvPr id="44" name="Straight Connector 43">
            <a:extLst>
              <a:ext uri="{FF2B5EF4-FFF2-40B4-BE49-F238E27FC236}">
                <a16:creationId xmlns:a16="http://schemas.microsoft.com/office/drawing/2014/main" id="{EA22340B-3137-F61C-ABAB-142575FBF313}"/>
              </a:ext>
            </a:extLst>
          </p:cNvPr>
          <p:cNvCxnSpPr>
            <a:cxnSpLocks/>
          </p:cNvCxnSpPr>
          <p:nvPr/>
        </p:nvCxnSpPr>
        <p:spPr>
          <a:xfrm>
            <a:off x="293958" y="3250806"/>
            <a:ext cx="9288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C5E7C17-5228-4AEA-C067-72070519C7CB}"/>
              </a:ext>
            </a:extLst>
          </p:cNvPr>
          <p:cNvCxnSpPr>
            <a:cxnSpLocks/>
          </p:cNvCxnSpPr>
          <p:nvPr/>
        </p:nvCxnSpPr>
        <p:spPr>
          <a:xfrm>
            <a:off x="293959" y="5127953"/>
            <a:ext cx="9288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1CF18D5-DF70-084E-3A16-21A6E743B720}"/>
              </a:ext>
            </a:extLst>
          </p:cNvPr>
          <p:cNvCxnSpPr>
            <a:cxnSpLocks/>
          </p:cNvCxnSpPr>
          <p:nvPr/>
        </p:nvCxnSpPr>
        <p:spPr>
          <a:xfrm>
            <a:off x="293959" y="4189380"/>
            <a:ext cx="9288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CD3B76E0-F418-6F1E-8232-63F0347FEEC4}"/>
              </a:ext>
            </a:extLst>
          </p:cNvPr>
          <p:cNvSpPr/>
          <p:nvPr/>
        </p:nvSpPr>
        <p:spPr>
          <a:xfrm>
            <a:off x="293959" y="3250806"/>
            <a:ext cx="1080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1000" b="1">
                <a:solidFill>
                  <a:schemeClr val="bg1"/>
                </a:solidFill>
                <a:latin typeface="VIC SemiBold" panose="00000700000000000000"/>
              </a:rPr>
              <a:t>PROCESSES</a:t>
            </a:r>
          </a:p>
        </p:txBody>
      </p:sp>
      <p:sp>
        <p:nvSpPr>
          <p:cNvPr id="49" name="Rectangle 48">
            <a:extLst>
              <a:ext uri="{FF2B5EF4-FFF2-40B4-BE49-F238E27FC236}">
                <a16:creationId xmlns:a16="http://schemas.microsoft.com/office/drawing/2014/main" id="{3C5780A9-8081-643C-E29F-F1CE4D4E270E}"/>
              </a:ext>
            </a:extLst>
          </p:cNvPr>
          <p:cNvSpPr/>
          <p:nvPr/>
        </p:nvSpPr>
        <p:spPr>
          <a:xfrm>
            <a:off x="293959" y="5127954"/>
            <a:ext cx="1080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1000" b="1">
                <a:solidFill>
                  <a:schemeClr val="bg1"/>
                </a:solidFill>
                <a:latin typeface="VIC SemiBold" panose="00000700000000000000"/>
              </a:rPr>
              <a:t>PRACTICES</a:t>
            </a:r>
          </a:p>
        </p:txBody>
      </p:sp>
      <p:sp>
        <p:nvSpPr>
          <p:cNvPr id="50" name="Rectangle 49">
            <a:extLst>
              <a:ext uri="{FF2B5EF4-FFF2-40B4-BE49-F238E27FC236}">
                <a16:creationId xmlns:a16="http://schemas.microsoft.com/office/drawing/2014/main" id="{9C382885-FDB4-2C7A-CA8C-871B3D2D8DDD}"/>
              </a:ext>
            </a:extLst>
          </p:cNvPr>
          <p:cNvSpPr/>
          <p:nvPr/>
        </p:nvSpPr>
        <p:spPr>
          <a:xfrm>
            <a:off x="293959" y="4189381"/>
            <a:ext cx="1080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1000" b="1" dirty="0">
                <a:solidFill>
                  <a:schemeClr val="bg1"/>
                </a:solidFill>
                <a:latin typeface="VIC SemiBold" panose="00000700000000000000"/>
              </a:rPr>
              <a:t>DATA AND INFORMATION</a:t>
            </a:r>
          </a:p>
        </p:txBody>
      </p:sp>
      <p:cxnSp>
        <p:nvCxnSpPr>
          <p:cNvPr id="56" name="Straight Connector 55">
            <a:extLst>
              <a:ext uri="{FF2B5EF4-FFF2-40B4-BE49-F238E27FC236}">
                <a16:creationId xmlns:a16="http://schemas.microsoft.com/office/drawing/2014/main" id="{18D42C44-61DF-BD63-3C40-9DEDC35F44F3}"/>
              </a:ext>
            </a:extLst>
          </p:cNvPr>
          <p:cNvCxnSpPr>
            <a:cxnSpLocks/>
          </p:cNvCxnSpPr>
          <p:nvPr/>
        </p:nvCxnSpPr>
        <p:spPr>
          <a:xfrm>
            <a:off x="2203449" y="1947643"/>
            <a:ext cx="7128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3D481320-518F-F7D3-78B4-9363FF882C13}"/>
              </a:ext>
            </a:extLst>
          </p:cNvPr>
          <p:cNvSpPr/>
          <p:nvPr/>
        </p:nvSpPr>
        <p:spPr>
          <a:xfrm>
            <a:off x="1468157" y="1813538"/>
            <a:ext cx="1440000" cy="26821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EMERGING</a:t>
            </a:r>
          </a:p>
        </p:txBody>
      </p:sp>
      <p:sp>
        <p:nvSpPr>
          <p:cNvPr id="6" name="Rectangle 5">
            <a:extLst>
              <a:ext uri="{FF2B5EF4-FFF2-40B4-BE49-F238E27FC236}">
                <a16:creationId xmlns:a16="http://schemas.microsoft.com/office/drawing/2014/main" id="{35192400-E2C3-2EB2-C701-66A980FD28F1}"/>
              </a:ext>
            </a:extLst>
          </p:cNvPr>
          <p:cNvSpPr/>
          <p:nvPr/>
        </p:nvSpPr>
        <p:spPr>
          <a:xfrm>
            <a:off x="2986820" y="1813538"/>
            <a:ext cx="1440000" cy="26821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DEVELOPING</a:t>
            </a:r>
          </a:p>
        </p:txBody>
      </p:sp>
      <p:sp>
        <p:nvSpPr>
          <p:cNvPr id="7" name="Rectangle 6">
            <a:extLst>
              <a:ext uri="{FF2B5EF4-FFF2-40B4-BE49-F238E27FC236}">
                <a16:creationId xmlns:a16="http://schemas.microsoft.com/office/drawing/2014/main" id="{C760897F-606C-B805-C1A2-2C4DFFC47631}"/>
              </a:ext>
            </a:extLst>
          </p:cNvPr>
          <p:cNvSpPr/>
          <p:nvPr/>
        </p:nvSpPr>
        <p:spPr>
          <a:xfrm>
            <a:off x="4505483" y="1813538"/>
            <a:ext cx="1714245" cy="268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DIGITALLY READY</a:t>
            </a:r>
          </a:p>
        </p:txBody>
      </p:sp>
      <p:sp>
        <p:nvSpPr>
          <p:cNvPr id="8" name="Rectangle 7">
            <a:extLst>
              <a:ext uri="{FF2B5EF4-FFF2-40B4-BE49-F238E27FC236}">
                <a16:creationId xmlns:a16="http://schemas.microsoft.com/office/drawing/2014/main" id="{8489AB08-9662-9327-6215-4777EA8DB490}"/>
              </a:ext>
            </a:extLst>
          </p:cNvPr>
          <p:cNvSpPr/>
          <p:nvPr/>
        </p:nvSpPr>
        <p:spPr>
          <a:xfrm>
            <a:off x="6298391" y="1813538"/>
            <a:ext cx="1713600" cy="2682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DIGITALLY REFORMING</a:t>
            </a:r>
          </a:p>
        </p:txBody>
      </p:sp>
      <p:sp>
        <p:nvSpPr>
          <p:cNvPr id="9" name="Rectangle 8">
            <a:extLst>
              <a:ext uri="{FF2B5EF4-FFF2-40B4-BE49-F238E27FC236}">
                <a16:creationId xmlns:a16="http://schemas.microsoft.com/office/drawing/2014/main" id="{3CB9812B-A95B-E22A-6A7F-F481950EC959}"/>
              </a:ext>
            </a:extLst>
          </p:cNvPr>
          <p:cNvSpPr/>
          <p:nvPr/>
        </p:nvSpPr>
        <p:spPr>
          <a:xfrm>
            <a:off x="1468157" y="2127031"/>
            <a:ext cx="1440000"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noAutofit/>
          </a:bodyPr>
          <a:lstStyle/>
          <a:p>
            <a:r>
              <a:rPr lang="en-AU" sz="950">
                <a:solidFill>
                  <a:schemeClr val="tx1"/>
                </a:solidFill>
              </a:rPr>
              <a:t>You have </a:t>
            </a:r>
            <a:r>
              <a:rPr lang="en-AU" sz="950" b="1">
                <a:solidFill>
                  <a:schemeClr val="tx1"/>
                </a:solidFill>
              </a:rPr>
              <a:t>reactive and/or inconsistent </a:t>
            </a:r>
            <a:r>
              <a:rPr lang="en-AU" sz="950">
                <a:solidFill>
                  <a:schemeClr val="tx1"/>
                </a:solidFill>
              </a:rPr>
              <a:t>processes and practices.</a:t>
            </a:r>
          </a:p>
        </p:txBody>
      </p:sp>
      <p:sp>
        <p:nvSpPr>
          <p:cNvPr id="10" name="Rectangle 9">
            <a:extLst>
              <a:ext uri="{FF2B5EF4-FFF2-40B4-BE49-F238E27FC236}">
                <a16:creationId xmlns:a16="http://schemas.microsoft.com/office/drawing/2014/main" id="{BB1EDCF7-F50C-E8FA-EC49-59D678111BF5}"/>
              </a:ext>
            </a:extLst>
          </p:cNvPr>
          <p:cNvSpPr/>
          <p:nvPr/>
        </p:nvSpPr>
        <p:spPr>
          <a:xfrm>
            <a:off x="2986659" y="2127031"/>
            <a:ext cx="1440000"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noAutofit/>
          </a:bodyPr>
          <a:lstStyle/>
          <a:p>
            <a:r>
              <a:rPr lang="en-AU" sz="950">
                <a:solidFill>
                  <a:schemeClr val="tx1"/>
                </a:solidFill>
              </a:rPr>
              <a:t>You have consistent processes but they </a:t>
            </a:r>
            <a:r>
              <a:rPr lang="en-AU" sz="950" b="1">
                <a:solidFill>
                  <a:schemeClr val="tx1"/>
                </a:solidFill>
              </a:rPr>
              <a:t>require optimisation and alignment with ‘better practice.’</a:t>
            </a:r>
            <a:endParaRPr lang="en-AU" sz="950">
              <a:solidFill>
                <a:schemeClr val="tx1"/>
              </a:solidFill>
            </a:endParaRPr>
          </a:p>
        </p:txBody>
      </p:sp>
      <p:sp>
        <p:nvSpPr>
          <p:cNvPr id="11" name="Rectangle 10">
            <a:extLst>
              <a:ext uri="{FF2B5EF4-FFF2-40B4-BE49-F238E27FC236}">
                <a16:creationId xmlns:a16="http://schemas.microsoft.com/office/drawing/2014/main" id="{E097F035-B812-5827-184A-C84DA1505A00}"/>
              </a:ext>
            </a:extLst>
          </p:cNvPr>
          <p:cNvSpPr/>
          <p:nvPr/>
        </p:nvSpPr>
        <p:spPr>
          <a:xfrm>
            <a:off x="4505160" y="2127031"/>
            <a:ext cx="1714245"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r>
              <a:rPr lang="en-AU" sz="950" dirty="0">
                <a:solidFill>
                  <a:schemeClr val="tx1"/>
                </a:solidFill>
              </a:rPr>
              <a:t>You have reformed processes in line with ‘</a:t>
            </a:r>
            <a:r>
              <a:rPr lang="en-AU" sz="950" b="1" dirty="0">
                <a:solidFill>
                  <a:schemeClr val="tx1"/>
                </a:solidFill>
              </a:rPr>
              <a:t>better practice’ as per this Playbook </a:t>
            </a:r>
            <a:r>
              <a:rPr lang="en-AU" sz="950" dirty="0">
                <a:solidFill>
                  <a:schemeClr val="tx1"/>
                </a:solidFill>
              </a:rPr>
              <a:t>and you understand which processes should be </a:t>
            </a:r>
            <a:r>
              <a:rPr lang="en-AU" sz="950" b="1" dirty="0">
                <a:solidFill>
                  <a:schemeClr val="tx1"/>
                </a:solidFill>
              </a:rPr>
              <a:t>prioritised for digitisation</a:t>
            </a:r>
            <a:r>
              <a:rPr lang="en-AU" sz="950" dirty="0">
                <a:solidFill>
                  <a:schemeClr val="tx1"/>
                </a:solidFill>
              </a:rPr>
              <a:t>.</a:t>
            </a:r>
          </a:p>
        </p:txBody>
      </p:sp>
      <p:sp>
        <p:nvSpPr>
          <p:cNvPr id="12" name="Rectangle 11">
            <a:extLst>
              <a:ext uri="{FF2B5EF4-FFF2-40B4-BE49-F238E27FC236}">
                <a16:creationId xmlns:a16="http://schemas.microsoft.com/office/drawing/2014/main" id="{99D10354-9687-2B0B-8E46-F6E00D1DA2BA}"/>
              </a:ext>
            </a:extLst>
          </p:cNvPr>
          <p:cNvSpPr/>
          <p:nvPr/>
        </p:nvSpPr>
        <p:spPr>
          <a:xfrm>
            <a:off x="6297907" y="2127031"/>
            <a:ext cx="1714245"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noAutofit/>
          </a:bodyPr>
          <a:lstStyle/>
          <a:p>
            <a:r>
              <a:rPr lang="en-AU" sz="950">
                <a:solidFill>
                  <a:schemeClr val="tx1"/>
                </a:solidFill>
              </a:rPr>
              <a:t>You are planning for </a:t>
            </a:r>
            <a:r>
              <a:rPr lang="en-AU" sz="950" b="1">
                <a:solidFill>
                  <a:schemeClr val="tx1"/>
                </a:solidFill>
              </a:rPr>
              <a:t>digital reform</a:t>
            </a:r>
            <a:r>
              <a:rPr lang="en-AU" sz="950">
                <a:solidFill>
                  <a:schemeClr val="tx1"/>
                </a:solidFill>
              </a:rPr>
              <a:t>.</a:t>
            </a:r>
          </a:p>
        </p:txBody>
      </p:sp>
      <p:sp>
        <p:nvSpPr>
          <p:cNvPr id="13" name="Rectangle 12">
            <a:extLst>
              <a:ext uri="{FF2B5EF4-FFF2-40B4-BE49-F238E27FC236}">
                <a16:creationId xmlns:a16="http://schemas.microsoft.com/office/drawing/2014/main" id="{9E4F9C4E-C6F3-7A68-EC7E-285CA5C9F8F3}"/>
              </a:ext>
            </a:extLst>
          </p:cNvPr>
          <p:cNvSpPr/>
          <p:nvPr/>
        </p:nvSpPr>
        <p:spPr>
          <a:xfrm>
            <a:off x="1468157" y="3250806"/>
            <a:ext cx="1440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Processes are reactive, and there is a high dependence on individual knowledge.</a:t>
            </a:r>
          </a:p>
        </p:txBody>
      </p:sp>
      <p:sp>
        <p:nvSpPr>
          <p:cNvPr id="18" name="Rectangle 17">
            <a:extLst>
              <a:ext uri="{FF2B5EF4-FFF2-40B4-BE49-F238E27FC236}">
                <a16:creationId xmlns:a16="http://schemas.microsoft.com/office/drawing/2014/main" id="{1A84BD19-DF4E-79DA-9178-28F8FC4526A7}"/>
              </a:ext>
            </a:extLst>
          </p:cNvPr>
          <p:cNvSpPr/>
          <p:nvPr/>
        </p:nvSpPr>
        <p:spPr>
          <a:xfrm>
            <a:off x="2945419" y="3250806"/>
            <a:ext cx="1462147"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Processes are established but are not efficient. They may have evolved to navigate system limitations.</a:t>
            </a:r>
          </a:p>
        </p:txBody>
      </p:sp>
      <p:sp>
        <p:nvSpPr>
          <p:cNvPr id="23" name="Rectangle 22">
            <a:extLst>
              <a:ext uri="{FF2B5EF4-FFF2-40B4-BE49-F238E27FC236}">
                <a16:creationId xmlns:a16="http://schemas.microsoft.com/office/drawing/2014/main" id="{ACC62A58-3844-729B-E175-5560104D31D2}"/>
              </a:ext>
            </a:extLst>
          </p:cNvPr>
          <p:cNvSpPr/>
          <p:nvPr/>
        </p:nvSpPr>
        <p:spPr>
          <a:xfrm>
            <a:off x="4505160" y="3250806"/>
            <a:ext cx="171424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Processes are purposeful, streamlined and documented. They are consistent with ‘better practice’.</a:t>
            </a:r>
          </a:p>
        </p:txBody>
      </p:sp>
      <p:sp>
        <p:nvSpPr>
          <p:cNvPr id="29" name="Rectangle 28">
            <a:extLst>
              <a:ext uri="{FF2B5EF4-FFF2-40B4-BE49-F238E27FC236}">
                <a16:creationId xmlns:a16="http://schemas.microsoft.com/office/drawing/2014/main" id="{21D25FD2-3803-22A8-EEC5-E8DC26F34306}"/>
              </a:ext>
            </a:extLst>
          </p:cNvPr>
          <p:cNvSpPr/>
          <p:nvPr/>
        </p:nvSpPr>
        <p:spPr>
          <a:xfrm>
            <a:off x="1468157" y="4189380"/>
            <a:ext cx="1440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There is limited use of data and information to inform compliance monitoring inspections.</a:t>
            </a:r>
          </a:p>
        </p:txBody>
      </p:sp>
      <p:sp>
        <p:nvSpPr>
          <p:cNvPr id="30" name="Rectangle 29">
            <a:extLst>
              <a:ext uri="{FF2B5EF4-FFF2-40B4-BE49-F238E27FC236}">
                <a16:creationId xmlns:a16="http://schemas.microsoft.com/office/drawing/2014/main" id="{E4127729-0536-E2D7-9F1B-AFF4811D9D4A}"/>
              </a:ext>
            </a:extLst>
          </p:cNvPr>
          <p:cNvSpPr/>
          <p:nvPr/>
        </p:nvSpPr>
        <p:spPr>
          <a:xfrm>
            <a:off x="2945419" y="4189380"/>
            <a:ext cx="1481239"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Some intelligence is used to inform compliance monitoring inspections, but it is inconsistent across teams.</a:t>
            </a:r>
          </a:p>
        </p:txBody>
      </p:sp>
      <p:sp>
        <p:nvSpPr>
          <p:cNvPr id="31" name="Rectangle 30">
            <a:extLst>
              <a:ext uri="{FF2B5EF4-FFF2-40B4-BE49-F238E27FC236}">
                <a16:creationId xmlns:a16="http://schemas.microsoft.com/office/drawing/2014/main" id="{BA8FDD02-6B66-8CA7-CAA5-36351A959E9B}"/>
              </a:ext>
            </a:extLst>
          </p:cNvPr>
          <p:cNvSpPr/>
          <p:nvPr/>
        </p:nvSpPr>
        <p:spPr>
          <a:xfrm>
            <a:off x="4505160" y="4189380"/>
            <a:ext cx="171424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Data and information are used consistently and purposefully to inform inspections and other regulatory responses.</a:t>
            </a:r>
          </a:p>
        </p:txBody>
      </p:sp>
      <p:sp>
        <p:nvSpPr>
          <p:cNvPr id="33" name="Rectangle 32">
            <a:extLst>
              <a:ext uri="{FF2B5EF4-FFF2-40B4-BE49-F238E27FC236}">
                <a16:creationId xmlns:a16="http://schemas.microsoft.com/office/drawing/2014/main" id="{0CDA8AE4-9D50-2073-18FD-9615AD0100AE}"/>
              </a:ext>
            </a:extLst>
          </p:cNvPr>
          <p:cNvSpPr/>
          <p:nvPr/>
        </p:nvSpPr>
        <p:spPr>
          <a:xfrm>
            <a:off x="1468156" y="5166053"/>
            <a:ext cx="1447489"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Limited guidance and tools lead to inconsistent practices that do not enable efficient compliance monitoring inspections.</a:t>
            </a:r>
          </a:p>
        </p:txBody>
      </p:sp>
      <p:sp>
        <p:nvSpPr>
          <p:cNvPr id="34" name="Rectangle 33">
            <a:extLst>
              <a:ext uri="{FF2B5EF4-FFF2-40B4-BE49-F238E27FC236}">
                <a16:creationId xmlns:a16="http://schemas.microsoft.com/office/drawing/2014/main" id="{C8EFD001-AF68-6E34-6C4E-7141E249FF3A}"/>
              </a:ext>
            </a:extLst>
          </p:cNvPr>
          <p:cNvSpPr/>
          <p:nvPr/>
        </p:nvSpPr>
        <p:spPr>
          <a:xfrm>
            <a:off x="2945419" y="5166053"/>
            <a:ext cx="1492403"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Some guidance and tools have been developed, but they are not aligned to ‘better practice’.</a:t>
            </a:r>
          </a:p>
        </p:txBody>
      </p:sp>
      <p:sp>
        <p:nvSpPr>
          <p:cNvPr id="35" name="Rectangle 34">
            <a:extLst>
              <a:ext uri="{FF2B5EF4-FFF2-40B4-BE49-F238E27FC236}">
                <a16:creationId xmlns:a16="http://schemas.microsoft.com/office/drawing/2014/main" id="{2028A8B7-6536-4D10-3DD1-FC4D9F8E8692}"/>
              </a:ext>
            </a:extLst>
          </p:cNvPr>
          <p:cNvSpPr/>
          <p:nvPr/>
        </p:nvSpPr>
        <p:spPr>
          <a:xfrm>
            <a:off x="4505160" y="5166053"/>
            <a:ext cx="171424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Standardised business rules, guidance and tools are well defined to support consistent ‘better practice’ inspections.</a:t>
            </a:r>
          </a:p>
        </p:txBody>
      </p:sp>
      <p:sp>
        <p:nvSpPr>
          <p:cNvPr id="53" name="Isosceles Triangle 52">
            <a:extLst>
              <a:ext uri="{FF2B5EF4-FFF2-40B4-BE49-F238E27FC236}">
                <a16:creationId xmlns:a16="http://schemas.microsoft.com/office/drawing/2014/main" id="{52A7076B-FE19-B138-7D10-C50077B03BAA}"/>
              </a:ext>
            </a:extLst>
          </p:cNvPr>
          <p:cNvSpPr/>
          <p:nvPr/>
        </p:nvSpPr>
        <p:spPr>
          <a:xfrm rot="5400000">
            <a:off x="2879273" y="2517365"/>
            <a:ext cx="146115" cy="81689"/>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54" name="Isosceles Triangle 53">
            <a:extLst>
              <a:ext uri="{FF2B5EF4-FFF2-40B4-BE49-F238E27FC236}">
                <a16:creationId xmlns:a16="http://schemas.microsoft.com/office/drawing/2014/main" id="{4E057BE9-D5DB-635D-E3EF-173FFF900E1E}"/>
              </a:ext>
            </a:extLst>
          </p:cNvPr>
          <p:cNvSpPr/>
          <p:nvPr/>
        </p:nvSpPr>
        <p:spPr>
          <a:xfrm rot="5400000">
            <a:off x="4396482" y="2517365"/>
            <a:ext cx="146115" cy="81689"/>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55" name="Isosceles Triangle 54">
            <a:extLst>
              <a:ext uri="{FF2B5EF4-FFF2-40B4-BE49-F238E27FC236}">
                <a16:creationId xmlns:a16="http://schemas.microsoft.com/office/drawing/2014/main" id="{110CA141-A3FB-A4DF-2602-E1BA50DD56F4}"/>
              </a:ext>
            </a:extLst>
          </p:cNvPr>
          <p:cNvSpPr/>
          <p:nvPr/>
        </p:nvSpPr>
        <p:spPr>
          <a:xfrm rot="5400000">
            <a:off x="6183903" y="2517365"/>
            <a:ext cx="146115" cy="81689"/>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 name="Rectangle 1">
            <a:extLst>
              <a:ext uri="{FF2B5EF4-FFF2-40B4-BE49-F238E27FC236}">
                <a16:creationId xmlns:a16="http://schemas.microsoft.com/office/drawing/2014/main" id="{F4EC3D8C-793C-0342-A436-7A85EE9E93C4}"/>
              </a:ext>
            </a:extLst>
          </p:cNvPr>
          <p:cNvSpPr/>
          <p:nvPr/>
        </p:nvSpPr>
        <p:spPr>
          <a:xfrm>
            <a:off x="4466" y="6262776"/>
            <a:ext cx="8669271" cy="595223"/>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rtlCol="0" anchor="ctr"/>
          <a:lstStyle/>
          <a:p>
            <a:pPr>
              <a:defRPr/>
            </a:pPr>
            <a:endParaRPr kumimoji="0" lang="en-AU" sz="900" i="1" u="none" strike="noStrike" kern="1200" cap="none" spc="0" normalizeH="0" baseline="0" noProof="0">
              <a:ln>
                <a:noFill/>
              </a:ln>
              <a:solidFill>
                <a:srgbClr val="1F2A44"/>
              </a:solidFill>
              <a:effectLst/>
              <a:uLnTx/>
              <a:uFillTx/>
              <a:ea typeface="+mn-ea"/>
              <a:cs typeface="+mn-cs"/>
            </a:endParaRPr>
          </a:p>
        </p:txBody>
      </p:sp>
      <p:sp>
        <p:nvSpPr>
          <p:cNvPr id="14" name="Rectangle 13">
            <a:extLst>
              <a:ext uri="{FF2B5EF4-FFF2-40B4-BE49-F238E27FC236}">
                <a16:creationId xmlns:a16="http://schemas.microsoft.com/office/drawing/2014/main" id="{D7576134-E90C-2C20-F308-790F9ABD9449}"/>
              </a:ext>
            </a:extLst>
          </p:cNvPr>
          <p:cNvSpPr/>
          <p:nvPr/>
        </p:nvSpPr>
        <p:spPr>
          <a:xfrm>
            <a:off x="8090653" y="1813786"/>
            <a:ext cx="1476000" cy="2682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00" b="1">
                <a:solidFill>
                  <a:schemeClr val="bg1"/>
                </a:solidFill>
                <a:latin typeface="VIC SemiBold" panose="00000700000000000000"/>
              </a:rPr>
              <a:t>DIGITISED</a:t>
            </a:r>
          </a:p>
        </p:txBody>
      </p:sp>
      <p:sp>
        <p:nvSpPr>
          <p:cNvPr id="15" name="Rectangle 14">
            <a:extLst>
              <a:ext uri="{FF2B5EF4-FFF2-40B4-BE49-F238E27FC236}">
                <a16:creationId xmlns:a16="http://schemas.microsoft.com/office/drawing/2014/main" id="{4D3D564B-35B0-71C2-30FD-BB596A28C795}"/>
              </a:ext>
            </a:extLst>
          </p:cNvPr>
          <p:cNvSpPr/>
          <p:nvPr/>
        </p:nvSpPr>
        <p:spPr>
          <a:xfrm>
            <a:off x="8090653" y="2127279"/>
            <a:ext cx="1476000" cy="10611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noAutofit/>
          </a:bodyPr>
          <a:lstStyle/>
          <a:p>
            <a:r>
              <a:rPr lang="en-AU" sz="950">
                <a:solidFill>
                  <a:schemeClr val="tx1"/>
                </a:solidFill>
              </a:rPr>
              <a:t>You have undertaken </a:t>
            </a:r>
            <a:r>
              <a:rPr lang="en-AU" sz="950" b="1">
                <a:solidFill>
                  <a:schemeClr val="tx1"/>
                </a:solidFill>
              </a:rPr>
              <a:t>digital reform </a:t>
            </a:r>
            <a:r>
              <a:rPr lang="en-AU" sz="950">
                <a:solidFill>
                  <a:schemeClr val="tx1"/>
                </a:solidFill>
              </a:rPr>
              <a:t>and digitised your ‘better practice’ processes.</a:t>
            </a:r>
          </a:p>
        </p:txBody>
      </p:sp>
      <p:sp>
        <p:nvSpPr>
          <p:cNvPr id="16" name="Rectangle 15">
            <a:extLst>
              <a:ext uri="{FF2B5EF4-FFF2-40B4-BE49-F238E27FC236}">
                <a16:creationId xmlns:a16="http://schemas.microsoft.com/office/drawing/2014/main" id="{D1B82127-BB85-03BC-E55F-F21B5DA4F3FE}"/>
              </a:ext>
            </a:extLst>
          </p:cNvPr>
          <p:cNvSpPr/>
          <p:nvPr/>
        </p:nvSpPr>
        <p:spPr>
          <a:xfrm>
            <a:off x="8090653" y="3251054"/>
            <a:ext cx="1476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Processes are digitised and where possible automated for more consistent decision-making and outcomes.</a:t>
            </a:r>
          </a:p>
        </p:txBody>
      </p:sp>
      <p:sp>
        <p:nvSpPr>
          <p:cNvPr id="17" name="Rectangle 16">
            <a:extLst>
              <a:ext uri="{FF2B5EF4-FFF2-40B4-BE49-F238E27FC236}">
                <a16:creationId xmlns:a16="http://schemas.microsoft.com/office/drawing/2014/main" id="{63C1CA48-5E3D-35C6-D1E0-105967961F3E}"/>
              </a:ext>
            </a:extLst>
          </p:cNvPr>
          <p:cNvSpPr/>
          <p:nvPr/>
        </p:nvSpPr>
        <p:spPr>
          <a:xfrm>
            <a:off x="8090653" y="4189628"/>
            <a:ext cx="1476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a:solidFill>
                  <a:schemeClr val="tx1"/>
                </a:solidFill>
              </a:rPr>
              <a:t>Data and information are integrated seamlessly to be used in decision-making and activities.</a:t>
            </a:r>
          </a:p>
        </p:txBody>
      </p:sp>
      <p:sp>
        <p:nvSpPr>
          <p:cNvPr id="19" name="Rectangle 18">
            <a:extLst>
              <a:ext uri="{FF2B5EF4-FFF2-40B4-BE49-F238E27FC236}">
                <a16:creationId xmlns:a16="http://schemas.microsoft.com/office/drawing/2014/main" id="{75D9FDD7-7ABE-3E8C-E21D-687F669C31EC}"/>
              </a:ext>
            </a:extLst>
          </p:cNvPr>
          <p:cNvSpPr/>
          <p:nvPr/>
        </p:nvSpPr>
        <p:spPr>
          <a:xfrm>
            <a:off x="8090653" y="5166301"/>
            <a:ext cx="1476000"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Defined rules and tools are digitised and integrated with digital systems, creating more streamlined and efficient outcomes.</a:t>
            </a:r>
          </a:p>
        </p:txBody>
      </p:sp>
      <p:sp>
        <p:nvSpPr>
          <p:cNvPr id="20" name="Isosceles Triangle 19">
            <a:extLst>
              <a:ext uri="{FF2B5EF4-FFF2-40B4-BE49-F238E27FC236}">
                <a16:creationId xmlns:a16="http://schemas.microsoft.com/office/drawing/2014/main" id="{19B6DD15-02BE-252D-DA87-AF7DCEDFC1A9}"/>
              </a:ext>
            </a:extLst>
          </p:cNvPr>
          <p:cNvSpPr/>
          <p:nvPr/>
        </p:nvSpPr>
        <p:spPr>
          <a:xfrm rot="5400000">
            <a:off x="7983749" y="2517613"/>
            <a:ext cx="146115" cy="81689"/>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1" name="Rectangle 20">
            <a:extLst>
              <a:ext uri="{FF2B5EF4-FFF2-40B4-BE49-F238E27FC236}">
                <a16:creationId xmlns:a16="http://schemas.microsoft.com/office/drawing/2014/main" id="{1126E223-B2FB-1DE0-A0D2-D8DF956D20D1}"/>
              </a:ext>
            </a:extLst>
          </p:cNvPr>
          <p:cNvSpPr/>
          <p:nvPr/>
        </p:nvSpPr>
        <p:spPr>
          <a:xfrm>
            <a:off x="6268135" y="3251054"/>
            <a:ext cx="178525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r>
              <a:rPr lang="en-AU" sz="850" dirty="0">
                <a:solidFill>
                  <a:schemeClr val="tx1"/>
                </a:solidFill>
              </a:rPr>
              <a:t>Standardised documented processes inform requirements for digitisation, including where there are specific business requirements in your context.</a:t>
            </a:r>
          </a:p>
        </p:txBody>
      </p:sp>
      <p:sp>
        <p:nvSpPr>
          <p:cNvPr id="24" name="Rectangle 23">
            <a:extLst>
              <a:ext uri="{FF2B5EF4-FFF2-40B4-BE49-F238E27FC236}">
                <a16:creationId xmlns:a16="http://schemas.microsoft.com/office/drawing/2014/main" id="{3B4D31CA-3088-2430-6F43-7E7AD69C3AEE}"/>
              </a:ext>
            </a:extLst>
          </p:cNvPr>
          <p:cNvSpPr/>
          <p:nvPr/>
        </p:nvSpPr>
        <p:spPr>
          <a:xfrm>
            <a:off x="6268134" y="4189628"/>
            <a:ext cx="1915745"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A data framework, workflows, data ownership, and capabilities are in place to design, refine and implement appropriate digital systems to support data management and use.</a:t>
            </a:r>
          </a:p>
        </p:txBody>
      </p:sp>
      <p:sp>
        <p:nvSpPr>
          <p:cNvPr id="27" name="Rectangle 26">
            <a:extLst>
              <a:ext uri="{FF2B5EF4-FFF2-40B4-BE49-F238E27FC236}">
                <a16:creationId xmlns:a16="http://schemas.microsoft.com/office/drawing/2014/main" id="{36C35B24-F15A-3534-B9D3-48F9D4A84D8A}"/>
              </a:ext>
            </a:extLst>
          </p:cNvPr>
          <p:cNvSpPr/>
          <p:nvPr/>
        </p:nvSpPr>
        <p:spPr>
          <a:xfrm>
            <a:off x="6268133" y="5166301"/>
            <a:ext cx="1785257" cy="927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noAutofit/>
          </a:bodyPr>
          <a:lstStyle/>
          <a:p>
            <a:pPr>
              <a:spcBef>
                <a:spcPts val="600"/>
              </a:spcBef>
            </a:pPr>
            <a:r>
              <a:rPr lang="en-AU" sz="850" dirty="0">
                <a:solidFill>
                  <a:schemeClr val="tx1"/>
                </a:solidFill>
              </a:rPr>
              <a:t>A digital reform plan is in place including an agreed approach (e.g. co-design), change management and stakeholder engagement plan, product scanning and provider analysis. </a:t>
            </a:r>
          </a:p>
        </p:txBody>
      </p:sp>
    </p:spTree>
    <p:extLst>
      <p:ext uri="{BB962C8B-B14F-4D97-AF65-F5344CB8AC3E}">
        <p14:creationId xmlns:p14="http://schemas.microsoft.com/office/powerpoint/2010/main" val="678840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1" y="5785669"/>
            <a:ext cx="2139887" cy="1072330"/>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
        <p:nvSpPr>
          <p:cNvPr id="3" name="Rectangle 2">
            <a:extLst>
              <a:ext uri="{FF2B5EF4-FFF2-40B4-BE49-F238E27FC236}">
                <a16:creationId xmlns:a16="http://schemas.microsoft.com/office/drawing/2014/main" id="{9D03B381-A2F2-6355-620D-C7E18F90D71B}"/>
              </a:ext>
            </a:extLst>
          </p:cNvPr>
          <p:cNvSpPr/>
          <p:nvPr/>
        </p:nvSpPr>
        <p:spPr>
          <a:xfrm>
            <a:off x="541711" y="1377631"/>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a:spcAft>
                <a:spcPts val="600"/>
              </a:spcAft>
            </a:pPr>
            <a:r>
              <a:rPr lang="en-AU" sz="1400" b="1" dirty="0">
                <a:solidFill>
                  <a:schemeClr val="accent3"/>
                </a:solidFill>
                <a:latin typeface="+mj-lt"/>
                <a:cs typeface="Segoe UI Semilight"/>
              </a:rPr>
              <a:t>Overview of this Playbook</a:t>
            </a:r>
            <a:endParaRPr lang="en-AU" sz="1400" b="1" dirty="0">
              <a:solidFill>
                <a:schemeClr val="accent3"/>
              </a:solidFill>
              <a:cs typeface="Segoe UI Semilight"/>
            </a:endParaRPr>
          </a:p>
          <a:p>
            <a:pPr marL="719455">
              <a:spcAft>
                <a:spcPts val="600"/>
              </a:spcAft>
            </a:pPr>
            <a:r>
              <a:rPr lang="en-AU" sz="1100" dirty="0">
                <a:solidFill>
                  <a:schemeClr val="accent3"/>
                </a:solidFill>
                <a:latin typeface="+mj-lt"/>
                <a:cs typeface="Segoe UI Semilight"/>
              </a:rPr>
              <a:t>This section outlines the context for this Playbook, its purpose, the benefits it will provide and how to use it to adopt ‘better practice’ compliance monitoring inspections in preparation for digital reform.</a:t>
            </a:r>
          </a:p>
        </p:txBody>
      </p:sp>
      <p:sp>
        <p:nvSpPr>
          <p:cNvPr id="14" name="Rectangle 13">
            <a:extLst>
              <a:ext uri="{FF2B5EF4-FFF2-40B4-BE49-F238E27FC236}">
                <a16:creationId xmlns:a16="http://schemas.microsoft.com/office/drawing/2014/main" id="{46FB8298-55AB-8CB9-C918-69EF1C296918}"/>
              </a:ext>
            </a:extLst>
          </p:cNvPr>
          <p:cNvSpPr>
            <a:spLocks noChangeAspect="1"/>
          </p:cNvSpPr>
          <p:nvPr/>
        </p:nvSpPr>
        <p:spPr>
          <a:xfrm>
            <a:off x="781970" y="1709309"/>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accent3"/>
                </a:solidFill>
                <a:latin typeface="+mj-lt"/>
              </a:rPr>
              <a:t>1</a:t>
            </a:r>
          </a:p>
        </p:txBody>
      </p:sp>
      <p:cxnSp>
        <p:nvCxnSpPr>
          <p:cNvPr id="8" name="Straight Connector 7">
            <a:extLst>
              <a:ext uri="{FF2B5EF4-FFF2-40B4-BE49-F238E27FC236}">
                <a16:creationId xmlns:a16="http://schemas.microsoft.com/office/drawing/2014/main" id="{6295D68C-8B7D-8B92-79F8-9F03743BF8EF}"/>
              </a:ext>
            </a:extLst>
          </p:cNvPr>
          <p:cNvCxnSpPr>
            <a:cxnSpLocks/>
          </p:cNvCxnSpPr>
          <p:nvPr/>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D363713D-7E43-13FE-873F-10E427F0CFC7}"/>
              </a:ext>
            </a:extLst>
          </p:cNvPr>
          <p:cNvSpPr txBox="1">
            <a:spLocks/>
          </p:cNvSpPr>
          <p:nvPr/>
        </p:nvSpPr>
        <p:spPr>
          <a:xfrm>
            <a:off x="437142" y="299382"/>
            <a:ext cx="8922857" cy="590917"/>
          </a:xfrm>
          <a:prstGeom prst="rect">
            <a:avLst/>
          </a:prstGeom>
        </p:spPr>
        <p:txBody>
          <a:bodyPr vert="horz" anchor="b"/>
          <a:lst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a:lstStyle>
          <a:p>
            <a:r>
              <a:rPr lang="en-AU" sz="1800">
                <a:solidFill>
                  <a:schemeClr val="bg1"/>
                </a:solidFill>
              </a:rPr>
              <a:t>This Playbook has three parts</a:t>
            </a:r>
          </a:p>
        </p:txBody>
      </p:sp>
      <p:sp>
        <p:nvSpPr>
          <p:cNvPr id="4" name="Rectangle 3">
            <a:extLst>
              <a:ext uri="{FF2B5EF4-FFF2-40B4-BE49-F238E27FC236}">
                <a16:creationId xmlns:a16="http://schemas.microsoft.com/office/drawing/2014/main" id="{CEA621D5-796C-ABE7-4820-05AF42094DA4}"/>
              </a:ext>
            </a:extLst>
          </p:cNvPr>
          <p:cNvSpPr/>
          <p:nvPr/>
        </p:nvSpPr>
        <p:spPr>
          <a:xfrm>
            <a:off x="543856" y="2536782"/>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400" b="1" i="0" u="none" strike="noStrike" kern="1200" cap="none" spc="0" normalizeH="0" baseline="0" noProof="0">
                <a:ln>
                  <a:noFill/>
                </a:ln>
                <a:solidFill>
                  <a:prstClr val="white"/>
                </a:solidFill>
                <a:effectLst/>
                <a:uLnTx/>
                <a:uFillTx/>
                <a:latin typeface="VIC"/>
                <a:ea typeface="+mn-ea"/>
                <a:cs typeface="Segoe UI Semilight"/>
              </a:rPr>
              <a:t>Part A: Review the foundations of your compliance monitoring practice</a:t>
            </a:r>
          </a:p>
          <a:p>
            <a:pPr marL="719455">
              <a:spcAft>
                <a:spcPts val="600"/>
              </a:spcAft>
              <a:defRPr/>
            </a:pPr>
            <a:r>
              <a:rPr lang="en-AU" sz="1100">
                <a:solidFill>
                  <a:prstClr val="white"/>
                </a:solidFill>
                <a:latin typeface="VIC"/>
                <a:cs typeface="Segoe UI Semilight"/>
              </a:rPr>
              <a:t>Primarily for executives and managers responsible for strategy and compliance operations – Consider</a:t>
            </a:r>
            <a:r>
              <a:rPr kumimoji="0" lang="en-AU" sz="1100" b="0" i="0" u="none" strike="noStrike" kern="1200" cap="none" spc="0" normalizeH="0" baseline="0" noProof="0">
                <a:ln>
                  <a:noFill/>
                </a:ln>
                <a:solidFill>
                  <a:prstClr val="white"/>
                </a:solidFill>
                <a:effectLst/>
                <a:uLnTx/>
                <a:uFillTx/>
                <a:latin typeface="VIC"/>
                <a:ea typeface="+mn-ea"/>
                <a:cs typeface="Segoe UI Semilight"/>
              </a:rPr>
              <a:t> your regulatory approach, inspection mix and enablers to establish a baseline understanding. Use this to inform and support better practice compliance monitoring inspections.</a:t>
            </a:r>
          </a:p>
        </p:txBody>
      </p:sp>
      <p:sp>
        <p:nvSpPr>
          <p:cNvPr id="20" name="Rectangle 19">
            <a:extLst>
              <a:ext uri="{FF2B5EF4-FFF2-40B4-BE49-F238E27FC236}">
                <a16:creationId xmlns:a16="http://schemas.microsoft.com/office/drawing/2014/main" id="{D3B05A77-9A70-992A-A10D-4E1E8DCFE1BB}"/>
              </a:ext>
            </a:extLst>
          </p:cNvPr>
          <p:cNvSpPr>
            <a:spLocks noChangeAspect="1"/>
          </p:cNvSpPr>
          <p:nvPr/>
        </p:nvSpPr>
        <p:spPr>
          <a:xfrm>
            <a:off x="784115" y="2868460"/>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bg1"/>
                </a:solidFill>
                <a:latin typeface="+mj-lt"/>
              </a:rPr>
              <a:t>2</a:t>
            </a:r>
          </a:p>
        </p:txBody>
      </p:sp>
      <p:sp>
        <p:nvSpPr>
          <p:cNvPr id="21" name="Rectangle 20">
            <a:extLst>
              <a:ext uri="{FF2B5EF4-FFF2-40B4-BE49-F238E27FC236}">
                <a16:creationId xmlns:a16="http://schemas.microsoft.com/office/drawing/2014/main" id="{BCF02953-C448-1E98-B5D0-626F3F13AB34}"/>
              </a:ext>
            </a:extLst>
          </p:cNvPr>
          <p:cNvSpPr/>
          <p:nvPr/>
        </p:nvSpPr>
        <p:spPr>
          <a:xfrm>
            <a:off x="539999" y="3697247"/>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a:spcAft>
                <a:spcPts val="600"/>
              </a:spcAft>
              <a:defRPr/>
            </a:pPr>
            <a:r>
              <a:rPr kumimoji="0" lang="en-AU" sz="1400" b="1" i="0" u="none" strike="noStrike" kern="1200" cap="none" spc="0" normalizeH="0" baseline="0" noProof="0" dirty="0">
                <a:ln>
                  <a:noFill/>
                </a:ln>
                <a:solidFill>
                  <a:prstClr val="white"/>
                </a:solidFill>
                <a:effectLst/>
                <a:uLnTx/>
                <a:uFillTx/>
                <a:latin typeface="VIC"/>
                <a:ea typeface="+mn-ea"/>
                <a:cs typeface="Segoe UI Semilight"/>
              </a:rPr>
              <a:t>Part B: Designing better practice compliance monitoring inspection processes</a:t>
            </a:r>
            <a:endParaRPr kumimoji="0" lang="en-US" sz="1800" b="0" i="0" u="none" strike="noStrike" kern="1200" cap="none" spc="0" normalizeH="0" baseline="0" noProof="0" dirty="0">
              <a:ln>
                <a:noFill/>
              </a:ln>
              <a:solidFill>
                <a:prstClr val="white"/>
              </a:solidFill>
              <a:effectLst/>
              <a:uLnTx/>
              <a:uFillTx/>
              <a:latin typeface="VIC"/>
              <a:ea typeface="+mn-ea"/>
              <a:cs typeface="Segoe UI Semilight"/>
            </a:endParaRPr>
          </a:p>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100" b="0" i="0" u="none" strike="noStrike" kern="1200" cap="none" spc="0" normalizeH="0" baseline="0" noProof="0" dirty="0">
                <a:ln>
                  <a:noFill/>
                </a:ln>
                <a:solidFill>
                  <a:prstClr val="white"/>
                </a:solidFill>
                <a:effectLst/>
                <a:uLnTx/>
                <a:uFillTx/>
                <a:latin typeface="VIC"/>
                <a:ea typeface="+mn-ea"/>
                <a:cs typeface="Segoe UI Semilight"/>
              </a:rPr>
              <a:t>Primarily for </a:t>
            </a:r>
            <a:r>
              <a:rPr lang="en-AU" sz="1100" dirty="0">
                <a:solidFill>
                  <a:prstClr val="white"/>
                </a:solidFill>
                <a:latin typeface="VIC"/>
                <a:cs typeface="Segoe UI Semilight"/>
              </a:rPr>
              <a:t>managers and reform officers responsible for reform and compliance operations  </a:t>
            </a:r>
            <a:r>
              <a:rPr kumimoji="0" lang="en-AU" sz="1100" b="0" i="0" u="none" strike="noStrike" kern="1200" cap="none" spc="0" normalizeH="0" baseline="0" noProof="0" dirty="0">
                <a:ln>
                  <a:noFill/>
                </a:ln>
                <a:solidFill>
                  <a:prstClr val="white"/>
                </a:solidFill>
                <a:effectLst/>
                <a:uLnTx/>
                <a:uFillTx/>
                <a:latin typeface="VIC"/>
                <a:ea typeface="+mn-ea"/>
                <a:cs typeface="Segoe UI Semilight"/>
              </a:rPr>
              <a:t>– Assess your compliance monitoring inspection processes against ‘better practice’. Use this section and the tools provided to identify and implement opportunities to move towards better practice to prepare for digital reform. </a:t>
            </a:r>
            <a:endParaRPr lang="en-AU" sz="1100" b="0" i="0" u="none" strike="noStrike" kern="1200" cap="none" spc="0" normalizeH="0" baseline="0" noProof="0" dirty="0">
              <a:ln>
                <a:noFill/>
              </a:ln>
              <a:solidFill>
                <a:prstClr val="white"/>
              </a:solidFill>
              <a:effectLst/>
              <a:uLnTx/>
              <a:uFillTx/>
              <a:latin typeface="VIC"/>
              <a:cs typeface="Segoe UI Semilight"/>
            </a:endParaRPr>
          </a:p>
        </p:txBody>
      </p:sp>
      <p:sp>
        <p:nvSpPr>
          <p:cNvPr id="22" name="Rectangle 21">
            <a:extLst>
              <a:ext uri="{FF2B5EF4-FFF2-40B4-BE49-F238E27FC236}">
                <a16:creationId xmlns:a16="http://schemas.microsoft.com/office/drawing/2014/main" id="{D454C5F3-F2A0-E2E2-70E0-6B1ACB2F971F}"/>
              </a:ext>
            </a:extLst>
          </p:cNvPr>
          <p:cNvSpPr>
            <a:spLocks noChangeAspect="1"/>
          </p:cNvSpPr>
          <p:nvPr/>
        </p:nvSpPr>
        <p:spPr>
          <a:xfrm>
            <a:off x="780258" y="4028925"/>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bg1"/>
                </a:solidFill>
                <a:latin typeface="+mj-lt"/>
              </a:rPr>
              <a:t>3</a:t>
            </a:r>
          </a:p>
        </p:txBody>
      </p:sp>
    </p:spTree>
    <p:extLst>
      <p:ext uri="{BB962C8B-B14F-4D97-AF65-F5344CB8AC3E}">
        <p14:creationId xmlns:p14="http://schemas.microsoft.com/office/powerpoint/2010/main" val="170297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F2BA61-9153-C0C3-700D-6E363537E993}"/>
              </a:ext>
            </a:extLst>
          </p:cNvPr>
          <p:cNvSpPr>
            <a:spLocks noGrp="1"/>
          </p:cNvSpPr>
          <p:nvPr>
            <p:ph type="title"/>
          </p:nvPr>
        </p:nvSpPr>
        <p:spPr>
          <a:xfrm>
            <a:off x="540000" y="548681"/>
            <a:ext cx="8824914" cy="341618"/>
          </a:xfrm>
        </p:spPr>
        <p:txBody>
          <a:bodyPr/>
          <a:lstStyle/>
          <a:p>
            <a:r>
              <a:rPr lang="en-AU"/>
              <a:t>This Playbook discusses ‘better practice’ compliance monitoring inspections in two parts</a:t>
            </a:r>
          </a:p>
        </p:txBody>
      </p:sp>
      <p:grpSp>
        <p:nvGrpSpPr>
          <p:cNvPr id="22" name="Group 21">
            <a:extLst>
              <a:ext uri="{FF2B5EF4-FFF2-40B4-BE49-F238E27FC236}">
                <a16:creationId xmlns:a16="http://schemas.microsoft.com/office/drawing/2014/main" id="{5EC49A45-963F-BC68-397D-F67D4367E2CD}"/>
              </a:ext>
            </a:extLst>
          </p:cNvPr>
          <p:cNvGrpSpPr/>
          <p:nvPr/>
        </p:nvGrpSpPr>
        <p:grpSpPr>
          <a:xfrm>
            <a:off x="540000" y="2622934"/>
            <a:ext cx="8824914" cy="82389"/>
            <a:chOff x="540000" y="2808051"/>
            <a:chExt cx="8824914" cy="82389"/>
          </a:xfrm>
        </p:grpSpPr>
        <p:cxnSp>
          <p:nvCxnSpPr>
            <p:cNvPr id="17" name="Straight Connector 16">
              <a:extLst>
                <a:ext uri="{FF2B5EF4-FFF2-40B4-BE49-F238E27FC236}">
                  <a16:creationId xmlns:a16="http://schemas.microsoft.com/office/drawing/2014/main" id="{0F7F5222-E44F-6F57-19D6-DD8CEF4985FD}"/>
                </a:ext>
              </a:extLst>
            </p:cNvPr>
            <p:cNvCxnSpPr>
              <a:cxnSpLocks/>
            </p:cNvCxnSpPr>
            <p:nvPr/>
          </p:nvCxnSpPr>
          <p:spPr>
            <a:xfrm>
              <a:off x="540000" y="2808051"/>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Isosceles Triangle 20">
              <a:extLst>
                <a:ext uri="{FF2B5EF4-FFF2-40B4-BE49-F238E27FC236}">
                  <a16:creationId xmlns:a16="http://schemas.microsoft.com/office/drawing/2014/main" id="{CEF09293-4B5A-ABF1-112A-D74D53A46140}"/>
                </a:ext>
              </a:extLst>
            </p:cNvPr>
            <p:cNvSpPr/>
            <p:nvPr/>
          </p:nvSpPr>
          <p:spPr>
            <a:xfrm rot="10800000">
              <a:off x="1114182" y="2808051"/>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cxnSp>
        <p:nvCxnSpPr>
          <p:cNvPr id="24" name="Straight Connector 23">
            <a:extLst>
              <a:ext uri="{FF2B5EF4-FFF2-40B4-BE49-F238E27FC236}">
                <a16:creationId xmlns:a16="http://schemas.microsoft.com/office/drawing/2014/main" id="{BD4F05D5-CE57-4704-53CD-D7B5DEAE9326}"/>
              </a:ext>
            </a:extLst>
          </p:cNvPr>
          <p:cNvCxnSpPr>
            <a:cxnSpLocks/>
          </p:cNvCxnSpPr>
          <p:nvPr/>
        </p:nvCxnSpPr>
        <p:spPr>
          <a:xfrm>
            <a:off x="540000" y="3871953"/>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Isosceles Triangle 24">
            <a:extLst>
              <a:ext uri="{FF2B5EF4-FFF2-40B4-BE49-F238E27FC236}">
                <a16:creationId xmlns:a16="http://schemas.microsoft.com/office/drawing/2014/main" id="{B0C29527-5A1C-87B2-0C80-4DC13E391625}"/>
              </a:ext>
            </a:extLst>
          </p:cNvPr>
          <p:cNvSpPr/>
          <p:nvPr/>
        </p:nvSpPr>
        <p:spPr>
          <a:xfrm rot="10800000">
            <a:off x="1114182" y="3871953"/>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grpSp>
        <p:nvGrpSpPr>
          <p:cNvPr id="3" name="Group 2">
            <a:extLst>
              <a:ext uri="{FF2B5EF4-FFF2-40B4-BE49-F238E27FC236}">
                <a16:creationId xmlns:a16="http://schemas.microsoft.com/office/drawing/2014/main" id="{7671EC5E-C78C-C713-0F7A-F348AC13A01D}"/>
              </a:ext>
            </a:extLst>
          </p:cNvPr>
          <p:cNvGrpSpPr/>
          <p:nvPr/>
        </p:nvGrpSpPr>
        <p:grpSpPr>
          <a:xfrm>
            <a:off x="1790700" y="1121310"/>
            <a:ext cx="7574216" cy="1373330"/>
            <a:chOff x="1986212" y="1378877"/>
            <a:chExt cx="7378702" cy="1080760"/>
          </a:xfrm>
        </p:grpSpPr>
        <p:grpSp>
          <p:nvGrpSpPr>
            <p:cNvPr id="34" name="Group 33">
              <a:extLst>
                <a:ext uri="{FF2B5EF4-FFF2-40B4-BE49-F238E27FC236}">
                  <a16:creationId xmlns:a16="http://schemas.microsoft.com/office/drawing/2014/main" id="{BB29BD47-CF0A-65A2-CDC1-19792A0D63D3}"/>
                </a:ext>
              </a:extLst>
            </p:cNvPr>
            <p:cNvGrpSpPr/>
            <p:nvPr/>
          </p:nvGrpSpPr>
          <p:grpSpPr>
            <a:xfrm>
              <a:off x="1986212" y="1378877"/>
              <a:ext cx="2399056" cy="1080760"/>
              <a:chOff x="1986212" y="1400437"/>
              <a:chExt cx="2349723" cy="1233490"/>
            </a:xfrm>
          </p:grpSpPr>
          <p:sp>
            <p:nvSpPr>
              <p:cNvPr id="27" name="Rectangle 26">
                <a:extLst>
                  <a:ext uri="{FF2B5EF4-FFF2-40B4-BE49-F238E27FC236}">
                    <a16:creationId xmlns:a16="http://schemas.microsoft.com/office/drawing/2014/main" id="{44EAB475-CBAA-93AB-6B81-4AD8A9D9A4E7}"/>
                  </a:ext>
                </a:extLst>
              </p:cNvPr>
              <p:cNvSpPr/>
              <p:nvPr/>
            </p:nvSpPr>
            <p:spPr>
              <a:xfrm>
                <a:off x="1986212" y="1598437"/>
                <a:ext cx="2349723" cy="1035490"/>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bg1"/>
                    </a:solidFill>
                  </a:rPr>
                  <a:t>This Playbook outlines how to </a:t>
                </a:r>
                <a:br>
                  <a:rPr lang="en-AU" sz="1000">
                    <a:solidFill>
                      <a:schemeClr val="bg1"/>
                    </a:solidFill>
                  </a:rPr>
                </a:br>
                <a:r>
                  <a:rPr lang="en-AU" sz="1000">
                    <a:solidFill>
                      <a:schemeClr val="bg1"/>
                    </a:solidFill>
                  </a:rPr>
                  <a:t>design and implement ‘better practice’ compliance monitoring inspections to guide you towards digital readiness.</a:t>
                </a:r>
              </a:p>
            </p:txBody>
          </p:sp>
          <p:sp>
            <p:nvSpPr>
              <p:cNvPr id="30" name="Rectangle 29">
                <a:extLst>
                  <a:ext uri="{FF2B5EF4-FFF2-40B4-BE49-F238E27FC236}">
                    <a16:creationId xmlns:a16="http://schemas.microsoft.com/office/drawing/2014/main" id="{177A8364-A974-1B41-823B-970B3688A4DE}"/>
                  </a:ext>
                </a:extLst>
              </p:cNvPr>
              <p:cNvSpPr/>
              <p:nvPr/>
            </p:nvSpPr>
            <p:spPr>
              <a:xfrm>
                <a:off x="1986212" y="1400437"/>
                <a:ext cx="2349723" cy="19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dirty="0">
                    <a:solidFill>
                      <a:schemeClr val="bg1"/>
                    </a:solidFill>
                    <a:latin typeface="VIC SemiBold" panose="00000700000000000000"/>
                  </a:rPr>
                  <a:t>WHAT</a:t>
                </a:r>
              </a:p>
            </p:txBody>
          </p:sp>
        </p:grpSp>
        <p:grpSp>
          <p:nvGrpSpPr>
            <p:cNvPr id="35" name="Group 34">
              <a:extLst>
                <a:ext uri="{FF2B5EF4-FFF2-40B4-BE49-F238E27FC236}">
                  <a16:creationId xmlns:a16="http://schemas.microsoft.com/office/drawing/2014/main" id="{07C3EF5F-2DDA-422A-C983-4FA928B6472E}"/>
                </a:ext>
              </a:extLst>
            </p:cNvPr>
            <p:cNvGrpSpPr/>
            <p:nvPr/>
          </p:nvGrpSpPr>
          <p:grpSpPr>
            <a:xfrm>
              <a:off x="4476034" y="1378877"/>
              <a:ext cx="2399056" cy="1080760"/>
              <a:chOff x="4424835" y="1400437"/>
              <a:chExt cx="2349723" cy="1233490"/>
            </a:xfrm>
          </p:grpSpPr>
          <p:sp>
            <p:nvSpPr>
              <p:cNvPr id="28" name="Rectangle 27">
                <a:extLst>
                  <a:ext uri="{FF2B5EF4-FFF2-40B4-BE49-F238E27FC236}">
                    <a16:creationId xmlns:a16="http://schemas.microsoft.com/office/drawing/2014/main" id="{F2DF4357-7198-0954-EB3F-247C2DE23F87}"/>
                  </a:ext>
                </a:extLst>
              </p:cNvPr>
              <p:cNvSpPr/>
              <p:nvPr/>
            </p:nvSpPr>
            <p:spPr>
              <a:xfrm>
                <a:off x="4424835" y="1598437"/>
                <a:ext cx="2349723" cy="1035490"/>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bg1"/>
                    </a:solidFill>
                  </a:rPr>
                  <a:t>Better practice results in a </a:t>
                </a:r>
                <a:br>
                  <a:rPr lang="en-AU" sz="1000">
                    <a:solidFill>
                      <a:schemeClr val="bg1"/>
                    </a:solidFill>
                  </a:rPr>
                </a:br>
                <a:r>
                  <a:rPr lang="en-AU" sz="1000">
                    <a:solidFill>
                      <a:schemeClr val="bg1"/>
                    </a:solidFill>
                  </a:rPr>
                  <a:t>well-regulated environment with more effective regulation and more efficient use of resources. </a:t>
                </a:r>
              </a:p>
            </p:txBody>
          </p:sp>
          <p:sp>
            <p:nvSpPr>
              <p:cNvPr id="31" name="Rectangle 30">
                <a:extLst>
                  <a:ext uri="{FF2B5EF4-FFF2-40B4-BE49-F238E27FC236}">
                    <a16:creationId xmlns:a16="http://schemas.microsoft.com/office/drawing/2014/main" id="{62FFF1DA-3A36-4C7D-6576-24EFA4B01A5B}"/>
                  </a:ext>
                </a:extLst>
              </p:cNvPr>
              <p:cNvSpPr/>
              <p:nvPr/>
            </p:nvSpPr>
            <p:spPr>
              <a:xfrm>
                <a:off x="4424835" y="1400437"/>
                <a:ext cx="2349723" cy="19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bg1"/>
                    </a:solidFill>
                    <a:latin typeface="VIC SemiBold" panose="00000700000000000000"/>
                  </a:rPr>
                  <a:t>WHY</a:t>
                </a:r>
              </a:p>
            </p:txBody>
          </p:sp>
        </p:grpSp>
        <p:grpSp>
          <p:nvGrpSpPr>
            <p:cNvPr id="36" name="Group 35">
              <a:extLst>
                <a:ext uri="{FF2B5EF4-FFF2-40B4-BE49-F238E27FC236}">
                  <a16:creationId xmlns:a16="http://schemas.microsoft.com/office/drawing/2014/main" id="{482ABBBF-1C9E-8FE3-AD3E-BD289DB98864}"/>
                </a:ext>
              </a:extLst>
            </p:cNvPr>
            <p:cNvGrpSpPr/>
            <p:nvPr/>
          </p:nvGrpSpPr>
          <p:grpSpPr>
            <a:xfrm>
              <a:off x="6965858" y="1378877"/>
              <a:ext cx="2399056" cy="1080760"/>
              <a:chOff x="6863459" y="1400437"/>
              <a:chExt cx="2349723" cy="1233490"/>
            </a:xfrm>
          </p:grpSpPr>
          <p:sp>
            <p:nvSpPr>
              <p:cNvPr id="29" name="Rectangle 28">
                <a:extLst>
                  <a:ext uri="{FF2B5EF4-FFF2-40B4-BE49-F238E27FC236}">
                    <a16:creationId xmlns:a16="http://schemas.microsoft.com/office/drawing/2014/main" id="{198F2713-9D5C-113C-9AAE-2F0272D3768A}"/>
                  </a:ext>
                </a:extLst>
              </p:cNvPr>
              <p:cNvSpPr/>
              <p:nvPr/>
            </p:nvSpPr>
            <p:spPr>
              <a:xfrm>
                <a:off x="6863459" y="1598437"/>
                <a:ext cx="2349723" cy="1035490"/>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bg1"/>
                    </a:solidFill>
                  </a:rPr>
                  <a:t>Use both Part A and Part B of this Playbook to review your foundations and compare your current processes to ‘better practice’.</a:t>
                </a:r>
              </a:p>
            </p:txBody>
          </p:sp>
          <p:sp>
            <p:nvSpPr>
              <p:cNvPr id="32" name="Rectangle 31">
                <a:extLst>
                  <a:ext uri="{FF2B5EF4-FFF2-40B4-BE49-F238E27FC236}">
                    <a16:creationId xmlns:a16="http://schemas.microsoft.com/office/drawing/2014/main" id="{10784401-5C04-F78D-2A29-F9A762BA1DD6}"/>
                  </a:ext>
                </a:extLst>
              </p:cNvPr>
              <p:cNvSpPr/>
              <p:nvPr/>
            </p:nvSpPr>
            <p:spPr>
              <a:xfrm>
                <a:off x="6863459" y="1400437"/>
                <a:ext cx="2349723" cy="19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bg1"/>
                    </a:solidFill>
                    <a:latin typeface="VIC SemiBold" panose="00000700000000000000"/>
                  </a:rPr>
                  <a:t>HOW</a:t>
                </a:r>
              </a:p>
            </p:txBody>
          </p:sp>
        </p:grpSp>
      </p:grpSp>
      <p:grpSp>
        <p:nvGrpSpPr>
          <p:cNvPr id="12" name="Group 11">
            <a:extLst>
              <a:ext uri="{FF2B5EF4-FFF2-40B4-BE49-F238E27FC236}">
                <a16:creationId xmlns:a16="http://schemas.microsoft.com/office/drawing/2014/main" id="{31C5A1FA-A906-48D9-D538-63FB8AE83954}"/>
              </a:ext>
            </a:extLst>
          </p:cNvPr>
          <p:cNvGrpSpPr/>
          <p:nvPr/>
        </p:nvGrpSpPr>
        <p:grpSpPr>
          <a:xfrm>
            <a:off x="540000" y="1121310"/>
            <a:ext cx="1161985" cy="5031840"/>
            <a:chOff x="540000" y="1121310"/>
            <a:chExt cx="1294480" cy="5031840"/>
          </a:xfrm>
        </p:grpSpPr>
        <p:sp>
          <p:nvSpPr>
            <p:cNvPr id="8" name="Rectangle 7">
              <a:extLst>
                <a:ext uri="{FF2B5EF4-FFF2-40B4-BE49-F238E27FC236}">
                  <a16:creationId xmlns:a16="http://schemas.microsoft.com/office/drawing/2014/main" id="{EF16F375-74BC-373B-DF15-81C7F453BD21}"/>
                </a:ext>
              </a:extLst>
            </p:cNvPr>
            <p:cNvSpPr/>
            <p:nvPr/>
          </p:nvSpPr>
          <p:spPr>
            <a:xfrm>
              <a:off x="540000" y="3871952"/>
              <a:ext cx="1294480" cy="2281198"/>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a:solidFill>
                    <a:schemeClr val="bg1"/>
                  </a:solidFill>
                  <a:latin typeface="VIC SemiBold" panose="00000700000000000000"/>
                </a:rPr>
                <a:t>PART B</a:t>
              </a:r>
            </a:p>
            <a:p>
              <a:pPr algn="ctr">
                <a:spcAft>
                  <a:spcPts val="600"/>
                </a:spcAft>
              </a:pPr>
              <a:r>
                <a:rPr lang="en-AU" sz="1000">
                  <a:solidFill>
                    <a:schemeClr val="bg1"/>
                  </a:solidFill>
                </a:rPr>
                <a:t>and comparing your current processes with ‘better practice’ to determine areas for improvement. </a:t>
              </a:r>
            </a:p>
          </p:txBody>
        </p:sp>
        <p:sp>
          <p:nvSpPr>
            <p:cNvPr id="6" name="Rectangle 5">
              <a:extLst>
                <a:ext uri="{FF2B5EF4-FFF2-40B4-BE49-F238E27FC236}">
                  <a16:creationId xmlns:a16="http://schemas.microsoft.com/office/drawing/2014/main" id="{271B207D-5CDB-7593-5BB4-F2F0962CCF18}"/>
                </a:ext>
              </a:extLst>
            </p:cNvPr>
            <p:cNvSpPr/>
            <p:nvPr/>
          </p:nvSpPr>
          <p:spPr>
            <a:xfrm>
              <a:off x="540000" y="1121310"/>
              <a:ext cx="1294480" cy="1490891"/>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a:solidFill>
                    <a:schemeClr val="bg1"/>
                  </a:solidFill>
                  <a:latin typeface="VIC SemiBold" panose="00000700000000000000"/>
                </a:rPr>
                <a:t>OVERVIEW</a:t>
              </a:r>
            </a:p>
            <a:p>
              <a:pPr algn="ctr">
                <a:spcAft>
                  <a:spcPts val="600"/>
                </a:spcAft>
              </a:pPr>
              <a:r>
                <a:rPr lang="en-AU" sz="1000">
                  <a:solidFill>
                    <a:schemeClr val="bg1"/>
                  </a:solidFill>
                </a:rPr>
                <a:t>Use this Playbook to implement ‘better practice’ compliance monitoring inspections…</a:t>
              </a:r>
            </a:p>
          </p:txBody>
        </p:sp>
        <p:sp>
          <p:nvSpPr>
            <p:cNvPr id="7" name="Rectangle 6">
              <a:extLst>
                <a:ext uri="{FF2B5EF4-FFF2-40B4-BE49-F238E27FC236}">
                  <a16:creationId xmlns:a16="http://schemas.microsoft.com/office/drawing/2014/main" id="{AA338491-84E4-E60A-6F32-F5D5EAD9C24C}"/>
                </a:ext>
              </a:extLst>
            </p:cNvPr>
            <p:cNvSpPr/>
            <p:nvPr/>
          </p:nvSpPr>
          <p:spPr>
            <a:xfrm>
              <a:off x="540000" y="2630057"/>
              <a:ext cx="1294480" cy="1234774"/>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a:solidFill>
                    <a:schemeClr val="bg1"/>
                  </a:solidFill>
                  <a:latin typeface="VIC SemiBold" panose="00000700000000000000"/>
                </a:rPr>
                <a:t>PART A</a:t>
              </a:r>
            </a:p>
            <a:p>
              <a:pPr algn="ctr">
                <a:spcAft>
                  <a:spcPts val="600"/>
                </a:spcAft>
              </a:pPr>
              <a:r>
                <a:rPr lang="en-AU" sz="1000">
                  <a:solidFill>
                    <a:schemeClr val="bg1"/>
                  </a:solidFill>
                </a:rPr>
                <a:t>by reviewing the foundations that underpin ‘better practice’...</a:t>
              </a:r>
            </a:p>
          </p:txBody>
        </p:sp>
      </p:grpSp>
      <p:grpSp>
        <p:nvGrpSpPr>
          <p:cNvPr id="13" name="Group 12">
            <a:extLst>
              <a:ext uri="{FF2B5EF4-FFF2-40B4-BE49-F238E27FC236}">
                <a16:creationId xmlns:a16="http://schemas.microsoft.com/office/drawing/2014/main" id="{D4D5E88D-F6DC-8855-5AC0-930EBA93DDEF}"/>
              </a:ext>
            </a:extLst>
          </p:cNvPr>
          <p:cNvGrpSpPr/>
          <p:nvPr/>
        </p:nvGrpSpPr>
        <p:grpSpPr>
          <a:xfrm>
            <a:off x="1790700" y="4034455"/>
            <a:ext cx="7574213" cy="2106000"/>
            <a:chOff x="1790700" y="4034455"/>
            <a:chExt cx="7574213" cy="2106000"/>
          </a:xfrm>
        </p:grpSpPr>
        <p:sp>
          <p:nvSpPr>
            <p:cNvPr id="47" name="Rectangle 46">
              <a:extLst>
                <a:ext uri="{FF2B5EF4-FFF2-40B4-BE49-F238E27FC236}">
                  <a16:creationId xmlns:a16="http://schemas.microsoft.com/office/drawing/2014/main" id="{852833C7-FF30-670A-EB54-8CC84F7B91B5}"/>
                </a:ext>
              </a:extLst>
            </p:cNvPr>
            <p:cNvSpPr/>
            <p:nvPr/>
          </p:nvSpPr>
          <p:spPr>
            <a:xfrm>
              <a:off x="1790700" y="4034455"/>
              <a:ext cx="7574213" cy="2106000"/>
            </a:xfrm>
            <a:prstGeom prst="rect">
              <a:avLst/>
            </a:prstGeom>
            <a:noFill/>
            <a:ln w="9525" cap="rnd">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endParaRPr lang="en-AU" sz="1000" b="1">
                <a:solidFill>
                  <a:schemeClr val="bg1"/>
                </a:solidFill>
                <a:latin typeface="+mj-lt"/>
              </a:endParaRPr>
            </a:p>
          </p:txBody>
        </p:sp>
        <p:grpSp>
          <p:nvGrpSpPr>
            <p:cNvPr id="56" name="Group 55">
              <a:extLst>
                <a:ext uri="{FF2B5EF4-FFF2-40B4-BE49-F238E27FC236}">
                  <a16:creationId xmlns:a16="http://schemas.microsoft.com/office/drawing/2014/main" id="{E4F36C09-FA2F-C6EB-3C7A-8A14CC99249E}"/>
                </a:ext>
              </a:extLst>
            </p:cNvPr>
            <p:cNvGrpSpPr/>
            <p:nvPr/>
          </p:nvGrpSpPr>
          <p:grpSpPr>
            <a:xfrm>
              <a:off x="1859711" y="4133390"/>
              <a:ext cx="1896168" cy="1910872"/>
              <a:chOff x="2083658" y="4273528"/>
              <a:chExt cx="2284758" cy="1619634"/>
            </a:xfrm>
          </p:grpSpPr>
          <p:sp>
            <p:nvSpPr>
              <p:cNvPr id="49" name="Rectangle 48">
                <a:extLst>
                  <a:ext uri="{FF2B5EF4-FFF2-40B4-BE49-F238E27FC236}">
                    <a16:creationId xmlns:a16="http://schemas.microsoft.com/office/drawing/2014/main" id="{55FC3B1E-1936-801F-6133-CDF7CA90B4C0}"/>
                  </a:ext>
                </a:extLst>
              </p:cNvPr>
              <p:cNvSpPr/>
              <p:nvPr/>
            </p:nvSpPr>
            <p:spPr>
              <a:xfrm>
                <a:off x="2083658" y="4309527"/>
                <a:ext cx="2284758" cy="1583635"/>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300"/>
                  </a:spcAft>
                </a:pPr>
                <a:r>
                  <a:rPr lang="en-AU" sz="1000" b="1">
                    <a:solidFill>
                      <a:schemeClr val="bg1"/>
                    </a:solidFill>
                    <a:latin typeface="VIC SemiBold" panose="00000700000000000000"/>
                  </a:rPr>
                  <a:t>UPSTREAM </a:t>
                </a:r>
                <a:br>
                  <a:rPr lang="en-AU" sz="1000" b="1">
                    <a:solidFill>
                      <a:schemeClr val="bg1"/>
                    </a:solidFill>
                    <a:latin typeface="VIC SemiBold" panose="00000700000000000000"/>
                  </a:rPr>
                </a:br>
                <a:r>
                  <a:rPr lang="en-AU" sz="1000" b="1">
                    <a:solidFill>
                      <a:schemeClr val="bg1"/>
                    </a:solidFill>
                    <a:latin typeface="VIC SemiBold" panose="00000700000000000000"/>
                  </a:rPr>
                  <a:t>INTELLIGENCE INPUTS</a:t>
                </a:r>
              </a:p>
              <a:p>
                <a:pPr marL="171450" indent="-171450">
                  <a:buClr>
                    <a:schemeClr val="bg1"/>
                  </a:buClr>
                  <a:buFont typeface="Arial" panose="020B0604020202020204" pitchFamily="34" charset="0"/>
                  <a:buChar char="•"/>
                </a:pPr>
                <a:r>
                  <a:rPr lang="en-AU" sz="1000">
                    <a:solidFill>
                      <a:schemeClr val="bg1"/>
                    </a:solidFill>
                  </a:rPr>
                  <a:t>Permissions and conditions</a:t>
                </a:r>
              </a:p>
              <a:p>
                <a:pPr marL="171450" indent="-171450">
                  <a:buClr>
                    <a:schemeClr val="bg1"/>
                  </a:buClr>
                  <a:buFont typeface="Arial" panose="020B0604020202020204" pitchFamily="34" charset="0"/>
                  <a:buChar char="•"/>
                </a:pPr>
                <a:r>
                  <a:rPr lang="en-AU" sz="1000">
                    <a:solidFill>
                      <a:schemeClr val="bg1"/>
                    </a:solidFill>
                  </a:rPr>
                  <a:t>Complaints and referrals</a:t>
                </a:r>
              </a:p>
              <a:p>
                <a:pPr marL="171450" indent="-171450">
                  <a:buClr>
                    <a:schemeClr val="bg1"/>
                  </a:buClr>
                  <a:buFont typeface="Arial" panose="020B0604020202020204" pitchFamily="34" charset="0"/>
                  <a:buChar char="•"/>
                </a:pPr>
                <a:r>
                  <a:rPr lang="en-AU" sz="1000">
                    <a:solidFill>
                      <a:schemeClr val="bg1"/>
                    </a:solidFill>
                  </a:rPr>
                  <a:t>Reporting and analysis</a:t>
                </a:r>
              </a:p>
              <a:p>
                <a:pPr marL="171450" indent="-171450">
                  <a:buClr>
                    <a:schemeClr val="bg1"/>
                  </a:buClr>
                  <a:buFont typeface="Arial" panose="020B0604020202020204" pitchFamily="34" charset="0"/>
                  <a:buChar char="•"/>
                </a:pPr>
                <a:r>
                  <a:rPr lang="en-AU" sz="1000">
                    <a:solidFill>
                      <a:schemeClr val="bg1"/>
                    </a:solidFill>
                  </a:rPr>
                  <a:t>Entity profile including past compliance</a:t>
                </a:r>
              </a:p>
              <a:p>
                <a:pPr marL="171450" indent="-171450">
                  <a:buClr>
                    <a:schemeClr val="bg1"/>
                  </a:buClr>
                  <a:buFont typeface="Arial" panose="020B0604020202020204" pitchFamily="34" charset="0"/>
                  <a:buChar char="•"/>
                </a:pPr>
                <a:r>
                  <a:rPr lang="en-AU" sz="1000">
                    <a:solidFill>
                      <a:schemeClr val="bg1"/>
                    </a:solidFill>
                  </a:rPr>
                  <a:t>Regulated entity notifications &amp; reporting </a:t>
                </a:r>
              </a:p>
              <a:p>
                <a:pPr marL="171450" indent="-171450">
                  <a:buClr>
                    <a:schemeClr val="bg1"/>
                  </a:buClr>
                  <a:buFont typeface="Arial" panose="020B0604020202020204" pitchFamily="34" charset="0"/>
                  <a:buChar char="•"/>
                </a:pPr>
                <a:r>
                  <a:rPr lang="en-AU" sz="1000">
                    <a:solidFill>
                      <a:schemeClr val="bg1"/>
                    </a:solidFill>
                  </a:rPr>
                  <a:t>Industry notifications</a:t>
                </a:r>
              </a:p>
            </p:txBody>
          </p:sp>
          <p:sp>
            <p:nvSpPr>
              <p:cNvPr id="52" name="Rectangle 51">
                <a:extLst>
                  <a:ext uri="{FF2B5EF4-FFF2-40B4-BE49-F238E27FC236}">
                    <a16:creationId xmlns:a16="http://schemas.microsoft.com/office/drawing/2014/main" id="{48AFCA61-49C3-A4E0-CBC1-6A9AFBC256DE}"/>
                  </a:ext>
                </a:extLst>
              </p:cNvPr>
              <p:cNvSpPr/>
              <p:nvPr/>
            </p:nvSpPr>
            <p:spPr>
              <a:xfrm>
                <a:off x="2083658" y="4273528"/>
                <a:ext cx="2284758" cy="3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300"/>
                  </a:spcAft>
                </a:pPr>
                <a:endParaRPr lang="en-AU" sz="1000">
                  <a:solidFill>
                    <a:schemeClr val="bg1"/>
                  </a:solidFill>
                </a:endParaRPr>
              </a:p>
            </p:txBody>
          </p:sp>
        </p:grpSp>
        <p:grpSp>
          <p:nvGrpSpPr>
            <p:cNvPr id="57" name="Group 56">
              <a:extLst>
                <a:ext uri="{FF2B5EF4-FFF2-40B4-BE49-F238E27FC236}">
                  <a16:creationId xmlns:a16="http://schemas.microsoft.com/office/drawing/2014/main" id="{E25C4B9F-41C5-B133-1D38-07E763823F58}"/>
                </a:ext>
              </a:extLst>
            </p:cNvPr>
            <p:cNvGrpSpPr/>
            <p:nvPr/>
          </p:nvGrpSpPr>
          <p:grpSpPr>
            <a:xfrm>
              <a:off x="8062287" y="4133389"/>
              <a:ext cx="1201865" cy="1899110"/>
              <a:chOff x="6830974" y="4273528"/>
              <a:chExt cx="2284758" cy="1609665"/>
            </a:xfrm>
          </p:grpSpPr>
          <p:sp>
            <p:nvSpPr>
              <p:cNvPr id="51" name="Rectangle 50">
                <a:extLst>
                  <a:ext uri="{FF2B5EF4-FFF2-40B4-BE49-F238E27FC236}">
                    <a16:creationId xmlns:a16="http://schemas.microsoft.com/office/drawing/2014/main" id="{6B08C6DB-B91C-1821-DEAA-132F39BA6F18}"/>
                  </a:ext>
                </a:extLst>
              </p:cNvPr>
              <p:cNvSpPr/>
              <p:nvPr/>
            </p:nvSpPr>
            <p:spPr>
              <a:xfrm>
                <a:off x="6830974" y="4309528"/>
                <a:ext cx="2284758" cy="1573665"/>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300"/>
                  </a:spcAft>
                </a:pPr>
                <a:r>
                  <a:rPr lang="en-AU" sz="1000" b="1">
                    <a:solidFill>
                      <a:schemeClr val="bg1"/>
                    </a:solidFill>
                    <a:latin typeface="VIC SemiBold" panose="00000700000000000000"/>
                  </a:rPr>
                  <a:t>DOWNSTREAM ACTIONS</a:t>
                </a:r>
              </a:p>
              <a:p>
                <a:pPr marL="171450" indent="-171450">
                  <a:spcAft>
                    <a:spcPts val="300"/>
                  </a:spcAft>
                  <a:buClr>
                    <a:schemeClr val="bg1"/>
                  </a:buClr>
                  <a:buFont typeface="Arial" panose="020B0604020202020204" pitchFamily="34" charset="0"/>
                  <a:buChar char="•"/>
                </a:pPr>
                <a:r>
                  <a:rPr lang="en-AU" sz="1000">
                    <a:solidFill>
                      <a:schemeClr val="bg1"/>
                    </a:solidFill>
                  </a:rPr>
                  <a:t>Remedial enforcement</a:t>
                </a:r>
              </a:p>
              <a:p>
                <a:pPr marL="171450" indent="-171450">
                  <a:spcAft>
                    <a:spcPts val="300"/>
                  </a:spcAft>
                  <a:buClr>
                    <a:schemeClr val="bg1"/>
                  </a:buClr>
                  <a:buFont typeface="Arial" panose="020B0604020202020204" pitchFamily="34" charset="0"/>
                  <a:buChar char="•"/>
                </a:pPr>
                <a:r>
                  <a:rPr lang="en-AU" sz="1000">
                    <a:solidFill>
                      <a:schemeClr val="bg1"/>
                    </a:solidFill>
                  </a:rPr>
                  <a:t>Investigations</a:t>
                </a:r>
              </a:p>
              <a:p>
                <a:pPr marL="171450" indent="-171450">
                  <a:spcAft>
                    <a:spcPts val="300"/>
                  </a:spcAft>
                  <a:buClr>
                    <a:schemeClr val="bg1"/>
                  </a:buClr>
                  <a:buFont typeface="Arial" panose="020B0604020202020204" pitchFamily="34" charset="0"/>
                  <a:buChar char="•"/>
                </a:pPr>
                <a:r>
                  <a:rPr lang="en-AU" sz="1000">
                    <a:solidFill>
                      <a:schemeClr val="bg1"/>
                    </a:solidFill>
                  </a:rPr>
                  <a:t>Sanctions</a:t>
                </a:r>
              </a:p>
            </p:txBody>
          </p:sp>
          <p:sp>
            <p:nvSpPr>
              <p:cNvPr id="53" name="Rectangle 52">
                <a:extLst>
                  <a:ext uri="{FF2B5EF4-FFF2-40B4-BE49-F238E27FC236}">
                    <a16:creationId xmlns:a16="http://schemas.microsoft.com/office/drawing/2014/main" id="{3A41ED85-2205-D831-EA73-2B5DFBF18C88}"/>
                  </a:ext>
                </a:extLst>
              </p:cNvPr>
              <p:cNvSpPr/>
              <p:nvPr/>
            </p:nvSpPr>
            <p:spPr>
              <a:xfrm>
                <a:off x="6830974" y="4273528"/>
                <a:ext cx="2284758" cy="3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600"/>
                  </a:spcAft>
                </a:pPr>
                <a:endParaRPr lang="en-AU" sz="1000">
                  <a:solidFill>
                    <a:schemeClr val="bg1"/>
                  </a:solidFill>
                </a:endParaRPr>
              </a:p>
            </p:txBody>
          </p:sp>
        </p:grpSp>
        <p:sp>
          <p:nvSpPr>
            <p:cNvPr id="79" name="Isosceles Triangle 78">
              <a:extLst>
                <a:ext uri="{FF2B5EF4-FFF2-40B4-BE49-F238E27FC236}">
                  <a16:creationId xmlns:a16="http://schemas.microsoft.com/office/drawing/2014/main" id="{22D00802-C10A-69E3-AF9C-55BA38931EBE}"/>
                </a:ext>
              </a:extLst>
            </p:cNvPr>
            <p:cNvSpPr/>
            <p:nvPr/>
          </p:nvSpPr>
          <p:spPr>
            <a:xfrm rot="5400000">
              <a:off x="3726564" y="4963974"/>
              <a:ext cx="159389" cy="8519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80" name="Isosceles Triangle 79">
              <a:extLst>
                <a:ext uri="{FF2B5EF4-FFF2-40B4-BE49-F238E27FC236}">
                  <a16:creationId xmlns:a16="http://schemas.microsoft.com/office/drawing/2014/main" id="{7E6A2AA7-03F5-7E13-D991-49E69C95CA07}"/>
                </a:ext>
              </a:extLst>
            </p:cNvPr>
            <p:cNvSpPr/>
            <p:nvPr/>
          </p:nvSpPr>
          <p:spPr>
            <a:xfrm rot="5400000">
              <a:off x="7932210" y="4963978"/>
              <a:ext cx="159389" cy="8519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grpSp>
          <p:nvGrpSpPr>
            <p:cNvPr id="15" name="Group 14">
              <a:extLst>
                <a:ext uri="{FF2B5EF4-FFF2-40B4-BE49-F238E27FC236}">
                  <a16:creationId xmlns:a16="http://schemas.microsoft.com/office/drawing/2014/main" id="{30869E23-21A2-5FE1-F0C2-926488632138}"/>
                </a:ext>
              </a:extLst>
            </p:cNvPr>
            <p:cNvGrpSpPr/>
            <p:nvPr/>
          </p:nvGrpSpPr>
          <p:grpSpPr>
            <a:xfrm>
              <a:off x="3856639" y="4139020"/>
              <a:ext cx="4104884" cy="1906180"/>
              <a:chOff x="4051697" y="4139020"/>
              <a:chExt cx="3909826" cy="1906180"/>
            </a:xfrm>
          </p:grpSpPr>
          <p:sp>
            <p:nvSpPr>
              <p:cNvPr id="50" name="Rectangle 49">
                <a:extLst>
                  <a:ext uri="{FF2B5EF4-FFF2-40B4-BE49-F238E27FC236}">
                    <a16:creationId xmlns:a16="http://schemas.microsoft.com/office/drawing/2014/main" id="{C956D4F2-072E-DBEA-CC50-7BA0E30B875C}"/>
                  </a:ext>
                </a:extLst>
              </p:cNvPr>
              <p:cNvSpPr/>
              <p:nvPr/>
            </p:nvSpPr>
            <p:spPr>
              <a:xfrm>
                <a:off x="4051698" y="4140480"/>
                <a:ext cx="3909825" cy="1898369"/>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endParaRPr lang="en-AU" sz="1000">
                  <a:solidFill>
                    <a:schemeClr val="bg1"/>
                  </a:solidFill>
                </a:endParaRPr>
              </a:p>
            </p:txBody>
          </p:sp>
          <p:grpSp>
            <p:nvGrpSpPr>
              <p:cNvPr id="60" name="Group 59">
                <a:extLst>
                  <a:ext uri="{FF2B5EF4-FFF2-40B4-BE49-F238E27FC236}">
                    <a16:creationId xmlns:a16="http://schemas.microsoft.com/office/drawing/2014/main" id="{ADE519C9-6955-A301-B135-AE259FC3FB25}"/>
                  </a:ext>
                </a:extLst>
              </p:cNvPr>
              <p:cNvGrpSpPr/>
              <p:nvPr/>
            </p:nvGrpSpPr>
            <p:grpSpPr>
              <a:xfrm>
                <a:off x="4051697" y="4139020"/>
                <a:ext cx="3904346" cy="1906180"/>
                <a:chOff x="-1123952" y="7360842"/>
                <a:chExt cx="3045869" cy="1615655"/>
              </a:xfrm>
            </p:grpSpPr>
            <p:sp>
              <p:nvSpPr>
                <p:cNvPr id="58" name="Rectangle 57">
                  <a:extLst>
                    <a:ext uri="{FF2B5EF4-FFF2-40B4-BE49-F238E27FC236}">
                      <a16:creationId xmlns:a16="http://schemas.microsoft.com/office/drawing/2014/main" id="{865C64EA-66DB-A458-ED9E-6C1ACEB229CC}"/>
                    </a:ext>
                  </a:extLst>
                </p:cNvPr>
                <p:cNvSpPr/>
                <p:nvPr/>
              </p:nvSpPr>
              <p:spPr>
                <a:xfrm>
                  <a:off x="-1123952" y="7360842"/>
                  <a:ext cx="2226452" cy="1830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00" b="1">
                      <a:solidFill>
                        <a:schemeClr val="bg1"/>
                      </a:solidFill>
                      <a:latin typeface="VIC SemiBold" panose="00000700000000000000" pitchFamily="50" charset="0"/>
                    </a:rPr>
                    <a:t>BETTER PRACTICE INSPECTION PROCESS</a:t>
                  </a:r>
                </a:p>
              </p:txBody>
            </p:sp>
            <p:sp>
              <p:nvSpPr>
                <p:cNvPr id="59" name="Freeform: Shape 58">
                  <a:extLst>
                    <a:ext uri="{FF2B5EF4-FFF2-40B4-BE49-F238E27FC236}">
                      <a16:creationId xmlns:a16="http://schemas.microsoft.com/office/drawing/2014/main" id="{4E49ED76-74F4-5B81-4BE3-C4007F7289B1}"/>
                    </a:ext>
                  </a:extLst>
                </p:cNvPr>
                <p:cNvSpPr/>
                <p:nvPr/>
              </p:nvSpPr>
              <p:spPr>
                <a:xfrm>
                  <a:off x="794669" y="7366949"/>
                  <a:ext cx="1127248" cy="1609548"/>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grpSp>
          <p:sp>
            <p:nvSpPr>
              <p:cNvPr id="61" name="Rectangle 60">
                <a:extLst>
                  <a:ext uri="{FF2B5EF4-FFF2-40B4-BE49-F238E27FC236}">
                    <a16:creationId xmlns:a16="http://schemas.microsoft.com/office/drawing/2014/main" id="{D12E26EB-82DE-F62B-5A02-C04001FB9F62}"/>
                  </a:ext>
                </a:extLst>
              </p:cNvPr>
              <p:cNvSpPr/>
              <p:nvPr/>
            </p:nvSpPr>
            <p:spPr>
              <a:xfrm>
                <a:off x="4121279" y="4412699"/>
                <a:ext cx="3765180" cy="215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r>
                  <a:rPr lang="en-AU" sz="1000" b="1">
                    <a:solidFill>
                      <a:schemeClr val="bg1"/>
                    </a:solidFill>
                    <a:latin typeface="VIC SemiBold" panose="00000700000000000000" pitchFamily="50" charset="0"/>
                  </a:rPr>
                  <a:t>INSPECTION ACTIVITIES</a:t>
                </a:r>
              </a:p>
            </p:txBody>
          </p:sp>
          <p:sp>
            <p:nvSpPr>
              <p:cNvPr id="67" name="Rectangle 66">
                <a:extLst>
                  <a:ext uri="{FF2B5EF4-FFF2-40B4-BE49-F238E27FC236}">
                    <a16:creationId xmlns:a16="http://schemas.microsoft.com/office/drawing/2014/main" id="{1A044FE9-9853-1438-35F4-F6AF34054E4F}"/>
                  </a:ext>
                </a:extLst>
              </p:cNvPr>
              <p:cNvSpPr/>
              <p:nvPr/>
            </p:nvSpPr>
            <p:spPr>
              <a:xfrm>
                <a:off x="4121279"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TRIGGER AND FOCUS</a:t>
                </a:r>
              </a:p>
            </p:txBody>
          </p:sp>
          <p:sp>
            <p:nvSpPr>
              <p:cNvPr id="68" name="Rectangle 67">
                <a:extLst>
                  <a:ext uri="{FF2B5EF4-FFF2-40B4-BE49-F238E27FC236}">
                    <a16:creationId xmlns:a16="http://schemas.microsoft.com/office/drawing/2014/main" id="{690FFBA9-71F3-5840-DA1E-F4A75BB32555}"/>
                  </a:ext>
                </a:extLst>
              </p:cNvPr>
              <p:cNvSpPr/>
              <p:nvPr/>
            </p:nvSpPr>
            <p:spPr>
              <a:xfrm>
                <a:off x="4884082"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PLAN</a:t>
                </a:r>
              </a:p>
            </p:txBody>
          </p:sp>
          <p:sp>
            <p:nvSpPr>
              <p:cNvPr id="69" name="Rectangle 68">
                <a:extLst>
                  <a:ext uri="{FF2B5EF4-FFF2-40B4-BE49-F238E27FC236}">
                    <a16:creationId xmlns:a16="http://schemas.microsoft.com/office/drawing/2014/main" id="{D33B5EA4-EBF5-DCA3-FEBF-7E8403BEBB18}"/>
                  </a:ext>
                </a:extLst>
              </p:cNvPr>
              <p:cNvSpPr/>
              <p:nvPr/>
            </p:nvSpPr>
            <p:spPr>
              <a:xfrm>
                <a:off x="5646886"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CONDUCT</a:t>
                </a:r>
              </a:p>
            </p:txBody>
          </p:sp>
          <p:sp>
            <p:nvSpPr>
              <p:cNvPr id="70" name="Rectangle 69">
                <a:extLst>
                  <a:ext uri="{FF2B5EF4-FFF2-40B4-BE49-F238E27FC236}">
                    <a16:creationId xmlns:a16="http://schemas.microsoft.com/office/drawing/2014/main" id="{1340BC9C-6FA5-A8DC-2A93-35D8EEF2B32D}"/>
                  </a:ext>
                </a:extLst>
              </p:cNvPr>
              <p:cNvSpPr/>
              <p:nvPr/>
            </p:nvSpPr>
            <p:spPr>
              <a:xfrm>
                <a:off x="6409691"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RECORD AND ASSESS</a:t>
                </a:r>
              </a:p>
            </p:txBody>
          </p:sp>
          <p:sp>
            <p:nvSpPr>
              <p:cNvPr id="71" name="Rectangle 70">
                <a:extLst>
                  <a:ext uri="{FF2B5EF4-FFF2-40B4-BE49-F238E27FC236}">
                    <a16:creationId xmlns:a16="http://schemas.microsoft.com/office/drawing/2014/main" id="{7C109FF2-6197-FCCB-2C6C-563250EA288B}"/>
                  </a:ext>
                </a:extLst>
              </p:cNvPr>
              <p:cNvSpPr/>
              <p:nvPr/>
            </p:nvSpPr>
            <p:spPr>
              <a:xfrm>
                <a:off x="7172495" y="4678362"/>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CLOSE OUT</a:t>
                </a:r>
              </a:p>
            </p:txBody>
          </p:sp>
          <p:grpSp>
            <p:nvGrpSpPr>
              <p:cNvPr id="78" name="Group 77">
                <a:extLst>
                  <a:ext uri="{FF2B5EF4-FFF2-40B4-BE49-F238E27FC236}">
                    <a16:creationId xmlns:a16="http://schemas.microsoft.com/office/drawing/2014/main" id="{1A849534-F621-35E2-8549-5F6542980D52}"/>
                  </a:ext>
                </a:extLst>
              </p:cNvPr>
              <p:cNvGrpSpPr/>
              <p:nvPr/>
            </p:nvGrpSpPr>
            <p:grpSpPr>
              <a:xfrm>
                <a:off x="4121279" y="5612630"/>
                <a:ext cx="3765179" cy="178077"/>
                <a:chOff x="4141916" y="5936096"/>
                <a:chExt cx="3641410" cy="178077"/>
              </a:xfrm>
            </p:grpSpPr>
            <p:cxnSp>
              <p:nvCxnSpPr>
                <p:cNvPr id="74" name="Straight Connector 73">
                  <a:extLst>
                    <a:ext uri="{FF2B5EF4-FFF2-40B4-BE49-F238E27FC236}">
                      <a16:creationId xmlns:a16="http://schemas.microsoft.com/office/drawing/2014/main" id="{921CF507-F2BC-94A9-802E-DA8144885E28}"/>
                    </a:ext>
                  </a:extLst>
                </p:cNvPr>
                <p:cNvCxnSpPr>
                  <a:cxnSpLocks/>
                </p:cNvCxnSpPr>
                <p:nvPr/>
              </p:nvCxnSpPr>
              <p:spPr>
                <a:xfrm>
                  <a:off x="4141916" y="6025135"/>
                  <a:ext cx="364141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BCA8EF2B-62A5-D5C6-B97E-C4A4B79E4FAF}"/>
                    </a:ext>
                  </a:extLst>
                </p:cNvPr>
                <p:cNvSpPr/>
                <p:nvPr/>
              </p:nvSpPr>
              <p:spPr>
                <a:xfrm>
                  <a:off x="5233031" y="5936096"/>
                  <a:ext cx="1459178" cy="178077"/>
                </a:xfrm>
                <a:prstGeom prst="rect">
                  <a:avLst/>
                </a:prstGeom>
                <a:solidFill>
                  <a:srgbClr val="2A354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b="1">
                      <a:solidFill>
                        <a:schemeClr val="bg1"/>
                      </a:solidFill>
                      <a:latin typeface="VIC SemiBold" panose="00000700000000000000" pitchFamily="50" charset="0"/>
                    </a:rPr>
                    <a:t>COVERED IN PART B</a:t>
                  </a:r>
                </a:p>
              </p:txBody>
            </p:sp>
          </p:grpSp>
          <p:sp>
            <p:nvSpPr>
              <p:cNvPr id="81" name="Right Triangle 80">
                <a:extLst>
                  <a:ext uri="{FF2B5EF4-FFF2-40B4-BE49-F238E27FC236}">
                    <a16:creationId xmlns:a16="http://schemas.microsoft.com/office/drawing/2014/main" id="{6233FF3A-E461-0719-50D8-FFFB29FAD828}"/>
                  </a:ext>
                </a:extLst>
              </p:cNvPr>
              <p:cNvSpPr/>
              <p:nvPr/>
            </p:nvSpPr>
            <p:spPr>
              <a:xfrm rot="5400000">
                <a:off x="4119679" y="4681880"/>
                <a:ext cx="98176" cy="91145"/>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82" name="Right Triangle 81">
                <a:extLst>
                  <a:ext uri="{FF2B5EF4-FFF2-40B4-BE49-F238E27FC236}">
                    <a16:creationId xmlns:a16="http://schemas.microsoft.com/office/drawing/2014/main" id="{C0CE874E-8021-C602-C6B6-BC3B57EB2BEF}"/>
                  </a:ext>
                </a:extLst>
              </p:cNvPr>
              <p:cNvSpPr/>
              <p:nvPr/>
            </p:nvSpPr>
            <p:spPr>
              <a:xfrm rot="5400000">
                <a:off x="4882481" y="4681880"/>
                <a:ext cx="98176" cy="91145"/>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83" name="Right Triangle 82">
                <a:extLst>
                  <a:ext uri="{FF2B5EF4-FFF2-40B4-BE49-F238E27FC236}">
                    <a16:creationId xmlns:a16="http://schemas.microsoft.com/office/drawing/2014/main" id="{6A18ECC8-5367-EDA2-6F6F-48FC3C48E6CB}"/>
                  </a:ext>
                </a:extLst>
              </p:cNvPr>
              <p:cNvSpPr/>
              <p:nvPr/>
            </p:nvSpPr>
            <p:spPr>
              <a:xfrm rot="5400000">
                <a:off x="5645283" y="4681904"/>
                <a:ext cx="98177" cy="91145"/>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84" name="Right Triangle 83">
                <a:extLst>
                  <a:ext uri="{FF2B5EF4-FFF2-40B4-BE49-F238E27FC236}">
                    <a16:creationId xmlns:a16="http://schemas.microsoft.com/office/drawing/2014/main" id="{2B902FA3-65DF-6167-A6B3-4F99AAC879D9}"/>
                  </a:ext>
                </a:extLst>
              </p:cNvPr>
              <p:cNvSpPr/>
              <p:nvPr/>
            </p:nvSpPr>
            <p:spPr>
              <a:xfrm rot="5400000">
                <a:off x="6408087" y="4681923"/>
                <a:ext cx="98177" cy="91145"/>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85" name="Right Triangle 84">
                <a:extLst>
                  <a:ext uri="{FF2B5EF4-FFF2-40B4-BE49-F238E27FC236}">
                    <a16:creationId xmlns:a16="http://schemas.microsoft.com/office/drawing/2014/main" id="{EF07E88F-7653-6CA6-5D43-0E26DACCD0FE}"/>
                  </a:ext>
                </a:extLst>
              </p:cNvPr>
              <p:cNvSpPr/>
              <p:nvPr/>
            </p:nvSpPr>
            <p:spPr>
              <a:xfrm rot="5400000">
                <a:off x="7170854" y="4681930"/>
                <a:ext cx="98177" cy="91145"/>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grpSp>
      <p:sp>
        <p:nvSpPr>
          <p:cNvPr id="2" name="Rectangle 1">
            <a:extLst>
              <a:ext uri="{FF2B5EF4-FFF2-40B4-BE49-F238E27FC236}">
                <a16:creationId xmlns:a16="http://schemas.microsoft.com/office/drawing/2014/main" id="{7447453E-EB8E-7198-ABCE-FF0C0DE56B4E}"/>
              </a:ext>
            </a:extLst>
          </p:cNvPr>
          <p:cNvSpPr/>
          <p:nvPr/>
        </p:nvSpPr>
        <p:spPr>
          <a:xfrm>
            <a:off x="1790700"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Understand your </a:t>
            </a:r>
            <a:br>
              <a:rPr lang="en-AU" sz="1000">
                <a:solidFill>
                  <a:schemeClr val="bg1"/>
                </a:solidFill>
                <a:latin typeface="+mj-lt"/>
              </a:rPr>
            </a:br>
            <a:r>
              <a:rPr lang="en-AU" sz="1000">
                <a:solidFill>
                  <a:schemeClr val="bg1"/>
                </a:solidFill>
                <a:latin typeface="+mj-lt"/>
              </a:rPr>
              <a:t>regulatory approach</a:t>
            </a:r>
          </a:p>
        </p:txBody>
      </p:sp>
      <p:sp>
        <p:nvSpPr>
          <p:cNvPr id="4" name="Rectangle 3">
            <a:extLst>
              <a:ext uri="{FF2B5EF4-FFF2-40B4-BE49-F238E27FC236}">
                <a16:creationId xmlns:a16="http://schemas.microsoft.com/office/drawing/2014/main" id="{0C4836DA-712E-28D4-15B5-E8F445E9936A}"/>
              </a:ext>
            </a:extLst>
          </p:cNvPr>
          <p:cNvSpPr/>
          <p:nvPr/>
        </p:nvSpPr>
        <p:spPr>
          <a:xfrm>
            <a:off x="3692296" y="2762412"/>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Consider related activities and functions</a:t>
            </a:r>
          </a:p>
        </p:txBody>
      </p:sp>
      <p:sp>
        <p:nvSpPr>
          <p:cNvPr id="9" name="Rectangle 8">
            <a:extLst>
              <a:ext uri="{FF2B5EF4-FFF2-40B4-BE49-F238E27FC236}">
                <a16:creationId xmlns:a16="http://schemas.microsoft.com/office/drawing/2014/main" id="{418FA6C9-EA5C-F2E2-B138-30EAACC1B6B8}"/>
              </a:ext>
            </a:extLst>
          </p:cNvPr>
          <p:cNvSpPr/>
          <p:nvPr/>
        </p:nvSpPr>
        <p:spPr>
          <a:xfrm>
            <a:off x="5593892"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Reflect on your strategic</a:t>
            </a:r>
            <a:br>
              <a:rPr lang="en-AU" sz="1000">
                <a:solidFill>
                  <a:schemeClr val="bg1"/>
                </a:solidFill>
                <a:latin typeface="+mj-lt"/>
              </a:rPr>
            </a:br>
            <a:r>
              <a:rPr lang="en-AU" sz="1000">
                <a:solidFill>
                  <a:schemeClr val="bg1"/>
                </a:solidFill>
                <a:latin typeface="+mj-lt"/>
              </a:rPr>
              <a:t> inspection mix</a:t>
            </a:r>
          </a:p>
        </p:txBody>
      </p:sp>
      <p:sp>
        <p:nvSpPr>
          <p:cNvPr id="10" name="Rectangle 9">
            <a:extLst>
              <a:ext uri="{FF2B5EF4-FFF2-40B4-BE49-F238E27FC236}">
                <a16:creationId xmlns:a16="http://schemas.microsoft.com/office/drawing/2014/main" id="{23B63FBA-D0D8-1412-EE08-C7BC0FE77119}"/>
              </a:ext>
            </a:extLst>
          </p:cNvPr>
          <p:cNvSpPr/>
          <p:nvPr/>
        </p:nvSpPr>
        <p:spPr>
          <a:xfrm>
            <a:off x="1790700"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Consider your strategic </a:t>
            </a:r>
            <a:br>
              <a:rPr lang="en-AU" sz="1000">
                <a:solidFill>
                  <a:schemeClr val="bg1"/>
                </a:solidFill>
                <a:latin typeface="+mj-lt"/>
              </a:rPr>
            </a:br>
            <a:r>
              <a:rPr lang="en-AU" sz="1000">
                <a:solidFill>
                  <a:schemeClr val="bg1"/>
                </a:solidFill>
                <a:latin typeface="+mj-lt"/>
              </a:rPr>
              <a:t>resource allocation</a:t>
            </a:r>
          </a:p>
        </p:txBody>
      </p:sp>
      <p:sp>
        <p:nvSpPr>
          <p:cNvPr id="11" name="Rectangle 10">
            <a:extLst>
              <a:ext uri="{FF2B5EF4-FFF2-40B4-BE49-F238E27FC236}">
                <a16:creationId xmlns:a16="http://schemas.microsoft.com/office/drawing/2014/main" id="{8EAFAD7D-9887-D31E-0FD5-0AB1F428C66D}"/>
              </a:ext>
            </a:extLst>
          </p:cNvPr>
          <p:cNvSpPr/>
          <p:nvPr/>
        </p:nvSpPr>
        <p:spPr>
          <a:xfrm>
            <a:off x="4333676"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Review your data and intelligence </a:t>
            </a:r>
            <a:br>
              <a:rPr lang="en-AU" sz="1000">
                <a:solidFill>
                  <a:schemeClr val="bg1"/>
                </a:solidFill>
                <a:latin typeface="+mj-lt"/>
              </a:rPr>
            </a:br>
            <a:r>
              <a:rPr lang="en-AU" sz="1000">
                <a:solidFill>
                  <a:schemeClr val="bg1"/>
                </a:solidFill>
                <a:latin typeface="+mj-lt"/>
              </a:rPr>
              <a:t>practices to inform risk analysis</a:t>
            </a:r>
          </a:p>
        </p:txBody>
      </p:sp>
      <p:sp>
        <p:nvSpPr>
          <p:cNvPr id="14" name="Rectangle 13">
            <a:extLst>
              <a:ext uri="{FF2B5EF4-FFF2-40B4-BE49-F238E27FC236}">
                <a16:creationId xmlns:a16="http://schemas.microsoft.com/office/drawing/2014/main" id="{9A484BD4-B980-F273-C9C0-F0DBFC5243E2}"/>
              </a:ext>
            </a:extLst>
          </p:cNvPr>
          <p:cNvSpPr/>
          <p:nvPr/>
        </p:nvSpPr>
        <p:spPr>
          <a:xfrm>
            <a:off x="7495489"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Enable continuous improvement</a:t>
            </a:r>
          </a:p>
        </p:txBody>
      </p:sp>
      <p:sp>
        <p:nvSpPr>
          <p:cNvPr id="16" name="Rectangle 15">
            <a:extLst>
              <a:ext uri="{FF2B5EF4-FFF2-40B4-BE49-F238E27FC236}">
                <a16:creationId xmlns:a16="http://schemas.microsoft.com/office/drawing/2014/main" id="{CDD53A69-1FD1-85E0-1545-915A49E96425}"/>
              </a:ext>
            </a:extLst>
          </p:cNvPr>
          <p:cNvSpPr/>
          <p:nvPr/>
        </p:nvSpPr>
        <p:spPr>
          <a:xfrm>
            <a:off x="6876652"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dirty="0">
                <a:solidFill>
                  <a:schemeClr val="bg1"/>
                </a:solidFill>
                <a:latin typeface="+mj-lt"/>
              </a:rPr>
              <a:t>Review your </a:t>
            </a:r>
            <a:br>
              <a:rPr lang="en-AU" sz="1000" dirty="0">
                <a:solidFill>
                  <a:schemeClr val="bg1"/>
                </a:solidFill>
                <a:latin typeface="+mj-lt"/>
              </a:rPr>
            </a:br>
            <a:r>
              <a:rPr lang="en-AU" sz="1000" dirty="0">
                <a:solidFill>
                  <a:schemeClr val="bg1"/>
                </a:solidFill>
                <a:latin typeface="+mj-lt"/>
              </a:rPr>
              <a:t>digital systems and tools</a:t>
            </a:r>
          </a:p>
        </p:txBody>
      </p:sp>
    </p:spTree>
    <p:extLst>
      <p:ext uri="{BB962C8B-B14F-4D97-AF65-F5344CB8AC3E}">
        <p14:creationId xmlns:p14="http://schemas.microsoft.com/office/powerpoint/2010/main" val="98838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5E778895-E15C-06DA-F496-F0BF9273764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639" imgH="639" progId="TCLayout.ActiveDocument.1">
                  <p:embed/>
                </p:oleObj>
              </mc:Choice>
              <mc:Fallback>
                <p:oleObj name="think-cell Slide" r:id="rId4" imgW="639" imgH="639" progId="TCLayout.ActiveDocument.1">
                  <p:embed/>
                  <p:pic>
                    <p:nvPicPr>
                      <p:cNvPr id="8" name="think-cell data - do not delete" hidden="1">
                        <a:extLst>
                          <a:ext uri="{FF2B5EF4-FFF2-40B4-BE49-F238E27FC236}">
                            <a16:creationId xmlns:a16="http://schemas.microsoft.com/office/drawing/2014/main" id="{5E778895-E15C-06DA-F496-F0BF9273764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1" name="Content Placeholder 20">
            <a:extLst>
              <a:ext uri="{FF2B5EF4-FFF2-40B4-BE49-F238E27FC236}">
                <a16:creationId xmlns:a16="http://schemas.microsoft.com/office/drawing/2014/main" id="{FB2D641F-7EE6-BED9-C5FC-DF6B9F5C3E5D}"/>
              </a:ext>
            </a:extLst>
          </p:cNvPr>
          <p:cNvSpPr>
            <a:spLocks noGrp="1"/>
          </p:cNvSpPr>
          <p:nvPr>
            <p:ph sz="quarter" idx="15"/>
          </p:nvPr>
        </p:nvSpPr>
        <p:spPr>
          <a:xfrm>
            <a:off x="540001" y="1220344"/>
            <a:ext cx="5896518" cy="670834"/>
          </a:xfrm>
        </p:spPr>
        <p:txBody>
          <a:bodyPr vert="horz" lIns="0" tIns="45713" rIns="0" bIns="45713" rtlCol="0" anchor="t">
            <a:noAutofit/>
          </a:bodyPr>
          <a:lstStyle/>
          <a:p>
            <a:pPr>
              <a:spcBef>
                <a:spcPts val="500"/>
              </a:spcBef>
            </a:pPr>
            <a:r>
              <a:rPr lang="en-AU" sz="1000" dirty="0">
                <a:solidFill>
                  <a:schemeClr val="tx1"/>
                </a:solidFill>
                <a:cs typeface="Segoe UI"/>
              </a:rPr>
              <a:t>This Playbook will help you to design and implement ‘better practice’ compliance monitoring inspections (inspections). Through repeatable processes and a range of tools </a:t>
            </a:r>
            <a:r>
              <a:rPr lang="en-AU" sz="1000" dirty="0">
                <a:solidFill>
                  <a:schemeClr val="tx1"/>
                </a:solidFill>
              </a:rPr>
              <a:t>it will guide you to improved regulatory processes and practices in preparation for digital reform. </a:t>
            </a:r>
          </a:p>
          <a:p>
            <a:pPr>
              <a:spcBef>
                <a:spcPts val="500"/>
              </a:spcBef>
            </a:pPr>
            <a:r>
              <a:rPr lang="en-AU" sz="1000" dirty="0">
                <a:solidFill>
                  <a:schemeClr val="tx1"/>
                </a:solidFill>
              </a:rPr>
              <a:t>Better practice results in more effective regulation and more efficient use of resources for regulators. Better practice will ensure a well-regulated environment and improved experience for stakeholders. </a:t>
            </a:r>
          </a:p>
        </p:txBody>
      </p:sp>
      <p:sp>
        <p:nvSpPr>
          <p:cNvPr id="3" name="Title 2">
            <a:extLst>
              <a:ext uri="{FF2B5EF4-FFF2-40B4-BE49-F238E27FC236}">
                <a16:creationId xmlns:a16="http://schemas.microsoft.com/office/drawing/2014/main" id="{80CE8119-45A9-B497-B743-3798888405B8}"/>
              </a:ext>
            </a:extLst>
          </p:cNvPr>
          <p:cNvSpPr txBox="1">
            <a:spLocks/>
          </p:cNvSpPr>
          <p:nvPr/>
        </p:nvSpPr>
        <p:spPr>
          <a:xfrm>
            <a:off x="540000" y="292457"/>
            <a:ext cx="5892606" cy="597842"/>
          </a:xfrm>
          <a:prstGeom prst="rect">
            <a:avLst/>
          </a:prstGeom>
        </p:spPr>
        <p:txBody>
          <a:bodyPr vert="horz" lIns="0" tIns="45713" rIns="0" bIns="45713" rtlCol="0" anchor="b" anchorCtr="0">
            <a:spAutoFit/>
          </a:bodyPr>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a:t>This Playbook will help regulators adopt ‘better practice’ compliance monitoring inspections</a:t>
            </a:r>
          </a:p>
        </p:txBody>
      </p:sp>
      <p:sp>
        <p:nvSpPr>
          <p:cNvPr id="9" name="Rectangle 8">
            <a:extLst>
              <a:ext uri="{FF2B5EF4-FFF2-40B4-BE49-F238E27FC236}">
                <a16:creationId xmlns:a16="http://schemas.microsoft.com/office/drawing/2014/main" id="{FEC86742-2DCC-8A0C-1C09-3A144DC147FE}"/>
              </a:ext>
            </a:extLst>
          </p:cNvPr>
          <p:cNvSpPr/>
          <p:nvPr/>
        </p:nvSpPr>
        <p:spPr>
          <a:xfrm>
            <a:off x="4466" y="6262776"/>
            <a:ext cx="6760401" cy="595223"/>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bIns="72000" rtlCol="0" anchor="ctr"/>
          <a:lstStyle/>
          <a:p>
            <a:pPr>
              <a:defRPr/>
            </a:pPr>
            <a:r>
              <a:rPr kumimoji="0" lang="en-AU" sz="900" i="1" u="none" strike="noStrike" kern="1200" cap="none" spc="0" normalizeH="0" baseline="0" noProof="0">
                <a:ln>
                  <a:noFill/>
                </a:ln>
                <a:solidFill>
                  <a:srgbClr val="1F2A44"/>
                </a:solidFill>
                <a:effectLst/>
                <a:uLnTx/>
                <a:uFillTx/>
                <a:ea typeface="+mn-ea"/>
                <a:cs typeface="+mn-cs"/>
              </a:rPr>
              <a:t>Note: for the purpose of this Playbook, “Inspections” refers to compliance monitoring inspections, </a:t>
            </a:r>
            <a:br>
              <a:rPr kumimoji="0" lang="en-AU" sz="900" i="1" u="none" strike="noStrike" kern="1200" cap="none" spc="0" normalizeH="0" baseline="0" noProof="0">
                <a:ln>
                  <a:noFill/>
                </a:ln>
                <a:solidFill>
                  <a:srgbClr val="1F2A44"/>
                </a:solidFill>
                <a:effectLst/>
                <a:uLnTx/>
                <a:uFillTx/>
                <a:ea typeface="+mn-ea"/>
                <a:cs typeface="+mn-cs"/>
              </a:rPr>
            </a:br>
            <a:r>
              <a:rPr kumimoji="0" lang="en-AU" sz="900" i="1" u="none" strike="noStrike" kern="1200" cap="none" spc="0" normalizeH="0" baseline="0" noProof="0">
                <a:ln>
                  <a:noFill/>
                </a:ln>
                <a:solidFill>
                  <a:srgbClr val="1F2A44"/>
                </a:solidFill>
                <a:effectLst/>
                <a:uLnTx/>
                <a:uFillTx/>
                <a:ea typeface="+mn-ea"/>
                <a:cs typeface="+mn-cs"/>
              </a:rPr>
              <a:t>including in-field inspections, desktop assessments, and remote inspections.</a:t>
            </a:r>
          </a:p>
        </p:txBody>
      </p:sp>
      <p:sp>
        <p:nvSpPr>
          <p:cNvPr id="15" name="TextBox 14">
            <a:extLst>
              <a:ext uri="{FF2B5EF4-FFF2-40B4-BE49-F238E27FC236}">
                <a16:creationId xmlns:a16="http://schemas.microsoft.com/office/drawing/2014/main" id="{5A26544D-C393-6411-1B4F-4C4D5606DA2E}"/>
              </a:ext>
            </a:extLst>
          </p:cNvPr>
          <p:cNvSpPr txBox="1">
            <a:spLocks/>
          </p:cNvSpPr>
          <p:nvPr/>
        </p:nvSpPr>
        <p:spPr>
          <a:xfrm>
            <a:off x="540001" y="2367564"/>
            <a:ext cx="6085244" cy="220543"/>
          </a:xfrm>
          <a:prstGeom prst="rect">
            <a:avLst/>
          </a:prstGeom>
          <a:noFill/>
        </p:spPr>
        <p:txBody>
          <a:bodyPr wrap="square" lIns="0" rIns="7200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1" i="0" u="none" strike="noStrike" kern="1200" cap="none" spc="0" normalizeH="0" baseline="0" noProof="0">
                <a:ln>
                  <a:noFill/>
                </a:ln>
                <a:solidFill>
                  <a:schemeClr val="tx2"/>
                </a:solidFill>
                <a:effectLst/>
                <a:uLnTx/>
                <a:uFillTx/>
                <a:latin typeface="VIC SemiBold" panose="00000700000000000000" pitchFamily="50" charset="0"/>
              </a:rPr>
              <a:t>Why should you implement ‘better practice’ inspections?</a:t>
            </a:r>
          </a:p>
        </p:txBody>
      </p:sp>
      <p:grpSp>
        <p:nvGrpSpPr>
          <p:cNvPr id="18" name="Group 17">
            <a:extLst>
              <a:ext uri="{FF2B5EF4-FFF2-40B4-BE49-F238E27FC236}">
                <a16:creationId xmlns:a16="http://schemas.microsoft.com/office/drawing/2014/main" id="{C27CAC66-62BD-F798-31EE-2A285CBD3569}"/>
              </a:ext>
            </a:extLst>
          </p:cNvPr>
          <p:cNvGrpSpPr/>
          <p:nvPr/>
        </p:nvGrpSpPr>
        <p:grpSpPr>
          <a:xfrm>
            <a:off x="7094220" y="549099"/>
            <a:ext cx="2448000" cy="1841789"/>
            <a:chOff x="1069720" y="2415973"/>
            <a:chExt cx="4249025" cy="1577470"/>
          </a:xfrm>
        </p:grpSpPr>
        <p:sp>
          <p:nvSpPr>
            <p:cNvPr id="20" name="Rectangle 19">
              <a:extLst>
                <a:ext uri="{FF2B5EF4-FFF2-40B4-BE49-F238E27FC236}">
                  <a16:creationId xmlns:a16="http://schemas.microsoft.com/office/drawing/2014/main" id="{5813EEFE-2167-F2F1-6979-17E771D754B9}"/>
                </a:ext>
              </a:extLst>
            </p:cNvPr>
            <p:cNvSpPr/>
            <p:nvPr/>
          </p:nvSpPr>
          <p:spPr>
            <a:xfrm>
              <a:off x="1069722" y="2420931"/>
              <a:ext cx="4249023" cy="1572512"/>
            </a:xfrm>
            <a:prstGeom prst="rect">
              <a:avLst/>
            </a:prstGeom>
            <a:solidFill>
              <a:schemeClr val="bg1">
                <a:alpha val="7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108000" rtlCol="0" anchor="t" anchorCtr="0"/>
            <a:lstStyle/>
            <a:p>
              <a:pPr algn="ctr">
                <a:spcBef>
                  <a:spcPts val="800"/>
                </a:spcBef>
                <a:spcAft>
                  <a:spcPts val="100"/>
                </a:spcAft>
              </a:pPr>
              <a:br>
                <a:rPr lang="en-AU" sz="1050">
                  <a:solidFill>
                    <a:schemeClr val="accent1"/>
                  </a:solidFill>
                </a:rPr>
              </a:br>
              <a:r>
                <a:rPr lang="en-AU" sz="1050">
                  <a:solidFill>
                    <a:schemeClr val="bg1"/>
                  </a:solidFill>
                </a:rPr>
                <a:t>This Playbook has been </a:t>
              </a:r>
              <a:br>
                <a:rPr lang="en-AU" sz="1050">
                  <a:solidFill>
                    <a:schemeClr val="bg1"/>
                  </a:solidFill>
                </a:rPr>
              </a:br>
              <a:r>
                <a:rPr lang="en-AU" sz="1050">
                  <a:solidFill>
                    <a:schemeClr val="bg1"/>
                  </a:solidFill>
                </a:rPr>
                <a:t>developed for </a:t>
              </a:r>
              <a:r>
                <a:rPr lang="en-AU" sz="1050">
                  <a:solidFill>
                    <a:schemeClr val="accent5"/>
                  </a:solidFill>
                </a:rPr>
                <a:t>‘</a:t>
              </a:r>
              <a:r>
                <a:rPr lang="en-AU" sz="1050" b="1">
                  <a:solidFill>
                    <a:schemeClr val="accent5"/>
                  </a:solidFill>
                </a:rPr>
                <a:t>you</a:t>
              </a:r>
              <a:r>
                <a:rPr lang="en-AU" sz="1050">
                  <a:solidFill>
                    <a:schemeClr val="accent5"/>
                  </a:solidFill>
                </a:rPr>
                <a:t>’. </a:t>
              </a:r>
            </a:p>
            <a:p>
              <a:pPr algn="ctr">
                <a:spcBef>
                  <a:spcPts val="800"/>
                </a:spcBef>
                <a:spcAft>
                  <a:spcPts val="200"/>
                </a:spcAft>
              </a:pPr>
              <a:r>
                <a:rPr lang="en-AU" sz="1050">
                  <a:solidFill>
                    <a:schemeClr val="bg1"/>
                  </a:solidFill>
                </a:rPr>
                <a:t>‘</a:t>
              </a:r>
              <a:r>
                <a:rPr lang="en-AU" sz="1050" b="1">
                  <a:solidFill>
                    <a:schemeClr val="bg1"/>
                  </a:solidFill>
                </a:rPr>
                <a:t>You</a:t>
              </a:r>
              <a:r>
                <a:rPr lang="en-AU" sz="1050">
                  <a:solidFill>
                    <a:schemeClr val="bg1"/>
                  </a:solidFill>
                </a:rPr>
                <a:t>’ may be a leader, manager, officer or specialist in a regulator tasked with improving the effectiveness and approach to inspections or progressing digital reform.</a:t>
              </a:r>
              <a:endParaRPr lang="en-AU" sz="1050">
                <a:solidFill>
                  <a:schemeClr val="bg1"/>
                </a:solidFill>
                <a:latin typeface="Segoe UI "/>
                <a:cs typeface="Segoe UI Semilight" panose="020B0402040204020203" pitchFamily="34" charset="0"/>
              </a:endParaRPr>
            </a:p>
          </p:txBody>
        </p:sp>
        <p:sp>
          <p:nvSpPr>
            <p:cNvPr id="22" name="Rectangle 21">
              <a:extLst>
                <a:ext uri="{FF2B5EF4-FFF2-40B4-BE49-F238E27FC236}">
                  <a16:creationId xmlns:a16="http://schemas.microsoft.com/office/drawing/2014/main" id="{B34EE6B2-CA35-181F-451D-A6C1AEC0AF38}"/>
                </a:ext>
              </a:extLst>
            </p:cNvPr>
            <p:cNvSpPr/>
            <p:nvPr/>
          </p:nvSpPr>
          <p:spPr>
            <a:xfrm>
              <a:off x="1069720" y="2415973"/>
              <a:ext cx="4249023" cy="115317"/>
            </a:xfrm>
            <a:prstGeom prst="rect">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sp>
        <p:nvSpPr>
          <p:cNvPr id="19" name="Rectangle 18">
            <a:extLst>
              <a:ext uri="{FF2B5EF4-FFF2-40B4-BE49-F238E27FC236}">
                <a16:creationId xmlns:a16="http://schemas.microsoft.com/office/drawing/2014/main" id="{D2860AE9-3C37-D225-64F0-ABD032FC13B3}"/>
              </a:ext>
            </a:extLst>
          </p:cNvPr>
          <p:cNvSpPr/>
          <p:nvPr/>
        </p:nvSpPr>
        <p:spPr>
          <a:xfrm>
            <a:off x="7094220" y="2514165"/>
            <a:ext cx="2448000" cy="3362760"/>
          </a:xfrm>
          <a:prstGeom prst="rect">
            <a:avLst/>
          </a:prstGeom>
          <a:solidFill>
            <a:schemeClr val="bg1">
              <a:alpha val="7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144000" rIns="18000" bIns="108000" rtlCol="0" anchor="ctr" anchorCtr="0"/>
          <a:lstStyle/>
          <a:p>
            <a:pPr algn="ctr">
              <a:spcBef>
                <a:spcPts val="600"/>
              </a:spcBef>
              <a:spcAft>
                <a:spcPts val="100"/>
              </a:spcAft>
            </a:pPr>
            <a:r>
              <a:rPr lang="en-AU" sz="1050" dirty="0">
                <a:solidFill>
                  <a:schemeClr val="bg1"/>
                </a:solidFill>
              </a:rPr>
              <a:t>This Playbook will </a:t>
            </a:r>
            <a:br>
              <a:rPr lang="en-AU" sz="1050" dirty="0">
                <a:solidFill>
                  <a:schemeClr val="bg1"/>
                </a:solidFill>
              </a:rPr>
            </a:br>
            <a:r>
              <a:rPr lang="en-AU" sz="1050" dirty="0">
                <a:solidFill>
                  <a:schemeClr val="bg1"/>
                </a:solidFill>
              </a:rPr>
              <a:t>make you </a:t>
            </a:r>
            <a:r>
              <a:rPr lang="en-AU" sz="1050" b="1" dirty="0">
                <a:solidFill>
                  <a:schemeClr val="accent5"/>
                </a:solidFill>
              </a:rPr>
              <a:t>‘digitally ready</a:t>
            </a:r>
            <a:r>
              <a:rPr lang="en-AU" sz="1050" dirty="0">
                <a:solidFill>
                  <a:schemeClr val="accent5"/>
                </a:solidFill>
              </a:rPr>
              <a:t>’. </a:t>
            </a:r>
          </a:p>
          <a:p>
            <a:pPr>
              <a:spcBef>
                <a:spcPts val="600"/>
              </a:spcBef>
            </a:pPr>
            <a:r>
              <a:rPr lang="en-AU" sz="1050" dirty="0">
                <a:solidFill>
                  <a:schemeClr val="bg1"/>
                </a:solidFill>
              </a:rPr>
              <a:t>‘Digital Readiness’ means being prepared to plan for digital reform of inspections and to adopt new technology effectively.</a:t>
            </a:r>
          </a:p>
          <a:p>
            <a:pPr>
              <a:spcBef>
                <a:spcPts val="600"/>
              </a:spcBef>
            </a:pPr>
            <a:r>
              <a:rPr lang="en-AU" sz="1050" dirty="0">
                <a:solidFill>
                  <a:schemeClr val="bg1"/>
                </a:solidFill>
              </a:rPr>
              <a:t>Better practice will enable you to optimise inspections using your current systems and maximise the value from digitisation. Regulators who are digitally ready will also have an informed view on which processes should be prioritised for digitisation.</a:t>
            </a:r>
          </a:p>
          <a:p>
            <a:pPr>
              <a:spcBef>
                <a:spcPts val="600"/>
              </a:spcBef>
            </a:pPr>
            <a:r>
              <a:rPr lang="en-AU" sz="1050" dirty="0">
                <a:solidFill>
                  <a:schemeClr val="bg1"/>
                </a:solidFill>
              </a:rPr>
              <a:t>This Playbook can be used alongside other tools including the </a:t>
            </a:r>
            <a:r>
              <a:rPr lang="en-AU" sz="1050" i="1" dirty="0">
                <a:solidFill>
                  <a:schemeClr val="accent5"/>
                </a:solidFill>
                <a:hlinkClick r:id="rId6">
                  <a:extLst>
                    <a:ext uri="{A12FA001-AC4F-418D-AE19-62706E023703}">
                      <ahyp:hlinkClr xmlns:ahyp="http://schemas.microsoft.com/office/drawing/2018/hyperlinkcolor" val="tx"/>
                    </a:ext>
                  </a:extLst>
                </a:hlinkClick>
              </a:rPr>
              <a:t>Towards Best Practice</a:t>
            </a:r>
            <a:r>
              <a:rPr lang="en-AU" sz="1050" i="1" dirty="0">
                <a:solidFill>
                  <a:schemeClr val="accent5"/>
                </a:solidFill>
              </a:rPr>
              <a:t> </a:t>
            </a:r>
            <a:r>
              <a:rPr lang="en-AU" sz="1050" dirty="0">
                <a:solidFill>
                  <a:schemeClr val="bg1"/>
                </a:solidFill>
              </a:rPr>
              <a:t>guides and the </a:t>
            </a:r>
            <a:r>
              <a:rPr lang="en-AU" sz="1050" i="1" dirty="0">
                <a:solidFill>
                  <a:schemeClr val="accent5"/>
                </a:solidFill>
                <a:hlinkClick r:id="rId7">
                  <a:extLst>
                    <a:ext uri="{A12FA001-AC4F-418D-AE19-62706E023703}">
                      <ahyp:hlinkClr xmlns:ahyp="http://schemas.microsoft.com/office/drawing/2018/hyperlinkcolor" val="tx"/>
                    </a:ext>
                  </a:extLst>
                </a:hlinkClick>
              </a:rPr>
              <a:t>Better Practice Permissions Playbook</a:t>
            </a:r>
            <a:r>
              <a:rPr lang="en-AU" sz="1050" i="1" dirty="0">
                <a:solidFill>
                  <a:schemeClr val="accent5"/>
                </a:solidFill>
              </a:rPr>
              <a:t>.</a:t>
            </a:r>
            <a:endParaRPr lang="en-AU" sz="1050" dirty="0">
              <a:solidFill>
                <a:schemeClr val="bg1"/>
              </a:solidFill>
            </a:endParaRPr>
          </a:p>
        </p:txBody>
      </p:sp>
      <p:grpSp>
        <p:nvGrpSpPr>
          <p:cNvPr id="2" name="Group 1">
            <a:extLst>
              <a:ext uri="{FF2B5EF4-FFF2-40B4-BE49-F238E27FC236}">
                <a16:creationId xmlns:a16="http://schemas.microsoft.com/office/drawing/2014/main" id="{783E8177-4E17-C2F0-B7A6-5F4AAF0C5FFD}"/>
              </a:ext>
            </a:extLst>
          </p:cNvPr>
          <p:cNvGrpSpPr/>
          <p:nvPr/>
        </p:nvGrpSpPr>
        <p:grpSpPr>
          <a:xfrm>
            <a:off x="540002" y="2636519"/>
            <a:ext cx="5896517" cy="3478266"/>
            <a:chOff x="540002" y="2536925"/>
            <a:chExt cx="5896517" cy="3577860"/>
          </a:xfrm>
        </p:grpSpPr>
        <p:grpSp>
          <p:nvGrpSpPr>
            <p:cNvPr id="16" name="Group 15">
              <a:extLst>
                <a:ext uri="{FF2B5EF4-FFF2-40B4-BE49-F238E27FC236}">
                  <a16:creationId xmlns:a16="http://schemas.microsoft.com/office/drawing/2014/main" id="{5C716E65-6538-869C-BA31-11C7C000A0EB}"/>
                </a:ext>
              </a:extLst>
            </p:cNvPr>
            <p:cNvGrpSpPr/>
            <p:nvPr/>
          </p:nvGrpSpPr>
          <p:grpSpPr>
            <a:xfrm>
              <a:off x="540002" y="2536925"/>
              <a:ext cx="3036372" cy="3577860"/>
              <a:chOff x="-3622666" y="2646376"/>
              <a:chExt cx="4071230" cy="3577860"/>
            </a:xfrm>
          </p:grpSpPr>
          <p:sp>
            <p:nvSpPr>
              <p:cNvPr id="5" name="Text Placeholder 7">
                <a:extLst>
                  <a:ext uri="{FF2B5EF4-FFF2-40B4-BE49-F238E27FC236}">
                    <a16:creationId xmlns:a16="http://schemas.microsoft.com/office/drawing/2014/main" id="{414FB662-191A-6AE4-B396-41A4E291EEB6}"/>
                  </a:ext>
                </a:extLst>
              </p:cNvPr>
              <p:cNvSpPr txBox="1">
                <a:spLocks/>
              </p:cNvSpPr>
              <p:nvPr/>
            </p:nvSpPr>
            <p:spPr>
              <a:xfrm>
                <a:off x="-3622666" y="2646376"/>
                <a:ext cx="3854029" cy="3577860"/>
              </a:xfrm>
              <a:prstGeom prst="rect">
                <a:avLst/>
              </a:prstGeom>
              <a:solidFill>
                <a:schemeClr val="bg1"/>
              </a:solidFill>
              <a:ln w="19050">
                <a:noFill/>
              </a:ln>
            </p:spPr>
            <p:txBody>
              <a:bodyPr wrap="square" lIns="180000" tIns="396000" rIns="72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Better regulatory outcomes from targeted and risk-proportionate inspections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More efficient and effective inspections from streamlined standard processes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Greater consistency in information collection and use to inform intelligence and risk analysis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Improved support for inspectors to conduct inspections and make informed decisions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More effective integration between teams and with other regulatory functions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Better definition of your business rules and digital needs to discuss with potential digital service providers.</a:t>
                </a:r>
              </a:p>
            </p:txBody>
          </p:sp>
          <p:sp>
            <p:nvSpPr>
              <p:cNvPr id="13" name="Freeform: Shape 12">
                <a:extLst>
                  <a:ext uri="{FF2B5EF4-FFF2-40B4-BE49-F238E27FC236}">
                    <a16:creationId xmlns:a16="http://schemas.microsoft.com/office/drawing/2014/main" id="{0B97B9F7-FF65-85B1-EEB7-8A841D8AA593}"/>
                  </a:ext>
                </a:extLst>
              </p:cNvPr>
              <p:cNvSpPr/>
              <p:nvPr/>
            </p:nvSpPr>
            <p:spPr>
              <a:xfrm>
                <a:off x="-3403436" y="2745971"/>
                <a:ext cx="3852000"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5"/>
              </a:solidFill>
              <a:ln w="73258" cap="flat">
                <a:noFill/>
                <a:prstDash val="solid"/>
                <a:miter/>
              </a:ln>
            </p:spPr>
            <p:txBody>
              <a:bodyPr lIns="36000" rtlCol="0" anchor="ctr"/>
              <a:lstStyle/>
              <a:p>
                <a:pPr lvl="0">
                  <a:spcAft>
                    <a:spcPts val="600"/>
                  </a:spcAft>
                </a:pPr>
                <a:r>
                  <a:rPr lang="en-US" sz="1000">
                    <a:solidFill>
                      <a:schemeClr val="bg1"/>
                    </a:solidFill>
                    <a:latin typeface="VIC SemiBold" panose="00000700000000000000" pitchFamily="50" charset="0"/>
                  </a:rPr>
                  <a:t>BENEFITS FOR YOU </a:t>
                </a:r>
              </a:p>
            </p:txBody>
          </p:sp>
        </p:grpSp>
        <p:grpSp>
          <p:nvGrpSpPr>
            <p:cNvPr id="23" name="Group 22">
              <a:extLst>
                <a:ext uri="{FF2B5EF4-FFF2-40B4-BE49-F238E27FC236}">
                  <a16:creationId xmlns:a16="http://schemas.microsoft.com/office/drawing/2014/main" id="{ED3C8EF0-03D9-EB2F-A0BE-45CD4AFB7BE4}"/>
                </a:ext>
              </a:extLst>
            </p:cNvPr>
            <p:cNvGrpSpPr/>
            <p:nvPr/>
          </p:nvGrpSpPr>
          <p:grpSpPr>
            <a:xfrm>
              <a:off x="3693319" y="2536925"/>
              <a:ext cx="2743200" cy="2171541"/>
              <a:chOff x="-3622666" y="2646377"/>
              <a:chExt cx="4071230" cy="2171541"/>
            </a:xfrm>
          </p:grpSpPr>
          <p:sp>
            <p:nvSpPr>
              <p:cNvPr id="24" name="Text Placeholder 7">
                <a:extLst>
                  <a:ext uri="{FF2B5EF4-FFF2-40B4-BE49-F238E27FC236}">
                    <a16:creationId xmlns:a16="http://schemas.microsoft.com/office/drawing/2014/main" id="{A68786C5-0F08-67B4-EF2E-B2FD83DED675}"/>
                  </a:ext>
                </a:extLst>
              </p:cNvPr>
              <p:cNvSpPr txBox="1">
                <a:spLocks/>
              </p:cNvSpPr>
              <p:nvPr/>
            </p:nvSpPr>
            <p:spPr>
              <a:xfrm>
                <a:off x="-3622666" y="2646377"/>
                <a:ext cx="3854029" cy="2171541"/>
              </a:xfrm>
              <a:prstGeom prst="rect">
                <a:avLst/>
              </a:prstGeom>
              <a:solidFill>
                <a:schemeClr val="bg1"/>
              </a:solidFill>
              <a:ln w="19050">
                <a:noFill/>
              </a:ln>
            </p:spPr>
            <p:txBody>
              <a:bodyPr wrap="square" lIns="180000" tIns="396000" rIns="180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Greater transparency of expectations and confidence in fair treatment</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Clearer direction and understanding of justification for inspection outcomes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Improved experience, with reduced compliance burden for low-risk, willingly compliant entities </a:t>
                </a:r>
              </a:p>
            </p:txBody>
          </p:sp>
          <p:sp>
            <p:nvSpPr>
              <p:cNvPr id="25" name="Freeform: Shape 24">
                <a:extLst>
                  <a:ext uri="{FF2B5EF4-FFF2-40B4-BE49-F238E27FC236}">
                    <a16:creationId xmlns:a16="http://schemas.microsoft.com/office/drawing/2014/main" id="{7468EDA2-3039-B298-282F-E1688E17F2A3}"/>
                  </a:ext>
                </a:extLst>
              </p:cNvPr>
              <p:cNvSpPr/>
              <p:nvPr/>
            </p:nvSpPr>
            <p:spPr>
              <a:xfrm>
                <a:off x="-3403437" y="2745971"/>
                <a:ext cx="3852001"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3"/>
              </a:solidFill>
              <a:ln w="73258" cap="flat">
                <a:noFill/>
                <a:prstDash val="solid"/>
                <a:miter/>
              </a:ln>
            </p:spPr>
            <p:txBody>
              <a:bodyPr lIns="36000" rtlCol="0" anchor="ctr"/>
              <a:lstStyle/>
              <a:p>
                <a:pPr lvl="0">
                  <a:spcAft>
                    <a:spcPts val="600"/>
                  </a:spcAft>
                </a:pPr>
                <a:r>
                  <a:rPr lang="en-US" sz="1000">
                    <a:solidFill>
                      <a:schemeClr val="bg1"/>
                    </a:solidFill>
                    <a:latin typeface="VIC SemiBold" panose="00000700000000000000" pitchFamily="50" charset="0"/>
                  </a:rPr>
                  <a:t>BENEFITS FOR REGULATED ENTITIES </a:t>
                </a:r>
              </a:p>
            </p:txBody>
          </p:sp>
        </p:grpSp>
        <p:grpSp>
          <p:nvGrpSpPr>
            <p:cNvPr id="26" name="Group 25">
              <a:extLst>
                <a:ext uri="{FF2B5EF4-FFF2-40B4-BE49-F238E27FC236}">
                  <a16:creationId xmlns:a16="http://schemas.microsoft.com/office/drawing/2014/main" id="{D3A1C014-C3EB-FF06-80DF-A27C1B48681C}"/>
                </a:ext>
              </a:extLst>
            </p:cNvPr>
            <p:cNvGrpSpPr/>
            <p:nvPr/>
          </p:nvGrpSpPr>
          <p:grpSpPr>
            <a:xfrm>
              <a:off x="3693318" y="4763836"/>
              <a:ext cx="2739287" cy="1350949"/>
              <a:chOff x="-3622666" y="2760413"/>
              <a:chExt cx="4071230" cy="1350949"/>
            </a:xfrm>
          </p:grpSpPr>
          <p:sp>
            <p:nvSpPr>
              <p:cNvPr id="27" name="Text Placeholder 7">
                <a:extLst>
                  <a:ext uri="{FF2B5EF4-FFF2-40B4-BE49-F238E27FC236}">
                    <a16:creationId xmlns:a16="http://schemas.microsoft.com/office/drawing/2014/main" id="{AEA5C639-BA12-DE73-D44D-B729A06D9A93}"/>
                  </a:ext>
                </a:extLst>
              </p:cNvPr>
              <p:cNvSpPr txBox="1">
                <a:spLocks/>
              </p:cNvSpPr>
              <p:nvPr/>
            </p:nvSpPr>
            <p:spPr>
              <a:xfrm>
                <a:off x="-3622666" y="2760413"/>
                <a:ext cx="3854028" cy="1350949"/>
              </a:xfrm>
              <a:prstGeom prst="rect">
                <a:avLst/>
              </a:prstGeom>
              <a:solidFill>
                <a:schemeClr val="bg1"/>
              </a:solidFill>
              <a:ln w="19050">
                <a:noFill/>
              </a:ln>
            </p:spPr>
            <p:txBody>
              <a:bodyPr wrap="square" lIns="180000" tIns="396000" rIns="180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Safer communities benefiting from well-regulated industries</a:t>
                </a:r>
              </a:p>
              <a:p>
                <a:pPr marL="171450" indent="-171450">
                  <a:spcBef>
                    <a:spcPts val="0"/>
                  </a:spcBef>
                  <a:spcAft>
                    <a:spcPts val="600"/>
                  </a:spcAft>
                  <a:buFont typeface="Wingdings" panose="05000000000000000000" pitchFamily="2" charset="2"/>
                  <a:buChar char="ü"/>
                </a:pPr>
                <a:r>
                  <a:rPr lang="en-AU" sz="1000">
                    <a:solidFill>
                      <a:schemeClr val="tx2"/>
                    </a:solidFill>
                    <a:latin typeface="+mj-lt"/>
                    <a:cs typeface="Segoe UI" panose="020B0502040204020203" pitchFamily="34" charset="0"/>
                  </a:rPr>
                  <a:t>Greater transparency and confidence in the Victorian regulatory system</a:t>
                </a:r>
              </a:p>
            </p:txBody>
          </p:sp>
          <p:sp>
            <p:nvSpPr>
              <p:cNvPr id="28" name="Freeform: Shape 27">
                <a:extLst>
                  <a:ext uri="{FF2B5EF4-FFF2-40B4-BE49-F238E27FC236}">
                    <a16:creationId xmlns:a16="http://schemas.microsoft.com/office/drawing/2014/main" id="{7961C939-47A3-AC57-1D78-853DBCF02E98}"/>
                  </a:ext>
                </a:extLst>
              </p:cNvPr>
              <p:cNvSpPr/>
              <p:nvPr/>
            </p:nvSpPr>
            <p:spPr>
              <a:xfrm>
                <a:off x="-3403436" y="2860006"/>
                <a:ext cx="3852000"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2"/>
              </a:solidFill>
              <a:ln w="73258" cap="flat">
                <a:noFill/>
                <a:prstDash val="solid"/>
                <a:miter/>
              </a:ln>
            </p:spPr>
            <p:txBody>
              <a:bodyPr lIns="36000" rIns="0" rtlCol="0" anchor="ctr"/>
              <a:lstStyle/>
              <a:p>
                <a:pPr lvl="0">
                  <a:spcAft>
                    <a:spcPts val="600"/>
                  </a:spcAft>
                </a:pPr>
                <a:r>
                  <a:rPr lang="en-AU" sz="1000">
                    <a:solidFill>
                      <a:schemeClr val="bg1"/>
                    </a:solidFill>
                    <a:latin typeface="VIC SemiBold" panose="00000700000000000000" pitchFamily="50" charset="0"/>
                  </a:rPr>
                  <a:t>BENEFITS FOR CONSUMERS AND PUBLIC</a:t>
                </a:r>
              </a:p>
            </p:txBody>
          </p:sp>
        </p:grpSp>
      </p:grpSp>
    </p:spTree>
    <p:extLst>
      <p:ext uri="{BB962C8B-B14F-4D97-AF65-F5344CB8AC3E}">
        <p14:creationId xmlns:p14="http://schemas.microsoft.com/office/powerpoint/2010/main" val="2887098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6EE79E-1758-BC07-314D-4B52E6192692}"/>
              </a:ext>
            </a:extLst>
          </p:cNvPr>
          <p:cNvSpPr txBox="1">
            <a:spLocks noGrp="1" noRot="1" noMove="1" noResize="1" noEditPoints="1" noAdjustHandles="1" noChangeArrowheads="1" noChangeShapeType="1"/>
          </p:cNvSpPr>
          <p:nvPr/>
        </p:nvSpPr>
        <p:spPr>
          <a:xfrm>
            <a:off x="541365" y="1127125"/>
            <a:ext cx="1365520" cy="5137150"/>
          </a:xfrm>
          <a:prstGeom prst="rect">
            <a:avLst/>
          </a:prstGeom>
          <a:solidFill>
            <a:schemeClr val="tx2"/>
          </a:solidFill>
        </p:spPr>
        <p:txBody>
          <a:bodyPr vert="horz" lIns="1152000" tIns="216000" rIns="10800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AU" sz="1200" dirty="0"/>
          </a:p>
        </p:txBody>
      </p:sp>
      <p:cxnSp>
        <p:nvCxnSpPr>
          <p:cNvPr id="42" name="Straight Connector 41">
            <a:extLst>
              <a:ext uri="{FF2B5EF4-FFF2-40B4-BE49-F238E27FC236}">
                <a16:creationId xmlns:a16="http://schemas.microsoft.com/office/drawing/2014/main" id="{59D7AF28-6372-750F-9E2D-8E545CDEA152}"/>
              </a:ext>
            </a:extLst>
          </p:cNvPr>
          <p:cNvCxnSpPr>
            <a:cxnSpLocks/>
          </p:cNvCxnSpPr>
          <p:nvPr/>
        </p:nvCxnSpPr>
        <p:spPr>
          <a:xfrm>
            <a:off x="539999" y="4135152"/>
            <a:ext cx="8820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6" name="Object 5" hidden="1">
            <a:extLst>
              <a:ext uri="{FF2B5EF4-FFF2-40B4-BE49-F238E27FC236}">
                <a16:creationId xmlns:a16="http://schemas.microsoft.com/office/drawing/2014/main" id="{1C5FC2B5-037B-D93E-1C77-2C8359BFE0A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6" name="Object 5" hidden="1">
                        <a:extLst>
                          <a:ext uri="{FF2B5EF4-FFF2-40B4-BE49-F238E27FC236}">
                            <a16:creationId xmlns:a16="http://schemas.microsoft.com/office/drawing/2014/main" id="{1C5FC2B5-037B-D93E-1C77-2C8359BFE0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21CE8BB-9964-A834-990C-0EEC2F4615AC}"/>
              </a:ext>
            </a:extLst>
          </p:cNvPr>
          <p:cNvSpPr>
            <a:spLocks noGrp="1"/>
          </p:cNvSpPr>
          <p:nvPr>
            <p:ph type="title"/>
          </p:nvPr>
        </p:nvSpPr>
        <p:spPr>
          <a:xfrm>
            <a:off x="539999" y="548681"/>
            <a:ext cx="8820000" cy="341618"/>
          </a:xfrm>
        </p:spPr>
        <p:txBody>
          <a:bodyPr vert="horz"/>
          <a:lstStyle/>
          <a:p>
            <a:r>
              <a:rPr lang="en-AU"/>
              <a:t>This Playbook is a ‘how to’ guide to implement ‘better practice’ inspections</a:t>
            </a:r>
          </a:p>
        </p:txBody>
      </p:sp>
      <p:sp>
        <p:nvSpPr>
          <p:cNvPr id="15" name="Content Placeholder 10">
            <a:extLst>
              <a:ext uri="{FF2B5EF4-FFF2-40B4-BE49-F238E27FC236}">
                <a16:creationId xmlns:a16="http://schemas.microsoft.com/office/drawing/2014/main" id="{88044BCB-EFE0-3A33-CE60-23C8FDEAF27B}"/>
              </a:ext>
            </a:extLst>
          </p:cNvPr>
          <p:cNvSpPr txBox="1">
            <a:spLocks/>
          </p:cNvSpPr>
          <p:nvPr/>
        </p:nvSpPr>
        <p:spPr>
          <a:xfrm>
            <a:off x="2004211" y="1178936"/>
            <a:ext cx="3176555" cy="2779595"/>
          </a:xfrm>
          <a:prstGeom prst="rect">
            <a:avLst/>
          </a:prstGeom>
          <a:no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200"/>
              </a:spcBef>
            </a:pPr>
            <a:r>
              <a:rPr lang="en-AU" sz="1000" b="1">
                <a:cs typeface="Segoe UI"/>
              </a:rPr>
              <a:t>This Playbook is part of Victoria’s broader approach to better practice regulation.</a:t>
            </a:r>
          </a:p>
          <a:p>
            <a:pPr marL="0" marR="0" lvl="0" indent="0" algn="l" defTabSz="914349" rtl="0" eaLnBrk="1" fontAlgn="auto" latinLnBrk="0" hangingPunct="1">
              <a:lnSpc>
                <a:spcPct val="110000"/>
              </a:lnSpc>
              <a:spcBef>
                <a:spcPts val="200"/>
              </a:spcBef>
              <a:spcAft>
                <a:spcPts val="0"/>
              </a:spcAft>
              <a:buClrTx/>
              <a:buSzTx/>
              <a:buFontTx/>
              <a:buNone/>
              <a:tabLst/>
              <a:defRPr/>
            </a:pPr>
            <a:r>
              <a:rPr kumimoji="0" lang="en-AU" sz="1000" b="0" i="0" u="none" strike="noStrike" kern="1200" cap="none" spc="0" normalizeH="0" baseline="0" noProof="0">
                <a:ln>
                  <a:noFill/>
                </a:ln>
                <a:effectLst/>
                <a:uLnTx/>
                <a:uFillTx/>
                <a:latin typeface="VIC"/>
                <a:ea typeface="+mn-ea"/>
                <a:cs typeface="Segoe UI"/>
              </a:rPr>
              <a:t>This Playbook is one of several Victorian Government frameworks and principles guiding ‘better practice’ regulation. </a:t>
            </a:r>
            <a:r>
              <a:rPr lang="en-AU" sz="1000">
                <a:latin typeface="VIC"/>
                <a:ea typeface="+mn-ea"/>
                <a:cs typeface="+mn-cs"/>
              </a:rPr>
              <a:t>Regulators should view this guidance together</a:t>
            </a:r>
            <a:r>
              <a:rPr kumimoji="0" lang="en-AU" sz="1000" b="0" i="0" u="none" strike="noStrike" kern="1200" cap="none" spc="0" normalizeH="0" baseline="0" noProof="0">
                <a:ln>
                  <a:noFill/>
                </a:ln>
                <a:effectLst/>
                <a:uLnTx/>
                <a:uFillTx/>
                <a:latin typeface="VIC"/>
                <a:ea typeface="+mn-ea"/>
                <a:cs typeface="+mn-cs"/>
              </a:rPr>
              <a:t> with the Better Practice Permissions Playbook to prepare for digital reform.</a:t>
            </a:r>
          </a:p>
          <a:p>
            <a:pPr>
              <a:lnSpc>
                <a:spcPct val="110000"/>
              </a:lnSpc>
              <a:spcBef>
                <a:spcPts val="200"/>
              </a:spcBef>
              <a:defRPr/>
            </a:pPr>
            <a:r>
              <a:rPr lang="en-AU" sz="1000">
                <a:latin typeface="VIC"/>
                <a:ea typeface="+mn-ea"/>
                <a:cs typeface="Segoe UI"/>
              </a:rPr>
              <a:t>This Playbook was developed in line </a:t>
            </a:r>
            <a:r>
              <a:rPr lang="en-AU" sz="1000">
                <a:latin typeface="VIC" panose="00000500000000000000" pitchFamily="2" charset="0"/>
                <a:ea typeface="+mn-ea"/>
                <a:cs typeface="Segoe UI"/>
              </a:rPr>
              <a:t>with the then principles of good regulatory practice set out in Better Regulation Victoria’s </a:t>
            </a:r>
            <a:r>
              <a:rPr lang="en-AU" sz="1000" i="1" u="sng">
                <a:solidFill>
                  <a:schemeClr val="accent1"/>
                </a:solidFill>
                <a:uFill>
                  <a:solidFill>
                    <a:schemeClr val="bg1">
                      <a:lumMod val="95000"/>
                    </a:schemeClr>
                  </a:solidFill>
                </a:uFill>
                <a:latin typeface="VIC SemiBold" panose="00000700000000000000" pitchFamily="2" charset="0"/>
                <a:hlinkClick r:id="rId6">
                  <a:extLst>
                    <a:ext uri="{A12FA001-AC4F-418D-AE19-62706E023703}">
                      <ahyp:hlinkClr xmlns:ahyp="http://schemas.microsoft.com/office/drawing/2018/hyperlinkcolor" val="tx"/>
                    </a:ext>
                  </a:extLst>
                </a:hlinkClick>
              </a:rPr>
              <a:t>Towards best practice guidance</a:t>
            </a:r>
            <a:r>
              <a:rPr lang="en-AU" sz="1000">
                <a:solidFill>
                  <a:prstClr val="black"/>
                </a:solidFill>
                <a:latin typeface="VIC" panose="00000500000000000000" pitchFamily="2" charset="0"/>
                <a:ea typeface="+mn-ea"/>
                <a:cs typeface="Segoe UI"/>
              </a:rPr>
              <a:t>. </a:t>
            </a:r>
            <a:r>
              <a:rPr lang="en-AU" sz="1000">
                <a:latin typeface="VIC" panose="00000500000000000000" pitchFamily="2" charset="0"/>
                <a:ea typeface="+mn-ea"/>
                <a:cs typeface="Segoe UI"/>
              </a:rPr>
              <a:t>This Playbook will address principles 4-7, 9 and 10. Regulators are expected to have a clear view of their regulatory strategy as per principles 1-3 and ways of working with peers as per principle 8.</a:t>
            </a:r>
            <a:endParaRPr lang="en-US" sz="1000">
              <a:latin typeface="VIC" panose="00000500000000000000" pitchFamily="2" charset="0"/>
              <a:ea typeface="+mn-ea"/>
              <a:cs typeface="Segoe UI"/>
            </a:endParaRPr>
          </a:p>
        </p:txBody>
      </p:sp>
      <p:sp>
        <p:nvSpPr>
          <p:cNvPr id="16" name="Content Placeholder 10">
            <a:extLst>
              <a:ext uri="{FF2B5EF4-FFF2-40B4-BE49-F238E27FC236}">
                <a16:creationId xmlns:a16="http://schemas.microsoft.com/office/drawing/2014/main" id="{9FF8E02C-5678-7E00-E5DC-8614E0560D29}"/>
              </a:ext>
            </a:extLst>
          </p:cNvPr>
          <p:cNvSpPr txBox="1">
            <a:spLocks/>
          </p:cNvSpPr>
          <p:nvPr/>
        </p:nvSpPr>
        <p:spPr>
          <a:xfrm>
            <a:off x="2004211" y="5374478"/>
            <a:ext cx="7355788" cy="835935"/>
          </a:xfrm>
          <a:prstGeom prst="rect">
            <a:avLst/>
          </a:prstGeom>
          <a:no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200"/>
              </a:spcBef>
            </a:pPr>
            <a:r>
              <a:rPr lang="en-AU" sz="1000" dirty="0">
                <a:cs typeface="Segoe UI"/>
              </a:rPr>
              <a:t>Use this Playbook and the supporting tools to develop a set of actions to implement better practice inspection processes. Implementation of this Playbook will result in a well-functioning, purpose driven, efficient inspection program. </a:t>
            </a:r>
          </a:p>
          <a:p>
            <a:pPr>
              <a:spcBef>
                <a:spcPts val="200"/>
              </a:spcBef>
            </a:pPr>
            <a:r>
              <a:rPr lang="en-AU" sz="1000" dirty="0">
                <a:cs typeface="Segoe UI"/>
              </a:rPr>
              <a:t>Through this Playbook you will identify and justify opportunities for digital reform, supported by documented rules and processes that align with better practice.</a:t>
            </a:r>
            <a:endParaRPr lang="en-AU" sz="1000" dirty="0"/>
          </a:p>
        </p:txBody>
      </p:sp>
      <p:sp>
        <p:nvSpPr>
          <p:cNvPr id="17" name="Content Placeholder 10">
            <a:extLst>
              <a:ext uri="{FF2B5EF4-FFF2-40B4-BE49-F238E27FC236}">
                <a16:creationId xmlns:a16="http://schemas.microsoft.com/office/drawing/2014/main" id="{AB0020A1-9105-DAFD-88A2-51DD555E03CB}"/>
              </a:ext>
            </a:extLst>
          </p:cNvPr>
          <p:cNvSpPr txBox="1">
            <a:spLocks/>
          </p:cNvSpPr>
          <p:nvPr/>
        </p:nvSpPr>
        <p:spPr>
          <a:xfrm>
            <a:off x="2042311" y="4178968"/>
            <a:ext cx="1211429" cy="888909"/>
          </a:xfrm>
          <a:prstGeom prst="rect">
            <a:avLst/>
          </a:prstGeom>
          <a:noFill/>
        </p:spPr>
        <p:txBody>
          <a:bodyPr vert="horz" lIns="0" tIns="72000" rIns="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b="1">
                <a:cs typeface="Segoe UI"/>
              </a:rPr>
              <a:t>You will be able to use this Playbook in different reform contexts including:</a:t>
            </a:r>
          </a:p>
        </p:txBody>
      </p:sp>
      <p:cxnSp>
        <p:nvCxnSpPr>
          <p:cNvPr id="64" name="Straight Connector 63">
            <a:extLst>
              <a:ext uri="{FF2B5EF4-FFF2-40B4-BE49-F238E27FC236}">
                <a16:creationId xmlns:a16="http://schemas.microsoft.com/office/drawing/2014/main" id="{6FB0D53E-19B4-AA37-01A1-1B48483A9BD4}"/>
              </a:ext>
            </a:extLst>
          </p:cNvPr>
          <p:cNvCxnSpPr>
            <a:cxnSpLocks/>
          </p:cNvCxnSpPr>
          <p:nvPr/>
        </p:nvCxnSpPr>
        <p:spPr>
          <a:xfrm>
            <a:off x="539999" y="5292549"/>
            <a:ext cx="8820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8FF22F0-2B95-207B-8AEA-F8ABDE8170A7}"/>
              </a:ext>
            </a:extLst>
          </p:cNvPr>
          <p:cNvSpPr/>
          <p:nvPr/>
        </p:nvSpPr>
        <p:spPr>
          <a:xfrm>
            <a:off x="5192724" y="1193062"/>
            <a:ext cx="4167275" cy="26677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grpSp>
        <p:nvGrpSpPr>
          <p:cNvPr id="7" name="Group 6">
            <a:extLst>
              <a:ext uri="{FF2B5EF4-FFF2-40B4-BE49-F238E27FC236}">
                <a16:creationId xmlns:a16="http://schemas.microsoft.com/office/drawing/2014/main" id="{2A160CAA-0B10-A1DA-6BB4-73680223D241}"/>
              </a:ext>
            </a:extLst>
          </p:cNvPr>
          <p:cNvGrpSpPr/>
          <p:nvPr/>
        </p:nvGrpSpPr>
        <p:grpSpPr>
          <a:xfrm>
            <a:off x="5331357" y="1382979"/>
            <a:ext cx="280660" cy="2287877"/>
            <a:chOff x="5379995" y="1382979"/>
            <a:chExt cx="280660" cy="2287877"/>
          </a:xfrm>
        </p:grpSpPr>
        <p:cxnSp>
          <p:nvCxnSpPr>
            <p:cNvPr id="13" name="Straight Connector 12">
              <a:extLst>
                <a:ext uri="{FF2B5EF4-FFF2-40B4-BE49-F238E27FC236}">
                  <a16:creationId xmlns:a16="http://schemas.microsoft.com/office/drawing/2014/main" id="{1198EA73-C544-9D54-2090-38784CB155C5}"/>
                </a:ext>
              </a:extLst>
            </p:cNvPr>
            <p:cNvCxnSpPr>
              <a:cxnSpLocks/>
            </p:cNvCxnSpPr>
            <p:nvPr/>
          </p:nvCxnSpPr>
          <p:spPr>
            <a:xfrm>
              <a:off x="5520324" y="1382979"/>
              <a:ext cx="0" cy="2287877"/>
            </a:xfrm>
            <a:prstGeom prst="line">
              <a:avLst/>
            </a:prstGeom>
            <a:ln w="25400" cap="rnd">
              <a:solidFill>
                <a:schemeClr val="tx2"/>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3FC7291-DA3F-A343-349A-88D1FD9E6B7B}"/>
                </a:ext>
              </a:extLst>
            </p:cNvPr>
            <p:cNvSpPr txBox="1"/>
            <p:nvPr/>
          </p:nvSpPr>
          <p:spPr>
            <a:xfrm rot="16200000">
              <a:off x="4643734" y="2386588"/>
              <a:ext cx="1753182" cy="280660"/>
            </a:xfrm>
            <a:prstGeom prst="rect">
              <a:avLst/>
            </a:prstGeom>
            <a:solidFill>
              <a:schemeClr val="bg1"/>
            </a:solidFill>
          </p:spPr>
          <p:txBody>
            <a:bodyPr wrap="square" lIns="36000" tIns="36000" rIns="36000" bIns="36000" anchor="ctr">
              <a:noAutofit/>
            </a:bodyPr>
            <a:lstStyle/>
            <a:p>
              <a:pPr algn="ctr">
                <a:defRPr/>
              </a:pPr>
              <a:r>
                <a:rPr lang="en-AU" sz="1050">
                  <a:solidFill>
                    <a:srgbClr val="00264D"/>
                  </a:solidFill>
                  <a:latin typeface="VIC SemiBold" panose="00000700000000000000" pitchFamily="50" charset="0"/>
                </a:rPr>
                <a:t>Towards Best Practice Guide </a:t>
              </a:r>
            </a:p>
          </p:txBody>
        </p:sp>
      </p:grpSp>
      <p:grpSp>
        <p:nvGrpSpPr>
          <p:cNvPr id="5" name="Group 4">
            <a:extLst>
              <a:ext uri="{FF2B5EF4-FFF2-40B4-BE49-F238E27FC236}">
                <a16:creationId xmlns:a16="http://schemas.microsoft.com/office/drawing/2014/main" id="{01551FB1-2AC4-5F14-DC3F-B52B73686AED}"/>
              </a:ext>
            </a:extLst>
          </p:cNvPr>
          <p:cNvGrpSpPr/>
          <p:nvPr/>
        </p:nvGrpSpPr>
        <p:grpSpPr>
          <a:xfrm>
            <a:off x="5635496" y="1248321"/>
            <a:ext cx="3548894" cy="2354834"/>
            <a:chOff x="5781390" y="1382443"/>
            <a:chExt cx="3349890" cy="2354834"/>
          </a:xfrm>
        </p:grpSpPr>
        <p:cxnSp>
          <p:nvCxnSpPr>
            <p:cNvPr id="22" name="Straight Connector 21">
              <a:extLst>
                <a:ext uri="{FF2B5EF4-FFF2-40B4-BE49-F238E27FC236}">
                  <a16:creationId xmlns:a16="http://schemas.microsoft.com/office/drawing/2014/main" id="{6DFF9887-7675-BA9B-63C1-884643C6FD5B}"/>
                </a:ext>
              </a:extLst>
            </p:cNvPr>
            <p:cNvCxnSpPr/>
            <p:nvPr/>
          </p:nvCxnSpPr>
          <p:spPr>
            <a:xfrm>
              <a:off x="6588386" y="2587932"/>
              <a:ext cx="303" cy="205562"/>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B124A215-60B2-BC2E-5F9C-6E70A32FB1BE}"/>
                </a:ext>
              </a:extLst>
            </p:cNvPr>
            <p:cNvSpPr/>
            <p:nvPr/>
          </p:nvSpPr>
          <p:spPr>
            <a:xfrm>
              <a:off x="5781802" y="2871912"/>
              <a:ext cx="1589285" cy="864000"/>
            </a:xfrm>
            <a:prstGeom prst="rect">
              <a:avLst/>
            </a:prstGeom>
            <a:solidFill>
              <a:schemeClr val="bg1">
                <a:lumMod val="95000"/>
              </a:schemeClr>
            </a:solidFill>
            <a:ln w="12700" cap="rnd">
              <a:solidFill>
                <a:schemeClr val="accent3"/>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72000" rtlCol="0" anchor="ctr"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ea typeface="+mn-ea"/>
                  <a:cs typeface="+mn-cs"/>
                </a:rPr>
                <a:t>Playbook for better practice permissions </a:t>
              </a:r>
              <a:br>
                <a:rPr kumimoji="0" lang="en-AU" sz="1050" b="0" i="0" u="none" strike="noStrike" kern="1200" cap="none" spc="0" normalizeH="0" baseline="0" noProof="0">
                  <a:ln>
                    <a:noFill/>
                  </a:ln>
                  <a:solidFill>
                    <a:srgbClr val="00264D"/>
                  </a:solidFill>
                  <a:effectLst/>
                  <a:uLnTx/>
                  <a:uFillTx/>
                  <a:ea typeface="+mn-ea"/>
                  <a:cs typeface="+mn-cs"/>
                </a:rPr>
              </a:br>
              <a:r>
                <a:rPr kumimoji="0" lang="en-AU" sz="1050" b="0" i="0" u="none" strike="noStrike" kern="1200" cap="none" spc="0" normalizeH="0" baseline="0" noProof="0">
                  <a:ln>
                    <a:noFill/>
                  </a:ln>
                  <a:solidFill>
                    <a:srgbClr val="00264D"/>
                  </a:solidFill>
                  <a:effectLst/>
                  <a:uLnTx/>
                  <a:uFillTx/>
                  <a:ea typeface="+mn-ea"/>
                  <a:cs typeface="+mn-cs"/>
                </a:rPr>
                <a:t>and prepare for </a:t>
              </a:r>
              <a:br>
                <a:rPr kumimoji="0" lang="en-AU" sz="1050" b="0" i="0" u="none" strike="noStrike" kern="1200" cap="none" spc="0" normalizeH="0" baseline="0" noProof="0">
                  <a:ln>
                    <a:noFill/>
                  </a:ln>
                  <a:solidFill>
                    <a:srgbClr val="00264D"/>
                  </a:solidFill>
                  <a:effectLst/>
                  <a:uLnTx/>
                  <a:uFillTx/>
                  <a:ea typeface="+mn-ea"/>
                  <a:cs typeface="+mn-cs"/>
                </a:rPr>
              </a:br>
              <a:r>
                <a:rPr kumimoji="0" lang="en-AU" sz="1050" b="0" i="0" u="none" strike="noStrike" kern="1200" cap="none" spc="0" normalizeH="0" baseline="0" noProof="0">
                  <a:ln>
                    <a:noFill/>
                  </a:ln>
                  <a:solidFill>
                    <a:srgbClr val="00264D"/>
                  </a:solidFill>
                  <a:effectLst/>
                  <a:uLnTx/>
                  <a:uFillTx/>
                  <a:ea typeface="+mn-ea"/>
                  <a:cs typeface="+mn-cs"/>
                </a:rPr>
                <a:t>digital reform </a:t>
              </a:r>
              <a:endParaRPr lang="en-AU" sz="1050">
                <a:solidFill>
                  <a:srgbClr val="00264D"/>
                </a:solidFill>
              </a:endParaRPr>
            </a:p>
          </p:txBody>
        </p:sp>
        <p:sp>
          <p:nvSpPr>
            <p:cNvPr id="25" name="Rectangle 24">
              <a:extLst>
                <a:ext uri="{FF2B5EF4-FFF2-40B4-BE49-F238E27FC236}">
                  <a16:creationId xmlns:a16="http://schemas.microsoft.com/office/drawing/2014/main" id="{299575BB-145B-1243-2383-FF091DD7ED48}"/>
                </a:ext>
              </a:extLst>
            </p:cNvPr>
            <p:cNvSpPr/>
            <p:nvPr/>
          </p:nvSpPr>
          <p:spPr>
            <a:xfrm>
              <a:off x="5781802" y="2801278"/>
              <a:ext cx="1589700" cy="7200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nvGrpSpPr>
            <p:cNvPr id="26" name="Group 25">
              <a:extLst>
                <a:ext uri="{FF2B5EF4-FFF2-40B4-BE49-F238E27FC236}">
                  <a16:creationId xmlns:a16="http://schemas.microsoft.com/office/drawing/2014/main" id="{455EB9E0-5C08-CCA1-8BB8-2CE126F2FFE2}"/>
                </a:ext>
              </a:extLst>
            </p:cNvPr>
            <p:cNvGrpSpPr/>
            <p:nvPr/>
          </p:nvGrpSpPr>
          <p:grpSpPr>
            <a:xfrm>
              <a:off x="5781390" y="1382443"/>
              <a:ext cx="3322926" cy="547914"/>
              <a:chOff x="986189" y="2415974"/>
              <a:chExt cx="3421271" cy="644035"/>
            </a:xfrm>
          </p:grpSpPr>
          <p:sp>
            <p:nvSpPr>
              <p:cNvPr id="28" name="Rectangle 27">
                <a:extLst>
                  <a:ext uri="{FF2B5EF4-FFF2-40B4-BE49-F238E27FC236}">
                    <a16:creationId xmlns:a16="http://schemas.microsoft.com/office/drawing/2014/main" id="{1CE7FE26-EF75-F986-FF5C-7F934648C9FC}"/>
                  </a:ext>
                </a:extLst>
              </p:cNvPr>
              <p:cNvSpPr/>
              <p:nvPr/>
            </p:nvSpPr>
            <p:spPr>
              <a:xfrm>
                <a:off x="986199" y="2533294"/>
                <a:ext cx="3421261" cy="526715"/>
              </a:xfrm>
              <a:prstGeom prst="rect">
                <a:avLst/>
              </a:prstGeom>
              <a:solidFill>
                <a:schemeClr val="bg1">
                  <a:lumMod val="95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ctr" anchorCtr="0"/>
              <a:lstStyle/>
              <a:p>
                <a:pPr algn="ctr">
                  <a:defRPr/>
                </a:pPr>
                <a:r>
                  <a:rPr lang="en-AU" sz="1050">
                    <a:solidFill>
                      <a:srgbClr val="00264D"/>
                    </a:solidFill>
                  </a:rPr>
                  <a:t>Victorian Guide to Regulation</a:t>
                </a:r>
              </a:p>
            </p:txBody>
          </p:sp>
          <p:sp>
            <p:nvSpPr>
              <p:cNvPr id="31" name="Rectangle 30">
                <a:extLst>
                  <a:ext uri="{FF2B5EF4-FFF2-40B4-BE49-F238E27FC236}">
                    <a16:creationId xmlns:a16="http://schemas.microsoft.com/office/drawing/2014/main" id="{9BF606D3-0DA5-5707-201B-147CB601308C}"/>
                  </a:ext>
                </a:extLst>
              </p:cNvPr>
              <p:cNvSpPr/>
              <p:nvPr/>
            </p:nvSpPr>
            <p:spPr>
              <a:xfrm>
                <a:off x="986189" y="2415974"/>
                <a:ext cx="3421261" cy="117322"/>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sp>
          <p:nvSpPr>
            <p:cNvPr id="33" name="Rectangle 32">
              <a:extLst>
                <a:ext uri="{FF2B5EF4-FFF2-40B4-BE49-F238E27FC236}">
                  <a16:creationId xmlns:a16="http://schemas.microsoft.com/office/drawing/2014/main" id="{49B41492-7023-CCF7-9158-297318F326A4}"/>
                </a:ext>
              </a:extLst>
            </p:cNvPr>
            <p:cNvSpPr/>
            <p:nvPr/>
          </p:nvSpPr>
          <p:spPr>
            <a:xfrm>
              <a:off x="7542186" y="2873277"/>
              <a:ext cx="1588274" cy="864000"/>
            </a:xfrm>
            <a:prstGeom prst="rect">
              <a:avLst/>
            </a:prstGeom>
            <a:solidFill>
              <a:schemeClr val="bg1">
                <a:lumMod val="95000"/>
              </a:schemeClr>
            </a:solidFill>
            <a:ln w="12700" cap="rnd">
              <a:solidFill>
                <a:schemeClr val="accent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72000" rtlCol="0" anchor="ctr"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i="0" u="none" strike="noStrike" kern="1200" cap="none" spc="0" normalizeH="0" baseline="0" noProof="0">
                  <a:ln>
                    <a:noFill/>
                  </a:ln>
                  <a:solidFill>
                    <a:srgbClr val="00264D"/>
                  </a:solidFill>
                  <a:effectLst/>
                  <a:uLnTx/>
                  <a:uFillTx/>
                  <a:ea typeface="+mn-ea"/>
                  <a:cs typeface="+mn-cs"/>
                </a:rPr>
                <a:t>Playbook for better practice inspections and prepare for digital reform</a:t>
              </a:r>
              <a:endParaRPr lang="en-AU" sz="1050">
                <a:solidFill>
                  <a:srgbClr val="00264D"/>
                </a:solidFill>
              </a:endParaRPr>
            </a:p>
          </p:txBody>
        </p:sp>
        <p:sp>
          <p:nvSpPr>
            <p:cNvPr id="34" name="Rectangle 33">
              <a:extLst>
                <a:ext uri="{FF2B5EF4-FFF2-40B4-BE49-F238E27FC236}">
                  <a16:creationId xmlns:a16="http://schemas.microsoft.com/office/drawing/2014/main" id="{3B9AEDFF-6254-48C1-F381-4838271B9BA7}"/>
                </a:ext>
              </a:extLst>
            </p:cNvPr>
            <p:cNvSpPr/>
            <p:nvPr/>
          </p:nvSpPr>
          <p:spPr>
            <a:xfrm>
              <a:off x="7542186" y="2801278"/>
              <a:ext cx="1589094" cy="72000"/>
            </a:xfrm>
            <a:prstGeom prst="rect">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nvGrpSpPr>
            <p:cNvPr id="35" name="Group 34">
              <a:extLst>
                <a:ext uri="{FF2B5EF4-FFF2-40B4-BE49-F238E27FC236}">
                  <a16:creationId xmlns:a16="http://schemas.microsoft.com/office/drawing/2014/main" id="{CAE0C954-086A-D8C3-8FD4-CBB41CC3D4A9}"/>
                </a:ext>
              </a:extLst>
            </p:cNvPr>
            <p:cNvGrpSpPr/>
            <p:nvPr/>
          </p:nvGrpSpPr>
          <p:grpSpPr>
            <a:xfrm>
              <a:off x="5781390" y="2060213"/>
              <a:ext cx="1589706" cy="596880"/>
              <a:chOff x="1069710" y="2415974"/>
              <a:chExt cx="3150011" cy="587562"/>
            </a:xfrm>
          </p:grpSpPr>
          <p:sp>
            <p:nvSpPr>
              <p:cNvPr id="36" name="Rectangle 35">
                <a:extLst>
                  <a:ext uri="{FF2B5EF4-FFF2-40B4-BE49-F238E27FC236}">
                    <a16:creationId xmlns:a16="http://schemas.microsoft.com/office/drawing/2014/main" id="{63E20EF8-29C2-0CA3-8690-F12782D09F6D}"/>
                  </a:ext>
                </a:extLst>
              </p:cNvPr>
              <p:cNvSpPr/>
              <p:nvPr/>
            </p:nvSpPr>
            <p:spPr>
              <a:xfrm>
                <a:off x="1069710" y="2505973"/>
                <a:ext cx="3149175" cy="497563"/>
              </a:xfrm>
              <a:prstGeom prst="rect">
                <a:avLst/>
              </a:prstGeom>
              <a:solidFill>
                <a:schemeClr val="bg1">
                  <a:lumMod val="95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ctr"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ea typeface="+mn-ea"/>
                    <a:cs typeface="+mn-cs"/>
                  </a:rPr>
                  <a:t>Victorian Permissions Framework</a:t>
                </a:r>
                <a:endParaRPr lang="en-AU" sz="1050">
                  <a:solidFill>
                    <a:srgbClr val="00264D"/>
                  </a:solidFill>
                </a:endParaRPr>
              </a:p>
            </p:txBody>
          </p:sp>
          <p:sp>
            <p:nvSpPr>
              <p:cNvPr id="37" name="Rectangle 36">
                <a:extLst>
                  <a:ext uri="{FF2B5EF4-FFF2-40B4-BE49-F238E27FC236}">
                    <a16:creationId xmlns:a16="http://schemas.microsoft.com/office/drawing/2014/main" id="{422E6574-C74C-589A-6FF2-FB0A59FBF09F}"/>
                  </a:ext>
                </a:extLst>
              </p:cNvPr>
              <p:cNvSpPr/>
              <p:nvPr/>
            </p:nvSpPr>
            <p:spPr>
              <a:xfrm>
                <a:off x="1069721" y="2415974"/>
                <a:ext cx="3150000" cy="90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cxnSp>
          <p:nvCxnSpPr>
            <p:cNvPr id="38" name="Straight Connector 37">
              <a:extLst>
                <a:ext uri="{FF2B5EF4-FFF2-40B4-BE49-F238E27FC236}">
                  <a16:creationId xmlns:a16="http://schemas.microsoft.com/office/drawing/2014/main" id="{24A681C4-F11B-630A-C386-D50F61CACFB5}"/>
                </a:ext>
              </a:extLst>
            </p:cNvPr>
            <p:cNvCxnSpPr>
              <a:cxnSpLocks/>
            </p:cNvCxnSpPr>
            <p:nvPr/>
          </p:nvCxnSpPr>
          <p:spPr>
            <a:xfrm>
              <a:off x="6588386" y="1930362"/>
              <a:ext cx="0" cy="129854"/>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F4D8007-9EE7-0D3D-B5C4-0BBB7E856268}"/>
                </a:ext>
              </a:extLst>
            </p:cNvPr>
            <p:cNvCxnSpPr>
              <a:cxnSpLocks/>
            </p:cNvCxnSpPr>
            <p:nvPr/>
          </p:nvCxnSpPr>
          <p:spPr>
            <a:xfrm>
              <a:off x="8372538" y="1930362"/>
              <a:ext cx="0" cy="91013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54" name="Content Placeholder 10">
            <a:extLst>
              <a:ext uri="{FF2B5EF4-FFF2-40B4-BE49-F238E27FC236}">
                <a16:creationId xmlns:a16="http://schemas.microsoft.com/office/drawing/2014/main" id="{4A36CAAD-8F97-2D60-95F1-340BF9EC9CA4}"/>
              </a:ext>
            </a:extLst>
          </p:cNvPr>
          <p:cNvSpPr txBox="1">
            <a:spLocks/>
          </p:cNvSpPr>
          <p:nvPr/>
        </p:nvSpPr>
        <p:spPr>
          <a:xfrm>
            <a:off x="3341541" y="4196170"/>
            <a:ext cx="1458210" cy="1078719"/>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000"/>
              <a:t>To assess how </a:t>
            </a:r>
            <a:br>
              <a:rPr lang="en-AU" sz="1000"/>
            </a:br>
            <a:r>
              <a:rPr lang="en-AU" sz="1000"/>
              <a:t>digitally ready your practices and processes are currently.</a:t>
            </a:r>
          </a:p>
        </p:txBody>
      </p:sp>
      <p:sp>
        <p:nvSpPr>
          <p:cNvPr id="57" name="Content Placeholder 10">
            <a:extLst>
              <a:ext uri="{FF2B5EF4-FFF2-40B4-BE49-F238E27FC236}">
                <a16:creationId xmlns:a16="http://schemas.microsoft.com/office/drawing/2014/main" id="{22971288-88A2-B1C6-B86D-D8F1B01AA18B}"/>
              </a:ext>
            </a:extLst>
          </p:cNvPr>
          <p:cNvSpPr txBox="1">
            <a:spLocks/>
          </p:cNvSpPr>
          <p:nvPr/>
        </p:nvSpPr>
        <p:spPr>
          <a:xfrm>
            <a:off x="4804524" y="4196170"/>
            <a:ext cx="1458210" cy="1078719"/>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000">
                <a:cs typeface="Segoe UI"/>
              </a:rPr>
              <a:t>To implement </a:t>
            </a:r>
            <a:br>
              <a:rPr lang="en-AU" sz="1000">
                <a:cs typeface="Segoe UI"/>
              </a:rPr>
            </a:br>
            <a:r>
              <a:rPr lang="en-AU" sz="1000">
                <a:cs typeface="Segoe UI"/>
              </a:rPr>
              <a:t>improved practices </a:t>
            </a:r>
            <a:br>
              <a:rPr lang="en-AU" sz="1000">
                <a:cs typeface="Segoe UI"/>
              </a:rPr>
            </a:br>
            <a:r>
              <a:rPr lang="en-AU" sz="1000">
                <a:cs typeface="Segoe UI"/>
              </a:rPr>
              <a:t>and processes and prepare for digital reform.</a:t>
            </a:r>
          </a:p>
        </p:txBody>
      </p:sp>
      <p:sp>
        <p:nvSpPr>
          <p:cNvPr id="75" name="Content Placeholder 10">
            <a:extLst>
              <a:ext uri="{FF2B5EF4-FFF2-40B4-BE49-F238E27FC236}">
                <a16:creationId xmlns:a16="http://schemas.microsoft.com/office/drawing/2014/main" id="{B91FA63F-FE76-8504-5D8D-C476AED470BC}"/>
              </a:ext>
            </a:extLst>
          </p:cNvPr>
          <p:cNvSpPr txBox="1">
            <a:spLocks/>
          </p:cNvSpPr>
          <p:nvPr/>
        </p:nvSpPr>
        <p:spPr>
          <a:xfrm>
            <a:off x="6296082" y="4196170"/>
            <a:ext cx="1458210" cy="1078719"/>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000"/>
              <a:t>To periodically or routinely review regulatory practices </a:t>
            </a:r>
            <a:br>
              <a:rPr lang="en-AU" sz="1000"/>
            </a:br>
            <a:r>
              <a:rPr lang="en-AU" sz="1000"/>
              <a:t>and processes. </a:t>
            </a:r>
          </a:p>
        </p:txBody>
      </p:sp>
      <p:sp>
        <p:nvSpPr>
          <p:cNvPr id="76" name="Content Placeholder 10">
            <a:extLst>
              <a:ext uri="{FF2B5EF4-FFF2-40B4-BE49-F238E27FC236}">
                <a16:creationId xmlns:a16="http://schemas.microsoft.com/office/drawing/2014/main" id="{07F5854F-44F4-0A69-DA5C-27DC130BE22A}"/>
              </a:ext>
            </a:extLst>
          </p:cNvPr>
          <p:cNvSpPr txBox="1">
            <a:spLocks/>
          </p:cNvSpPr>
          <p:nvPr/>
        </p:nvSpPr>
        <p:spPr>
          <a:xfrm>
            <a:off x="7787640" y="4196170"/>
            <a:ext cx="1572359" cy="1078719"/>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000"/>
              <a:t>To implement inspection processes that are ‘better practice’ as a new regulator.</a:t>
            </a:r>
          </a:p>
        </p:txBody>
      </p:sp>
      <p:sp>
        <p:nvSpPr>
          <p:cNvPr id="11" name="Content Placeholder 10">
            <a:extLst>
              <a:ext uri="{FF2B5EF4-FFF2-40B4-BE49-F238E27FC236}">
                <a16:creationId xmlns:a16="http://schemas.microsoft.com/office/drawing/2014/main" id="{97017992-7850-4ABE-A2B7-C82CAFA1C19C}"/>
              </a:ext>
            </a:extLst>
          </p:cNvPr>
          <p:cNvSpPr txBox="1">
            <a:spLocks/>
          </p:cNvSpPr>
          <p:nvPr/>
        </p:nvSpPr>
        <p:spPr>
          <a:xfrm>
            <a:off x="635289" y="4732723"/>
            <a:ext cx="1188769" cy="399173"/>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a:solidFill>
                  <a:schemeClr val="bg1"/>
                </a:solidFill>
                <a:latin typeface="VIC SemiBold" panose="00000700000000000000" pitchFamily="50" charset="0"/>
              </a:rPr>
              <a:t>USE CASES</a:t>
            </a:r>
          </a:p>
        </p:txBody>
      </p:sp>
      <p:sp>
        <p:nvSpPr>
          <p:cNvPr id="12" name="Content Placeholder 10">
            <a:extLst>
              <a:ext uri="{FF2B5EF4-FFF2-40B4-BE49-F238E27FC236}">
                <a16:creationId xmlns:a16="http://schemas.microsoft.com/office/drawing/2014/main" id="{B8F95E5F-1989-3306-5526-793F5ED1779B}"/>
              </a:ext>
            </a:extLst>
          </p:cNvPr>
          <p:cNvSpPr txBox="1">
            <a:spLocks/>
          </p:cNvSpPr>
          <p:nvPr/>
        </p:nvSpPr>
        <p:spPr>
          <a:xfrm>
            <a:off x="635289" y="5811242"/>
            <a:ext cx="902977" cy="399173"/>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dirty="0">
                <a:solidFill>
                  <a:schemeClr val="bg1"/>
                </a:solidFill>
                <a:latin typeface="VIC SemiBold" panose="00000700000000000000" pitchFamily="50" charset="0"/>
              </a:rPr>
              <a:t>OUTPUT</a:t>
            </a:r>
          </a:p>
        </p:txBody>
      </p:sp>
      <p:grpSp>
        <p:nvGrpSpPr>
          <p:cNvPr id="14" name="Group 13">
            <a:extLst>
              <a:ext uri="{FF2B5EF4-FFF2-40B4-BE49-F238E27FC236}">
                <a16:creationId xmlns:a16="http://schemas.microsoft.com/office/drawing/2014/main" id="{090DF79E-E779-01F0-095F-D63FCD666B2E}"/>
              </a:ext>
            </a:extLst>
          </p:cNvPr>
          <p:cNvGrpSpPr>
            <a:grpSpLocks noChangeAspect="1"/>
          </p:cNvGrpSpPr>
          <p:nvPr/>
        </p:nvGrpSpPr>
        <p:grpSpPr>
          <a:xfrm>
            <a:off x="688980" y="4336252"/>
            <a:ext cx="382874" cy="330754"/>
            <a:chOff x="9175750" y="3322638"/>
            <a:chExt cx="606426" cy="523875"/>
          </a:xfrm>
          <a:solidFill>
            <a:schemeClr val="accent5"/>
          </a:solidFill>
        </p:grpSpPr>
        <p:sp>
          <p:nvSpPr>
            <p:cNvPr id="18" name="Freeform 13">
              <a:extLst>
                <a:ext uri="{FF2B5EF4-FFF2-40B4-BE49-F238E27FC236}">
                  <a16:creationId xmlns:a16="http://schemas.microsoft.com/office/drawing/2014/main" id="{BCB5ED19-1B9F-AA29-4FFB-975FCD654A8C}"/>
                </a:ext>
              </a:extLst>
            </p:cNvPr>
            <p:cNvSpPr>
              <a:spLocks noEditPoints="1"/>
            </p:cNvSpPr>
            <p:nvPr/>
          </p:nvSpPr>
          <p:spPr bwMode="auto">
            <a:xfrm>
              <a:off x="9358313" y="3563938"/>
              <a:ext cx="238125" cy="282575"/>
            </a:xfrm>
            <a:custGeom>
              <a:avLst/>
              <a:gdLst>
                <a:gd name="T0" fmla="*/ 60 w 78"/>
                <a:gd name="T1" fmla="*/ 70 h 93"/>
                <a:gd name="T2" fmla="*/ 60 w 78"/>
                <a:gd name="T3" fmla="*/ 71 h 93"/>
                <a:gd name="T4" fmla="*/ 60 w 78"/>
                <a:gd name="T5" fmla="*/ 70 h 93"/>
                <a:gd name="T6" fmla="*/ 60 w 78"/>
                <a:gd name="T7" fmla="*/ 70 h 93"/>
                <a:gd name="T8" fmla="*/ 55 w 78"/>
                <a:gd name="T9" fmla="*/ 68 h 93"/>
                <a:gd name="T10" fmla="*/ 56 w 78"/>
                <a:gd name="T11" fmla="*/ 58 h 93"/>
                <a:gd name="T12" fmla="*/ 59 w 78"/>
                <a:gd name="T13" fmla="*/ 49 h 93"/>
                <a:gd name="T14" fmla="*/ 66 w 78"/>
                <a:gd name="T15" fmla="*/ 39 h 93"/>
                <a:gd name="T16" fmla="*/ 65 w 78"/>
                <a:gd name="T17" fmla="*/ 30 h 93"/>
                <a:gd name="T18" fmla="*/ 64 w 78"/>
                <a:gd name="T19" fmla="*/ 29 h 93"/>
                <a:gd name="T20" fmla="*/ 60 w 78"/>
                <a:gd name="T21" fmla="*/ 11 h 93"/>
                <a:gd name="T22" fmla="*/ 39 w 78"/>
                <a:gd name="T23" fmla="*/ 0 h 93"/>
                <a:gd name="T24" fmla="*/ 17 w 78"/>
                <a:gd name="T25" fmla="*/ 11 h 93"/>
                <a:gd name="T26" fmla="*/ 14 w 78"/>
                <a:gd name="T27" fmla="*/ 29 h 93"/>
                <a:gd name="T28" fmla="*/ 13 w 78"/>
                <a:gd name="T29" fmla="*/ 30 h 93"/>
                <a:gd name="T30" fmla="*/ 12 w 78"/>
                <a:gd name="T31" fmla="*/ 39 h 93"/>
                <a:gd name="T32" fmla="*/ 18 w 78"/>
                <a:gd name="T33" fmla="*/ 49 h 93"/>
                <a:gd name="T34" fmla="*/ 22 w 78"/>
                <a:gd name="T35" fmla="*/ 58 h 93"/>
                <a:gd name="T36" fmla="*/ 22 w 78"/>
                <a:gd name="T37" fmla="*/ 68 h 93"/>
                <a:gd name="T38" fmla="*/ 16 w 78"/>
                <a:gd name="T39" fmla="*/ 71 h 93"/>
                <a:gd name="T40" fmla="*/ 0 w 78"/>
                <a:gd name="T41" fmla="*/ 90 h 93"/>
                <a:gd name="T42" fmla="*/ 3 w 78"/>
                <a:gd name="T43" fmla="*/ 93 h 93"/>
                <a:gd name="T44" fmla="*/ 75 w 78"/>
                <a:gd name="T45" fmla="*/ 93 h 93"/>
                <a:gd name="T46" fmla="*/ 78 w 78"/>
                <a:gd name="T47" fmla="*/ 90 h 93"/>
                <a:gd name="T48" fmla="*/ 60 w 78"/>
                <a:gd name="T49" fmla="*/ 70 h 93"/>
                <a:gd name="T50" fmla="*/ 6 w 78"/>
                <a:gd name="T51" fmla="*/ 87 h 93"/>
                <a:gd name="T52" fmla="*/ 19 w 78"/>
                <a:gd name="T53" fmla="*/ 76 h 93"/>
                <a:gd name="T54" fmla="*/ 27 w 78"/>
                <a:gd name="T55" fmla="*/ 70 h 93"/>
                <a:gd name="T56" fmla="*/ 28 w 78"/>
                <a:gd name="T57" fmla="*/ 56 h 93"/>
                <a:gd name="T58" fmla="*/ 27 w 78"/>
                <a:gd name="T59" fmla="*/ 55 h 93"/>
                <a:gd name="T60" fmla="*/ 23 w 78"/>
                <a:gd name="T61" fmla="*/ 46 h 93"/>
                <a:gd name="T62" fmla="*/ 20 w 78"/>
                <a:gd name="T63" fmla="*/ 44 h 93"/>
                <a:gd name="T64" fmla="*/ 17 w 78"/>
                <a:gd name="T65" fmla="*/ 38 h 93"/>
                <a:gd name="T66" fmla="*/ 17 w 78"/>
                <a:gd name="T67" fmla="*/ 34 h 93"/>
                <a:gd name="T68" fmla="*/ 19 w 78"/>
                <a:gd name="T69" fmla="*/ 32 h 93"/>
                <a:gd name="T70" fmla="*/ 20 w 78"/>
                <a:gd name="T71" fmla="*/ 30 h 93"/>
                <a:gd name="T72" fmla="*/ 22 w 78"/>
                <a:gd name="T73" fmla="*/ 14 h 93"/>
                <a:gd name="T74" fmla="*/ 39 w 78"/>
                <a:gd name="T75" fmla="*/ 6 h 93"/>
                <a:gd name="T76" fmla="*/ 56 w 78"/>
                <a:gd name="T77" fmla="*/ 14 h 93"/>
                <a:gd name="T78" fmla="*/ 58 w 78"/>
                <a:gd name="T79" fmla="*/ 30 h 93"/>
                <a:gd name="T80" fmla="*/ 58 w 78"/>
                <a:gd name="T81" fmla="*/ 32 h 93"/>
                <a:gd name="T82" fmla="*/ 60 w 78"/>
                <a:gd name="T83" fmla="*/ 34 h 93"/>
                <a:gd name="T84" fmla="*/ 60 w 78"/>
                <a:gd name="T85" fmla="*/ 38 h 93"/>
                <a:gd name="T86" fmla="*/ 57 w 78"/>
                <a:gd name="T87" fmla="*/ 44 h 93"/>
                <a:gd name="T88" fmla="*/ 54 w 78"/>
                <a:gd name="T89" fmla="*/ 46 h 93"/>
                <a:gd name="T90" fmla="*/ 50 w 78"/>
                <a:gd name="T91" fmla="*/ 55 h 93"/>
                <a:gd name="T92" fmla="*/ 50 w 78"/>
                <a:gd name="T93" fmla="*/ 56 h 93"/>
                <a:gd name="T94" fmla="*/ 50 w 78"/>
                <a:gd name="T95" fmla="*/ 70 h 93"/>
                <a:gd name="T96" fmla="*/ 58 w 78"/>
                <a:gd name="T97" fmla="*/ 75 h 93"/>
                <a:gd name="T98" fmla="*/ 72 w 78"/>
                <a:gd name="T99" fmla="*/ 87 h 93"/>
                <a:gd name="T100" fmla="*/ 6 w 78"/>
                <a:gd name="T101" fmla="*/ 87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8" h="93">
                  <a:moveTo>
                    <a:pt x="60" y="70"/>
                  </a:moveTo>
                  <a:cubicBezTo>
                    <a:pt x="60" y="71"/>
                    <a:pt x="60" y="71"/>
                    <a:pt x="60" y="71"/>
                  </a:cubicBezTo>
                  <a:cubicBezTo>
                    <a:pt x="60" y="70"/>
                    <a:pt x="60" y="70"/>
                    <a:pt x="60" y="70"/>
                  </a:cubicBezTo>
                  <a:cubicBezTo>
                    <a:pt x="60" y="70"/>
                    <a:pt x="60" y="70"/>
                    <a:pt x="60" y="70"/>
                  </a:cubicBezTo>
                  <a:cubicBezTo>
                    <a:pt x="57" y="69"/>
                    <a:pt x="56" y="68"/>
                    <a:pt x="55" y="68"/>
                  </a:cubicBezTo>
                  <a:cubicBezTo>
                    <a:pt x="55" y="66"/>
                    <a:pt x="55" y="61"/>
                    <a:pt x="56" y="58"/>
                  </a:cubicBezTo>
                  <a:cubicBezTo>
                    <a:pt x="57" y="55"/>
                    <a:pt x="58" y="52"/>
                    <a:pt x="59" y="49"/>
                  </a:cubicBezTo>
                  <a:cubicBezTo>
                    <a:pt x="63" y="48"/>
                    <a:pt x="65" y="43"/>
                    <a:pt x="66" y="39"/>
                  </a:cubicBezTo>
                  <a:cubicBezTo>
                    <a:pt x="67" y="35"/>
                    <a:pt x="66" y="32"/>
                    <a:pt x="65" y="30"/>
                  </a:cubicBezTo>
                  <a:cubicBezTo>
                    <a:pt x="65" y="30"/>
                    <a:pt x="64" y="29"/>
                    <a:pt x="64" y="29"/>
                  </a:cubicBezTo>
                  <a:cubicBezTo>
                    <a:pt x="65" y="23"/>
                    <a:pt x="64" y="16"/>
                    <a:pt x="60" y="11"/>
                  </a:cubicBezTo>
                  <a:cubicBezTo>
                    <a:pt x="56" y="4"/>
                    <a:pt x="48" y="0"/>
                    <a:pt x="39" y="0"/>
                  </a:cubicBezTo>
                  <a:cubicBezTo>
                    <a:pt x="30" y="0"/>
                    <a:pt x="22" y="4"/>
                    <a:pt x="17" y="11"/>
                  </a:cubicBezTo>
                  <a:cubicBezTo>
                    <a:pt x="14" y="16"/>
                    <a:pt x="12" y="22"/>
                    <a:pt x="14" y="29"/>
                  </a:cubicBezTo>
                  <a:cubicBezTo>
                    <a:pt x="13" y="29"/>
                    <a:pt x="13" y="29"/>
                    <a:pt x="13" y="30"/>
                  </a:cubicBezTo>
                  <a:cubicBezTo>
                    <a:pt x="11" y="32"/>
                    <a:pt x="11" y="35"/>
                    <a:pt x="12" y="39"/>
                  </a:cubicBezTo>
                  <a:cubicBezTo>
                    <a:pt x="12" y="43"/>
                    <a:pt x="14" y="48"/>
                    <a:pt x="18" y="49"/>
                  </a:cubicBezTo>
                  <a:cubicBezTo>
                    <a:pt x="19" y="52"/>
                    <a:pt x="21" y="55"/>
                    <a:pt x="22" y="58"/>
                  </a:cubicBezTo>
                  <a:cubicBezTo>
                    <a:pt x="23" y="61"/>
                    <a:pt x="23" y="66"/>
                    <a:pt x="22" y="68"/>
                  </a:cubicBezTo>
                  <a:cubicBezTo>
                    <a:pt x="22" y="69"/>
                    <a:pt x="18" y="70"/>
                    <a:pt x="16" y="71"/>
                  </a:cubicBezTo>
                  <a:cubicBezTo>
                    <a:pt x="5" y="75"/>
                    <a:pt x="0" y="81"/>
                    <a:pt x="0" y="90"/>
                  </a:cubicBezTo>
                  <a:cubicBezTo>
                    <a:pt x="0" y="91"/>
                    <a:pt x="1" y="93"/>
                    <a:pt x="3" y="93"/>
                  </a:cubicBezTo>
                  <a:cubicBezTo>
                    <a:pt x="75" y="93"/>
                    <a:pt x="75" y="93"/>
                    <a:pt x="75" y="93"/>
                  </a:cubicBezTo>
                  <a:cubicBezTo>
                    <a:pt x="77" y="93"/>
                    <a:pt x="78" y="91"/>
                    <a:pt x="78" y="90"/>
                  </a:cubicBezTo>
                  <a:cubicBezTo>
                    <a:pt x="78" y="77"/>
                    <a:pt x="66" y="73"/>
                    <a:pt x="60" y="70"/>
                  </a:cubicBezTo>
                  <a:close/>
                  <a:moveTo>
                    <a:pt x="6" y="87"/>
                  </a:moveTo>
                  <a:cubicBezTo>
                    <a:pt x="7" y="83"/>
                    <a:pt x="11" y="79"/>
                    <a:pt x="19" y="76"/>
                  </a:cubicBezTo>
                  <a:cubicBezTo>
                    <a:pt x="23" y="74"/>
                    <a:pt x="26" y="73"/>
                    <a:pt x="27" y="70"/>
                  </a:cubicBezTo>
                  <a:cubicBezTo>
                    <a:pt x="29" y="66"/>
                    <a:pt x="28" y="58"/>
                    <a:pt x="28" y="56"/>
                  </a:cubicBezTo>
                  <a:cubicBezTo>
                    <a:pt x="27" y="56"/>
                    <a:pt x="27" y="56"/>
                    <a:pt x="27" y="55"/>
                  </a:cubicBezTo>
                  <a:cubicBezTo>
                    <a:pt x="26" y="53"/>
                    <a:pt x="24" y="49"/>
                    <a:pt x="23" y="46"/>
                  </a:cubicBezTo>
                  <a:cubicBezTo>
                    <a:pt x="23" y="45"/>
                    <a:pt x="22" y="44"/>
                    <a:pt x="20" y="44"/>
                  </a:cubicBezTo>
                  <a:cubicBezTo>
                    <a:pt x="20" y="44"/>
                    <a:pt x="18" y="42"/>
                    <a:pt x="17" y="38"/>
                  </a:cubicBezTo>
                  <a:cubicBezTo>
                    <a:pt x="17" y="35"/>
                    <a:pt x="17" y="34"/>
                    <a:pt x="17" y="34"/>
                  </a:cubicBezTo>
                  <a:cubicBezTo>
                    <a:pt x="18" y="34"/>
                    <a:pt x="19" y="33"/>
                    <a:pt x="19" y="32"/>
                  </a:cubicBezTo>
                  <a:cubicBezTo>
                    <a:pt x="20" y="32"/>
                    <a:pt x="20" y="31"/>
                    <a:pt x="20" y="30"/>
                  </a:cubicBezTo>
                  <a:cubicBezTo>
                    <a:pt x="18" y="24"/>
                    <a:pt x="19" y="18"/>
                    <a:pt x="22" y="14"/>
                  </a:cubicBezTo>
                  <a:cubicBezTo>
                    <a:pt x="26" y="9"/>
                    <a:pt x="31" y="6"/>
                    <a:pt x="39" y="6"/>
                  </a:cubicBezTo>
                  <a:cubicBezTo>
                    <a:pt x="46" y="6"/>
                    <a:pt x="52" y="9"/>
                    <a:pt x="56" y="14"/>
                  </a:cubicBezTo>
                  <a:cubicBezTo>
                    <a:pt x="59" y="18"/>
                    <a:pt x="60" y="24"/>
                    <a:pt x="58" y="30"/>
                  </a:cubicBezTo>
                  <a:cubicBezTo>
                    <a:pt x="58" y="31"/>
                    <a:pt x="58" y="32"/>
                    <a:pt x="58" y="32"/>
                  </a:cubicBezTo>
                  <a:cubicBezTo>
                    <a:pt x="59" y="33"/>
                    <a:pt x="60" y="34"/>
                    <a:pt x="60" y="34"/>
                  </a:cubicBezTo>
                  <a:cubicBezTo>
                    <a:pt x="61" y="34"/>
                    <a:pt x="61" y="35"/>
                    <a:pt x="60" y="38"/>
                  </a:cubicBezTo>
                  <a:cubicBezTo>
                    <a:pt x="60" y="42"/>
                    <a:pt x="58" y="44"/>
                    <a:pt x="57" y="44"/>
                  </a:cubicBezTo>
                  <a:cubicBezTo>
                    <a:pt x="56" y="44"/>
                    <a:pt x="55" y="45"/>
                    <a:pt x="54" y="46"/>
                  </a:cubicBezTo>
                  <a:cubicBezTo>
                    <a:pt x="53" y="49"/>
                    <a:pt x="52" y="53"/>
                    <a:pt x="50" y="55"/>
                  </a:cubicBezTo>
                  <a:cubicBezTo>
                    <a:pt x="50" y="56"/>
                    <a:pt x="50" y="56"/>
                    <a:pt x="50" y="56"/>
                  </a:cubicBezTo>
                  <a:cubicBezTo>
                    <a:pt x="50" y="58"/>
                    <a:pt x="48" y="66"/>
                    <a:pt x="50" y="70"/>
                  </a:cubicBezTo>
                  <a:cubicBezTo>
                    <a:pt x="51" y="73"/>
                    <a:pt x="54" y="74"/>
                    <a:pt x="58" y="75"/>
                  </a:cubicBezTo>
                  <a:cubicBezTo>
                    <a:pt x="66" y="78"/>
                    <a:pt x="70" y="82"/>
                    <a:pt x="72" y="87"/>
                  </a:cubicBezTo>
                  <a:lnTo>
                    <a:pt x="6" y="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19" name="Freeform 14">
              <a:extLst>
                <a:ext uri="{FF2B5EF4-FFF2-40B4-BE49-F238E27FC236}">
                  <a16:creationId xmlns:a16="http://schemas.microsoft.com/office/drawing/2014/main" id="{D694CB65-B3A8-1B2C-6D9B-0006FEACA839}"/>
                </a:ext>
              </a:extLst>
            </p:cNvPr>
            <p:cNvSpPr>
              <a:spLocks/>
            </p:cNvSpPr>
            <p:nvPr/>
          </p:nvSpPr>
          <p:spPr bwMode="auto">
            <a:xfrm>
              <a:off x="9358313" y="3322638"/>
              <a:ext cx="238125" cy="284163"/>
            </a:xfrm>
            <a:custGeom>
              <a:avLst/>
              <a:gdLst>
                <a:gd name="T0" fmla="*/ 18 w 78"/>
                <a:gd name="T1" fmla="*/ 49 h 93"/>
                <a:gd name="T2" fmla="*/ 22 w 78"/>
                <a:gd name="T3" fmla="*/ 58 h 93"/>
                <a:gd name="T4" fmla="*/ 22 w 78"/>
                <a:gd name="T5" fmla="*/ 68 h 93"/>
                <a:gd name="T6" fmla="*/ 16 w 78"/>
                <a:gd name="T7" fmla="*/ 70 h 93"/>
                <a:gd name="T8" fmla="*/ 0 w 78"/>
                <a:gd name="T9" fmla="*/ 90 h 93"/>
                <a:gd name="T10" fmla="*/ 3 w 78"/>
                <a:gd name="T11" fmla="*/ 93 h 93"/>
                <a:gd name="T12" fmla="*/ 10 w 78"/>
                <a:gd name="T13" fmla="*/ 93 h 93"/>
                <a:gd name="T14" fmla="*/ 14 w 78"/>
                <a:gd name="T15" fmla="*/ 87 h 93"/>
                <a:gd name="T16" fmla="*/ 6 w 78"/>
                <a:gd name="T17" fmla="*/ 87 h 93"/>
                <a:gd name="T18" fmla="*/ 19 w 78"/>
                <a:gd name="T19" fmla="*/ 76 h 93"/>
                <a:gd name="T20" fmla="*/ 27 w 78"/>
                <a:gd name="T21" fmla="*/ 70 h 93"/>
                <a:gd name="T22" fmla="*/ 28 w 78"/>
                <a:gd name="T23" fmla="*/ 56 h 93"/>
                <a:gd name="T24" fmla="*/ 27 w 78"/>
                <a:gd name="T25" fmla="*/ 55 h 93"/>
                <a:gd name="T26" fmla="*/ 23 w 78"/>
                <a:gd name="T27" fmla="*/ 46 h 93"/>
                <a:gd name="T28" fmla="*/ 20 w 78"/>
                <a:gd name="T29" fmla="*/ 44 h 93"/>
                <a:gd name="T30" fmla="*/ 17 w 78"/>
                <a:gd name="T31" fmla="*/ 38 h 93"/>
                <a:gd name="T32" fmla="*/ 17 w 78"/>
                <a:gd name="T33" fmla="*/ 33 h 93"/>
                <a:gd name="T34" fmla="*/ 19 w 78"/>
                <a:gd name="T35" fmla="*/ 32 h 93"/>
                <a:gd name="T36" fmla="*/ 20 w 78"/>
                <a:gd name="T37" fmla="*/ 30 h 93"/>
                <a:gd name="T38" fmla="*/ 22 w 78"/>
                <a:gd name="T39" fmla="*/ 14 h 93"/>
                <a:gd name="T40" fmla="*/ 39 w 78"/>
                <a:gd name="T41" fmla="*/ 6 h 93"/>
                <a:gd name="T42" fmla="*/ 56 w 78"/>
                <a:gd name="T43" fmla="*/ 14 h 93"/>
                <a:gd name="T44" fmla="*/ 58 w 78"/>
                <a:gd name="T45" fmla="*/ 30 h 93"/>
                <a:gd name="T46" fmla="*/ 58 w 78"/>
                <a:gd name="T47" fmla="*/ 32 h 93"/>
                <a:gd name="T48" fmla="*/ 60 w 78"/>
                <a:gd name="T49" fmla="*/ 33 h 93"/>
                <a:gd name="T50" fmla="*/ 60 w 78"/>
                <a:gd name="T51" fmla="*/ 38 h 93"/>
                <a:gd name="T52" fmla="*/ 57 w 78"/>
                <a:gd name="T53" fmla="*/ 44 h 93"/>
                <a:gd name="T54" fmla="*/ 54 w 78"/>
                <a:gd name="T55" fmla="*/ 46 h 93"/>
                <a:gd name="T56" fmla="*/ 50 w 78"/>
                <a:gd name="T57" fmla="*/ 55 h 93"/>
                <a:gd name="T58" fmla="*/ 50 w 78"/>
                <a:gd name="T59" fmla="*/ 56 h 93"/>
                <a:gd name="T60" fmla="*/ 50 w 78"/>
                <a:gd name="T61" fmla="*/ 70 h 93"/>
                <a:gd name="T62" fmla="*/ 58 w 78"/>
                <a:gd name="T63" fmla="*/ 75 h 93"/>
                <a:gd name="T64" fmla="*/ 72 w 78"/>
                <a:gd name="T65" fmla="*/ 87 h 93"/>
                <a:gd name="T66" fmla="*/ 64 w 78"/>
                <a:gd name="T67" fmla="*/ 87 h 93"/>
                <a:gd name="T68" fmla="*/ 67 w 78"/>
                <a:gd name="T69" fmla="*/ 93 h 93"/>
                <a:gd name="T70" fmla="*/ 75 w 78"/>
                <a:gd name="T71" fmla="*/ 93 h 93"/>
                <a:gd name="T72" fmla="*/ 78 w 78"/>
                <a:gd name="T73" fmla="*/ 90 h 93"/>
                <a:gd name="T74" fmla="*/ 60 w 78"/>
                <a:gd name="T75" fmla="*/ 70 h 93"/>
                <a:gd name="T76" fmla="*/ 60 w 78"/>
                <a:gd name="T77" fmla="*/ 71 h 93"/>
                <a:gd name="T78" fmla="*/ 60 w 78"/>
                <a:gd name="T79" fmla="*/ 70 h 93"/>
                <a:gd name="T80" fmla="*/ 60 w 78"/>
                <a:gd name="T81" fmla="*/ 70 h 93"/>
                <a:gd name="T82" fmla="*/ 55 w 78"/>
                <a:gd name="T83" fmla="*/ 68 h 93"/>
                <a:gd name="T84" fmla="*/ 56 w 78"/>
                <a:gd name="T85" fmla="*/ 58 h 93"/>
                <a:gd name="T86" fmla="*/ 59 w 78"/>
                <a:gd name="T87" fmla="*/ 49 h 93"/>
                <a:gd name="T88" fmla="*/ 66 w 78"/>
                <a:gd name="T89" fmla="*/ 39 h 93"/>
                <a:gd name="T90" fmla="*/ 65 w 78"/>
                <a:gd name="T91" fmla="*/ 30 h 93"/>
                <a:gd name="T92" fmla="*/ 64 w 78"/>
                <a:gd name="T93" fmla="*/ 29 h 93"/>
                <a:gd name="T94" fmla="*/ 60 w 78"/>
                <a:gd name="T95" fmla="*/ 10 h 93"/>
                <a:gd name="T96" fmla="*/ 39 w 78"/>
                <a:gd name="T97" fmla="*/ 0 h 93"/>
                <a:gd name="T98" fmla="*/ 17 w 78"/>
                <a:gd name="T99" fmla="*/ 10 h 93"/>
                <a:gd name="T100" fmla="*/ 14 w 78"/>
                <a:gd name="T101" fmla="*/ 29 h 93"/>
                <a:gd name="T102" fmla="*/ 13 w 78"/>
                <a:gd name="T103" fmla="*/ 30 h 93"/>
                <a:gd name="T104" fmla="*/ 12 w 78"/>
                <a:gd name="T105" fmla="*/ 39 h 93"/>
                <a:gd name="T106" fmla="*/ 18 w 78"/>
                <a:gd name="T107" fmla="*/ 49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8" h="93">
                  <a:moveTo>
                    <a:pt x="18" y="49"/>
                  </a:moveTo>
                  <a:cubicBezTo>
                    <a:pt x="19" y="52"/>
                    <a:pt x="21" y="55"/>
                    <a:pt x="22" y="58"/>
                  </a:cubicBezTo>
                  <a:cubicBezTo>
                    <a:pt x="23" y="61"/>
                    <a:pt x="23" y="66"/>
                    <a:pt x="22" y="68"/>
                  </a:cubicBezTo>
                  <a:cubicBezTo>
                    <a:pt x="22" y="69"/>
                    <a:pt x="18" y="70"/>
                    <a:pt x="16" y="70"/>
                  </a:cubicBezTo>
                  <a:cubicBezTo>
                    <a:pt x="5" y="75"/>
                    <a:pt x="0" y="81"/>
                    <a:pt x="0" y="90"/>
                  </a:cubicBezTo>
                  <a:cubicBezTo>
                    <a:pt x="0" y="91"/>
                    <a:pt x="1" y="93"/>
                    <a:pt x="3" y="93"/>
                  </a:cubicBezTo>
                  <a:cubicBezTo>
                    <a:pt x="10" y="93"/>
                    <a:pt x="10" y="93"/>
                    <a:pt x="10" y="93"/>
                  </a:cubicBezTo>
                  <a:cubicBezTo>
                    <a:pt x="14" y="87"/>
                    <a:pt x="14" y="87"/>
                    <a:pt x="14" y="87"/>
                  </a:cubicBezTo>
                  <a:cubicBezTo>
                    <a:pt x="6" y="87"/>
                    <a:pt x="6" y="87"/>
                    <a:pt x="6" y="87"/>
                  </a:cubicBezTo>
                  <a:cubicBezTo>
                    <a:pt x="7" y="83"/>
                    <a:pt x="11" y="79"/>
                    <a:pt x="19" y="76"/>
                  </a:cubicBezTo>
                  <a:cubicBezTo>
                    <a:pt x="23" y="74"/>
                    <a:pt x="26" y="73"/>
                    <a:pt x="27" y="70"/>
                  </a:cubicBezTo>
                  <a:cubicBezTo>
                    <a:pt x="29" y="66"/>
                    <a:pt x="28" y="58"/>
                    <a:pt x="28" y="56"/>
                  </a:cubicBezTo>
                  <a:cubicBezTo>
                    <a:pt x="27" y="56"/>
                    <a:pt x="27" y="55"/>
                    <a:pt x="27" y="55"/>
                  </a:cubicBezTo>
                  <a:cubicBezTo>
                    <a:pt x="26" y="52"/>
                    <a:pt x="24" y="49"/>
                    <a:pt x="23" y="46"/>
                  </a:cubicBezTo>
                  <a:cubicBezTo>
                    <a:pt x="23" y="44"/>
                    <a:pt x="22" y="44"/>
                    <a:pt x="20" y="44"/>
                  </a:cubicBezTo>
                  <a:cubicBezTo>
                    <a:pt x="20" y="44"/>
                    <a:pt x="18" y="41"/>
                    <a:pt x="17" y="38"/>
                  </a:cubicBezTo>
                  <a:cubicBezTo>
                    <a:pt x="17" y="35"/>
                    <a:pt x="17" y="34"/>
                    <a:pt x="17" y="33"/>
                  </a:cubicBezTo>
                  <a:cubicBezTo>
                    <a:pt x="18" y="33"/>
                    <a:pt x="19" y="33"/>
                    <a:pt x="19" y="32"/>
                  </a:cubicBezTo>
                  <a:cubicBezTo>
                    <a:pt x="20" y="32"/>
                    <a:pt x="20" y="31"/>
                    <a:pt x="20" y="30"/>
                  </a:cubicBezTo>
                  <a:cubicBezTo>
                    <a:pt x="18" y="24"/>
                    <a:pt x="19" y="18"/>
                    <a:pt x="22" y="14"/>
                  </a:cubicBezTo>
                  <a:cubicBezTo>
                    <a:pt x="26" y="9"/>
                    <a:pt x="31" y="6"/>
                    <a:pt x="39" y="6"/>
                  </a:cubicBezTo>
                  <a:cubicBezTo>
                    <a:pt x="46" y="6"/>
                    <a:pt x="52" y="9"/>
                    <a:pt x="56" y="14"/>
                  </a:cubicBezTo>
                  <a:cubicBezTo>
                    <a:pt x="59" y="18"/>
                    <a:pt x="60" y="24"/>
                    <a:pt x="58" y="30"/>
                  </a:cubicBezTo>
                  <a:cubicBezTo>
                    <a:pt x="58" y="31"/>
                    <a:pt x="58" y="32"/>
                    <a:pt x="58" y="32"/>
                  </a:cubicBezTo>
                  <a:cubicBezTo>
                    <a:pt x="59" y="33"/>
                    <a:pt x="60" y="33"/>
                    <a:pt x="60" y="33"/>
                  </a:cubicBezTo>
                  <a:cubicBezTo>
                    <a:pt x="61" y="34"/>
                    <a:pt x="61" y="35"/>
                    <a:pt x="60" y="38"/>
                  </a:cubicBezTo>
                  <a:cubicBezTo>
                    <a:pt x="60" y="41"/>
                    <a:pt x="58" y="44"/>
                    <a:pt x="57" y="44"/>
                  </a:cubicBezTo>
                  <a:cubicBezTo>
                    <a:pt x="56" y="44"/>
                    <a:pt x="55" y="44"/>
                    <a:pt x="54" y="46"/>
                  </a:cubicBezTo>
                  <a:cubicBezTo>
                    <a:pt x="53" y="49"/>
                    <a:pt x="52" y="52"/>
                    <a:pt x="50" y="55"/>
                  </a:cubicBezTo>
                  <a:cubicBezTo>
                    <a:pt x="50" y="55"/>
                    <a:pt x="50" y="56"/>
                    <a:pt x="50" y="56"/>
                  </a:cubicBezTo>
                  <a:cubicBezTo>
                    <a:pt x="50" y="58"/>
                    <a:pt x="48" y="65"/>
                    <a:pt x="50" y="70"/>
                  </a:cubicBezTo>
                  <a:cubicBezTo>
                    <a:pt x="51" y="72"/>
                    <a:pt x="54" y="74"/>
                    <a:pt x="58" y="75"/>
                  </a:cubicBezTo>
                  <a:cubicBezTo>
                    <a:pt x="66" y="78"/>
                    <a:pt x="70" y="82"/>
                    <a:pt x="72" y="87"/>
                  </a:cubicBezTo>
                  <a:cubicBezTo>
                    <a:pt x="64" y="87"/>
                    <a:pt x="64" y="87"/>
                    <a:pt x="64" y="87"/>
                  </a:cubicBezTo>
                  <a:cubicBezTo>
                    <a:pt x="67" y="93"/>
                    <a:pt x="67" y="93"/>
                    <a:pt x="67" y="93"/>
                  </a:cubicBezTo>
                  <a:cubicBezTo>
                    <a:pt x="75" y="93"/>
                    <a:pt x="75" y="93"/>
                    <a:pt x="75" y="93"/>
                  </a:cubicBezTo>
                  <a:cubicBezTo>
                    <a:pt x="77" y="93"/>
                    <a:pt x="78" y="91"/>
                    <a:pt x="78" y="90"/>
                  </a:cubicBezTo>
                  <a:cubicBezTo>
                    <a:pt x="78" y="77"/>
                    <a:pt x="66" y="72"/>
                    <a:pt x="60" y="70"/>
                  </a:cubicBezTo>
                  <a:cubicBezTo>
                    <a:pt x="60" y="71"/>
                    <a:pt x="60" y="71"/>
                    <a:pt x="60" y="71"/>
                  </a:cubicBezTo>
                  <a:cubicBezTo>
                    <a:pt x="60" y="70"/>
                    <a:pt x="60" y="70"/>
                    <a:pt x="60" y="70"/>
                  </a:cubicBezTo>
                  <a:cubicBezTo>
                    <a:pt x="60" y="70"/>
                    <a:pt x="60" y="70"/>
                    <a:pt x="60" y="70"/>
                  </a:cubicBezTo>
                  <a:cubicBezTo>
                    <a:pt x="57" y="69"/>
                    <a:pt x="56" y="68"/>
                    <a:pt x="55" y="68"/>
                  </a:cubicBezTo>
                  <a:cubicBezTo>
                    <a:pt x="55" y="65"/>
                    <a:pt x="55" y="60"/>
                    <a:pt x="56" y="58"/>
                  </a:cubicBezTo>
                  <a:cubicBezTo>
                    <a:pt x="57" y="55"/>
                    <a:pt x="58" y="52"/>
                    <a:pt x="59" y="49"/>
                  </a:cubicBezTo>
                  <a:cubicBezTo>
                    <a:pt x="63" y="47"/>
                    <a:pt x="65" y="43"/>
                    <a:pt x="66" y="39"/>
                  </a:cubicBezTo>
                  <a:cubicBezTo>
                    <a:pt x="67" y="34"/>
                    <a:pt x="66" y="31"/>
                    <a:pt x="65" y="30"/>
                  </a:cubicBezTo>
                  <a:cubicBezTo>
                    <a:pt x="65" y="29"/>
                    <a:pt x="64" y="29"/>
                    <a:pt x="64" y="29"/>
                  </a:cubicBezTo>
                  <a:cubicBezTo>
                    <a:pt x="65" y="22"/>
                    <a:pt x="64" y="16"/>
                    <a:pt x="60" y="10"/>
                  </a:cubicBezTo>
                  <a:cubicBezTo>
                    <a:pt x="56" y="4"/>
                    <a:pt x="48" y="0"/>
                    <a:pt x="39" y="0"/>
                  </a:cubicBezTo>
                  <a:cubicBezTo>
                    <a:pt x="30" y="0"/>
                    <a:pt x="22" y="4"/>
                    <a:pt x="17" y="10"/>
                  </a:cubicBezTo>
                  <a:cubicBezTo>
                    <a:pt x="14" y="16"/>
                    <a:pt x="12" y="22"/>
                    <a:pt x="14" y="29"/>
                  </a:cubicBezTo>
                  <a:cubicBezTo>
                    <a:pt x="13" y="29"/>
                    <a:pt x="13" y="29"/>
                    <a:pt x="13" y="30"/>
                  </a:cubicBezTo>
                  <a:cubicBezTo>
                    <a:pt x="11" y="31"/>
                    <a:pt x="11" y="34"/>
                    <a:pt x="12" y="39"/>
                  </a:cubicBezTo>
                  <a:cubicBezTo>
                    <a:pt x="12" y="43"/>
                    <a:pt x="14" y="47"/>
                    <a:pt x="18"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20" name="Freeform 15">
              <a:extLst>
                <a:ext uri="{FF2B5EF4-FFF2-40B4-BE49-F238E27FC236}">
                  <a16:creationId xmlns:a16="http://schemas.microsoft.com/office/drawing/2014/main" id="{E9C5BF69-2F6E-7B58-99A7-A46258ED0BFB}"/>
                </a:ext>
              </a:extLst>
            </p:cNvPr>
            <p:cNvSpPr>
              <a:spLocks/>
            </p:cNvSpPr>
            <p:nvPr/>
          </p:nvSpPr>
          <p:spPr bwMode="auto">
            <a:xfrm>
              <a:off x="9175750" y="3402013"/>
              <a:ext cx="209550" cy="282575"/>
            </a:xfrm>
            <a:custGeom>
              <a:avLst/>
              <a:gdLst>
                <a:gd name="T0" fmla="*/ 67 w 69"/>
                <a:gd name="T1" fmla="*/ 87 h 93"/>
                <a:gd name="T2" fmla="*/ 6 w 69"/>
                <a:gd name="T3" fmla="*/ 87 h 93"/>
                <a:gd name="T4" fmla="*/ 19 w 69"/>
                <a:gd name="T5" fmla="*/ 76 h 93"/>
                <a:gd name="T6" fmla="*/ 27 w 69"/>
                <a:gd name="T7" fmla="*/ 70 h 93"/>
                <a:gd name="T8" fmla="*/ 27 w 69"/>
                <a:gd name="T9" fmla="*/ 56 h 93"/>
                <a:gd name="T10" fmla="*/ 27 w 69"/>
                <a:gd name="T11" fmla="*/ 55 h 93"/>
                <a:gd name="T12" fmla="*/ 23 w 69"/>
                <a:gd name="T13" fmla="*/ 46 h 93"/>
                <a:gd name="T14" fmla="*/ 20 w 69"/>
                <a:gd name="T15" fmla="*/ 44 h 93"/>
                <a:gd name="T16" fmla="*/ 17 w 69"/>
                <a:gd name="T17" fmla="*/ 38 h 93"/>
                <a:gd name="T18" fmla="*/ 17 w 69"/>
                <a:gd name="T19" fmla="*/ 33 h 93"/>
                <a:gd name="T20" fmla="*/ 19 w 69"/>
                <a:gd name="T21" fmla="*/ 32 h 93"/>
                <a:gd name="T22" fmla="*/ 19 w 69"/>
                <a:gd name="T23" fmla="*/ 30 h 93"/>
                <a:gd name="T24" fmla="*/ 22 w 69"/>
                <a:gd name="T25" fmla="*/ 14 h 93"/>
                <a:gd name="T26" fmla="*/ 39 w 69"/>
                <a:gd name="T27" fmla="*/ 6 h 93"/>
                <a:gd name="T28" fmla="*/ 55 w 69"/>
                <a:gd name="T29" fmla="*/ 14 h 93"/>
                <a:gd name="T30" fmla="*/ 58 w 69"/>
                <a:gd name="T31" fmla="*/ 30 h 93"/>
                <a:gd name="T32" fmla="*/ 58 w 69"/>
                <a:gd name="T33" fmla="*/ 32 h 93"/>
                <a:gd name="T34" fmla="*/ 60 w 69"/>
                <a:gd name="T35" fmla="*/ 33 h 93"/>
                <a:gd name="T36" fmla="*/ 60 w 69"/>
                <a:gd name="T37" fmla="*/ 38 h 93"/>
                <a:gd name="T38" fmla="*/ 57 w 69"/>
                <a:gd name="T39" fmla="*/ 44 h 93"/>
                <a:gd name="T40" fmla="*/ 54 w 69"/>
                <a:gd name="T41" fmla="*/ 46 h 93"/>
                <a:gd name="T42" fmla="*/ 50 w 69"/>
                <a:gd name="T43" fmla="*/ 55 h 93"/>
                <a:gd name="T44" fmla="*/ 50 w 69"/>
                <a:gd name="T45" fmla="*/ 56 h 93"/>
                <a:gd name="T46" fmla="*/ 50 w 69"/>
                <a:gd name="T47" fmla="*/ 70 h 93"/>
                <a:gd name="T48" fmla="*/ 57 w 69"/>
                <a:gd name="T49" fmla="*/ 75 h 93"/>
                <a:gd name="T50" fmla="*/ 68 w 69"/>
                <a:gd name="T51" fmla="*/ 81 h 93"/>
                <a:gd name="T52" fmla="*/ 69 w 69"/>
                <a:gd name="T53" fmla="*/ 74 h 93"/>
                <a:gd name="T54" fmla="*/ 60 w 69"/>
                <a:gd name="T55" fmla="*/ 70 h 93"/>
                <a:gd name="T56" fmla="*/ 59 w 69"/>
                <a:gd name="T57" fmla="*/ 70 h 93"/>
                <a:gd name="T58" fmla="*/ 55 w 69"/>
                <a:gd name="T59" fmla="*/ 67 h 93"/>
                <a:gd name="T60" fmla="*/ 55 w 69"/>
                <a:gd name="T61" fmla="*/ 57 h 93"/>
                <a:gd name="T62" fmla="*/ 59 w 69"/>
                <a:gd name="T63" fmla="*/ 49 h 93"/>
                <a:gd name="T64" fmla="*/ 66 w 69"/>
                <a:gd name="T65" fmla="*/ 39 h 93"/>
                <a:gd name="T66" fmla="*/ 65 w 69"/>
                <a:gd name="T67" fmla="*/ 29 h 93"/>
                <a:gd name="T68" fmla="*/ 64 w 69"/>
                <a:gd name="T69" fmla="*/ 29 h 93"/>
                <a:gd name="T70" fmla="*/ 60 w 69"/>
                <a:gd name="T71" fmla="*/ 10 h 93"/>
                <a:gd name="T72" fmla="*/ 39 w 69"/>
                <a:gd name="T73" fmla="*/ 0 h 93"/>
                <a:gd name="T74" fmla="*/ 17 w 69"/>
                <a:gd name="T75" fmla="*/ 10 h 93"/>
                <a:gd name="T76" fmla="*/ 13 w 69"/>
                <a:gd name="T77" fmla="*/ 29 h 93"/>
                <a:gd name="T78" fmla="*/ 13 w 69"/>
                <a:gd name="T79" fmla="*/ 29 h 93"/>
                <a:gd name="T80" fmla="*/ 11 w 69"/>
                <a:gd name="T81" fmla="*/ 39 h 93"/>
                <a:gd name="T82" fmla="*/ 18 w 69"/>
                <a:gd name="T83" fmla="*/ 49 h 93"/>
                <a:gd name="T84" fmla="*/ 22 w 69"/>
                <a:gd name="T85" fmla="*/ 57 h 93"/>
                <a:gd name="T86" fmla="*/ 22 w 69"/>
                <a:gd name="T87" fmla="*/ 67 h 93"/>
                <a:gd name="T88" fmla="*/ 16 w 69"/>
                <a:gd name="T89" fmla="*/ 70 h 93"/>
                <a:gd name="T90" fmla="*/ 0 w 69"/>
                <a:gd name="T91" fmla="*/ 90 h 93"/>
                <a:gd name="T92" fmla="*/ 3 w 69"/>
                <a:gd name="T93" fmla="*/ 93 h 93"/>
                <a:gd name="T94" fmla="*/ 67 w 69"/>
                <a:gd name="T95" fmla="*/ 93 h 93"/>
                <a:gd name="T96" fmla="*/ 67 w 69"/>
                <a:gd name="T97" fmla="*/ 87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9" h="93">
                  <a:moveTo>
                    <a:pt x="67" y="87"/>
                  </a:moveTo>
                  <a:cubicBezTo>
                    <a:pt x="6" y="87"/>
                    <a:pt x="6" y="87"/>
                    <a:pt x="6" y="87"/>
                  </a:cubicBezTo>
                  <a:cubicBezTo>
                    <a:pt x="7" y="83"/>
                    <a:pt x="11" y="79"/>
                    <a:pt x="19" y="76"/>
                  </a:cubicBezTo>
                  <a:cubicBezTo>
                    <a:pt x="23" y="74"/>
                    <a:pt x="26" y="73"/>
                    <a:pt x="27" y="70"/>
                  </a:cubicBezTo>
                  <a:cubicBezTo>
                    <a:pt x="29" y="65"/>
                    <a:pt x="28" y="57"/>
                    <a:pt x="27" y="56"/>
                  </a:cubicBezTo>
                  <a:cubicBezTo>
                    <a:pt x="27" y="56"/>
                    <a:pt x="27" y="55"/>
                    <a:pt x="27" y="55"/>
                  </a:cubicBezTo>
                  <a:cubicBezTo>
                    <a:pt x="25" y="52"/>
                    <a:pt x="24" y="49"/>
                    <a:pt x="23" y="46"/>
                  </a:cubicBezTo>
                  <a:cubicBezTo>
                    <a:pt x="23" y="44"/>
                    <a:pt x="21" y="44"/>
                    <a:pt x="20" y="44"/>
                  </a:cubicBezTo>
                  <a:cubicBezTo>
                    <a:pt x="20" y="44"/>
                    <a:pt x="18" y="41"/>
                    <a:pt x="17" y="38"/>
                  </a:cubicBezTo>
                  <a:cubicBezTo>
                    <a:pt x="17" y="35"/>
                    <a:pt x="17" y="34"/>
                    <a:pt x="17" y="33"/>
                  </a:cubicBezTo>
                  <a:cubicBezTo>
                    <a:pt x="18" y="33"/>
                    <a:pt x="19" y="33"/>
                    <a:pt x="19" y="32"/>
                  </a:cubicBezTo>
                  <a:cubicBezTo>
                    <a:pt x="20" y="31"/>
                    <a:pt x="20" y="30"/>
                    <a:pt x="19" y="30"/>
                  </a:cubicBezTo>
                  <a:cubicBezTo>
                    <a:pt x="18" y="24"/>
                    <a:pt x="19" y="18"/>
                    <a:pt x="22" y="14"/>
                  </a:cubicBezTo>
                  <a:cubicBezTo>
                    <a:pt x="25" y="9"/>
                    <a:pt x="31" y="6"/>
                    <a:pt x="39" y="6"/>
                  </a:cubicBezTo>
                  <a:cubicBezTo>
                    <a:pt x="46" y="6"/>
                    <a:pt x="52" y="9"/>
                    <a:pt x="55" y="14"/>
                  </a:cubicBezTo>
                  <a:cubicBezTo>
                    <a:pt x="59" y="18"/>
                    <a:pt x="59" y="24"/>
                    <a:pt x="58" y="30"/>
                  </a:cubicBezTo>
                  <a:cubicBezTo>
                    <a:pt x="57" y="30"/>
                    <a:pt x="58" y="31"/>
                    <a:pt x="58" y="32"/>
                  </a:cubicBezTo>
                  <a:cubicBezTo>
                    <a:pt x="59" y="33"/>
                    <a:pt x="59" y="33"/>
                    <a:pt x="60" y="33"/>
                  </a:cubicBezTo>
                  <a:cubicBezTo>
                    <a:pt x="60" y="34"/>
                    <a:pt x="61" y="35"/>
                    <a:pt x="60" y="38"/>
                  </a:cubicBezTo>
                  <a:cubicBezTo>
                    <a:pt x="60" y="41"/>
                    <a:pt x="58" y="44"/>
                    <a:pt x="57" y="44"/>
                  </a:cubicBezTo>
                  <a:cubicBezTo>
                    <a:pt x="56" y="44"/>
                    <a:pt x="55" y="44"/>
                    <a:pt x="54" y="46"/>
                  </a:cubicBezTo>
                  <a:cubicBezTo>
                    <a:pt x="53" y="49"/>
                    <a:pt x="52" y="52"/>
                    <a:pt x="50" y="55"/>
                  </a:cubicBezTo>
                  <a:cubicBezTo>
                    <a:pt x="50" y="55"/>
                    <a:pt x="50" y="56"/>
                    <a:pt x="50" y="56"/>
                  </a:cubicBezTo>
                  <a:cubicBezTo>
                    <a:pt x="49" y="58"/>
                    <a:pt x="48" y="65"/>
                    <a:pt x="50" y="70"/>
                  </a:cubicBezTo>
                  <a:cubicBezTo>
                    <a:pt x="51" y="72"/>
                    <a:pt x="54" y="74"/>
                    <a:pt x="57" y="75"/>
                  </a:cubicBezTo>
                  <a:cubicBezTo>
                    <a:pt x="62" y="77"/>
                    <a:pt x="66" y="79"/>
                    <a:pt x="68" y="81"/>
                  </a:cubicBezTo>
                  <a:cubicBezTo>
                    <a:pt x="69" y="74"/>
                    <a:pt x="69" y="74"/>
                    <a:pt x="69" y="74"/>
                  </a:cubicBezTo>
                  <a:cubicBezTo>
                    <a:pt x="66" y="72"/>
                    <a:pt x="62" y="71"/>
                    <a:pt x="60" y="70"/>
                  </a:cubicBezTo>
                  <a:cubicBezTo>
                    <a:pt x="59" y="70"/>
                    <a:pt x="59" y="70"/>
                    <a:pt x="59" y="70"/>
                  </a:cubicBezTo>
                  <a:cubicBezTo>
                    <a:pt x="57" y="69"/>
                    <a:pt x="55" y="68"/>
                    <a:pt x="55" y="67"/>
                  </a:cubicBezTo>
                  <a:cubicBezTo>
                    <a:pt x="54" y="65"/>
                    <a:pt x="55" y="60"/>
                    <a:pt x="55" y="57"/>
                  </a:cubicBezTo>
                  <a:cubicBezTo>
                    <a:pt x="57" y="55"/>
                    <a:pt x="58" y="52"/>
                    <a:pt x="59" y="49"/>
                  </a:cubicBezTo>
                  <a:cubicBezTo>
                    <a:pt x="63" y="47"/>
                    <a:pt x="65" y="43"/>
                    <a:pt x="66" y="39"/>
                  </a:cubicBezTo>
                  <a:cubicBezTo>
                    <a:pt x="67" y="34"/>
                    <a:pt x="66" y="31"/>
                    <a:pt x="65" y="29"/>
                  </a:cubicBezTo>
                  <a:cubicBezTo>
                    <a:pt x="64" y="29"/>
                    <a:pt x="64" y="29"/>
                    <a:pt x="64" y="29"/>
                  </a:cubicBezTo>
                  <a:cubicBezTo>
                    <a:pt x="65" y="22"/>
                    <a:pt x="64" y="16"/>
                    <a:pt x="60" y="10"/>
                  </a:cubicBezTo>
                  <a:cubicBezTo>
                    <a:pt x="55" y="4"/>
                    <a:pt x="48" y="0"/>
                    <a:pt x="39" y="0"/>
                  </a:cubicBezTo>
                  <a:cubicBezTo>
                    <a:pt x="29" y="0"/>
                    <a:pt x="22" y="4"/>
                    <a:pt x="17" y="10"/>
                  </a:cubicBezTo>
                  <a:cubicBezTo>
                    <a:pt x="13" y="16"/>
                    <a:pt x="12" y="22"/>
                    <a:pt x="13" y="29"/>
                  </a:cubicBezTo>
                  <a:cubicBezTo>
                    <a:pt x="13" y="29"/>
                    <a:pt x="13" y="29"/>
                    <a:pt x="13" y="29"/>
                  </a:cubicBezTo>
                  <a:cubicBezTo>
                    <a:pt x="11" y="31"/>
                    <a:pt x="11" y="34"/>
                    <a:pt x="11" y="39"/>
                  </a:cubicBezTo>
                  <a:cubicBezTo>
                    <a:pt x="12" y="43"/>
                    <a:pt x="14" y="47"/>
                    <a:pt x="18" y="49"/>
                  </a:cubicBezTo>
                  <a:cubicBezTo>
                    <a:pt x="19" y="52"/>
                    <a:pt x="20" y="55"/>
                    <a:pt x="22" y="57"/>
                  </a:cubicBezTo>
                  <a:cubicBezTo>
                    <a:pt x="22" y="61"/>
                    <a:pt x="23" y="66"/>
                    <a:pt x="22" y="67"/>
                  </a:cubicBezTo>
                  <a:cubicBezTo>
                    <a:pt x="22" y="68"/>
                    <a:pt x="18" y="70"/>
                    <a:pt x="16" y="70"/>
                  </a:cubicBezTo>
                  <a:cubicBezTo>
                    <a:pt x="5" y="75"/>
                    <a:pt x="0" y="81"/>
                    <a:pt x="0" y="90"/>
                  </a:cubicBezTo>
                  <a:cubicBezTo>
                    <a:pt x="0" y="91"/>
                    <a:pt x="1" y="93"/>
                    <a:pt x="3" y="93"/>
                  </a:cubicBezTo>
                  <a:cubicBezTo>
                    <a:pt x="67" y="93"/>
                    <a:pt x="67" y="93"/>
                    <a:pt x="67" y="93"/>
                  </a:cubicBezTo>
                  <a:lnTo>
                    <a:pt x="67" y="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21" name="Freeform 16">
              <a:extLst>
                <a:ext uri="{FF2B5EF4-FFF2-40B4-BE49-F238E27FC236}">
                  <a16:creationId xmlns:a16="http://schemas.microsoft.com/office/drawing/2014/main" id="{FC9DE538-9881-CDFC-15A4-244CCDCB0185}"/>
                </a:ext>
              </a:extLst>
            </p:cNvPr>
            <p:cNvSpPr>
              <a:spLocks/>
            </p:cNvSpPr>
            <p:nvPr/>
          </p:nvSpPr>
          <p:spPr bwMode="auto">
            <a:xfrm>
              <a:off x="9571038" y="3402013"/>
              <a:ext cx="211138" cy="282575"/>
            </a:xfrm>
            <a:custGeom>
              <a:avLst/>
              <a:gdLst>
                <a:gd name="T0" fmla="*/ 52 w 69"/>
                <a:gd name="T1" fmla="*/ 70 h 93"/>
                <a:gd name="T2" fmla="*/ 46 w 69"/>
                <a:gd name="T3" fmla="*/ 67 h 93"/>
                <a:gd name="T4" fmla="*/ 46 w 69"/>
                <a:gd name="T5" fmla="*/ 57 h 93"/>
                <a:gd name="T6" fmla="*/ 50 w 69"/>
                <a:gd name="T7" fmla="*/ 49 h 93"/>
                <a:gd name="T8" fmla="*/ 57 w 69"/>
                <a:gd name="T9" fmla="*/ 39 h 93"/>
                <a:gd name="T10" fmla="*/ 56 w 69"/>
                <a:gd name="T11" fmla="*/ 29 h 93"/>
                <a:gd name="T12" fmla="*/ 55 w 69"/>
                <a:gd name="T13" fmla="*/ 29 h 93"/>
                <a:gd name="T14" fmla="*/ 51 w 69"/>
                <a:gd name="T15" fmla="*/ 10 h 93"/>
                <a:gd name="T16" fmla="*/ 30 w 69"/>
                <a:gd name="T17" fmla="*/ 0 h 93"/>
                <a:gd name="T18" fmla="*/ 8 w 69"/>
                <a:gd name="T19" fmla="*/ 10 h 93"/>
                <a:gd name="T20" fmla="*/ 4 w 69"/>
                <a:gd name="T21" fmla="*/ 29 h 93"/>
                <a:gd name="T22" fmla="*/ 4 w 69"/>
                <a:gd name="T23" fmla="*/ 29 h 93"/>
                <a:gd name="T24" fmla="*/ 3 w 69"/>
                <a:gd name="T25" fmla="*/ 39 h 93"/>
                <a:gd name="T26" fmla="*/ 9 w 69"/>
                <a:gd name="T27" fmla="*/ 49 h 93"/>
                <a:gd name="T28" fmla="*/ 13 w 69"/>
                <a:gd name="T29" fmla="*/ 57 h 93"/>
                <a:gd name="T30" fmla="*/ 13 w 69"/>
                <a:gd name="T31" fmla="*/ 67 h 93"/>
                <a:gd name="T32" fmla="*/ 9 w 69"/>
                <a:gd name="T33" fmla="*/ 70 h 93"/>
                <a:gd name="T34" fmla="*/ 8 w 69"/>
                <a:gd name="T35" fmla="*/ 70 h 93"/>
                <a:gd name="T36" fmla="*/ 0 w 69"/>
                <a:gd name="T37" fmla="*/ 74 h 93"/>
                <a:gd name="T38" fmla="*/ 0 w 69"/>
                <a:gd name="T39" fmla="*/ 81 h 93"/>
                <a:gd name="T40" fmla="*/ 11 w 69"/>
                <a:gd name="T41" fmla="*/ 75 h 93"/>
                <a:gd name="T42" fmla="*/ 18 w 69"/>
                <a:gd name="T43" fmla="*/ 70 h 93"/>
                <a:gd name="T44" fmla="*/ 18 w 69"/>
                <a:gd name="T45" fmla="*/ 56 h 93"/>
                <a:gd name="T46" fmla="*/ 18 w 69"/>
                <a:gd name="T47" fmla="*/ 55 h 93"/>
                <a:gd name="T48" fmla="*/ 14 w 69"/>
                <a:gd name="T49" fmla="*/ 46 h 93"/>
                <a:gd name="T50" fmla="*/ 11 w 69"/>
                <a:gd name="T51" fmla="*/ 44 h 93"/>
                <a:gd name="T52" fmla="*/ 8 w 69"/>
                <a:gd name="T53" fmla="*/ 38 h 93"/>
                <a:gd name="T54" fmla="*/ 8 w 69"/>
                <a:gd name="T55" fmla="*/ 33 h 93"/>
                <a:gd name="T56" fmla="*/ 10 w 69"/>
                <a:gd name="T57" fmla="*/ 32 h 93"/>
                <a:gd name="T58" fmla="*/ 11 w 69"/>
                <a:gd name="T59" fmla="*/ 30 h 93"/>
                <a:gd name="T60" fmla="*/ 13 w 69"/>
                <a:gd name="T61" fmla="*/ 14 h 93"/>
                <a:gd name="T62" fmla="*/ 30 w 69"/>
                <a:gd name="T63" fmla="*/ 6 h 93"/>
                <a:gd name="T64" fmla="*/ 47 w 69"/>
                <a:gd name="T65" fmla="*/ 14 h 93"/>
                <a:gd name="T66" fmla="*/ 49 w 69"/>
                <a:gd name="T67" fmla="*/ 30 h 93"/>
                <a:gd name="T68" fmla="*/ 49 w 69"/>
                <a:gd name="T69" fmla="*/ 32 h 93"/>
                <a:gd name="T70" fmla="*/ 51 w 69"/>
                <a:gd name="T71" fmla="*/ 33 h 93"/>
                <a:gd name="T72" fmla="*/ 51 w 69"/>
                <a:gd name="T73" fmla="*/ 38 h 93"/>
                <a:gd name="T74" fmla="*/ 48 w 69"/>
                <a:gd name="T75" fmla="*/ 44 h 93"/>
                <a:gd name="T76" fmla="*/ 45 w 69"/>
                <a:gd name="T77" fmla="*/ 46 h 93"/>
                <a:gd name="T78" fmla="*/ 41 w 69"/>
                <a:gd name="T79" fmla="*/ 55 h 93"/>
                <a:gd name="T80" fmla="*/ 41 w 69"/>
                <a:gd name="T81" fmla="*/ 56 h 93"/>
                <a:gd name="T82" fmla="*/ 41 w 69"/>
                <a:gd name="T83" fmla="*/ 70 h 93"/>
                <a:gd name="T84" fmla="*/ 50 w 69"/>
                <a:gd name="T85" fmla="*/ 76 h 93"/>
                <a:gd name="T86" fmla="*/ 62 w 69"/>
                <a:gd name="T87" fmla="*/ 87 h 93"/>
                <a:gd name="T88" fmla="*/ 1 w 69"/>
                <a:gd name="T89" fmla="*/ 87 h 93"/>
                <a:gd name="T90" fmla="*/ 2 w 69"/>
                <a:gd name="T91" fmla="*/ 93 h 93"/>
                <a:gd name="T92" fmla="*/ 65 w 69"/>
                <a:gd name="T93" fmla="*/ 93 h 93"/>
                <a:gd name="T94" fmla="*/ 69 w 69"/>
                <a:gd name="T95" fmla="*/ 90 h 93"/>
                <a:gd name="T96" fmla="*/ 52 w 69"/>
                <a:gd name="T97" fmla="*/ 7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9" h="93">
                  <a:moveTo>
                    <a:pt x="52" y="70"/>
                  </a:moveTo>
                  <a:cubicBezTo>
                    <a:pt x="50" y="70"/>
                    <a:pt x="47" y="68"/>
                    <a:pt x="46" y="67"/>
                  </a:cubicBezTo>
                  <a:cubicBezTo>
                    <a:pt x="46" y="66"/>
                    <a:pt x="46" y="61"/>
                    <a:pt x="46" y="57"/>
                  </a:cubicBezTo>
                  <a:cubicBezTo>
                    <a:pt x="48" y="55"/>
                    <a:pt x="49" y="52"/>
                    <a:pt x="50" y="49"/>
                  </a:cubicBezTo>
                  <a:cubicBezTo>
                    <a:pt x="54" y="47"/>
                    <a:pt x="56" y="43"/>
                    <a:pt x="57" y="39"/>
                  </a:cubicBezTo>
                  <a:cubicBezTo>
                    <a:pt x="58" y="34"/>
                    <a:pt x="57" y="31"/>
                    <a:pt x="56" y="29"/>
                  </a:cubicBezTo>
                  <a:cubicBezTo>
                    <a:pt x="55" y="29"/>
                    <a:pt x="55" y="29"/>
                    <a:pt x="55" y="29"/>
                  </a:cubicBezTo>
                  <a:cubicBezTo>
                    <a:pt x="56" y="22"/>
                    <a:pt x="55" y="16"/>
                    <a:pt x="51" y="10"/>
                  </a:cubicBezTo>
                  <a:cubicBezTo>
                    <a:pt x="47" y="4"/>
                    <a:pt x="39" y="0"/>
                    <a:pt x="30" y="0"/>
                  </a:cubicBezTo>
                  <a:cubicBezTo>
                    <a:pt x="21" y="0"/>
                    <a:pt x="13" y="4"/>
                    <a:pt x="8" y="10"/>
                  </a:cubicBezTo>
                  <a:cubicBezTo>
                    <a:pt x="5" y="16"/>
                    <a:pt x="3" y="22"/>
                    <a:pt x="4" y="29"/>
                  </a:cubicBezTo>
                  <a:cubicBezTo>
                    <a:pt x="4" y="29"/>
                    <a:pt x="4" y="29"/>
                    <a:pt x="4" y="29"/>
                  </a:cubicBezTo>
                  <a:cubicBezTo>
                    <a:pt x="2" y="31"/>
                    <a:pt x="2" y="34"/>
                    <a:pt x="3" y="39"/>
                  </a:cubicBezTo>
                  <a:cubicBezTo>
                    <a:pt x="3" y="43"/>
                    <a:pt x="5" y="47"/>
                    <a:pt x="9" y="49"/>
                  </a:cubicBezTo>
                  <a:cubicBezTo>
                    <a:pt x="10" y="52"/>
                    <a:pt x="12" y="55"/>
                    <a:pt x="13" y="57"/>
                  </a:cubicBezTo>
                  <a:cubicBezTo>
                    <a:pt x="13" y="60"/>
                    <a:pt x="14" y="65"/>
                    <a:pt x="13" y="67"/>
                  </a:cubicBezTo>
                  <a:cubicBezTo>
                    <a:pt x="13" y="68"/>
                    <a:pt x="11" y="69"/>
                    <a:pt x="9" y="70"/>
                  </a:cubicBezTo>
                  <a:cubicBezTo>
                    <a:pt x="8" y="70"/>
                    <a:pt x="8" y="70"/>
                    <a:pt x="8" y="70"/>
                  </a:cubicBezTo>
                  <a:cubicBezTo>
                    <a:pt x="6" y="71"/>
                    <a:pt x="3" y="72"/>
                    <a:pt x="0" y="74"/>
                  </a:cubicBezTo>
                  <a:cubicBezTo>
                    <a:pt x="0" y="81"/>
                    <a:pt x="0" y="81"/>
                    <a:pt x="0" y="81"/>
                  </a:cubicBezTo>
                  <a:cubicBezTo>
                    <a:pt x="2" y="79"/>
                    <a:pt x="6" y="77"/>
                    <a:pt x="11" y="75"/>
                  </a:cubicBezTo>
                  <a:cubicBezTo>
                    <a:pt x="15" y="74"/>
                    <a:pt x="17" y="72"/>
                    <a:pt x="18" y="70"/>
                  </a:cubicBezTo>
                  <a:cubicBezTo>
                    <a:pt x="20" y="65"/>
                    <a:pt x="19" y="58"/>
                    <a:pt x="18" y="56"/>
                  </a:cubicBezTo>
                  <a:cubicBezTo>
                    <a:pt x="18" y="56"/>
                    <a:pt x="18" y="55"/>
                    <a:pt x="18" y="55"/>
                  </a:cubicBezTo>
                  <a:cubicBezTo>
                    <a:pt x="17" y="52"/>
                    <a:pt x="15" y="49"/>
                    <a:pt x="14" y="46"/>
                  </a:cubicBezTo>
                  <a:cubicBezTo>
                    <a:pt x="14" y="44"/>
                    <a:pt x="13" y="44"/>
                    <a:pt x="11" y="44"/>
                  </a:cubicBezTo>
                  <a:cubicBezTo>
                    <a:pt x="11" y="44"/>
                    <a:pt x="9" y="41"/>
                    <a:pt x="8" y="38"/>
                  </a:cubicBezTo>
                  <a:cubicBezTo>
                    <a:pt x="8" y="35"/>
                    <a:pt x="8" y="34"/>
                    <a:pt x="8" y="33"/>
                  </a:cubicBezTo>
                  <a:cubicBezTo>
                    <a:pt x="9" y="33"/>
                    <a:pt x="10" y="33"/>
                    <a:pt x="10" y="32"/>
                  </a:cubicBezTo>
                  <a:cubicBezTo>
                    <a:pt x="11" y="31"/>
                    <a:pt x="11" y="30"/>
                    <a:pt x="11" y="30"/>
                  </a:cubicBezTo>
                  <a:cubicBezTo>
                    <a:pt x="9" y="24"/>
                    <a:pt x="10" y="18"/>
                    <a:pt x="13" y="14"/>
                  </a:cubicBezTo>
                  <a:cubicBezTo>
                    <a:pt x="16" y="9"/>
                    <a:pt x="22" y="6"/>
                    <a:pt x="30" y="6"/>
                  </a:cubicBezTo>
                  <a:cubicBezTo>
                    <a:pt x="37" y="6"/>
                    <a:pt x="43" y="9"/>
                    <a:pt x="47" y="14"/>
                  </a:cubicBezTo>
                  <a:cubicBezTo>
                    <a:pt x="50" y="18"/>
                    <a:pt x="51" y="24"/>
                    <a:pt x="49" y="30"/>
                  </a:cubicBezTo>
                  <a:cubicBezTo>
                    <a:pt x="49" y="30"/>
                    <a:pt x="49" y="31"/>
                    <a:pt x="49" y="32"/>
                  </a:cubicBezTo>
                  <a:cubicBezTo>
                    <a:pt x="50" y="33"/>
                    <a:pt x="51" y="33"/>
                    <a:pt x="51" y="33"/>
                  </a:cubicBezTo>
                  <a:cubicBezTo>
                    <a:pt x="52" y="34"/>
                    <a:pt x="52" y="35"/>
                    <a:pt x="51" y="38"/>
                  </a:cubicBezTo>
                  <a:cubicBezTo>
                    <a:pt x="51" y="41"/>
                    <a:pt x="49" y="44"/>
                    <a:pt x="48" y="44"/>
                  </a:cubicBezTo>
                  <a:cubicBezTo>
                    <a:pt x="47" y="44"/>
                    <a:pt x="46" y="44"/>
                    <a:pt x="45" y="46"/>
                  </a:cubicBezTo>
                  <a:cubicBezTo>
                    <a:pt x="44" y="49"/>
                    <a:pt x="43" y="52"/>
                    <a:pt x="41" y="55"/>
                  </a:cubicBezTo>
                  <a:cubicBezTo>
                    <a:pt x="41" y="55"/>
                    <a:pt x="41" y="56"/>
                    <a:pt x="41" y="56"/>
                  </a:cubicBezTo>
                  <a:cubicBezTo>
                    <a:pt x="41" y="57"/>
                    <a:pt x="39" y="65"/>
                    <a:pt x="41" y="70"/>
                  </a:cubicBezTo>
                  <a:cubicBezTo>
                    <a:pt x="42" y="73"/>
                    <a:pt x="46" y="74"/>
                    <a:pt x="50" y="76"/>
                  </a:cubicBezTo>
                  <a:cubicBezTo>
                    <a:pt x="58" y="79"/>
                    <a:pt x="62" y="83"/>
                    <a:pt x="62" y="87"/>
                  </a:cubicBezTo>
                  <a:cubicBezTo>
                    <a:pt x="1" y="87"/>
                    <a:pt x="1" y="87"/>
                    <a:pt x="1" y="87"/>
                  </a:cubicBezTo>
                  <a:cubicBezTo>
                    <a:pt x="2" y="93"/>
                    <a:pt x="2" y="93"/>
                    <a:pt x="2" y="93"/>
                  </a:cubicBezTo>
                  <a:cubicBezTo>
                    <a:pt x="65" y="93"/>
                    <a:pt x="65" y="93"/>
                    <a:pt x="65" y="93"/>
                  </a:cubicBezTo>
                  <a:cubicBezTo>
                    <a:pt x="68" y="93"/>
                    <a:pt x="69" y="91"/>
                    <a:pt x="69" y="90"/>
                  </a:cubicBezTo>
                  <a:cubicBezTo>
                    <a:pt x="69" y="81"/>
                    <a:pt x="63" y="75"/>
                    <a:pt x="52"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grpSp>
      <p:grpSp>
        <p:nvGrpSpPr>
          <p:cNvPr id="23" name="Group 22">
            <a:extLst>
              <a:ext uri="{FF2B5EF4-FFF2-40B4-BE49-F238E27FC236}">
                <a16:creationId xmlns:a16="http://schemas.microsoft.com/office/drawing/2014/main" id="{882FFE3E-7606-3B40-076D-12835E0786DC}"/>
              </a:ext>
            </a:extLst>
          </p:cNvPr>
          <p:cNvGrpSpPr>
            <a:grpSpLocks noChangeAspect="1"/>
          </p:cNvGrpSpPr>
          <p:nvPr/>
        </p:nvGrpSpPr>
        <p:grpSpPr>
          <a:xfrm>
            <a:off x="727406" y="5452095"/>
            <a:ext cx="306023" cy="357544"/>
            <a:chOff x="9499600" y="3184525"/>
            <a:chExt cx="471488" cy="550863"/>
          </a:xfrm>
          <a:solidFill>
            <a:schemeClr val="accent5"/>
          </a:solidFill>
        </p:grpSpPr>
        <p:sp>
          <p:nvSpPr>
            <p:cNvPr id="29" name="Freeform 138">
              <a:extLst>
                <a:ext uri="{FF2B5EF4-FFF2-40B4-BE49-F238E27FC236}">
                  <a16:creationId xmlns:a16="http://schemas.microsoft.com/office/drawing/2014/main" id="{725EE207-0587-BEBC-2C9A-9EE5F2EE3BF9}"/>
                </a:ext>
              </a:extLst>
            </p:cNvPr>
            <p:cNvSpPr>
              <a:spLocks noEditPoints="1"/>
            </p:cNvSpPr>
            <p:nvPr/>
          </p:nvSpPr>
          <p:spPr bwMode="auto">
            <a:xfrm>
              <a:off x="9688513" y="3262313"/>
              <a:ext cx="96838" cy="100013"/>
            </a:xfrm>
            <a:custGeom>
              <a:avLst/>
              <a:gdLst>
                <a:gd name="T0" fmla="*/ 30 w 30"/>
                <a:gd name="T1" fmla="*/ 12 h 31"/>
                <a:gd name="T2" fmla="*/ 28 w 30"/>
                <a:gd name="T3" fmla="*/ 10 h 31"/>
                <a:gd name="T4" fmla="*/ 20 w 30"/>
                <a:gd name="T5" fmla="*/ 10 h 31"/>
                <a:gd name="T6" fmla="*/ 16 w 30"/>
                <a:gd name="T7" fmla="*/ 2 h 31"/>
                <a:gd name="T8" fmla="*/ 15 w 30"/>
                <a:gd name="T9" fmla="*/ 0 h 31"/>
                <a:gd name="T10" fmla="*/ 13 w 30"/>
                <a:gd name="T11" fmla="*/ 2 h 31"/>
                <a:gd name="T12" fmla="*/ 10 w 30"/>
                <a:gd name="T13" fmla="*/ 10 h 31"/>
                <a:gd name="T14" fmla="*/ 2 w 30"/>
                <a:gd name="T15" fmla="*/ 10 h 31"/>
                <a:gd name="T16" fmla="*/ 0 w 30"/>
                <a:gd name="T17" fmla="*/ 12 h 31"/>
                <a:gd name="T18" fmla="*/ 0 w 30"/>
                <a:gd name="T19" fmla="*/ 13 h 31"/>
                <a:gd name="T20" fmla="*/ 7 w 30"/>
                <a:gd name="T21" fmla="*/ 18 h 31"/>
                <a:gd name="T22" fmla="*/ 4 w 30"/>
                <a:gd name="T23" fmla="*/ 28 h 31"/>
                <a:gd name="T24" fmla="*/ 5 w 30"/>
                <a:gd name="T25" fmla="*/ 30 h 31"/>
                <a:gd name="T26" fmla="*/ 6 w 30"/>
                <a:gd name="T27" fmla="*/ 31 h 31"/>
                <a:gd name="T28" fmla="*/ 7 w 30"/>
                <a:gd name="T29" fmla="*/ 30 h 31"/>
                <a:gd name="T30" fmla="*/ 15 w 30"/>
                <a:gd name="T31" fmla="*/ 24 h 31"/>
                <a:gd name="T32" fmla="*/ 23 w 30"/>
                <a:gd name="T33" fmla="*/ 30 h 31"/>
                <a:gd name="T34" fmla="*/ 25 w 30"/>
                <a:gd name="T35" fmla="*/ 30 h 31"/>
                <a:gd name="T36" fmla="*/ 25 w 30"/>
                <a:gd name="T37" fmla="*/ 28 h 31"/>
                <a:gd name="T38" fmla="*/ 22 w 30"/>
                <a:gd name="T39" fmla="*/ 18 h 31"/>
                <a:gd name="T40" fmla="*/ 29 w 30"/>
                <a:gd name="T41" fmla="*/ 13 h 31"/>
                <a:gd name="T42" fmla="*/ 30 w 30"/>
                <a:gd name="T43" fmla="*/ 12 h 31"/>
                <a:gd name="T44" fmla="*/ 11 w 30"/>
                <a:gd name="T45" fmla="*/ 19 h 31"/>
                <a:gd name="T46" fmla="*/ 12 w 30"/>
                <a:gd name="T47" fmla="*/ 17 h 31"/>
                <a:gd name="T48" fmla="*/ 8 w 30"/>
                <a:gd name="T49" fmla="*/ 14 h 31"/>
                <a:gd name="T50" fmla="*/ 13 w 30"/>
                <a:gd name="T51" fmla="*/ 14 h 31"/>
                <a:gd name="T52" fmla="*/ 13 w 30"/>
                <a:gd name="T53" fmla="*/ 12 h 31"/>
                <a:gd name="T54" fmla="*/ 15 w 30"/>
                <a:gd name="T55" fmla="*/ 8 h 31"/>
                <a:gd name="T56" fmla="*/ 16 w 30"/>
                <a:gd name="T57" fmla="*/ 12 h 31"/>
                <a:gd name="T58" fmla="*/ 17 w 30"/>
                <a:gd name="T59" fmla="*/ 14 h 31"/>
                <a:gd name="T60" fmla="*/ 22 w 30"/>
                <a:gd name="T61" fmla="*/ 14 h 31"/>
                <a:gd name="T62" fmla="*/ 19 w 30"/>
                <a:gd name="T63" fmla="*/ 16 h 31"/>
                <a:gd name="T64" fmla="*/ 18 w 30"/>
                <a:gd name="T65" fmla="*/ 17 h 31"/>
                <a:gd name="T66" fmla="*/ 20 w 30"/>
                <a:gd name="T67" fmla="*/ 24 h 31"/>
                <a:gd name="T68" fmla="*/ 16 w 30"/>
                <a:gd name="T69" fmla="*/ 21 h 31"/>
                <a:gd name="T70" fmla="*/ 15 w 30"/>
                <a:gd name="T71" fmla="*/ 20 h 31"/>
                <a:gd name="T72" fmla="*/ 10 w 30"/>
                <a:gd name="T73" fmla="*/ 24 h 31"/>
                <a:gd name="T74" fmla="*/ 11 w 30"/>
                <a:gd name="T75" fmla="*/ 1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 h="31">
                  <a:moveTo>
                    <a:pt x="30" y="12"/>
                  </a:moveTo>
                  <a:cubicBezTo>
                    <a:pt x="30" y="11"/>
                    <a:pt x="29" y="10"/>
                    <a:pt x="28" y="10"/>
                  </a:cubicBezTo>
                  <a:cubicBezTo>
                    <a:pt x="20" y="10"/>
                    <a:pt x="20" y="10"/>
                    <a:pt x="20" y="10"/>
                  </a:cubicBezTo>
                  <a:cubicBezTo>
                    <a:pt x="16" y="2"/>
                    <a:pt x="16" y="2"/>
                    <a:pt x="16" y="2"/>
                  </a:cubicBezTo>
                  <a:cubicBezTo>
                    <a:pt x="16" y="1"/>
                    <a:pt x="16" y="0"/>
                    <a:pt x="15" y="0"/>
                  </a:cubicBezTo>
                  <a:cubicBezTo>
                    <a:pt x="14" y="0"/>
                    <a:pt x="13" y="1"/>
                    <a:pt x="13" y="2"/>
                  </a:cubicBezTo>
                  <a:cubicBezTo>
                    <a:pt x="10" y="10"/>
                    <a:pt x="10" y="10"/>
                    <a:pt x="10" y="10"/>
                  </a:cubicBezTo>
                  <a:cubicBezTo>
                    <a:pt x="2" y="10"/>
                    <a:pt x="2" y="10"/>
                    <a:pt x="2" y="10"/>
                  </a:cubicBezTo>
                  <a:cubicBezTo>
                    <a:pt x="1" y="10"/>
                    <a:pt x="0" y="11"/>
                    <a:pt x="0" y="12"/>
                  </a:cubicBezTo>
                  <a:cubicBezTo>
                    <a:pt x="0" y="12"/>
                    <a:pt x="0" y="13"/>
                    <a:pt x="0" y="13"/>
                  </a:cubicBezTo>
                  <a:cubicBezTo>
                    <a:pt x="7" y="18"/>
                    <a:pt x="7" y="18"/>
                    <a:pt x="7" y="18"/>
                  </a:cubicBezTo>
                  <a:cubicBezTo>
                    <a:pt x="4" y="28"/>
                    <a:pt x="4" y="28"/>
                    <a:pt x="4" y="28"/>
                  </a:cubicBezTo>
                  <a:cubicBezTo>
                    <a:pt x="4" y="29"/>
                    <a:pt x="4" y="30"/>
                    <a:pt x="5" y="30"/>
                  </a:cubicBezTo>
                  <a:cubicBezTo>
                    <a:pt x="5" y="30"/>
                    <a:pt x="5" y="31"/>
                    <a:pt x="6" y="31"/>
                  </a:cubicBezTo>
                  <a:cubicBezTo>
                    <a:pt x="6" y="31"/>
                    <a:pt x="7" y="30"/>
                    <a:pt x="7" y="30"/>
                  </a:cubicBezTo>
                  <a:cubicBezTo>
                    <a:pt x="15" y="24"/>
                    <a:pt x="15" y="24"/>
                    <a:pt x="15" y="24"/>
                  </a:cubicBezTo>
                  <a:cubicBezTo>
                    <a:pt x="23" y="30"/>
                    <a:pt x="23" y="30"/>
                    <a:pt x="23" y="30"/>
                  </a:cubicBezTo>
                  <a:cubicBezTo>
                    <a:pt x="23" y="31"/>
                    <a:pt x="24" y="31"/>
                    <a:pt x="25" y="30"/>
                  </a:cubicBezTo>
                  <a:cubicBezTo>
                    <a:pt x="26" y="30"/>
                    <a:pt x="26" y="29"/>
                    <a:pt x="25" y="28"/>
                  </a:cubicBezTo>
                  <a:cubicBezTo>
                    <a:pt x="22" y="18"/>
                    <a:pt x="22" y="18"/>
                    <a:pt x="22" y="18"/>
                  </a:cubicBezTo>
                  <a:cubicBezTo>
                    <a:pt x="29" y="13"/>
                    <a:pt x="29" y="13"/>
                    <a:pt x="29" y="13"/>
                  </a:cubicBezTo>
                  <a:cubicBezTo>
                    <a:pt x="30" y="13"/>
                    <a:pt x="30" y="12"/>
                    <a:pt x="30" y="12"/>
                  </a:cubicBezTo>
                  <a:close/>
                  <a:moveTo>
                    <a:pt x="11" y="19"/>
                  </a:moveTo>
                  <a:cubicBezTo>
                    <a:pt x="12" y="17"/>
                    <a:pt x="12" y="17"/>
                    <a:pt x="12" y="17"/>
                  </a:cubicBezTo>
                  <a:cubicBezTo>
                    <a:pt x="8" y="14"/>
                    <a:pt x="8" y="14"/>
                    <a:pt x="8" y="14"/>
                  </a:cubicBezTo>
                  <a:cubicBezTo>
                    <a:pt x="13" y="14"/>
                    <a:pt x="13" y="14"/>
                    <a:pt x="13" y="14"/>
                  </a:cubicBezTo>
                  <a:cubicBezTo>
                    <a:pt x="13" y="12"/>
                    <a:pt x="13" y="12"/>
                    <a:pt x="13" y="12"/>
                  </a:cubicBezTo>
                  <a:cubicBezTo>
                    <a:pt x="15" y="8"/>
                    <a:pt x="15" y="8"/>
                    <a:pt x="15" y="8"/>
                  </a:cubicBezTo>
                  <a:cubicBezTo>
                    <a:pt x="16" y="12"/>
                    <a:pt x="16" y="12"/>
                    <a:pt x="16" y="12"/>
                  </a:cubicBezTo>
                  <a:cubicBezTo>
                    <a:pt x="17" y="14"/>
                    <a:pt x="17" y="14"/>
                    <a:pt x="17" y="14"/>
                  </a:cubicBezTo>
                  <a:cubicBezTo>
                    <a:pt x="22" y="14"/>
                    <a:pt x="22" y="14"/>
                    <a:pt x="22" y="14"/>
                  </a:cubicBezTo>
                  <a:cubicBezTo>
                    <a:pt x="19" y="16"/>
                    <a:pt x="19" y="16"/>
                    <a:pt x="19" y="16"/>
                  </a:cubicBezTo>
                  <a:cubicBezTo>
                    <a:pt x="18" y="17"/>
                    <a:pt x="18" y="17"/>
                    <a:pt x="18" y="17"/>
                  </a:cubicBezTo>
                  <a:cubicBezTo>
                    <a:pt x="20" y="24"/>
                    <a:pt x="20" y="24"/>
                    <a:pt x="20" y="24"/>
                  </a:cubicBezTo>
                  <a:cubicBezTo>
                    <a:pt x="16" y="21"/>
                    <a:pt x="16" y="21"/>
                    <a:pt x="16" y="21"/>
                  </a:cubicBezTo>
                  <a:cubicBezTo>
                    <a:pt x="15" y="20"/>
                    <a:pt x="15" y="20"/>
                    <a:pt x="15" y="20"/>
                  </a:cubicBezTo>
                  <a:cubicBezTo>
                    <a:pt x="10" y="24"/>
                    <a:pt x="10" y="24"/>
                    <a:pt x="10" y="24"/>
                  </a:cubicBezTo>
                  <a:lnTo>
                    <a:pt x="11" y="19"/>
                  </a:lnTo>
                  <a:close/>
                </a:path>
              </a:pathLst>
            </a:custGeom>
            <a:grpFill/>
            <a:ln>
              <a:noFill/>
            </a:ln>
          </p:spPr>
          <p:txBody>
            <a:bodyPr vert="horz" wrap="square" lIns="91440" tIns="45720" rIns="91440" bIns="45720" numCol="1" anchor="t" anchorCtr="0" compatLnSpc="1">
              <a:prstTxWarp prst="textNoShape">
                <a:avLst/>
              </a:prstTxWarp>
            </a:bodyPr>
            <a:lstStyle/>
            <a:p>
              <a:endParaRPr lang="en-AU" sz="1200"/>
            </a:p>
          </p:txBody>
        </p:sp>
        <p:sp>
          <p:nvSpPr>
            <p:cNvPr id="30" name="Freeform 139">
              <a:extLst>
                <a:ext uri="{FF2B5EF4-FFF2-40B4-BE49-F238E27FC236}">
                  <a16:creationId xmlns:a16="http://schemas.microsoft.com/office/drawing/2014/main" id="{BB7CBD2D-02C2-2243-C5B0-FD282700BBA6}"/>
                </a:ext>
              </a:extLst>
            </p:cNvPr>
            <p:cNvSpPr>
              <a:spLocks noEditPoints="1"/>
            </p:cNvSpPr>
            <p:nvPr/>
          </p:nvSpPr>
          <p:spPr bwMode="auto">
            <a:xfrm>
              <a:off x="9558338" y="3184525"/>
              <a:ext cx="354013" cy="379413"/>
            </a:xfrm>
            <a:custGeom>
              <a:avLst/>
              <a:gdLst>
                <a:gd name="T0" fmla="*/ 18 w 109"/>
                <a:gd name="T1" fmla="*/ 64 h 117"/>
                <a:gd name="T2" fmla="*/ 19 w 109"/>
                <a:gd name="T3" fmla="*/ 64 h 117"/>
                <a:gd name="T4" fmla="*/ 52 w 109"/>
                <a:gd name="T5" fmla="*/ 85 h 117"/>
                <a:gd name="T6" fmla="*/ 53 w 109"/>
                <a:gd name="T7" fmla="*/ 100 h 117"/>
                <a:gd name="T8" fmla="*/ 35 w 109"/>
                <a:gd name="T9" fmla="*/ 112 h 117"/>
                <a:gd name="T10" fmla="*/ 39 w 109"/>
                <a:gd name="T11" fmla="*/ 116 h 117"/>
                <a:gd name="T12" fmla="*/ 54 w 109"/>
                <a:gd name="T13" fmla="*/ 106 h 117"/>
                <a:gd name="T14" fmla="*/ 70 w 109"/>
                <a:gd name="T15" fmla="*/ 115 h 117"/>
                <a:gd name="T16" fmla="*/ 74 w 109"/>
                <a:gd name="T17" fmla="*/ 117 h 117"/>
                <a:gd name="T18" fmla="*/ 59 w 109"/>
                <a:gd name="T19" fmla="*/ 100 h 117"/>
                <a:gd name="T20" fmla="*/ 59 w 109"/>
                <a:gd name="T21" fmla="*/ 85 h 117"/>
                <a:gd name="T22" fmla="*/ 89 w 109"/>
                <a:gd name="T23" fmla="*/ 64 h 117"/>
                <a:gd name="T24" fmla="*/ 90 w 109"/>
                <a:gd name="T25" fmla="*/ 64 h 117"/>
                <a:gd name="T26" fmla="*/ 109 w 109"/>
                <a:gd name="T27" fmla="*/ 48 h 117"/>
                <a:gd name="T28" fmla="*/ 104 w 109"/>
                <a:gd name="T29" fmla="*/ 31 h 117"/>
                <a:gd name="T30" fmla="*/ 93 w 109"/>
                <a:gd name="T31" fmla="*/ 26 h 117"/>
                <a:gd name="T32" fmla="*/ 94 w 109"/>
                <a:gd name="T33" fmla="*/ 6 h 117"/>
                <a:gd name="T34" fmla="*/ 93 w 109"/>
                <a:gd name="T35" fmla="*/ 0 h 117"/>
                <a:gd name="T36" fmla="*/ 12 w 109"/>
                <a:gd name="T37" fmla="*/ 3 h 117"/>
                <a:gd name="T38" fmla="*/ 16 w 109"/>
                <a:gd name="T39" fmla="*/ 6 h 117"/>
                <a:gd name="T40" fmla="*/ 15 w 109"/>
                <a:gd name="T41" fmla="*/ 26 h 117"/>
                <a:gd name="T42" fmla="*/ 1 w 109"/>
                <a:gd name="T43" fmla="*/ 46 h 117"/>
                <a:gd name="T44" fmla="*/ 92 w 109"/>
                <a:gd name="T45" fmla="*/ 57 h 117"/>
                <a:gd name="T46" fmla="*/ 93 w 109"/>
                <a:gd name="T47" fmla="*/ 33 h 117"/>
                <a:gd name="T48" fmla="*/ 94 w 109"/>
                <a:gd name="T49" fmla="*/ 32 h 117"/>
                <a:gd name="T50" fmla="*/ 103 w 109"/>
                <a:gd name="T51" fmla="*/ 45 h 117"/>
                <a:gd name="T52" fmla="*/ 93 w 109"/>
                <a:gd name="T53" fmla="*/ 58 h 117"/>
                <a:gd name="T54" fmla="*/ 92 w 109"/>
                <a:gd name="T55" fmla="*/ 57 h 117"/>
                <a:gd name="T56" fmla="*/ 87 w 109"/>
                <a:gd name="T57" fmla="*/ 6 h 117"/>
                <a:gd name="T58" fmla="*/ 53 w 109"/>
                <a:gd name="T59" fmla="*/ 79 h 117"/>
                <a:gd name="T60" fmla="*/ 22 w 109"/>
                <a:gd name="T61" fmla="*/ 6 h 117"/>
                <a:gd name="T62" fmla="*/ 16 w 109"/>
                <a:gd name="T63" fmla="*/ 32 h 117"/>
                <a:gd name="T64" fmla="*/ 16 w 109"/>
                <a:gd name="T65" fmla="*/ 40 h 117"/>
                <a:gd name="T66" fmla="*/ 17 w 109"/>
                <a:gd name="T67" fmla="*/ 58 h 117"/>
                <a:gd name="T68" fmla="*/ 6 w 109"/>
                <a:gd name="T69" fmla="*/ 48 h 117"/>
                <a:gd name="T70" fmla="*/ 15 w 109"/>
                <a:gd name="T71" fmla="*/ 32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9" h="117">
                  <a:moveTo>
                    <a:pt x="1" y="48"/>
                  </a:moveTo>
                  <a:cubicBezTo>
                    <a:pt x="1" y="56"/>
                    <a:pt x="7" y="64"/>
                    <a:pt x="18" y="64"/>
                  </a:cubicBezTo>
                  <a:cubicBezTo>
                    <a:pt x="18" y="64"/>
                    <a:pt x="18" y="64"/>
                    <a:pt x="19" y="64"/>
                  </a:cubicBezTo>
                  <a:cubicBezTo>
                    <a:pt x="19" y="64"/>
                    <a:pt x="19" y="64"/>
                    <a:pt x="19" y="64"/>
                  </a:cubicBezTo>
                  <a:cubicBezTo>
                    <a:pt x="19" y="64"/>
                    <a:pt x="19" y="64"/>
                    <a:pt x="19" y="64"/>
                  </a:cubicBezTo>
                  <a:cubicBezTo>
                    <a:pt x="25" y="76"/>
                    <a:pt x="38" y="84"/>
                    <a:pt x="52" y="85"/>
                  </a:cubicBezTo>
                  <a:cubicBezTo>
                    <a:pt x="53" y="85"/>
                    <a:pt x="53" y="85"/>
                    <a:pt x="53" y="85"/>
                  </a:cubicBezTo>
                  <a:cubicBezTo>
                    <a:pt x="53" y="100"/>
                    <a:pt x="53" y="100"/>
                    <a:pt x="53" y="100"/>
                  </a:cubicBezTo>
                  <a:cubicBezTo>
                    <a:pt x="52" y="100"/>
                    <a:pt x="52" y="100"/>
                    <a:pt x="52" y="100"/>
                  </a:cubicBezTo>
                  <a:cubicBezTo>
                    <a:pt x="41" y="101"/>
                    <a:pt x="35" y="108"/>
                    <a:pt x="35" y="112"/>
                  </a:cubicBezTo>
                  <a:cubicBezTo>
                    <a:pt x="35" y="114"/>
                    <a:pt x="35" y="115"/>
                    <a:pt x="37" y="116"/>
                  </a:cubicBezTo>
                  <a:cubicBezTo>
                    <a:pt x="38" y="116"/>
                    <a:pt x="38" y="116"/>
                    <a:pt x="39" y="116"/>
                  </a:cubicBezTo>
                  <a:cubicBezTo>
                    <a:pt x="40" y="115"/>
                    <a:pt x="40" y="115"/>
                    <a:pt x="41" y="114"/>
                  </a:cubicBezTo>
                  <a:cubicBezTo>
                    <a:pt x="42" y="109"/>
                    <a:pt x="47" y="106"/>
                    <a:pt x="54" y="106"/>
                  </a:cubicBezTo>
                  <a:cubicBezTo>
                    <a:pt x="54" y="106"/>
                    <a:pt x="54" y="106"/>
                    <a:pt x="54" y="106"/>
                  </a:cubicBezTo>
                  <a:cubicBezTo>
                    <a:pt x="60" y="106"/>
                    <a:pt x="67" y="109"/>
                    <a:pt x="70" y="115"/>
                  </a:cubicBezTo>
                  <a:cubicBezTo>
                    <a:pt x="70" y="116"/>
                    <a:pt x="71" y="116"/>
                    <a:pt x="71" y="117"/>
                  </a:cubicBezTo>
                  <a:cubicBezTo>
                    <a:pt x="72" y="117"/>
                    <a:pt x="73" y="117"/>
                    <a:pt x="74" y="117"/>
                  </a:cubicBezTo>
                  <a:cubicBezTo>
                    <a:pt x="75" y="116"/>
                    <a:pt x="76" y="115"/>
                    <a:pt x="76" y="114"/>
                  </a:cubicBezTo>
                  <a:cubicBezTo>
                    <a:pt x="75" y="109"/>
                    <a:pt x="69" y="102"/>
                    <a:pt x="59" y="100"/>
                  </a:cubicBezTo>
                  <a:cubicBezTo>
                    <a:pt x="59" y="100"/>
                    <a:pt x="59" y="100"/>
                    <a:pt x="59" y="100"/>
                  </a:cubicBezTo>
                  <a:cubicBezTo>
                    <a:pt x="59" y="85"/>
                    <a:pt x="59" y="85"/>
                    <a:pt x="59" y="85"/>
                  </a:cubicBezTo>
                  <a:cubicBezTo>
                    <a:pt x="59" y="85"/>
                    <a:pt x="59" y="85"/>
                    <a:pt x="59" y="85"/>
                  </a:cubicBezTo>
                  <a:cubicBezTo>
                    <a:pt x="72" y="83"/>
                    <a:pt x="84" y="75"/>
                    <a:pt x="89" y="64"/>
                  </a:cubicBezTo>
                  <a:cubicBezTo>
                    <a:pt x="89" y="63"/>
                    <a:pt x="89" y="63"/>
                    <a:pt x="89" y="63"/>
                  </a:cubicBezTo>
                  <a:cubicBezTo>
                    <a:pt x="90" y="64"/>
                    <a:pt x="90" y="64"/>
                    <a:pt x="90" y="64"/>
                  </a:cubicBezTo>
                  <a:cubicBezTo>
                    <a:pt x="90" y="64"/>
                    <a:pt x="91" y="64"/>
                    <a:pt x="92" y="64"/>
                  </a:cubicBezTo>
                  <a:cubicBezTo>
                    <a:pt x="101" y="64"/>
                    <a:pt x="108" y="56"/>
                    <a:pt x="109" y="48"/>
                  </a:cubicBezTo>
                  <a:cubicBezTo>
                    <a:pt x="109" y="46"/>
                    <a:pt x="109" y="46"/>
                    <a:pt x="109" y="46"/>
                  </a:cubicBezTo>
                  <a:cubicBezTo>
                    <a:pt x="109" y="42"/>
                    <a:pt x="109" y="36"/>
                    <a:pt x="104" y="31"/>
                  </a:cubicBezTo>
                  <a:cubicBezTo>
                    <a:pt x="101" y="28"/>
                    <a:pt x="98" y="27"/>
                    <a:pt x="94" y="26"/>
                  </a:cubicBezTo>
                  <a:cubicBezTo>
                    <a:pt x="93" y="26"/>
                    <a:pt x="93" y="26"/>
                    <a:pt x="93" y="26"/>
                  </a:cubicBezTo>
                  <a:cubicBezTo>
                    <a:pt x="93" y="6"/>
                    <a:pt x="93" y="6"/>
                    <a:pt x="93" y="6"/>
                  </a:cubicBezTo>
                  <a:cubicBezTo>
                    <a:pt x="94" y="6"/>
                    <a:pt x="94" y="6"/>
                    <a:pt x="94" y="6"/>
                  </a:cubicBezTo>
                  <a:cubicBezTo>
                    <a:pt x="96" y="6"/>
                    <a:pt x="97" y="4"/>
                    <a:pt x="97" y="3"/>
                  </a:cubicBezTo>
                  <a:cubicBezTo>
                    <a:pt x="97" y="1"/>
                    <a:pt x="96" y="0"/>
                    <a:pt x="93" y="0"/>
                  </a:cubicBezTo>
                  <a:cubicBezTo>
                    <a:pt x="15" y="0"/>
                    <a:pt x="15" y="0"/>
                    <a:pt x="15" y="0"/>
                  </a:cubicBezTo>
                  <a:cubicBezTo>
                    <a:pt x="13" y="0"/>
                    <a:pt x="12" y="2"/>
                    <a:pt x="12" y="3"/>
                  </a:cubicBezTo>
                  <a:cubicBezTo>
                    <a:pt x="12" y="4"/>
                    <a:pt x="13" y="6"/>
                    <a:pt x="15" y="6"/>
                  </a:cubicBezTo>
                  <a:cubicBezTo>
                    <a:pt x="16" y="6"/>
                    <a:pt x="16" y="6"/>
                    <a:pt x="16" y="6"/>
                  </a:cubicBezTo>
                  <a:cubicBezTo>
                    <a:pt x="16" y="26"/>
                    <a:pt x="16" y="26"/>
                    <a:pt x="16" y="26"/>
                  </a:cubicBezTo>
                  <a:cubicBezTo>
                    <a:pt x="15" y="26"/>
                    <a:pt x="15" y="26"/>
                    <a:pt x="15" y="26"/>
                  </a:cubicBezTo>
                  <a:cubicBezTo>
                    <a:pt x="11" y="27"/>
                    <a:pt x="8" y="29"/>
                    <a:pt x="5" y="31"/>
                  </a:cubicBezTo>
                  <a:cubicBezTo>
                    <a:pt x="0" y="36"/>
                    <a:pt x="1" y="42"/>
                    <a:pt x="1" y="46"/>
                  </a:cubicBezTo>
                  <a:lnTo>
                    <a:pt x="1" y="48"/>
                  </a:lnTo>
                  <a:close/>
                  <a:moveTo>
                    <a:pt x="92" y="57"/>
                  </a:moveTo>
                  <a:cubicBezTo>
                    <a:pt x="93" y="53"/>
                    <a:pt x="93" y="51"/>
                    <a:pt x="93" y="40"/>
                  </a:cubicBezTo>
                  <a:cubicBezTo>
                    <a:pt x="93" y="38"/>
                    <a:pt x="93" y="36"/>
                    <a:pt x="93" y="33"/>
                  </a:cubicBezTo>
                  <a:cubicBezTo>
                    <a:pt x="93" y="32"/>
                    <a:pt x="93" y="32"/>
                    <a:pt x="93" y="32"/>
                  </a:cubicBezTo>
                  <a:cubicBezTo>
                    <a:pt x="94" y="32"/>
                    <a:pt x="94" y="32"/>
                    <a:pt x="94" y="32"/>
                  </a:cubicBezTo>
                  <a:cubicBezTo>
                    <a:pt x="99" y="33"/>
                    <a:pt x="103" y="37"/>
                    <a:pt x="103" y="43"/>
                  </a:cubicBezTo>
                  <a:cubicBezTo>
                    <a:pt x="103" y="43"/>
                    <a:pt x="103" y="44"/>
                    <a:pt x="103" y="45"/>
                  </a:cubicBezTo>
                  <a:cubicBezTo>
                    <a:pt x="103" y="49"/>
                    <a:pt x="103" y="52"/>
                    <a:pt x="100" y="55"/>
                  </a:cubicBezTo>
                  <a:cubicBezTo>
                    <a:pt x="98" y="57"/>
                    <a:pt x="95" y="58"/>
                    <a:pt x="93" y="58"/>
                  </a:cubicBezTo>
                  <a:cubicBezTo>
                    <a:pt x="91" y="58"/>
                    <a:pt x="91" y="58"/>
                    <a:pt x="91" y="58"/>
                  </a:cubicBezTo>
                  <a:lnTo>
                    <a:pt x="92" y="57"/>
                  </a:lnTo>
                  <a:close/>
                  <a:moveTo>
                    <a:pt x="22" y="6"/>
                  </a:moveTo>
                  <a:cubicBezTo>
                    <a:pt x="87" y="6"/>
                    <a:pt x="87" y="6"/>
                    <a:pt x="87" y="6"/>
                  </a:cubicBezTo>
                  <a:cubicBezTo>
                    <a:pt x="87" y="49"/>
                    <a:pt x="87" y="49"/>
                    <a:pt x="87" y="49"/>
                  </a:cubicBezTo>
                  <a:cubicBezTo>
                    <a:pt x="87" y="63"/>
                    <a:pt x="75" y="79"/>
                    <a:pt x="53" y="79"/>
                  </a:cubicBezTo>
                  <a:cubicBezTo>
                    <a:pt x="36" y="79"/>
                    <a:pt x="22" y="65"/>
                    <a:pt x="22" y="49"/>
                  </a:cubicBezTo>
                  <a:lnTo>
                    <a:pt x="22" y="6"/>
                  </a:lnTo>
                  <a:close/>
                  <a:moveTo>
                    <a:pt x="15" y="32"/>
                  </a:moveTo>
                  <a:cubicBezTo>
                    <a:pt x="16" y="32"/>
                    <a:pt x="16" y="32"/>
                    <a:pt x="16" y="32"/>
                  </a:cubicBezTo>
                  <a:cubicBezTo>
                    <a:pt x="16" y="33"/>
                    <a:pt x="16" y="33"/>
                    <a:pt x="16" y="33"/>
                  </a:cubicBezTo>
                  <a:cubicBezTo>
                    <a:pt x="16" y="36"/>
                    <a:pt x="16" y="38"/>
                    <a:pt x="16" y="40"/>
                  </a:cubicBezTo>
                  <a:cubicBezTo>
                    <a:pt x="16" y="50"/>
                    <a:pt x="16" y="53"/>
                    <a:pt x="17" y="57"/>
                  </a:cubicBezTo>
                  <a:cubicBezTo>
                    <a:pt x="17" y="58"/>
                    <a:pt x="17" y="58"/>
                    <a:pt x="17" y="58"/>
                  </a:cubicBezTo>
                  <a:cubicBezTo>
                    <a:pt x="16" y="58"/>
                    <a:pt x="16" y="58"/>
                    <a:pt x="16" y="58"/>
                  </a:cubicBezTo>
                  <a:cubicBezTo>
                    <a:pt x="10" y="58"/>
                    <a:pt x="6" y="53"/>
                    <a:pt x="6" y="48"/>
                  </a:cubicBezTo>
                  <a:cubicBezTo>
                    <a:pt x="6" y="43"/>
                    <a:pt x="6" y="43"/>
                    <a:pt x="6" y="43"/>
                  </a:cubicBezTo>
                  <a:cubicBezTo>
                    <a:pt x="6" y="38"/>
                    <a:pt x="10" y="33"/>
                    <a:pt x="15" y="32"/>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sz="1200"/>
            </a:p>
          </p:txBody>
        </p:sp>
        <p:sp>
          <p:nvSpPr>
            <p:cNvPr id="32" name="Freeform 140">
              <a:extLst>
                <a:ext uri="{FF2B5EF4-FFF2-40B4-BE49-F238E27FC236}">
                  <a16:creationId xmlns:a16="http://schemas.microsoft.com/office/drawing/2014/main" id="{A26E0097-9F50-8368-1899-2108B4FB3677}"/>
                </a:ext>
              </a:extLst>
            </p:cNvPr>
            <p:cNvSpPr>
              <a:spLocks/>
            </p:cNvSpPr>
            <p:nvPr/>
          </p:nvSpPr>
          <p:spPr bwMode="auto">
            <a:xfrm>
              <a:off x="9499600" y="3576638"/>
              <a:ext cx="471488" cy="158750"/>
            </a:xfrm>
            <a:custGeom>
              <a:avLst/>
              <a:gdLst>
                <a:gd name="T0" fmla="*/ 142 w 145"/>
                <a:gd name="T1" fmla="*/ 21 h 49"/>
                <a:gd name="T2" fmla="*/ 108 w 145"/>
                <a:gd name="T3" fmla="*/ 21 h 49"/>
                <a:gd name="T4" fmla="*/ 108 w 145"/>
                <a:gd name="T5" fmla="*/ 3 h 49"/>
                <a:gd name="T6" fmla="*/ 105 w 145"/>
                <a:gd name="T7" fmla="*/ 0 h 49"/>
                <a:gd name="T8" fmla="*/ 40 w 145"/>
                <a:gd name="T9" fmla="*/ 0 h 49"/>
                <a:gd name="T10" fmla="*/ 36 w 145"/>
                <a:gd name="T11" fmla="*/ 3 h 49"/>
                <a:gd name="T12" fmla="*/ 36 w 145"/>
                <a:gd name="T13" fmla="*/ 21 h 49"/>
                <a:gd name="T14" fmla="*/ 3 w 145"/>
                <a:gd name="T15" fmla="*/ 21 h 49"/>
                <a:gd name="T16" fmla="*/ 0 w 145"/>
                <a:gd name="T17" fmla="*/ 24 h 49"/>
                <a:gd name="T18" fmla="*/ 0 w 145"/>
                <a:gd name="T19" fmla="*/ 46 h 49"/>
                <a:gd name="T20" fmla="*/ 3 w 145"/>
                <a:gd name="T21" fmla="*/ 49 h 49"/>
                <a:gd name="T22" fmla="*/ 6 w 145"/>
                <a:gd name="T23" fmla="*/ 46 h 49"/>
                <a:gd name="T24" fmla="*/ 6 w 145"/>
                <a:gd name="T25" fmla="*/ 27 h 49"/>
                <a:gd name="T26" fmla="*/ 40 w 145"/>
                <a:gd name="T27" fmla="*/ 27 h 49"/>
                <a:gd name="T28" fmla="*/ 43 w 145"/>
                <a:gd name="T29" fmla="*/ 24 h 49"/>
                <a:gd name="T30" fmla="*/ 43 w 145"/>
                <a:gd name="T31" fmla="*/ 6 h 49"/>
                <a:gd name="T32" fmla="*/ 102 w 145"/>
                <a:gd name="T33" fmla="*/ 6 h 49"/>
                <a:gd name="T34" fmla="*/ 102 w 145"/>
                <a:gd name="T35" fmla="*/ 24 h 49"/>
                <a:gd name="T36" fmla="*/ 105 w 145"/>
                <a:gd name="T37" fmla="*/ 27 h 49"/>
                <a:gd name="T38" fmla="*/ 139 w 145"/>
                <a:gd name="T39" fmla="*/ 27 h 49"/>
                <a:gd name="T40" fmla="*/ 139 w 145"/>
                <a:gd name="T41" fmla="*/ 46 h 49"/>
                <a:gd name="T42" fmla="*/ 142 w 145"/>
                <a:gd name="T43" fmla="*/ 49 h 49"/>
                <a:gd name="T44" fmla="*/ 145 w 145"/>
                <a:gd name="T45" fmla="*/ 46 h 49"/>
                <a:gd name="T46" fmla="*/ 145 w 145"/>
                <a:gd name="T47" fmla="*/ 24 h 49"/>
                <a:gd name="T48" fmla="*/ 142 w 145"/>
                <a:gd name="T49" fmla="*/ 2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5" h="49">
                  <a:moveTo>
                    <a:pt x="142" y="21"/>
                  </a:moveTo>
                  <a:cubicBezTo>
                    <a:pt x="108" y="21"/>
                    <a:pt x="108" y="21"/>
                    <a:pt x="108" y="21"/>
                  </a:cubicBezTo>
                  <a:cubicBezTo>
                    <a:pt x="108" y="3"/>
                    <a:pt x="108" y="3"/>
                    <a:pt x="108" y="3"/>
                  </a:cubicBezTo>
                  <a:cubicBezTo>
                    <a:pt x="108" y="1"/>
                    <a:pt x="107" y="0"/>
                    <a:pt x="105" y="0"/>
                  </a:cubicBezTo>
                  <a:cubicBezTo>
                    <a:pt x="40" y="0"/>
                    <a:pt x="40" y="0"/>
                    <a:pt x="40" y="0"/>
                  </a:cubicBezTo>
                  <a:cubicBezTo>
                    <a:pt x="38" y="0"/>
                    <a:pt x="36" y="1"/>
                    <a:pt x="36" y="3"/>
                  </a:cubicBezTo>
                  <a:cubicBezTo>
                    <a:pt x="36" y="21"/>
                    <a:pt x="36" y="21"/>
                    <a:pt x="36" y="21"/>
                  </a:cubicBezTo>
                  <a:cubicBezTo>
                    <a:pt x="3" y="21"/>
                    <a:pt x="3" y="21"/>
                    <a:pt x="3" y="21"/>
                  </a:cubicBezTo>
                  <a:cubicBezTo>
                    <a:pt x="1" y="21"/>
                    <a:pt x="0" y="22"/>
                    <a:pt x="0" y="24"/>
                  </a:cubicBezTo>
                  <a:cubicBezTo>
                    <a:pt x="0" y="46"/>
                    <a:pt x="0" y="46"/>
                    <a:pt x="0" y="46"/>
                  </a:cubicBezTo>
                  <a:cubicBezTo>
                    <a:pt x="0" y="48"/>
                    <a:pt x="1" y="49"/>
                    <a:pt x="3" y="49"/>
                  </a:cubicBezTo>
                  <a:cubicBezTo>
                    <a:pt x="5" y="49"/>
                    <a:pt x="6" y="48"/>
                    <a:pt x="6" y="46"/>
                  </a:cubicBezTo>
                  <a:cubicBezTo>
                    <a:pt x="6" y="27"/>
                    <a:pt x="6" y="27"/>
                    <a:pt x="6" y="27"/>
                  </a:cubicBezTo>
                  <a:cubicBezTo>
                    <a:pt x="40" y="27"/>
                    <a:pt x="40" y="27"/>
                    <a:pt x="40" y="27"/>
                  </a:cubicBezTo>
                  <a:cubicBezTo>
                    <a:pt x="41" y="27"/>
                    <a:pt x="43" y="25"/>
                    <a:pt x="43" y="24"/>
                  </a:cubicBezTo>
                  <a:cubicBezTo>
                    <a:pt x="43" y="6"/>
                    <a:pt x="43" y="6"/>
                    <a:pt x="43" y="6"/>
                  </a:cubicBezTo>
                  <a:cubicBezTo>
                    <a:pt x="102" y="6"/>
                    <a:pt x="102" y="6"/>
                    <a:pt x="102" y="6"/>
                  </a:cubicBezTo>
                  <a:cubicBezTo>
                    <a:pt x="102" y="24"/>
                    <a:pt x="102" y="24"/>
                    <a:pt x="102" y="24"/>
                  </a:cubicBezTo>
                  <a:cubicBezTo>
                    <a:pt x="102" y="25"/>
                    <a:pt x="103" y="27"/>
                    <a:pt x="105" y="27"/>
                  </a:cubicBezTo>
                  <a:cubicBezTo>
                    <a:pt x="139" y="27"/>
                    <a:pt x="139" y="27"/>
                    <a:pt x="139" y="27"/>
                  </a:cubicBezTo>
                  <a:cubicBezTo>
                    <a:pt x="139" y="46"/>
                    <a:pt x="139" y="46"/>
                    <a:pt x="139" y="46"/>
                  </a:cubicBezTo>
                  <a:cubicBezTo>
                    <a:pt x="139" y="48"/>
                    <a:pt x="140" y="49"/>
                    <a:pt x="142" y="49"/>
                  </a:cubicBezTo>
                  <a:cubicBezTo>
                    <a:pt x="143" y="49"/>
                    <a:pt x="145" y="48"/>
                    <a:pt x="145" y="46"/>
                  </a:cubicBezTo>
                  <a:cubicBezTo>
                    <a:pt x="145" y="24"/>
                    <a:pt x="145" y="24"/>
                    <a:pt x="145" y="24"/>
                  </a:cubicBezTo>
                  <a:cubicBezTo>
                    <a:pt x="145" y="22"/>
                    <a:pt x="144" y="21"/>
                    <a:pt x="142" y="21"/>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sz="1200"/>
            </a:p>
          </p:txBody>
        </p:sp>
      </p:grpSp>
      <p:sp>
        <p:nvSpPr>
          <p:cNvPr id="40" name="Content Placeholder 10">
            <a:extLst>
              <a:ext uri="{FF2B5EF4-FFF2-40B4-BE49-F238E27FC236}">
                <a16:creationId xmlns:a16="http://schemas.microsoft.com/office/drawing/2014/main" id="{FEFD5876-E986-C460-CAEF-4898375A6BE7}"/>
              </a:ext>
            </a:extLst>
          </p:cNvPr>
          <p:cNvSpPr txBox="1">
            <a:spLocks/>
          </p:cNvSpPr>
          <p:nvPr/>
        </p:nvSpPr>
        <p:spPr>
          <a:xfrm>
            <a:off x="635289" y="1770299"/>
            <a:ext cx="1083444" cy="592165"/>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a:solidFill>
                  <a:schemeClr val="bg1"/>
                </a:solidFill>
                <a:latin typeface="VIC SemiBold" panose="00000700000000000000" pitchFamily="50" charset="0"/>
              </a:rPr>
              <a:t>SUPPORTING VICTORIAN REGULATION</a:t>
            </a:r>
          </a:p>
        </p:txBody>
      </p:sp>
      <p:sp>
        <p:nvSpPr>
          <p:cNvPr id="43" name="Freeform 6">
            <a:extLst>
              <a:ext uri="{FF2B5EF4-FFF2-40B4-BE49-F238E27FC236}">
                <a16:creationId xmlns:a16="http://schemas.microsoft.com/office/drawing/2014/main" id="{787E39BC-DBCC-85EF-2006-0D6E09CE67D1}"/>
              </a:ext>
            </a:extLst>
          </p:cNvPr>
          <p:cNvSpPr>
            <a:spLocks noChangeAspect="1" noEditPoints="1"/>
          </p:cNvSpPr>
          <p:nvPr/>
        </p:nvSpPr>
        <p:spPr bwMode="auto">
          <a:xfrm>
            <a:off x="718545" y="1326356"/>
            <a:ext cx="323744" cy="321758"/>
          </a:xfrm>
          <a:custGeom>
            <a:avLst/>
            <a:gdLst/>
            <a:ahLst/>
            <a:cxnLst>
              <a:cxn ang="0">
                <a:pos x="139" y="64"/>
              </a:cxn>
              <a:cxn ang="0">
                <a:pos x="125" y="130"/>
              </a:cxn>
              <a:cxn ang="0">
                <a:pos x="102" y="64"/>
              </a:cxn>
              <a:cxn ang="0">
                <a:pos x="118" y="130"/>
              </a:cxn>
              <a:cxn ang="0">
                <a:pos x="102" y="64"/>
              </a:cxn>
              <a:cxn ang="0">
                <a:pos x="95" y="64"/>
              </a:cxn>
              <a:cxn ang="0">
                <a:pos x="67" y="130"/>
              </a:cxn>
              <a:cxn ang="0">
                <a:pos x="44" y="64"/>
              </a:cxn>
              <a:cxn ang="0">
                <a:pos x="58" y="130"/>
              </a:cxn>
              <a:cxn ang="0">
                <a:pos x="44" y="64"/>
              </a:cxn>
              <a:cxn ang="0">
                <a:pos x="37" y="64"/>
              </a:cxn>
              <a:cxn ang="0">
                <a:pos x="21" y="130"/>
              </a:cxn>
              <a:cxn ang="0">
                <a:pos x="148" y="137"/>
              </a:cxn>
              <a:cxn ang="0">
                <a:pos x="9" y="151"/>
              </a:cxn>
              <a:cxn ang="0">
                <a:pos x="148" y="137"/>
              </a:cxn>
              <a:cxn ang="0">
                <a:pos x="7" y="50"/>
              </a:cxn>
              <a:cxn ang="0">
                <a:pos x="155" y="57"/>
              </a:cxn>
              <a:cxn ang="0">
                <a:pos x="81" y="7"/>
              </a:cxn>
              <a:cxn ang="0">
                <a:pos x="158" y="64"/>
              </a:cxn>
              <a:cxn ang="0">
                <a:pos x="162" y="46"/>
              </a:cxn>
              <a:cxn ang="0">
                <a:pos x="160" y="43"/>
              </a:cxn>
              <a:cxn ang="0">
                <a:pos x="83" y="0"/>
              </a:cxn>
              <a:cxn ang="0">
                <a:pos x="79" y="0"/>
              </a:cxn>
              <a:cxn ang="0">
                <a:pos x="2" y="43"/>
              </a:cxn>
              <a:cxn ang="0">
                <a:pos x="0" y="46"/>
              </a:cxn>
              <a:cxn ang="0">
                <a:pos x="4" y="64"/>
              </a:cxn>
              <a:cxn ang="0">
                <a:pos x="14" y="130"/>
              </a:cxn>
              <a:cxn ang="0">
                <a:pos x="7" y="132"/>
              </a:cxn>
              <a:cxn ang="0">
                <a:pos x="0" y="153"/>
              </a:cxn>
              <a:cxn ang="0">
                <a:pos x="0" y="155"/>
              </a:cxn>
              <a:cxn ang="0">
                <a:pos x="158" y="158"/>
              </a:cxn>
              <a:cxn ang="0">
                <a:pos x="162" y="153"/>
              </a:cxn>
              <a:cxn ang="0">
                <a:pos x="155" y="132"/>
              </a:cxn>
              <a:cxn ang="0">
                <a:pos x="151" y="130"/>
              </a:cxn>
              <a:cxn ang="0">
                <a:pos x="148" y="64"/>
              </a:cxn>
            </a:cxnLst>
            <a:rect l="0" t="0" r="r" b="b"/>
            <a:pathLst>
              <a:path w="162" h="158">
                <a:moveTo>
                  <a:pt x="125" y="64"/>
                </a:moveTo>
                <a:cubicBezTo>
                  <a:pt x="139" y="64"/>
                  <a:pt x="139" y="64"/>
                  <a:pt x="139" y="64"/>
                </a:cubicBezTo>
                <a:cubicBezTo>
                  <a:pt x="139" y="130"/>
                  <a:pt x="139" y="130"/>
                  <a:pt x="139" y="130"/>
                </a:cubicBezTo>
                <a:cubicBezTo>
                  <a:pt x="125" y="130"/>
                  <a:pt x="125" y="130"/>
                  <a:pt x="125" y="130"/>
                </a:cubicBezTo>
                <a:cubicBezTo>
                  <a:pt x="125" y="64"/>
                  <a:pt x="125" y="64"/>
                  <a:pt x="125" y="64"/>
                </a:cubicBezTo>
                <a:close/>
                <a:moveTo>
                  <a:pt x="102" y="64"/>
                </a:moveTo>
                <a:cubicBezTo>
                  <a:pt x="118" y="64"/>
                  <a:pt x="118" y="64"/>
                  <a:pt x="118" y="64"/>
                </a:cubicBezTo>
                <a:cubicBezTo>
                  <a:pt x="118" y="130"/>
                  <a:pt x="118" y="130"/>
                  <a:pt x="118" y="130"/>
                </a:cubicBezTo>
                <a:cubicBezTo>
                  <a:pt x="102" y="130"/>
                  <a:pt x="102" y="130"/>
                  <a:pt x="102" y="130"/>
                </a:cubicBezTo>
                <a:cubicBezTo>
                  <a:pt x="102" y="64"/>
                  <a:pt x="102" y="64"/>
                  <a:pt x="102" y="64"/>
                </a:cubicBezTo>
                <a:close/>
                <a:moveTo>
                  <a:pt x="67" y="64"/>
                </a:moveTo>
                <a:cubicBezTo>
                  <a:pt x="95" y="64"/>
                  <a:pt x="95" y="64"/>
                  <a:pt x="95" y="64"/>
                </a:cubicBezTo>
                <a:cubicBezTo>
                  <a:pt x="95" y="130"/>
                  <a:pt x="95" y="130"/>
                  <a:pt x="95" y="130"/>
                </a:cubicBezTo>
                <a:cubicBezTo>
                  <a:pt x="67" y="130"/>
                  <a:pt x="67" y="130"/>
                  <a:pt x="67" y="130"/>
                </a:cubicBezTo>
                <a:cubicBezTo>
                  <a:pt x="67" y="64"/>
                  <a:pt x="67" y="64"/>
                  <a:pt x="67" y="64"/>
                </a:cubicBezTo>
                <a:close/>
                <a:moveTo>
                  <a:pt x="44" y="64"/>
                </a:moveTo>
                <a:cubicBezTo>
                  <a:pt x="58" y="64"/>
                  <a:pt x="58" y="64"/>
                  <a:pt x="58" y="64"/>
                </a:cubicBezTo>
                <a:cubicBezTo>
                  <a:pt x="58" y="130"/>
                  <a:pt x="58" y="130"/>
                  <a:pt x="58" y="130"/>
                </a:cubicBezTo>
                <a:cubicBezTo>
                  <a:pt x="44" y="130"/>
                  <a:pt x="44" y="130"/>
                  <a:pt x="44" y="130"/>
                </a:cubicBezTo>
                <a:cubicBezTo>
                  <a:pt x="44" y="64"/>
                  <a:pt x="44" y="64"/>
                  <a:pt x="44" y="64"/>
                </a:cubicBezTo>
                <a:close/>
                <a:moveTo>
                  <a:pt x="21" y="64"/>
                </a:moveTo>
                <a:cubicBezTo>
                  <a:pt x="37" y="64"/>
                  <a:pt x="37" y="64"/>
                  <a:pt x="37" y="64"/>
                </a:cubicBezTo>
                <a:cubicBezTo>
                  <a:pt x="37" y="130"/>
                  <a:pt x="37" y="130"/>
                  <a:pt x="37" y="130"/>
                </a:cubicBezTo>
                <a:cubicBezTo>
                  <a:pt x="21" y="130"/>
                  <a:pt x="21" y="130"/>
                  <a:pt x="21" y="130"/>
                </a:cubicBezTo>
                <a:cubicBezTo>
                  <a:pt x="21" y="64"/>
                  <a:pt x="21" y="64"/>
                  <a:pt x="21" y="64"/>
                </a:cubicBezTo>
                <a:close/>
                <a:moveTo>
                  <a:pt x="148" y="137"/>
                </a:moveTo>
                <a:cubicBezTo>
                  <a:pt x="153" y="151"/>
                  <a:pt x="153" y="151"/>
                  <a:pt x="153" y="151"/>
                </a:cubicBezTo>
                <a:cubicBezTo>
                  <a:pt x="9" y="151"/>
                  <a:pt x="9" y="151"/>
                  <a:pt x="9" y="151"/>
                </a:cubicBezTo>
                <a:cubicBezTo>
                  <a:pt x="14" y="137"/>
                  <a:pt x="14" y="137"/>
                  <a:pt x="14" y="137"/>
                </a:cubicBezTo>
                <a:cubicBezTo>
                  <a:pt x="148" y="137"/>
                  <a:pt x="148" y="137"/>
                  <a:pt x="148" y="137"/>
                </a:cubicBezTo>
                <a:close/>
                <a:moveTo>
                  <a:pt x="81" y="7"/>
                </a:moveTo>
                <a:cubicBezTo>
                  <a:pt x="7" y="50"/>
                  <a:pt x="7" y="50"/>
                  <a:pt x="7" y="50"/>
                </a:cubicBezTo>
                <a:cubicBezTo>
                  <a:pt x="7" y="57"/>
                  <a:pt x="7" y="57"/>
                  <a:pt x="7" y="57"/>
                </a:cubicBezTo>
                <a:cubicBezTo>
                  <a:pt x="155" y="57"/>
                  <a:pt x="155" y="57"/>
                  <a:pt x="155" y="57"/>
                </a:cubicBezTo>
                <a:cubicBezTo>
                  <a:pt x="155" y="50"/>
                  <a:pt x="155" y="50"/>
                  <a:pt x="155" y="50"/>
                </a:cubicBezTo>
                <a:cubicBezTo>
                  <a:pt x="81" y="7"/>
                  <a:pt x="81" y="7"/>
                  <a:pt x="81" y="7"/>
                </a:cubicBezTo>
                <a:cubicBezTo>
                  <a:pt x="81" y="7"/>
                  <a:pt x="81" y="7"/>
                  <a:pt x="81" y="7"/>
                </a:cubicBezTo>
                <a:close/>
                <a:moveTo>
                  <a:pt x="158" y="64"/>
                </a:moveTo>
                <a:cubicBezTo>
                  <a:pt x="160" y="64"/>
                  <a:pt x="162" y="62"/>
                  <a:pt x="162" y="61"/>
                </a:cubicBezTo>
                <a:cubicBezTo>
                  <a:pt x="162" y="46"/>
                  <a:pt x="162" y="46"/>
                  <a:pt x="162" y="46"/>
                </a:cubicBezTo>
                <a:cubicBezTo>
                  <a:pt x="162" y="45"/>
                  <a:pt x="162" y="45"/>
                  <a:pt x="160" y="43"/>
                </a:cubicBezTo>
                <a:cubicBezTo>
                  <a:pt x="160" y="43"/>
                  <a:pt x="160" y="43"/>
                  <a:pt x="160" y="43"/>
                </a:cubicBezTo>
                <a:cubicBezTo>
                  <a:pt x="83" y="0"/>
                  <a:pt x="83" y="0"/>
                  <a:pt x="83" y="0"/>
                </a:cubicBezTo>
                <a:cubicBezTo>
                  <a:pt x="83" y="0"/>
                  <a:pt x="83" y="0"/>
                  <a:pt x="83" y="0"/>
                </a:cubicBezTo>
                <a:cubicBezTo>
                  <a:pt x="81" y="0"/>
                  <a:pt x="81" y="0"/>
                  <a:pt x="81" y="0"/>
                </a:cubicBezTo>
                <a:cubicBezTo>
                  <a:pt x="79" y="0"/>
                  <a:pt x="79" y="0"/>
                  <a:pt x="79" y="0"/>
                </a:cubicBezTo>
                <a:cubicBezTo>
                  <a:pt x="79" y="0"/>
                  <a:pt x="79" y="0"/>
                  <a:pt x="79" y="0"/>
                </a:cubicBezTo>
                <a:cubicBezTo>
                  <a:pt x="2" y="43"/>
                  <a:pt x="2" y="43"/>
                  <a:pt x="2" y="43"/>
                </a:cubicBezTo>
                <a:cubicBezTo>
                  <a:pt x="2" y="43"/>
                  <a:pt x="2" y="43"/>
                  <a:pt x="2" y="43"/>
                </a:cubicBezTo>
                <a:cubicBezTo>
                  <a:pt x="0" y="45"/>
                  <a:pt x="0" y="45"/>
                  <a:pt x="0" y="46"/>
                </a:cubicBezTo>
                <a:cubicBezTo>
                  <a:pt x="0" y="61"/>
                  <a:pt x="0" y="61"/>
                  <a:pt x="0" y="61"/>
                </a:cubicBezTo>
                <a:cubicBezTo>
                  <a:pt x="0" y="62"/>
                  <a:pt x="2" y="64"/>
                  <a:pt x="4" y="64"/>
                </a:cubicBezTo>
                <a:cubicBezTo>
                  <a:pt x="14" y="64"/>
                  <a:pt x="14" y="64"/>
                  <a:pt x="14" y="64"/>
                </a:cubicBezTo>
                <a:cubicBezTo>
                  <a:pt x="14" y="130"/>
                  <a:pt x="14" y="130"/>
                  <a:pt x="14" y="130"/>
                </a:cubicBezTo>
                <a:cubicBezTo>
                  <a:pt x="11" y="130"/>
                  <a:pt x="11" y="130"/>
                  <a:pt x="11" y="130"/>
                </a:cubicBezTo>
                <a:cubicBezTo>
                  <a:pt x="9" y="130"/>
                  <a:pt x="7" y="130"/>
                  <a:pt x="7" y="132"/>
                </a:cubicBezTo>
                <a:cubicBezTo>
                  <a:pt x="7" y="132"/>
                  <a:pt x="7" y="132"/>
                  <a:pt x="7" y="132"/>
                </a:cubicBezTo>
                <a:cubicBezTo>
                  <a:pt x="0" y="153"/>
                  <a:pt x="0" y="153"/>
                  <a:pt x="0" y="153"/>
                </a:cubicBezTo>
                <a:cubicBezTo>
                  <a:pt x="0" y="153"/>
                  <a:pt x="0" y="153"/>
                  <a:pt x="0" y="153"/>
                </a:cubicBezTo>
                <a:cubicBezTo>
                  <a:pt x="0" y="155"/>
                  <a:pt x="0" y="155"/>
                  <a:pt x="0" y="155"/>
                </a:cubicBezTo>
                <a:cubicBezTo>
                  <a:pt x="0" y="157"/>
                  <a:pt x="2" y="158"/>
                  <a:pt x="4" y="158"/>
                </a:cubicBezTo>
                <a:cubicBezTo>
                  <a:pt x="158" y="158"/>
                  <a:pt x="158" y="158"/>
                  <a:pt x="158" y="158"/>
                </a:cubicBezTo>
                <a:cubicBezTo>
                  <a:pt x="160" y="158"/>
                  <a:pt x="162" y="157"/>
                  <a:pt x="162" y="155"/>
                </a:cubicBezTo>
                <a:cubicBezTo>
                  <a:pt x="162" y="153"/>
                  <a:pt x="162" y="153"/>
                  <a:pt x="162" y="153"/>
                </a:cubicBezTo>
                <a:cubicBezTo>
                  <a:pt x="162" y="153"/>
                  <a:pt x="162" y="153"/>
                  <a:pt x="162" y="153"/>
                </a:cubicBezTo>
                <a:cubicBezTo>
                  <a:pt x="155" y="132"/>
                  <a:pt x="155" y="132"/>
                  <a:pt x="155" y="132"/>
                </a:cubicBezTo>
                <a:cubicBezTo>
                  <a:pt x="155" y="132"/>
                  <a:pt x="155" y="132"/>
                  <a:pt x="155" y="132"/>
                </a:cubicBezTo>
                <a:cubicBezTo>
                  <a:pt x="153" y="130"/>
                  <a:pt x="153" y="130"/>
                  <a:pt x="151" y="130"/>
                </a:cubicBezTo>
                <a:cubicBezTo>
                  <a:pt x="148" y="130"/>
                  <a:pt x="148" y="130"/>
                  <a:pt x="148" y="130"/>
                </a:cubicBezTo>
                <a:cubicBezTo>
                  <a:pt x="148" y="64"/>
                  <a:pt x="148" y="64"/>
                  <a:pt x="148" y="64"/>
                </a:cubicBezTo>
                <a:cubicBezTo>
                  <a:pt x="158" y="64"/>
                  <a:pt x="158" y="64"/>
                  <a:pt x="158" y="64"/>
                </a:cubicBez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97743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8F3F0C1C-6D78-F0E1-B399-70B9EF6CF5DB}"/>
              </a:ext>
            </a:extLst>
          </p:cNvPr>
          <p:cNvSpPr txBox="1">
            <a:spLocks/>
          </p:cNvSpPr>
          <p:nvPr/>
        </p:nvSpPr>
        <p:spPr>
          <a:xfrm>
            <a:off x="541365" y="1127125"/>
            <a:ext cx="1365520" cy="5137150"/>
          </a:xfrm>
          <a:prstGeom prst="rect">
            <a:avLst/>
          </a:prstGeom>
          <a:solidFill>
            <a:schemeClr val="tx2"/>
          </a:solidFill>
        </p:spPr>
        <p:txBody>
          <a:bodyPr vert="horz" lIns="1152000" tIns="216000" rIns="10800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AU" sz="1200"/>
          </a:p>
        </p:txBody>
      </p:sp>
      <p:graphicFrame>
        <p:nvGraphicFramePr>
          <p:cNvPr id="6" name="Object 5" hidden="1">
            <a:extLst>
              <a:ext uri="{FF2B5EF4-FFF2-40B4-BE49-F238E27FC236}">
                <a16:creationId xmlns:a16="http://schemas.microsoft.com/office/drawing/2014/main" id="{1C5FC2B5-037B-D93E-1C77-2C8359BFE0A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6" name="Object 5" hidden="1">
                        <a:extLst>
                          <a:ext uri="{FF2B5EF4-FFF2-40B4-BE49-F238E27FC236}">
                            <a16:creationId xmlns:a16="http://schemas.microsoft.com/office/drawing/2014/main" id="{1C5FC2B5-037B-D93E-1C77-2C8359BFE0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21CE8BB-9964-A834-990C-0EEC2F4615AC}"/>
              </a:ext>
            </a:extLst>
          </p:cNvPr>
          <p:cNvSpPr>
            <a:spLocks noGrp="1"/>
          </p:cNvSpPr>
          <p:nvPr>
            <p:ph type="title"/>
          </p:nvPr>
        </p:nvSpPr>
        <p:spPr>
          <a:xfrm>
            <a:off x="539999" y="548681"/>
            <a:ext cx="8820000" cy="341618"/>
          </a:xfrm>
        </p:spPr>
        <p:txBody>
          <a:bodyPr vert="horz"/>
          <a:lstStyle/>
          <a:p>
            <a:r>
              <a:rPr lang="en-AU"/>
              <a:t>This Playbook is a ‘how to’ guide to implement ‘better practice’ inspections</a:t>
            </a:r>
          </a:p>
        </p:txBody>
      </p:sp>
      <p:sp>
        <p:nvSpPr>
          <p:cNvPr id="7" name="Content Placeholder 10">
            <a:extLst>
              <a:ext uri="{FF2B5EF4-FFF2-40B4-BE49-F238E27FC236}">
                <a16:creationId xmlns:a16="http://schemas.microsoft.com/office/drawing/2014/main" id="{8ACE17F9-CFF4-F7A5-1ABB-C06ACC99195C}"/>
              </a:ext>
            </a:extLst>
          </p:cNvPr>
          <p:cNvSpPr txBox="1">
            <a:spLocks/>
          </p:cNvSpPr>
          <p:nvPr/>
        </p:nvSpPr>
        <p:spPr>
          <a:xfrm>
            <a:off x="635289" y="1632150"/>
            <a:ext cx="1054174" cy="564295"/>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a:solidFill>
                  <a:schemeClr val="bg1"/>
                </a:solidFill>
                <a:latin typeface="VIC SemiBold" panose="00000700000000000000" pitchFamily="50" charset="0"/>
              </a:rPr>
              <a:t>HOW TO USE THIS PLAYBOOK</a:t>
            </a:r>
          </a:p>
        </p:txBody>
      </p:sp>
      <p:sp>
        <p:nvSpPr>
          <p:cNvPr id="41" name="Freeform 5">
            <a:extLst>
              <a:ext uri="{FF2B5EF4-FFF2-40B4-BE49-F238E27FC236}">
                <a16:creationId xmlns:a16="http://schemas.microsoft.com/office/drawing/2014/main" id="{A3A14D17-8598-6F53-3B22-F8965A4C832B}"/>
              </a:ext>
            </a:extLst>
          </p:cNvPr>
          <p:cNvSpPr>
            <a:spLocks noEditPoints="1"/>
          </p:cNvSpPr>
          <p:nvPr/>
        </p:nvSpPr>
        <p:spPr bwMode="auto">
          <a:xfrm>
            <a:off x="668873" y="1326113"/>
            <a:ext cx="350804" cy="292695"/>
          </a:xfrm>
          <a:custGeom>
            <a:avLst/>
            <a:gdLst>
              <a:gd name="T0" fmla="*/ 150 w 193"/>
              <a:gd name="T1" fmla="*/ 76 h 161"/>
              <a:gd name="T2" fmla="*/ 146 w 193"/>
              <a:gd name="T3" fmla="*/ 76 h 161"/>
              <a:gd name="T4" fmla="*/ 102 w 193"/>
              <a:gd name="T5" fmla="*/ 72 h 161"/>
              <a:gd name="T6" fmla="*/ 143 w 193"/>
              <a:gd name="T7" fmla="*/ 24 h 161"/>
              <a:gd name="T8" fmla="*/ 143 w 193"/>
              <a:gd name="T9" fmla="*/ 18 h 161"/>
              <a:gd name="T10" fmla="*/ 98 w 193"/>
              <a:gd name="T11" fmla="*/ 0 h 161"/>
              <a:gd name="T12" fmla="*/ 96 w 193"/>
              <a:gd name="T13" fmla="*/ 39 h 161"/>
              <a:gd name="T14" fmla="*/ 96 w 193"/>
              <a:gd name="T15" fmla="*/ 72 h 161"/>
              <a:gd name="T16" fmla="*/ 47 w 193"/>
              <a:gd name="T17" fmla="*/ 77 h 161"/>
              <a:gd name="T18" fmla="*/ 43 w 193"/>
              <a:gd name="T19" fmla="*/ 76 h 161"/>
              <a:gd name="T20" fmla="*/ 1 w 193"/>
              <a:gd name="T21" fmla="*/ 125 h 161"/>
              <a:gd name="T22" fmla="*/ 6 w 193"/>
              <a:gd name="T23" fmla="*/ 125 h 161"/>
              <a:gd name="T24" fmla="*/ 66 w 193"/>
              <a:gd name="T25" fmla="*/ 107 h 161"/>
              <a:gd name="T26" fmla="*/ 25 w 193"/>
              <a:gd name="T27" fmla="*/ 160 h 161"/>
              <a:gd name="T28" fmla="*/ 57 w 193"/>
              <a:gd name="T29" fmla="*/ 127 h 161"/>
              <a:gd name="T30" fmla="*/ 68 w 193"/>
              <a:gd name="T31" fmla="*/ 137 h 161"/>
              <a:gd name="T32" fmla="*/ 78 w 193"/>
              <a:gd name="T33" fmla="*/ 126 h 161"/>
              <a:gd name="T34" fmla="*/ 88 w 193"/>
              <a:gd name="T35" fmla="*/ 137 h 161"/>
              <a:gd name="T36" fmla="*/ 91 w 193"/>
              <a:gd name="T37" fmla="*/ 136 h 161"/>
              <a:gd name="T38" fmla="*/ 108 w 193"/>
              <a:gd name="T39" fmla="*/ 136 h 161"/>
              <a:gd name="T40" fmla="*/ 111 w 193"/>
              <a:gd name="T41" fmla="*/ 137 h 161"/>
              <a:gd name="T42" fmla="*/ 122 w 193"/>
              <a:gd name="T43" fmla="*/ 126 h 161"/>
              <a:gd name="T44" fmla="*/ 132 w 193"/>
              <a:gd name="T45" fmla="*/ 137 h 161"/>
              <a:gd name="T46" fmla="*/ 134 w 193"/>
              <a:gd name="T47" fmla="*/ 135 h 161"/>
              <a:gd name="T48" fmla="*/ 163 w 193"/>
              <a:gd name="T49" fmla="*/ 159 h 161"/>
              <a:gd name="T50" fmla="*/ 168 w 193"/>
              <a:gd name="T51" fmla="*/ 160 h 161"/>
              <a:gd name="T52" fmla="*/ 129 w 193"/>
              <a:gd name="T53" fmla="*/ 105 h 161"/>
              <a:gd name="T54" fmla="*/ 188 w 193"/>
              <a:gd name="T55" fmla="*/ 124 h 161"/>
              <a:gd name="T56" fmla="*/ 192 w 193"/>
              <a:gd name="T57" fmla="*/ 124 h 161"/>
              <a:gd name="T58" fmla="*/ 102 w 193"/>
              <a:gd name="T59" fmla="*/ 8 h 161"/>
              <a:gd name="T60" fmla="*/ 102 w 193"/>
              <a:gd name="T61" fmla="*/ 35 h 161"/>
              <a:gd name="T62" fmla="*/ 131 w 193"/>
              <a:gd name="T63" fmla="*/ 128 h 161"/>
              <a:gd name="T64" fmla="*/ 122 w 193"/>
              <a:gd name="T65" fmla="*/ 119 h 161"/>
              <a:gd name="T66" fmla="*/ 111 w 193"/>
              <a:gd name="T67" fmla="*/ 129 h 161"/>
              <a:gd name="T68" fmla="*/ 99 w 193"/>
              <a:gd name="T69" fmla="*/ 118 h 161"/>
              <a:gd name="T70" fmla="*/ 97 w 193"/>
              <a:gd name="T71" fmla="*/ 119 h 161"/>
              <a:gd name="T72" fmla="*/ 80 w 193"/>
              <a:gd name="T73" fmla="*/ 119 h 161"/>
              <a:gd name="T74" fmla="*/ 75 w 193"/>
              <a:gd name="T75" fmla="*/ 119 h 161"/>
              <a:gd name="T76" fmla="*/ 61 w 193"/>
              <a:gd name="T77" fmla="*/ 122 h 161"/>
              <a:gd name="T78" fmla="*/ 122 w 193"/>
              <a:gd name="T79" fmla="*/ 107 h 161"/>
              <a:gd name="T80" fmla="*/ 123 w 193"/>
              <a:gd name="T81" fmla="*/ 108 h 161"/>
              <a:gd name="T82" fmla="*/ 131 w 193"/>
              <a:gd name="T83" fmla="*/ 12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3" h="161">
                <a:moveTo>
                  <a:pt x="192" y="120"/>
                </a:moveTo>
                <a:cubicBezTo>
                  <a:pt x="150" y="76"/>
                  <a:pt x="150" y="76"/>
                  <a:pt x="150" y="76"/>
                </a:cubicBezTo>
                <a:cubicBezTo>
                  <a:pt x="150" y="75"/>
                  <a:pt x="149" y="75"/>
                  <a:pt x="148" y="75"/>
                </a:cubicBezTo>
                <a:cubicBezTo>
                  <a:pt x="147" y="75"/>
                  <a:pt x="146" y="75"/>
                  <a:pt x="146" y="76"/>
                </a:cubicBezTo>
                <a:cubicBezTo>
                  <a:pt x="125" y="100"/>
                  <a:pt x="125" y="100"/>
                  <a:pt x="125" y="100"/>
                </a:cubicBezTo>
                <a:cubicBezTo>
                  <a:pt x="102" y="72"/>
                  <a:pt x="102" y="72"/>
                  <a:pt x="102" y="72"/>
                </a:cubicBezTo>
                <a:cubicBezTo>
                  <a:pt x="102" y="41"/>
                  <a:pt x="102" y="41"/>
                  <a:pt x="102" y="41"/>
                </a:cubicBezTo>
                <a:cubicBezTo>
                  <a:pt x="143" y="24"/>
                  <a:pt x="143" y="24"/>
                  <a:pt x="143" y="24"/>
                </a:cubicBezTo>
                <a:cubicBezTo>
                  <a:pt x="144" y="23"/>
                  <a:pt x="144" y="22"/>
                  <a:pt x="144" y="21"/>
                </a:cubicBezTo>
                <a:cubicBezTo>
                  <a:pt x="144" y="20"/>
                  <a:pt x="144" y="19"/>
                  <a:pt x="143" y="18"/>
                </a:cubicBezTo>
                <a:cubicBezTo>
                  <a:pt x="100" y="0"/>
                  <a:pt x="100" y="0"/>
                  <a:pt x="100" y="0"/>
                </a:cubicBezTo>
                <a:cubicBezTo>
                  <a:pt x="99" y="0"/>
                  <a:pt x="98" y="0"/>
                  <a:pt x="98" y="0"/>
                </a:cubicBezTo>
                <a:cubicBezTo>
                  <a:pt x="97" y="1"/>
                  <a:pt x="96" y="2"/>
                  <a:pt x="96" y="3"/>
                </a:cubicBezTo>
                <a:cubicBezTo>
                  <a:pt x="96" y="39"/>
                  <a:pt x="96" y="39"/>
                  <a:pt x="96" y="39"/>
                </a:cubicBezTo>
                <a:cubicBezTo>
                  <a:pt x="96" y="39"/>
                  <a:pt x="96" y="39"/>
                  <a:pt x="96" y="40"/>
                </a:cubicBezTo>
                <a:cubicBezTo>
                  <a:pt x="96" y="72"/>
                  <a:pt x="96" y="72"/>
                  <a:pt x="96" y="72"/>
                </a:cubicBezTo>
                <a:cubicBezTo>
                  <a:pt x="70" y="102"/>
                  <a:pt x="70" y="102"/>
                  <a:pt x="70" y="102"/>
                </a:cubicBezTo>
                <a:cubicBezTo>
                  <a:pt x="47" y="77"/>
                  <a:pt x="47" y="77"/>
                  <a:pt x="47" y="77"/>
                </a:cubicBezTo>
                <a:cubicBezTo>
                  <a:pt x="47" y="76"/>
                  <a:pt x="46" y="76"/>
                  <a:pt x="45" y="76"/>
                </a:cubicBezTo>
                <a:cubicBezTo>
                  <a:pt x="44" y="76"/>
                  <a:pt x="44" y="76"/>
                  <a:pt x="43" y="76"/>
                </a:cubicBezTo>
                <a:cubicBezTo>
                  <a:pt x="1" y="121"/>
                  <a:pt x="1" y="121"/>
                  <a:pt x="1" y="121"/>
                </a:cubicBezTo>
                <a:cubicBezTo>
                  <a:pt x="0" y="122"/>
                  <a:pt x="0" y="124"/>
                  <a:pt x="1" y="125"/>
                </a:cubicBezTo>
                <a:cubicBezTo>
                  <a:pt x="2" y="125"/>
                  <a:pt x="3" y="126"/>
                  <a:pt x="3" y="126"/>
                </a:cubicBezTo>
                <a:cubicBezTo>
                  <a:pt x="4" y="126"/>
                  <a:pt x="5" y="125"/>
                  <a:pt x="6" y="125"/>
                </a:cubicBezTo>
                <a:cubicBezTo>
                  <a:pt x="45" y="83"/>
                  <a:pt x="45" y="83"/>
                  <a:pt x="45" y="83"/>
                </a:cubicBezTo>
                <a:cubicBezTo>
                  <a:pt x="66" y="107"/>
                  <a:pt x="66" y="107"/>
                  <a:pt x="66" y="107"/>
                </a:cubicBezTo>
                <a:cubicBezTo>
                  <a:pt x="24" y="155"/>
                  <a:pt x="24" y="155"/>
                  <a:pt x="24" y="155"/>
                </a:cubicBezTo>
                <a:cubicBezTo>
                  <a:pt x="23" y="157"/>
                  <a:pt x="23" y="159"/>
                  <a:pt x="25" y="160"/>
                </a:cubicBezTo>
                <a:cubicBezTo>
                  <a:pt x="26" y="161"/>
                  <a:pt x="28" y="161"/>
                  <a:pt x="29" y="160"/>
                </a:cubicBezTo>
                <a:cubicBezTo>
                  <a:pt x="57" y="127"/>
                  <a:pt x="57" y="127"/>
                  <a:pt x="57" y="127"/>
                </a:cubicBezTo>
                <a:cubicBezTo>
                  <a:pt x="66" y="136"/>
                  <a:pt x="66" y="136"/>
                  <a:pt x="66" y="136"/>
                </a:cubicBezTo>
                <a:cubicBezTo>
                  <a:pt x="66" y="137"/>
                  <a:pt x="67" y="137"/>
                  <a:pt x="68" y="137"/>
                </a:cubicBezTo>
                <a:cubicBezTo>
                  <a:pt x="69" y="137"/>
                  <a:pt x="70" y="136"/>
                  <a:pt x="70" y="136"/>
                </a:cubicBezTo>
                <a:cubicBezTo>
                  <a:pt x="78" y="126"/>
                  <a:pt x="78" y="126"/>
                  <a:pt x="78" y="126"/>
                </a:cubicBezTo>
                <a:cubicBezTo>
                  <a:pt x="86" y="136"/>
                  <a:pt x="86" y="136"/>
                  <a:pt x="86" y="136"/>
                </a:cubicBezTo>
                <a:cubicBezTo>
                  <a:pt x="87" y="136"/>
                  <a:pt x="88" y="137"/>
                  <a:pt x="88" y="137"/>
                </a:cubicBezTo>
                <a:cubicBezTo>
                  <a:pt x="88" y="137"/>
                  <a:pt x="88" y="137"/>
                  <a:pt x="88" y="137"/>
                </a:cubicBezTo>
                <a:cubicBezTo>
                  <a:pt x="89" y="137"/>
                  <a:pt x="90" y="136"/>
                  <a:pt x="91" y="136"/>
                </a:cubicBezTo>
                <a:cubicBezTo>
                  <a:pt x="99" y="125"/>
                  <a:pt x="99" y="125"/>
                  <a:pt x="99" y="125"/>
                </a:cubicBezTo>
                <a:cubicBezTo>
                  <a:pt x="108" y="136"/>
                  <a:pt x="108" y="136"/>
                  <a:pt x="108" y="136"/>
                </a:cubicBezTo>
                <a:cubicBezTo>
                  <a:pt x="109" y="136"/>
                  <a:pt x="110" y="137"/>
                  <a:pt x="111" y="137"/>
                </a:cubicBezTo>
                <a:cubicBezTo>
                  <a:pt x="111" y="137"/>
                  <a:pt x="111" y="137"/>
                  <a:pt x="111" y="137"/>
                </a:cubicBezTo>
                <a:cubicBezTo>
                  <a:pt x="112" y="137"/>
                  <a:pt x="112" y="136"/>
                  <a:pt x="113" y="136"/>
                </a:cubicBezTo>
                <a:cubicBezTo>
                  <a:pt x="122" y="126"/>
                  <a:pt x="122" y="126"/>
                  <a:pt x="122" y="126"/>
                </a:cubicBezTo>
                <a:cubicBezTo>
                  <a:pt x="129" y="136"/>
                  <a:pt x="129" y="136"/>
                  <a:pt x="129" y="136"/>
                </a:cubicBezTo>
                <a:cubicBezTo>
                  <a:pt x="130" y="136"/>
                  <a:pt x="131" y="137"/>
                  <a:pt x="132" y="137"/>
                </a:cubicBezTo>
                <a:cubicBezTo>
                  <a:pt x="132" y="137"/>
                  <a:pt x="132" y="137"/>
                  <a:pt x="132" y="137"/>
                </a:cubicBezTo>
                <a:cubicBezTo>
                  <a:pt x="133" y="137"/>
                  <a:pt x="134" y="136"/>
                  <a:pt x="134" y="135"/>
                </a:cubicBezTo>
                <a:cubicBezTo>
                  <a:pt x="139" y="128"/>
                  <a:pt x="139" y="128"/>
                  <a:pt x="139" y="128"/>
                </a:cubicBezTo>
                <a:cubicBezTo>
                  <a:pt x="163" y="159"/>
                  <a:pt x="163" y="159"/>
                  <a:pt x="163" y="159"/>
                </a:cubicBezTo>
                <a:cubicBezTo>
                  <a:pt x="164" y="160"/>
                  <a:pt x="165" y="161"/>
                  <a:pt x="166" y="161"/>
                </a:cubicBezTo>
                <a:cubicBezTo>
                  <a:pt x="166" y="161"/>
                  <a:pt x="167" y="160"/>
                  <a:pt x="168" y="160"/>
                </a:cubicBezTo>
                <a:cubicBezTo>
                  <a:pt x="169" y="159"/>
                  <a:pt x="169" y="157"/>
                  <a:pt x="168" y="156"/>
                </a:cubicBezTo>
                <a:cubicBezTo>
                  <a:pt x="129" y="105"/>
                  <a:pt x="129" y="105"/>
                  <a:pt x="129" y="105"/>
                </a:cubicBezTo>
                <a:cubicBezTo>
                  <a:pt x="148" y="82"/>
                  <a:pt x="148" y="82"/>
                  <a:pt x="148" y="82"/>
                </a:cubicBezTo>
                <a:cubicBezTo>
                  <a:pt x="188" y="124"/>
                  <a:pt x="188" y="124"/>
                  <a:pt x="188" y="124"/>
                </a:cubicBezTo>
                <a:cubicBezTo>
                  <a:pt x="188" y="125"/>
                  <a:pt x="189" y="125"/>
                  <a:pt x="190" y="125"/>
                </a:cubicBezTo>
                <a:cubicBezTo>
                  <a:pt x="191" y="125"/>
                  <a:pt x="192" y="125"/>
                  <a:pt x="192" y="124"/>
                </a:cubicBezTo>
                <a:cubicBezTo>
                  <a:pt x="193" y="123"/>
                  <a:pt x="193" y="121"/>
                  <a:pt x="192" y="120"/>
                </a:cubicBezTo>
                <a:close/>
                <a:moveTo>
                  <a:pt x="102" y="8"/>
                </a:moveTo>
                <a:cubicBezTo>
                  <a:pt x="134" y="21"/>
                  <a:pt x="134" y="21"/>
                  <a:pt x="134" y="21"/>
                </a:cubicBezTo>
                <a:cubicBezTo>
                  <a:pt x="102" y="35"/>
                  <a:pt x="102" y="35"/>
                  <a:pt x="102" y="35"/>
                </a:cubicBezTo>
                <a:lnTo>
                  <a:pt x="102" y="8"/>
                </a:lnTo>
                <a:close/>
                <a:moveTo>
                  <a:pt x="131" y="128"/>
                </a:moveTo>
                <a:cubicBezTo>
                  <a:pt x="124" y="120"/>
                  <a:pt x="124" y="120"/>
                  <a:pt x="124" y="120"/>
                </a:cubicBezTo>
                <a:cubicBezTo>
                  <a:pt x="123" y="119"/>
                  <a:pt x="123" y="119"/>
                  <a:pt x="122" y="119"/>
                </a:cubicBezTo>
                <a:cubicBezTo>
                  <a:pt x="121" y="119"/>
                  <a:pt x="120" y="119"/>
                  <a:pt x="119" y="120"/>
                </a:cubicBezTo>
                <a:cubicBezTo>
                  <a:pt x="111" y="129"/>
                  <a:pt x="111" y="129"/>
                  <a:pt x="111" y="129"/>
                </a:cubicBezTo>
                <a:cubicBezTo>
                  <a:pt x="102" y="119"/>
                  <a:pt x="102" y="119"/>
                  <a:pt x="102" y="119"/>
                </a:cubicBezTo>
                <a:cubicBezTo>
                  <a:pt x="101" y="118"/>
                  <a:pt x="100" y="118"/>
                  <a:pt x="99" y="118"/>
                </a:cubicBezTo>
                <a:cubicBezTo>
                  <a:pt x="99" y="118"/>
                  <a:pt x="99" y="118"/>
                  <a:pt x="99" y="118"/>
                </a:cubicBezTo>
                <a:cubicBezTo>
                  <a:pt x="98" y="118"/>
                  <a:pt x="97" y="118"/>
                  <a:pt x="97" y="119"/>
                </a:cubicBezTo>
                <a:cubicBezTo>
                  <a:pt x="88" y="129"/>
                  <a:pt x="88" y="129"/>
                  <a:pt x="88" y="129"/>
                </a:cubicBezTo>
                <a:cubicBezTo>
                  <a:pt x="80" y="119"/>
                  <a:pt x="80" y="119"/>
                  <a:pt x="80" y="119"/>
                </a:cubicBezTo>
                <a:cubicBezTo>
                  <a:pt x="80" y="118"/>
                  <a:pt x="79" y="118"/>
                  <a:pt x="78" y="118"/>
                </a:cubicBezTo>
                <a:cubicBezTo>
                  <a:pt x="77" y="118"/>
                  <a:pt x="76" y="118"/>
                  <a:pt x="75" y="119"/>
                </a:cubicBezTo>
                <a:cubicBezTo>
                  <a:pt x="68" y="129"/>
                  <a:pt x="68" y="129"/>
                  <a:pt x="68" y="129"/>
                </a:cubicBezTo>
                <a:cubicBezTo>
                  <a:pt x="61" y="122"/>
                  <a:pt x="61" y="122"/>
                  <a:pt x="61" y="122"/>
                </a:cubicBezTo>
                <a:cubicBezTo>
                  <a:pt x="99" y="78"/>
                  <a:pt x="99" y="78"/>
                  <a:pt x="99" y="78"/>
                </a:cubicBezTo>
                <a:cubicBezTo>
                  <a:pt x="122" y="107"/>
                  <a:pt x="122" y="107"/>
                  <a:pt x="122" y="107"/>
                </a:cubicBezTo>
                <a:cubicBezTo>
                  <a:pt x="122" y="107"/>
                  <a:pt x="122" y="107"/>
                  <a:pt x="123" y="108"/>
                </a:cubicBezTo>
                <a:cubicBezTo>
                  <a:pt x="123" y="108"/>
                  <a:pt x="123" y="108"/>
                  <a:pt x="123" y="108"/>
                </a:cubicBezTo>
                <a:cubicBezTo>
                  <a:pt x="135" y="123"/>
                  <a:pt x="135" y="123"/>
                  <a:pt x="135" y="123"/>
                </a:cubicBezTo>
                <a:lnTo>
                  <a:pt x="131" y="128"/>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AU" sz="1200"/>
          </a:p>
        </p:txBody>
      </p:sp>
      <p:sp>
        <p:nvSpPr>
          <p:cNvPr id="15" name="Content Placeholder 10">
            <a:extLst>
              <a:ext uri="{FF2B5EF4-FFF2-40B4-BE49-F238E27FC236}">
                <a16:creationId xmlns:a16="http://schemas.microsoft.com/office/drawing/2014/main" id="{88044BCB-EFE0-3A33-CE60-23C8FDEAF27B}"/>
              </a:ext>
            </a:extLst>
          </p:cNvPr>
          <p:cNvSpPr txBox="1">
            <a:spLocks/>
          </p:cNvSpPr>
          <p:nvPr/>
        </p:nvSpPr>
        <p:spPr>
          <a:xfrm>
            <a:off x="2004211" y="1178938"/>
            <a:ext cx="7360423" cy="917584"/>
          </a:xfrm>
          <a:prstGeom prst="rect">
            <a:avLst/>
          </a:prstGeom>
          <a:no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400"/>
              </a:spcBef>
            </a:pPr>
            <a:r>
              <a:rPr lang="en-AU" sz="1000" dirty="0">
                <a:cs typeface="Segoe UI"/>
              </a:rPr>
              <a:t>This Playbook can be used to assess your current inspection practices against ‘better practice’, and to develop clear business rules, before undertaking digital reform.</a:t>
            </a:r>
          </a:p>
          <a:p>
            <a:pPr>
              <a:spcBef>
                <a:spcPts val="400"/>
              </a:spcBef>
            </a:pPr>
            <a:r>
              <a:rPr lang="en-AU" sz="1000" dirty="0">
                <a:cs typeface="Segoe UI"/>
              </a:rPr>
              <a:t>It will take you through a three-step process to review your current inspection processes, identify where they are not better practice, and implement changes before digital reform. This Playbook provides simple tools, including templates and frameworks that support you to implement better practice.</a:t>
            </a:r>
          </a:p>
        </p:txBody>
      </p:sp>
      <p:grpSp>
        <p:nvGrpSpPr>
          <p:cNvPr id="11" name="Group 10">
            <a:extLst>
              <a:ext uri="{FF2B5EF4-FFF2-40B4-BE49-F238E27FC236}">
                <a16:creationId xmlns:a16="http://schemas.microsoft.com/office/drawing/2014/main" id="{B3A4D5EE-B59B-883B-92A2-6D94F16C3418}"/>
              </a:ext>
            </a:extLst>
          </p:cNvPr>
          <p:cNvGrpSpPr/>
          <p:nvPr/>
        </p:nvGrpSpPr>
        <p:grpSpPr>
          <a:xfrm>
            <a:off x="5256733" y="2969917"/>
            <a:ext cx="1997335" cy="2999083"/>
            <a:chOff x="5297768" y="2969917"/>
            <a:chExt cx="1997335" cy="2999083"/>
          </a:xfrm>
        </p:grpSpPr>
        <p:sp>
          <p:nvSpPr>
            <p:cNvPr id="66" name="Text Placeholder 7">
              <a:extLst>
                <a:ext uri="{FF2B5EF4-FFF2-40B4-BE49-F238E27FC236}">
                  <a16:creationId xmlns:a16="http://schemas.microsoft.com/office/drawing/2014/main" id="{C8D9AD35-842C-4088-95FF-D8AAE16AA6B5}"/>
                </a:ext>
              </a:extLst>
            </p:cNvPr>
            <p:cNvSpPr txBox="1">
              <a:spLocks/>
            </p:cNvSpPr>
            <p:nvPr/>
          </p:nvSpPr>
          <p:spPr>
            <a:xfrm>
              <a:off x="5299395" y="2969917"/>
              <a:ext cx="1995708" cy="2999083"/>
            </a:xfrm>
            <a:prstGeom prst="rect">
              <a:avLst/>
            </a:prstGeom>
            <a:solidFill>
              <a:schemeClr val="bg1"/>
            </a:solidFill>
          </p:spPr>
          <p:txBody>
            <a:bodyPr wrap="square" lIns="72000" tIns="468000" rIns="108000" bIns="72000" anchor="t">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defRPr/>
              </a:pPr>
              <a:r>
                <a:rPr lang="en-AU" sz="1000">
                  <a:solidFill>
                    <a:schemeClr val="accent1"/>
                  </a:solidFill>
                  <a:effectLst/>
                  <a:latin typeface="VIC SemiBold"/>
                  <a:ea typeface="Calibri"/>
                  <a:cs typeface="Segoe UI Semibold"/>
                </a:rPr>
                <a:t>Identify where your </a:t>
              </a:r>
              <a:br>
                <a:rPr lang="en-AU" sz="1000">
                  <a:solidFill>
                    <a:schemeClr val="accent1"/>
                  </a:solidFill>
                  <a:effectLst/>
                  <a:latin typeface="VIC SemiBold"/>
                  <a:ea typeface="Calibri"/>
                  <a:cs typeface="Segoe UI Semibold"/>
                </a:rPr>
              </a:br>
              <a:r>
                <a:rPr lang="en-AU" sz="1000">
                  <a:solidFill>
                    <a:schemeClr val="accent1"/>
                  </a:solidFill>
                  <a:effectLst/>
                  <a:latin typeface="VIC SemiBold"/>
                  <a:ea typeface="Calibri"/>
                  <a:cs typeface="Segoe UI Semibold"/>
                </a:rPr>
                <a:t>inspection processes are</a:t>
              </a:r>
              <a:br>
                <a:rPr lang="en-AU" sz="1000">
                  <a:solidFill>
                    <a:schemeClr val="accent1"/>
                  </a:solidFill>
                  <a:effectLst/>
                  <a:latin typeface="VIC SemiBold"/>
                  <a:ea typeface="Calibri"/>
                  <a:cs typeface="Segoe UI Semibold"/>
                </a:rPr>
              </a:br>
              <a:r>
                <a:rPr lang="en-AU" sz="1000">
                  <a:solidFill>
                    <a:schemeClr val="accent1"/>
                  </a:solidFill>
                  <a:effectLst/>
                  <a:latin typeface="VIC SemiBold"/>
                  <a:ea typeface="Calibri"/>
                  <a:cs typeface="Segoe UI Semibold"/>
                </a:rPr>
                <a:t>not better practice</a:t>
              </a:r>
            </a:p>
            <a:p>
              <a:pPr>
                <a:spcBef>
                  <a:spcPts val="0"/>
                </a:spcBef>
                <a:spcAft>
                  <a:spcPts val="400"/>
                </a:spcAft>
                <a:defRPr/>
              </a:pPr>
              <a:r>
                <a:rPr lang="en-AU" sz="1000">
                  <a:solidFill>
                    <a:schemeClr val="tx2"/>
                  </a:solidFill>
                  <a:latin typeface="+mn-lt"/>
                  <a:cs typeface="Segoe UI Semilight"/>
                </a:rPr>
                <a:t>Work through the ‘better practice’ inspection process and compare it to your current practices, identifying areas for improvement.</a:t>
              </a:r>
            </a:p>
            <a:p>
              <a:pPr>
                <a:spcBef>
                  <a:spcPts val="0"/>
                </a:spcBef>
                <a:spcAft>
                  <a:spcPts val="400"/>
                </a:spcAft>
                <a:defRPr/>
              </a:pPr>
              <a:r>
                <a:rPr lang="en-AU" sz="1000">
                  <a:solidFill>
                    <a:schemeClr val="tx2"/>
                  </a:solidFill>
                  <a:latin typeface="+mn-lt"/>
                  <a:cs typeface="Segoe UI Semilight"/>
                </a:rPr>
                <a:t>Outline how each of these areas for improvement could be addressed to implement better practice.</a:t>
              </a:r>
            </a:p>
          </p:txBody>
        </p:sp>
        <p:grpSp>
          <p:nvGrpSpPr>
            <p:cNvPr id="68" name="Group 67">
              <a:extLst>
                <a:ext uri="{FF2B5EF4-FFF2-40B4-BE49-F238E27FC236}">
                  <a16:creationId xmlns:a16="http://schemas.microsoft.com/office/drawing/2014/main" id="{D02C4496-2678-5BBB-532E-5E4B00C83688}"/>
                </a:ext>
              </a:extLst>
            </p:cNvPr>
            <p:cNvGrpSpPr>
              <a:grpSpLocks noChangeAspect="1"/>
            </p:cNvGrpSpPr>
            <p:nvPr/>
          </p:nvGrpSpPr>
          <p:grpSpPr>
            <a:xfrm>
              <a:off x="5297768" y="2972480"/>
              <a:ext cx="1997335" cy="401333"/>
              <a:chOff x="4609686" y="2036989"/>
              <a:chExt cx="1976299" cy="576000"/>
            </a:xfrm>
            <a:solidFill>
              <a:schemeClr val="accent3"/>
            </a:solidFill>
          </p:grpSpPr>
          <p:grpSp>
            <p:nvGrpSpPr>
              <p:cNvPr id="74" name="Graphic 3">
                <a:extLst>
                  <a:ext uri="{FF2B5EF4-FFF2-40B4-BE49-F238E27FC236}">
                    <a16:creationId xmlns:a16="http://schemas.microsoft.com/office/drawing/2014/main" id="{62E4F126-C60A-C43C-413E-1C7B90260444}"/>
                  </a:ext>
                </a:extLst>
              </p:cNvPr>
              <p:cNvGrpSpPr>
                <a:grpSpLocks/>
              </p:cNvGrpSpPr>
              <p:nvPr/>
            </p:nvGrpSpPr>
            <p:grpSpPr>
              <a:xfrm>
                <a:off x="4609686" y="2036989"/>
                <a:ext cx="1976299" cy="576000"/>
                <a:chOff x="460401" y="2000250"/>
                <a:chExt cx="6900664" cy="2857500"/>
              </a:xfrm>
              <a:grpFill/>
            </p:grpSpPr>
            <p:sp>
              <p:nvSpPr>
                <p:cNvPr id="76" name="Freeform: Shape 75">
                  <a:extLst>
                    <a:ext uri="{FF2B5EF4-FFF2-40B4-BE49-F238E27FC236}">
                      <a16:creationId xmlns:a16="http://schemas.microsoft.com/office/drawing/2014/main" id="{7E386A45-2908-FB5B-3296-223A404500DD}"/>
                    </a:ext>
                  </a:extLst>
                </p:cNvPr>
                <p:cNvSpPr/>
                <p:nvPr/>
              </p:nvSpPr>
              <p:spPr>
                <a:xfrm>
                  <a:off x="460401" y="2000250"/>
                  <a:ext cx="6900664"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00"/>
                </a:p>
              </p:txBody>
            </p:sp>
            <p:sp>
              <p:nvSpPr>
                <p:cNvPr id="77" name="Freeform: Shape 76">
                  <a:extLst>
                    <a:ext uri="{FF2B5EF4-FFF2-40B4-BE49-F238E27FC236}">
                      <a16:creationId xmlns:a16="http://schemas.microsoft.com/office/drawing/2014/main" id="{F8CA68CC-538C-F671-A49C-632245F7DC2D}"/>
                    </a:ext>
                  </a:extLst>
                </p:cNvPr>
                <p:cNvSpPr/>
                <p:nvPr/>
              </p:nvSpPr>
              <p:spPr>
                <a:xfrm>
                  <a:off x="5562954" y="2000250"/>
                  <a:ext cx="1484071"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sz="1000"/>
                </a:p>
              </p:txBody>
            </p:sp>
          </p:grpSp>
          <p:sp>
            <p:nvSpPr>
              <p:cNvPr id="75" name="Text Placeholder 14">
                <a:extLst>
                  <a:ext uri="{FF2B5EF4-FFF2-40B4-BE49-F238E27FC236}">
                    <a16:creationId xmlns:a16="http://schemas.microsoft.com/office/drawing/2014/main" id="{774E2C03-0D7A-E023-EEE1-390F0DB63E41}"/>
                  </a:ext>
                </a:extLst>
              </p:cNvPr>
              <p:cNvSpPr txBox="1">
                <a:spLocks/>
              </p:cNvSpPr>
              <p:nvPr/>
            </p:nvSpPr>
            <p:spPr>
              <a:xfrm>
                <a:off x="4729061" y="2216988"/>
                <a:ext cx="874903" cy="216000"/>
              </a:xfrm>
              <a:prstGeom prst="rect">
                <a:avLst/>
              </a:prstGeom>
              <a:no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IDENTIFY</a:t>
                </a:r>
              </a:p>
            </p:txBody>
          </p:sp>
        </p:grpSp>
      </p:grpSp>
      <p:grpSp>
        <p:nvGrpSpPr>
          <p:cNvPr id="10" name="Group 9">
            <a:extLst>
              <a:ext uri="{FF2B5EF4-FFF2-40B4-BE49-F238E27FC236}">
                <a16:creationId xmlns:a16="http://schemas.microsoft.com/office/drawing/2014/main" id="{C2B8AE8C-CDC2-E188-290E-DE132C02BF26}"/>
              </a:ext>
            </a:extLst>
          </p:cNvPr>
          <p:cNvGrpSpPr/>
          <p:nvPr/>
        </p:nvGrpSpPr>
        <p:grpSpPr>
          <a:xfrm>
            <a:off x="7364291" y="2969917"/>
            <a:ext cx="1995708" cy="2999083"/>
            <a:chOff x="7364291" y="2969917"/>
            <a:chExt cx="1995708" cy="2999083"/>
          </a:xfrm>
        </p:grpSpPr>
        <p:sp>
          <p:nvSpPr>
            <p:cNvPr id="67" name="Text Placeholder 7">
              <a:extLst>
                <a:ext uri="{FF2B5EF4-FFF2-40B4-BE49-F238E27FC236}">
                  <a16:creationId xmlns:a16="http://schemas.microsoft.com/office/drawing/2014/main" id="{C8484A0B-AC9E-6CF0-0E47-ECFEAB8ABD37}"/>
                </a:ext>
              </a:extLst>
            </p:cNvPr>
            <p:cNvSpPr txBox="1">
              <a:spLocks/>
            </p:cNvSpPr>
            <p:nvPr/>
          </p:nvSpPr>
          <p:spPr>
            <a:xfrm>
              <a:off x="7364291" y="2969917"/>
              <a:ext cx="1995708" cy="2999083"/>
            </a:xfrm>
            <a:prstGeom prst="rect">
              <a:avLst/>
            </a:prstGeom>
            <a:solidFill>
              <a:schemeClr val="bg1"/>
            </a:solidFill>
          </p:spPr>
          <p:txBody>
            <a:bodyPr wrap="square" lIns="72000" tIns="468000" rIns="36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0"/>
                </a:spcBef>
                <a:spcAft>
                  <a:spcPts val="400"/>
                </a:spcAft>
                <a:buClrTx/>
                <a:buSzTx/>
                <a:buFontTx/>
                <a:buNone/>
                <a:tabLst/>
                <a:defRPr/>
              </a:pPr>
              <a:r>
                <a:rPr lang="en-AU" sz="1000" dirty="0">
                  <a:solidFill>
                    <a:schemeClr val="accent1"/>
                  </a:solidFill>
                  <a:latin typeface="VIC SemiBold" panose="00000700000000000000" pitchFamily="50" charset="0"/>
                  <a:ea typeface="Calibri" panose="020F0502020204030204" pitchFamily="34" charset="0"/>
                  <a:cs typeface="Segoe UI Semibold" panose="020B0702040204020203" pitchFamily="34" charset="0"/>
                </a:rPr>
                <a:t>Undergo targeted process redesign to implement </a:t>
              </a:r>
              <a:br>
                <a:rPr lang="en-AU" sz="1000" dirty="0">
                  <a:solidFill>
                    <a:schemeClr val="accent1"/>
                  </a:solidFill>
                  <a:latin typeface="VIC SemiBold" panose="00000700000000000000" pitchFamily="50" charset="0"/>
                  <a:ea typeface="Calibri" panose="020F0502020204030204" pitchFamily="34" charset="0"/>
                  <a:cs typeface="Segoe UI Semibold" panose="020B0702040204020203" pitchFamily="34" charset="0"/>
                </a:rPr>
              </a:br>
              <a:r>
                <a:rPr lang="en-AU" sz="1000" dirty="0">
                  <a:solidFill>
                    <a:schemeClr val="accent1"/>
                  </a:solidFill>
                  <a:latin typeface="VIC SemiBold" panose="00000700000000000000" pitchFamily="50" charset="0"/>
                  <a:ea typeface="Calibri" panose="020F0502020204030204" pitchFamily="34" charset="0"/>
                  <a:cs typeface="Segoe UI Semibold" panose="020B0702040204020203" pitchFamily="34" charset="0"/>
                </a:rPr>
                <a:t>better practice</a:t>
              </a:r>
            </a:p>
            <a:p>
              <a:pPr>
                <a:spcBef>
                  <a:spcPts val="0"/>
                </a:spcBef>
                <a:spcAft>
                  <a:spcPts val="400"/>
                </a:spcAft>
                <a:defRPr/>
              </a:pPr>
              <a:r>
                <a:rPr lang="en-AU" sz="1000" dirty="0">
                  <a:solidFill>
                    <a:srgbClr val="1F2A44"/>
                  </a:solidFill>
                  <a:latin typeface="+mn-lt"/>
                  <a:ea typeface="+mn-ea"/>
                </a:rPr>
                <a:t>Document business rules and prioritise opportunities, actions and enablers to implement better practice considering the value received proportionate to effort. Plan your implementation and conduct process reform to establish better practice inspections. Use the Playbook tools to assist.</a:t>
              </a:r>
            </a:p>
            <a:p>
              <a:pPr>
                <a:spcBef>
                  <a:spcPts val="0"/>
                </a:spcBef>
                <a:spcAft>
                  <a:spcPts val="400"/>
                </a:spcAft>
                <a:defRPr/>
              </a:pPr>
              <a:endParaRPr lang="en-AU" sz="1000" dirty="0">
                <a:solidFill>
                  <a:srgbClr val="1F2A44"/>
                </a:solidFill>
                <a:latin typeface="+mn-lt"/>
                <a:ea typeface="+mn-ea"/>
              </a:endParaRPr>
            </a:p>
          </p:txBody>
        </p:sp>
        <p:grpSp>
          <p:nvGrpSpPr>
            <p:cNvPr id="69" name="Group 68">
              <a:extLst>
                <a:ext uri="{FF2B5EF4-FFF2-40B4-BE49-F238E27FC236}">
                  <a16:creationId xmlns:a16="http://schemas.microsoft.com/office/drawing/2014/main" id="{0FE8481E-9510-8F01-058D-4DE36EFD7AAE}"/>
                </a:ext>
              </a:extLst>
            </p:cNvPr>
            <p:cNvGrpSpPr>
              <a:grpSpLocks noChangeAspect="1"/>
            </p:cNvGrpSpPr>
            <p:nvPr/>
          </p:nvGrpSpPr>
          <p:grpSpPr>
            <a:xfrm>
              <a:off x="7364291" y="2970082"/>
              <a:ext cx="1995708" cy="401333"/>
              <a:chOff x="6961338" y="2036988"/>
              <a:chExt cx="1956726" cy="576000"/>
            </a:xfrm>
            <a:solidFill>
              <a:schemeClr val="accent3"/>
            </a:solidFill>
          </p:grpSpPr>
          <p:grpSp>
            <p:nvGrpSpPr>
              <p:cNvPr id="70" name="Graphic 3">
                <a:extLst>
                  <a:ext uri="{FF2B5EF4-FFF2-40B4-BE49-F238E27FC236}">
                    <a16:creationId xmlns:a16="http://schemas.microsoft.com/office/drawing/2014/main" id="{2A17EB04-ADCF-8F71-176A-DAE62ACA4968}"/>
                  </a:ext>
                </a:extLst>
              </p:cNvPr>
              <p:cNvGrpSpPr>
                <a:grpSpLocks/>
              </p:cNvGrpSpPr>
              <p:nvPr/>
            </p:nvGrpSpPr>
            <p:grpSpPr>
              <a:xfrm>
                <a:off x="6961338" y="2036988"/>
                <a:ext cx="1956726" cy="576000"/>
                <a:chOff x="1075916" y="2000250"/>
                <a:chExt cx="6832322" cy="2857500"/>
              </a:xfrm>
              <a:grpFill/>
            </p:grpSpPr>
            <p:sp>
              <p:nvSpPr>
                <p:cNvPr id="72" name="Freeform: Shape 71">
                  <a:extLst>
                    <a:ext uri="{FF2B5EF4-FFF2-40B4-BE49-F238E27FC236}">
                      <a16:creationId xmlns:a16="http://schemas.microsoft.com/office/drawing/2014/main" id="{D5F2D71A-FF03-7525-2655-3E5CBFBD3F86}"/>
                    </a:ext>
                  </a:extLst>
                </p:cNvPr>
                <p:cNvSpPr/>
                <p:nvPr/>
              </p:nvSpPr>
              <p:spPr>
                <a:xfrm>
                  <a:off x="1075916" y="2000250"/>
                  <a:ext cx="6832322"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00"/>
                </a:p>
              </p:txBody>
            </p:sp>
            <p:sp>
              <p:nvSpPr>
                <p:cNvPr id="73" name="Freeform: Shape 72">
                  <a:extLst>
                    <a:ext uri="{FF2B5EF4-FFF2-40B4-BE49-F238E27FC236}">
                      <a16:creationId xmlns:a16="http://schemas.microsoft.com/office/drawing/2014/main" id="{954A21A6-9BDF-626D-D598-ED724395EAE6}"/>
                    </a:ext>
                  </a:extLst>
                </p:cNvPr>
                <p:cNvSpPr/>
                <p:nvPr/>
              </p:nvSpPr>
              <p:spPr>
                <a:xfrm>
                  <a:off x="6190543" y="2000250"/>
                  <a:ext cx="1403643"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sz="1000"/>
                </a:p>
              </p:txBody>
            </p:sp>
          </p:grpSp>
          <p:sp>
            <p:nvSpPr>
              <p:cNvPr id="71" name="Text Placeholder 14">
                <a:extLst>
                  <a:ext uri="{FF2B5EF4-FFF2-40B4-BE49-F238E27FC236}">
                    <a16:creationId xmlns:a16="http://schemas.microsoft.com/office/drawing/2014/main" id="{233BE668-E501-7ED2-32B6-5AEC3A067C7F}"/>
                  </a:ext>
                </a:extLst>
              </p:cNvPr>
              <p:cNvSpPr txBox="1">
                <a:spLocks/>
              </p:cNvSpPr>
              <p:nvPr/>
            </p:nvSpPr>
            <p:spPr>
              <a:xfrm>
                <a:off x="7062692" y="2216989"/>
                <a:ext cx="1024310" cy="216000"/>
              </a:xfrm>
              <a:prstGeom prst="rect">
                <a:avLst/>
              </a:prstGeom>
              <a:no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IMPLEMENT</a:t>
                </a:r>
              </a:p>
            </p:txBody>
          </p:sp>
        </p:grpSp>
      </p:grpSp>
      <p:grpSp>
        <p:nvGrpSpPr>
          <p:cNvPr id="13" name="Group 12">
            <a:extLst>
              <a:ext uri="{FF2B5EF4-FFF2-40B4-BE49-F238E27FC236}">
                <a16:creationId xmlns:a16="http://schemas.microsoft.com/office/drawing/2014/main" id="{A39115E8-328C-A51A-D57F-66776B922273}"/>
              </a:ext>
            </a:extLst>
          </p:cNvPr>
          <p:cNvGrpSpPr/>
          <p:nvPr/>
        </p:nvGrpSpPr>
        <p:grpSpPr>
          <a:xfrm>
            <a:off x="1999576" y="2969915"/>
            <a:ext cx="3146934" cy="2999250"/>
            <a:chOff x="1999576" y="2969915"/>
            <a:chExt cx="3146934" cy="2999250"/>
          </a:xfrm>
        </p:grpSpPr>
        <p:sp>
          <p:nvSpPr>
            <p:cNvPr id="30" name="Text Placeholder 7">
              <a:extLst>
                <a:ext uri="{FF2B5EF4-FFF2-40B4-BE49-F238E27FC236}">
                  <a16:creationId xmlns:a16="http://schemas.microsoft.com/office/drawing/2014/main" id="{189870B5-3BD3-B1B8-E723-ED7702045A6C}"/>
                </a:ext>
              </a:extLst>
            </p:cNvPr>
            <p:cNvSpPr txBox="1">
              <a:spLocks/>
            </p:cNvSpPr>
            <p:nvPr/>
          </p:nvSpPr>
          <p:spPr>
            <a:xfrm>
              <a:off x="1999576" y="2970082"/>
              <a:ext cx="3146934" cy="2999083"/>
            </a:xfrm>
            <a:prstGeom prst="rect">
              <a:avLst/>
            </a:prstGeom>
            <a:solidFill>
              <a:schemeClr val="bg1"/>
            </a:solidFill>
          </p:spPr>
          <p:txBody>
            <a:bodyPr wrap="square" lIns="72000" tIns="468000" rIns="108000" bIns="72000" anchor="t">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pPr>
              <a:r>
                <a:rPr lang="en-AU" sz="1000">
                  <a:solidFill>
                    <a:schemeClr val="accent1"/>
                  </a:solidFill>
                  <a:effectLst/>
                  <a:latin typeface="VIC SemiBold" panose="00000700000000000000"/>
                  <a:ea typeface="Calibri" panose="020F0502020204030204" pitchFamily="34" charset="0"/>
                  <a:cs typeface="Segoe UI Semibold"/>
                </a:rPr>
                <a:t>Conduct a high-level review of your current practices and processes to ensure your regulatory foundations are in place </a:t>
              </a:r>
            </a:p>
            <a:p>
              <a:pPr>
                <a:spcBef>
                  <a:spcPts val="0"/>
                </a:spcBef>
                <a:spcAft>
                  <a:spcPts val="400"/>
                </a:spcAft>
              </a:pPr>
              <a:r>
                <a:rPr lang="en-AU" sz="1000">
                  <a:solidFill>
                    <a:schemeClr val="tx2"/>
                  </a:solidFill>
                  <a:latin typeface="+mn-lt"/>
                  <a:cs typeface="Segoe UI"/>
                </a:rPr>
                <a:t>Ensure you have a comprehensive understanding of your regulatory approach, inspection mix, and enablers. </a:t>
              </a:r>
            </a:p>
            <a:p>
              <a:pPr>
                <a:spcBef>
                  <a:spcPts val="0"/>
                </a:spcBef>
                <a:spcAft>
                  <a:spcPts val="400"/>
                </a:spcAft>
              </a:pPr>
              <a:r>
                <a:rPr lang="en-AU" sz="1000">
                  <a:solidFill>
                    <a:schemeClr val="tx2"/>
                  </a:solidFill>
                  <a:latin typeface="+mn-lt"/>
                  <a:cs typeface="Segoe UI"/>
                </a:rPr>
                <a:t>Critically review your regulatory approach, inspections mix and enablers to ensure they align with and enable better practice inspection processes. </a:t>
              </a:r>
            </a:p>
            <a:p>
              <a:pPr>
                <a:spcBef>
                  <a:spcPts val="0"/>
                </a:spcBef>
                <a:spcAft>
                  <a:spcPts val="400"/>
                </a:spcAft>
              </a:pPr>
              <a:r>
                <a:rPr lang="en-AU" sz="1000">
                  <a:solidFill>
                    <a:schemeClr val="tx2"/>
                  </a:solidFill>
                  <a:latin typeface="+mn-lt"/>
                  <a:cs typeface="Segoe UI"/>
                </a:rPr>
                <a:t>Use this section to inform your assessment of inspection processes in Part B. Review your existing systems and practices and identify where change is needed.</a:t>
              </a:r>
            </a:p>
          </p:txBody>
        </p:sp>
        <p:grpSp>
          <p:nvGrpSpPr>
            <p:cNvPr id="43" name="Group 42">
              <a:extLst>
                <a:ext uri="{FF2B5EF4-FFF2-40B4-BE49-F238E27FC236}">
                  <a16:creationId xmlns:a16="http://schemas.microsoft.com/office/drawing/2014/main" id="{EBF86891-D4B2-36C3-BDEC-AA9FE05AB2B0}"/>
                </a:ext>
              </a:extLst>
            </p:cNvPr>
            <p:cNvGrpSpPr/>
            <p:nvPr/>
          </p:nvGrpSpPr>
          <p:grpSpPr>
            <a:xfrm>
              <a:off x="1999578" y="2969915"/>
              <a:ext cx="3146932" cy="401354"/>
              <a:chOff x="551940" y="2530177"/>
              <a:chExt cx="4198844" cy="497373"/>
            </a:xfrm>
          </p:grpSpPr>
          <p:grpSp>
            <p:nvGrpSpPr>
              <p:cNvPr id="59" name="Group 58">
                <a:extLst>
                  <a:ext uri="{FF2B5EF4-FFF2-40B4-BE49-F238E27FC236}">
                    <a16:creationId xmlns:a16="http://schemas.microsoft.com/office/drawing/2014/main" id="{51D3BB1E-0A55-9568-F292-87ECAE82A18A}"/>
                  </a:ext>
                </a:extLst>
              </p:cNvPr>
              <p:cNvGrpSpPr/>
              <p:nvPr/>
            </p:nvGrpSpPr>
            <p:grpSpPr>
              <a:xfrm>
                <a:off x="2771463" y="2530177"/>
                <a:ext cx="1979321" cy="497367"/>
                <a:chOff x="2819088" y="2528600"/>
                <a:chExt cx="1979321" cy="490801"/>
              </a:xfrm>
            </p:grpSpPr>
            <p:sp>
              <p:nvSpPr>
                <p:cNvPr id="63" name="Freeform: Shape 62">
                  <a:extLst>
                    <a:ext uri="{FF2B5EF4-FFF2-40B4-BE49-F238E27FC236}">
                      <a16:creationId xmlns:a16="http://schemas.microsoft.com/office/drawing/2014/main" id="{3311DAC5-560E-AFA7-7966-9596657DCAE8}"/>
                    </a:ext>
                  </a:extLst>
                </p:cNvPr>
                <p:cNvSpPr/>
                <p:nvPr/>
              </p:nvSpPr>
              <p:spPr>
                <a:xfrm>
                  <a:off x="2819088" y="2528600"/>
                  <a:ext cx="1979321" cy="490801"/>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00"/>
                </a:p>
              </p:txBody>
            </p:sp>
            <p:sp>
              <p:nvSpPr>
                <p:cNvPr id="65" name="Freeform: Shape 64">
                  <a:extLst>
                    <a:ext uri="{FF2B5EF4-FFF2-40B4-BE49-F238E27FC236}">
                      <a16:creationId xmlns:a16="http://schemas.microsoft.com/office/drawing/2014/main" id="{E9FF1E7A-2E29-344E-E330-DFC2E241A02A}"/>
                    </a:ext>
                  </a:extLst>
                </p:cNvPr>
                <p:cNvSpPr/>
                <p:nvPr/>
              </p:nvSpPr>
              <p:spPr>
                <a:xfrm>
                  <a:off x="4244921" y="2529160"/>
                  <a:ext cx="448277" cy="490241"/>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sz="1000"/>
                </a:p>
              </p:txBody>
            </p:sp>
          </p:grpSp>
          <p:grpSp>
            <p:nvGrpSpPr>
              <p:cNvPr id="60" name="Group 59">
                <a:extLst>
                  <a:ext uri="{FF2B5EF4-FFF2-40B4-BE49-F238E27FC236}">
                    <a16:creationId xmlns:a16="http://schemas.microsoft.com/office/drawing/2014/main" id="{A1E8E87A-B0BA-CC79-3011-1AED704283AF}"/>
                  </a:ext>
                </a:extLst>
              </p:cNvPr>
              <p:cNvGrpSpPr>
                <a:grpSpLocks noChangeAspect="1"/>
              </p:cNvGrpSpPr>
              <p:nvPr/>
            </p:nvGrpSpPr>
            <p:grpSpPr>
              <a:xfrm>
                <a:off x="551940" y="2530183"/>
                <a:ext cx="3924810" cy="497367"/>
                <a:chOff x="699941" y="2034232"/>
                <a:chExt cx="1692000" cy="576024"/>
              </a:xfrm>
              <a:solidFill>
                <a:schemeClr val="accent3"/>
              </a:solidFill>
            </p:grpSpPr>
            <p:sp>
              <p:nvSpPr>
                <p:cNvPr id="61" name="Freeform: Shape 60">
                  <a:extLst>
                    <a:ext uri="{FF2B5EF4-FFF2-40B4-BE49-F238E27FC236}">
                      <a16:creationId xmlns:a16="http://schemas.microsoft.com/office/drawing/2014/main" id="{7580CCDB-E9FD-6870-3994-5B1C1A564FAA}"/>
                    </a:ext>
                  </a:extLst>
                </p:cNvPr>
                <p:cNvSpPr/>
                <p:nvPr/>
              </p:nvSpPr>
              <p:spPr>
                <a:xfrm>
                  <a:off x="699941" y="2034232"/>
                  <a:ext cx="1692000" cy="576024"/>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00"/>
                </a:p>
              </p:txBody>
            </p:sp>
            <p:sp>
              <p:nvSpPr>
                <p:cNvPr id="62" name="Text Placeholder 14">
                  <a:extLst>
                    <a:ext uri="{FF2B5EF4-FFF2-40B4-BE49-F238E27FC236}">
                      <a16:creationId xmlns:a16="http://schemas.microsoft.com/office/drawing/2014/main" id="{41F0850A-8AD6-1E57-08E1-945177257939}"/>
                    </a:ext>
                  </a:extLst>
                </p:cNvPr>
                <p:cNvSpPr txBox="1">
                  <a:spLocks/>
                </p:cNvSpPr>
                <p:nvPr/>
              </p:nvSpPr>
              <p:spPr>
                <a:xfrm>
                  <a:off x="732830" y="2216988"/>
                  <a:ext cx="1195019" cy="216001"/>
                </a:xfrm>
                <a:prstGeom prst="rect">
                  <a:avLst/>
                </a:prstGeom>
                <a:no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en-AU" sz="1000">
                      <a:solidFill>
                        <a:schemeClr val="bg1"/>
                      </a:solidFill>
                      <a:latin typeface="VIC SemiBold" panose="00000700000000000000" pitchFamily="50" charset="0"/>
                      <a:cs typeface="Segoe UI Semibold" panose="020B0702040204020203" pitchFamily="34" charset="0"/>
                    </a:rPr>
                    <a:t>REVIEW YOUR STRATEGY</a:t>
                  </a:r>
                </a:p>
              </p:txBody>
            </p:sp>
          </p:grpSp>
        </p:grpSp>
      </p:grpSp>
      <p:grpSp>
        <p:nvGrpSpPr>
          <p:cNvPr id="8" name="Group 7">
            <a:extLst>
              <a:ext uri="{FF2B5EF4-FFF2-40B4-BE49-F238E27FC236}">
                <a16:creationId xmlns:a16="http://schemas.microsoft.com/office/drawing/2014/main" id="{6B0D435D-B251-E735-2494-EC31CBD02D36}"/>
              </a:ext>
            </a:extLst>
          </p:cNvPr>
          <p:cNvGrpSpPr/>
          <p:nvPr/>
        </p:nvGrpSpPr>
        <p:grpSpPr>
          <a:xfrm>
            <a:off x="2004211" y="2096527"/>
            <a:ext cx="3142299" cy="773238"/>
            <a:chOff x="2004211" y="2061015"/>
            <a:chExt cx="3187670" cy="773238"/>
          </a:xfrm>
        </p:grpSpPr>
        <p:sp>
          <p:nvSpPr>
            <p:cNvPr id="55" name="Rectangle 54">
              <a:extLst>
                <a:ext uri="{FF2B5EF4-FFF2-40B4-BE49-F238E27FC236}">
                  <a16:creationId xmlns:a16="http://schemas.microsoft.com/office/drawing/2014/main" id="{0C4BD55A-287C-2705-2B79-52DED6828870}"/>
                </a:ext>
              </a:extLst>
            </p:cNvPr>
            <p:cNvSpPr/>
            <p:nvPr/>
          </p:nvSpPr>
          <p:spPr>
            <a:xfrm>
              <a:off x="2004211" y="2262826"/>
              <a:ext cx="3187670" cy="5714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AU" sz="1000" i="1">
                  <a:solidFill>
                    <a:schemeClr val="tx2"/>
                  </a:solidFill>
                  <a:latin typeface="+mj-lt"/>
                  <a:cs typeface="Segoe UI Semilight"/>
                </a:rPr>
                <a:t>Primarily for executives and managers responsible for strategy and compliance operations</a:t>
              </a:r>
              <a:endParaRPr lang="en-AU" sz="1000">
                <a:solidFill>
                  <a:schemeClr val="tx2"/>
                </a:solidFill>
                <a:latin typeface="+mj-lt"/>
                <a:cs typeface="Segoe UI Semilight"/>
              </a:endParaRPr>
            </a:p>
          </p:txBody>
        </p:sp>
        <p:sp>
          <p:nvSpPr>
            <p:cNvPr id="57" name="Rectangle 56">
              <a:extLst>
                <a:ext uri="{FF2B5EF4-FFF2-40B4-BE49-F238E27FC236}">
                  <a16:creationId xmlns:a16="http://schemas.microsoft.com/office/drawing/2014/main" id="{C7792A0A-503D-9A59-A5A2-83CD9C8A987B}"/>
                </a:ext>
              </a:extLst>
            </p:cNvPr>
            <p:cNvSpPr/>
            <p:nvPr/>
          </p:nvSpPr>
          <p:spPr>
            <a:xfrm>
              <a:off x="2004211" y="2061015"/>
              <a:ext cx="3187670" cy="201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bg1"/>
                  </a:solidFill>
                  <a:latin typeface="VIC SemiBold" panose="00000700000000000000" pitchFamily="50" charset="0"/>
                  <a:cs typeface="Segoe UI Semibold" panose="020B0702040204020203" pitchFamily="34" charset="0"/>
                </a:rPr>
                <a:t>PART A </a:t>
              </a:r>
            </a:p>
          </p:txBody>
        </p:sp>
      </p:grpSp>
      <p:grpSp>
        <p:nvGrpSpPr>
          <p:cNvPr id="9" name="Group 8">
            <a:extLst>
              <a:ext uri="{FF2B5EF4-FFF2-40B4-BE49-F238E27FC236}">
                <a16:creationId xmlns:a16="http://schemas.microsoft.com/office/drawing/2014/main" id="{5172BC83-4690-D4E2-F598-12DE2C8EA758}"/>
              </a:ext>
            </a:extLst>
          </p:cNvPr>
          <p:cNvGrpSpPr/>
          <p:nvPr/>
        </p:nvGrpSpPr>
        <p:grpSpPr>
          <a:xfrm>
            <a:off x="5256734" y="2096526"/>
            <a:ext cx="4103266" cy="773239"/>
            <a:chOff x="5346528" y="2061014"/>
            <a:chExt cx="4018106" cy="773239"/>
          </a:xfrm>
        </p:grpSpPr>
        <p:sp>
          <p:nvSpPr>
            <p:cNvPr id="56" name="Rectangle 55">
              <a:extLst>
                <a:ext uri="{FF2B5EF4-FFF2-40B4-BE49-F238E27FC236}">
                  <a16:creationId xmlns:a16="http://schemas.microsoft.com/office/drawing/2014/main" id="{D95CE025-9D5A-B5AD-7CA4-D691C347BF8F}"/>
                </a:ext>
              </a:extLst>
            </p:cNvPr>
            <p:cNvSpPr/>
            <p:nvPr/>
          </p:nvSpPr>
          <p:spPr>
            <a:xfrm>
              <a:off x="5346528" y="2262826"/>
              <a:ext cx="4018106" cy="5714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i="1">
                  <a:solidFill>
                    <a:schemeClr val="tx2"/>
                  </a:solidFill>
                  <a:latin typeface="+mj-lt"/>
                  <a:cs typeface="Segoe UI Semilight" panose="020B0402040204020203" pitchFamily="34" charset="0"/>
                </a:rPr>
                <a:t>Primarily for executives and managers responsible for designing and implementing improvements to compliance operations and digital reform</a:t>
              </a:r>
            </a:p>
          </p:txBody>
        </p:sp>
        <p:sp>
          <p:nvSpPr>
            <p:cNvPr id="58" name="Rectangle 57">
              <a:extLst>
                <a:ext uri="{FF2B5EF4-FFF2-40B4-BE49-F238E27FC236}">
                  <a16:creationId xmlns:a16="http://schemas.microsoft.com/office/drawing/2014/main" id="{203C4F35-0D45-E853-DBF9-558BD1F91F2B}"/>
                </a:ext>
              </a:extLst>
            </p:cNvPr>
            <p:cNvSpPr/>
            <p:nvPr/>
          </p:nvSpPr>
          <p:spPr>
            <a:xfrm>
              <a:off x="5346528" y="2061014"/>
              <a:ext cx="4018106" cy="201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bg1"/>
                  </a:solidFill>
                  <a:latin typeface="VIC SemiBold" panose="00000700000000000000" pitchFamily="50" charset="0"/>
                  <a:cs typeface="Segoe UI Semibold" panose="020B0702040204020203" pitchFamily="34" charset="0"/>
                </a:rPr>
                <a:t>PART B </a:t>
              </a:r>
            </a:p>
          </p:txBody>
        </p:sp>
      </p:grpSp>
    </p:spTree>
    <p:extLst>
      <p:ext uri="{BB962C8B-B14F-4D97-AF65-F5344CB8AC3E}">
        <p14:creationId xmlns:p14="http://schemas.microsoft.com/office/powerpoint/2010/main" val="1234428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2F134F0-A1BF-0E34-9B0D-506C8D9B51E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5" name="think-cell data - do not delete" hidden="1">
                        <a:extLst>
                          <a:ext uri="{FF2B5EF4-FFF2-40B4-BE49-F238E27FC236}">
                            <a16:creationId xmlns:a16="http://schemas.microsoft.com/office/drawing/2014/main" id="{92F134F0-A1BF-0E34-9B0D-506C8D9B51E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7" name="Rectangle 66">
            <a:extLst>
              <a:ext uri="{FF2B5EF4-FFF2-40B4-BE49-F238E27FC236}">
                <a16:creationId xmlns:a16="http://schemas.microsoft.com/office/drawing/2014/main" id="{800F51D6-CA61-A0A1-3794-7E280C4D7407}"/>
              </a:ext>
            </a:extLst>
          </p:cNvPr>
          <p:cNvSpPr>
            <a:spLocks/>
          </p:cNvSpPr>
          <p:nvPr/>
        </p:nvSpPr>
        <p:spPr>
          <a:xfrm>
            <a:off x="550278" y="1242356"/>
            <a:ext cx="8805446" cy="1127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36000" bIns="45720" rtlCol="0" anchor="t" anchorCtr="0"/>
          <a:lstStyle/>
          <a:p>
            <a:pPr>
              <a:spcAft>
                <a:spcPts val="600"/>
              </a:spcAft>
            </a:pPr>
            <a:r>
              <a:rPr lang="en-AU" sz="1000">
                <a:solidFill>
                  <a:schemeClr val="tx1"/>
                </a:solidFill>
              </a:rPr>
              <a:t>The ten better practice criteria outlined below guide this playbook and supports the implementation of better practice inspection programs. While this Playbook focuses on inspections, application of these principles across your broader regulatory activities will support you to improve the effectiveness and efficiency of your regulatory performance.</a:t>
            </a:r>
          </a:p>
          <a:p>
            <a:pPr>
              <a:spcAft>
                <a:spcPts val="600"/>
              </a:spcAft>
            </a:pPr>
            <a:r>
              <a:rPr lang="en-AU" sz="1000">
                <a:solidFill>
                  <a:schemeClr val="tx1"/>
                </a:solidFill>
              </a:rPr>
              <a:t>Consider these as you work through this Playbook to interrogate your current practices and identify opportunities to apply better practice to your inspection processes. Account for the 'digital considerations' to prepare and best enable your processes for future digitisation.</a:t>
            </a:r>
          </a:p>
        </p:txBody>
      </p:sp>
      <p:sp>
        <p:nvSpPr>
          <p:cNvPr id="3" name="Title 2">
            <a:extLst>
              <a:ext uri="{FF2B5EF4-FFF2-40B4-BE49-F238E27FC236}">
                <a16:creationId xmlns:a16="http://schemas.microsoft.com/office/drawing/2014/main" id="{140EC108-D5C9-3E4E-4D9B-4F09A8C4F2B4}"/>
              </a:ext>
            </a:extLst>
          </p:cNvPr>
          <p:cNvSpPr>
            <a:spLocks noGrp="1"/>
          </p:cNvSpPr>
          <p:nvPr>
            <p:ph type="title"/>
          </p:nvPr>
        </p:nvSpPr>
        <p:spPr>
          <a:xfrm>
            <a:off x="539999" y="548681"/>
            <a:ext cx="8820000" cy="341618"/>
          </a:xfrm>
        </p:spPr>
        <p:txBody>
          <a:bodyPr vert="horz"/>
          <a:lstStyle/>
          <a:p>
            <a:r>
              <a:rPr lang="en-AU"/>
              <a:t>This Playbook defines ‘better practice’ inspections with a set of ten criteria (1/2)</a:t>
            </a:r>
          </a:p>
        </p:txBody>
      </p:sp>
      <p:grpSp>
        <p:nvGrpSpPr>
          <p:cNvPr id="2" name="Group 1">
            <a:extLst>
              <a:ext uri="{FF2B5EF4-FFF2-40B4-BE49-F238E27FC236}">
                <a16:creationId xmlns:a16="http://schemas.microsoft.com/office/drawing/2014/main" id="{41437043-0A93-7D8A-73EC-E4B473196BB6}"/>
              </a:ext>
            </a:extLst>
          </p:cNvPr>
          <p:cNvGrpSpPr/>
          <p:nvPr/>
        </p:nvGrpSpPr>
        <p:grpSpPr>
          <a:xfrm>
            <a:off x="539999" y="2289330"/>
            <a:ext cx="8815725" cy="3829537"/>
            <a:chOff x="539999" y="2289330"/>
            <a:chExt cx="8815725" cy="3829537"/>
          </a:xfrm>
        </p:grpSpPr>
        <p:sp>
          <p:nvSpPr>
            <p:cNvPr id="68" name="Rectangle 67">
              <a:extLst>
                <a:ext uri="{FF2B5EF4-FFF2-40B4-BE49-F238E27FC236}">
                  <a16:creationId xmlns:a16="http://schemas.microsoft.com/office/drawing/2014/main" id="{ED2D2531-9CD8-39BC-2F1A-E53E2AD43A73}"/>
                </a:ext>
              </a:extLst>
            </p:cNvPr>
            <p:cNvSpPr/>
            <p:nvPr/>
          </p:nvSpPr>
          <p:spPr>
            <a:xfrm>
              <a:off x="539999" y="2289330"/>
              <a:ext cx="2303463" cy="2477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a:solidFill>
                    <a:schemeClr val="bg1"/>
                  </a:solidFill>
                  <a:latin typeface="VIC SemiBold" panose="00000700000000000000" pitchFamily="50" charset="0"/>
                  <a:cs typeface="Segoe UI Semibold" panose="020B0702040204020203" pitchFamily="34" charset="0"/>
                </a:rPr>
                <a:t>BETTER PRACTICE CRITERIA</a:t>
              </a:r>
            </a:p>
          </p:txBody>
        </p:sp>
        <p:sp>
          <p:nvSpPr>
            <p:cNvPr id="25" name="Rectangle 24">
              <a:extLst>
                <a:ext uri="{FF2B5EF4-FFF2-40B4-BE49-F238E27FC236}">
                  <a16:creationId xmlns:a16="http://schemas.microsoft.com/office/drawing/2014/main" id="{915AC733-03EC-783C-ACD1-311289A1D835}"/>
                </a:ext>
              </a:extLst>
            </p:cNvPr>
            <p:cNvSpPr/>
            <p:nvPr/>
          </p:nvSpPr>
          <p:spPr>
            <a:xfrm>
              <a:off x="991311" y="3299062"/>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Regulators allocate and target effort proportionate to an assessment of risk.</a:t>
              </a:r>
            </a:p>
          </p:txBody>
        </p:sp>
        <p:sp>
          <p:nvSpPr>
            <p:cNvPr id="26" name="Rectangle 25">
              <a:extLst>
                <a:ext uri="{FF2B5EF4-FFF2-40B4-BE49-F238E27FC236}">
                  <a16:creationId xmlns:a16="http://schemas.microsoft.com/office/drawing/2014/main" id="{15CE49A9-981D-8E88-6227-08AF5322A205}"/>
                </a:ext>
              </a:extLst>
            </p:cNvPr>
            <p:cNvSpPr/>
            <p:nvPr/>
          </p:nvSpPr>
          <p:spPr>
            <a:xfrm>
              <a:off x="5069150" y="5460409"/>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design of inspection programs and inspection scope is informed by data, including field data, about the compliance posture and performance of the regulated entity.</a:t>
              </a:r>
            </a:p>
          </p:txBody>
        </p:sp>
        <p:sp>
          <p:nvSpPr>
            <p:cNvPr id="27" name="Rectangle 26">
              <a:extLst>
                <a:ext uri="{FF2B5EF4-FFF2-40B4-BE49-F238E27FC236}">
                  <a16:creationId xmlns:a16="http://schemas.microsoft.com/office/drawing/2014/main" id="{6EE7F3E6-171A-BA0F-67C6-EDD1CFC5034C}"/>
                </a:ext>
              </a:extLst>
            </p:cNvPr>
            <p:cNvSpPr/>
            <p:nvPr/>
          </p:nvSpPr>
          <p:spPr>
            <a:xfrm>
              <a:off x="5069150" y="3299062"/>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dirty="0">
                  <a:solidFill>
                    <a:schemeClr val="tx1"/>
                  </a:solidFill>
                </a:rPr>
                <a:t>Records of the inspection include when non-compliances are observed and their significance, and the tool or response selected by the officer.</a:t>
              </a:r>
            </a:p>
          </p:txBody>
        </p:sp>
        <p:sp>
          <p:nvSpPr>
            <p:cNvPr id="28" name="Rectangle 27">
              <a:extLst>
                <a:ext uri="{FF2B5EF4-FFF2-40B4-BE49-F238E27FC236}">
                  <a16:creationId xmlns:a16="http://schemas.microsoft.com/office/drawing/2014/main" id="{D7E936D7-4B06-1ACA-61D7-443FB81F73CB}"/>
                </a:ext>
              </a:extLst>
            </p:cNvPr>
            <p:cNvSpPr/>
            <p:nvPr/>
          </p:nvSpPr>
          <p:spPr>
            <a:xfrm>
              <a:off x="991311" y="2578613"/>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dirty="0">
                  <a:solidFill>
                    <a:schemeClr val="tx1"/>
                  </a:solidFill>
                </a:rPr>
                <a:t>All available regulatory tools and actions are considered to select the appropriate response to non-compliance proportionate to risk. </a:t>
              </a:r>
            </a:p>
          </p:txBody>
        </p:sp>
        <p:sp>
          <p:nvSpPr>
            <p:cNvPr id="29" name="Rectangle 28">
              <a:extLst>
                <a:ext uri="{FF2B5EF4-FFF2-40B4-BE49-F238E27FC236}">
                  <a16:creationId xmlns:a16="http://schemas.microsoft.com/office/drawing/2014/main" id="{FC662A33-4390-5E3F-6180-96289E7E1CC5}"/>
                </a:ext>
              </a:extLst>
            </p:cNvPr>
            <p:cNvSpPr/>
            <p:nvPr/>
          </p:nvSpPr>
          <p:spPr>
            <a:xfrm>
              <a:off x="991311" y="4019511"/>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Information collection, storage and access follows consistent processes and supports sophisticated intelligence and risk analysis.</a:t>
              </a:r>
            </a:p>
          </p:txBody>
        </p:sp>
        <p:sp>
          <p:nvSpPr>
            <p:cNvPr id="30" name="Rectangle 29">
              <a:extLst>
                <a:ext uri="{FF2B5EF4-FFF2-40B4-BE49-F238E27FC236}">
                  <a16:creationId xmlns:a16="http://schemas.microsoft.com/office/drawing/2014/main" id="{9CB7CAA8-DC91-CFE2-E10E-D13EEDE4DB8D}"/>
                </a:ext>
              </a:extLst>
            </p:cNvPr>
            <p:cNvSpPr/>
            <p:nvPr/>
          </p:nvSpPr>
          <p:spPr>
            <a:xfrm>
              <a:off x="5069150" y="2578613"/>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Officers are equipped with appropriate knowledge to exercise powers, and inspection observations are captured in systems to help to generate notices, reports, directions, escalations etc, as appropriate.</a:t>
              </a:r>
            </a:p>
          </p:txBody>
        </p:sp>
        <p:sp>
          <p:nvSpPr>
            <p:cNvPr id="31" name="Rectangle 30">
              <a:extLst>
                <a:ext uri="{FF2B5EF4-FFF2-40B4-BE49-F238E27FC236}">
                  <a16:creationId xmlns:a16="http://schemas.microsoft.com/office/drawing/2014/main" id="{EE2B0100-2C93-F2F4-92EF-EBA0DF2E1CF7}"/>
                </a:ext>
              </a:extLst>
            </p:cNvPr>
            <p:cNvSpPr/>
            <p:nvPr/>
          </p:nvSpPr>
          <p:spPr>
            <a:xfrm>
              <a:off x="991311" y="4739960"/>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Where appropriate, risk assessment considers an ongoing view of entity compliance history and broader factors.</a:t>
              </a:r>
            </a:p>
          </p:txBody>
        </p:sp>
        <p:sp>
          <p:nvSpPr>
            <p:cNvPr id="32" name="Rectangle 31">
              <a:extLst>
                <a:ext uri="{FF2B5EF4-FFF2-40B4-BE49-F238E27FC236}">
                  <a16:creationId xmlns:a16="http://schemas.microsoft.com/office/drawing/2014/main" id="{A380760A-DD96-86C1-FF5E-150774AA58EF}"/>
                </a:ext>
              </a:extLst>
            </p:cNvPr>
            <p:cNvSpPr/>
            <p:nvPr/>
          </p:nvSpPr>
          <p:spPr>
            <a:xfrm>
              <a:off x="5069150" y="4019511"/>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‘Upstream’ processes collect appropriate inputs for compliance monitoring programs; systems for recording inspections account for downstream uses.</a:t>
              </a:r>
            </a:p>
          </p:txBody>
        </p:sp>
        <p:sp>
          <p:nvSpPr>
            <p:cNvPr id="33" name="Rectangle 32">
              <a:extLst>
                <a:ext uri="{FF2B5EF4-FFF2-40B4-BE49-F238E27FC236}">
                  <a16:creationId xmlns:a16="http://schemas.microsoft.com/office/drawing/2014/main" id="{484DE4AE-897E-C2A3-1BBF-3E24875BBF6D}"/>
                </a:ext>
              </a:extLst>
            </p:cNvPr>
            <p:cNvSpPr/>
            <p:nvPr/>
          </p:nvSpPr>
          <p:spPr>
            <a:xfrm>
              <a:off x="991311" y="5460409"/>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burden on compliant and willing entities is minimised, while regulatory effectiveness is maintained or strengthened.</a:t>
              </a:r>
            </a:p>
          </p:txBody>
        </p:sp>
        <p:sp>
          <p:nvSpPr>
            <p:cNvPr id="34" name="Rectangle 33">
              <a:extLst>
                <a:ext uri="{FF2B5EF4-FFF2-40B4-BE49-F238E27FC236}">
                  <a16:creationId xmlns:a16="http://schemas.microsoft.com/office/drawing/2014/main" id="{29602A02-42D7-AA38-5B1C-1C4D3C3784AD}"/>
                </a:ext>
              </a:extLst>
            </p:cNvPr>
            <p:cNvSpPr/>
            <p:nvPr/>
          </p:nvSpPr>
          <p:spPr>
            <a:xfrm>
              <a:off x="5069150" y="4739960"/>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Inspection records may capture observations of regulated entity behaviours or engagement. Officers can access information on regulated entity history</a:t>
              </a:r>
            </a:p>
          </p:txBody>
        </p:sp>
        <p:sp>
          <p:nvSpPr>
            <p:cNvPr id="37" name="Rectangle 36">
              <a:extLst>
                <a:ext uri="{FF2B5EF4-FFF2-40B4-BE49-F238E27FC236}">
                  <a16:creationId xmlns:a16="http://schemas.microsoft.com/office/drawing/2014/main" id="{09683EDD-1233-7D20-EA9A-F0C176AF6A5F}"/>
                </a:ext>
              </a:extLst>
            </p:cNvPr>
            <p:cNvSpPr/>
            <p:nvPr/>
          </p:nvSpPr>
          <p:spPr>
            <a:xfrm>
              <a:off x="550277" y="3299723"/>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2</a:t>
              </a:r>
            </a:p>
          </p:txBody>
        </p:sp>
        <p:sp>
          <p:nvSpPr>
            <p:cNvPr id="40" name="Rectangle 39">
              <a:extLst>
                <a:ext uri="{FF2B5EF4-FFF2-40B4-BE49-F238E27FC236}">
                  <a16:creationId xmlns:a16="http://schemas.microsoft.com/office/drawing/2014/main" id="{C78B9965-D28B-53BC-17AF-5FB33B0D5C3E}"/>
                </a:ext>
              </a:extLst>
            </p:cNvPr>
            <p:cNvSpPr/>
            <p:nvPr/>
          </p:nvSpPr>
          <p:spPr>
            <a:xfrm>
              <a:off x="550277" y="2578613"/>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1</a:t>
              </a:r>
            </a:p>
          </p:txBody>
        </p:sp>
        <p:sp>
          <p:nvSpPr>
            <p:cNvPr id="57" name="Rectangle 56">
              <a:extLst>
                <a:ext uri="{FF2B5EF4-FFF2-40B4-BE49-F238E27FC236}">
                  <a16:creationId xmlns:a16="http://schemas.microsoft.com/office/drawing/2014/main" id="{DB02444E-0CB9-3C2E-D397-23C780F18F9A}"/>
                </a:ext>
              </a:extLst>
            </p:cNvPr>
            <p:cNvSpPr/>
            <p:nvPr/>
          </p:nvSpPr>
          <p:spPr>
            <a:xfrm>
              <a:off x="550277" y="4019951"/>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4</a:t>
              </a:r>
            </a:p>
          </p:txBody>
        </p:sp>
        <p:sp>
          <p:nvSpPr>
            <p:cNvPr id="59" name="Rectangle 58">
              <a:extLst>
                <a:ext uri="{FF2B5EF4-FFF2-40B4-BE49-F238E27FC236}">
                  <a16:creationId xmlns:a16="http://schemas.microsoft.com/office/drawing/2014/main" id="{A8F93200-3913-2BA9-FFBE-BAB7E14A6895}"/>
                </a:ext>
              </a:extLst>
            </p:cNvPr>
            <p:cNvSpPr/>
            <p:nvPr/>
          </p:nvSpPr>
          <p:spPr>
            <a:xfrm>
              <a:off x="550277" y="4740180"/>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3</a:t>
              </a:r>
            </a:p>
          </p:txBody>
        </p:sp>
        <p:sp>
          <p:nvSpPr>
            <p:cNvPr id="61" name="Rectangle 60">
              <a:extLst>
                <a:ext uri="{FF2B5EF4-FFF2-40B4-BE49-F238E27FC236}">
                  <a16:creationId xmlns:a16="http://schemas.microsoft.com/office/drawing/2014/main" id="{0BC67EF7-EBE4-5B1F-BB44-6EA7027D9C66}"/>
                </a:ext>
              </a:extLst>
            </p:cNvPr>
            <p:cNvSpPr/>
            <p:nvPr/>
          </p:nvSpPr>
          <p:spPr>
            <a:xfrm>
              <a:off x="550277" y="5460409"/>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5</a:t>
              </a:r>
            </a:p>
          </p:txBody>
        </p:sp>
        <p:sp>
          <p:nvSpPr>
            <p:cNvPr id="63" name="Rectangle 62">
              <a:extLst>
                <a:ext uri="{FF2B5EF4-FFF2-40B4-BE49-F238E27FC236}">
                  <a16:creationId xmlns:a16="http://schemas.microsoft.com/office/drawing/2014/main" id="{75A644FE-3776-4A52-78D8-7C5620C626F6}"/>
                </a:ext>
              </a:extLst>
            </p:cNvPr>
            <p:cNvSpPr/>
            <p:nvPr/>
          </p:nvSpPr>
          <p:spPr>
            <a:xfrm>
              <a:off x="550277" y="3151470"/>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65" name="Rectangle 64">
              <a:extLst>
                <a:ext uri="{FF2B5EF4-FFF2-40B4-BE49-F238E27FC236}">
                  <a16:creationId xmlns:a16="http://schemas.microsoft.com/office/drawing/2014/main" id="{0FBE8604-4E89-E727-05D1-CA0334F4BE5C}"/>
                </a:ext>
              </a:extLst>
            </p:cNvPr>
            <p:cNvSpPr/>
            <p:nvPr/>
          </p:nvSpPr>
          <p:spPr>
            <a:xfrm>
              <a:off x="550277" y="3871699"/>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69" name="Rectangle 68">
              <a:extLst>
                <a:ext uri="{FF2B5EF4-FFF2-40B4-BE49-F238E27FC236}">
                  <a16:creationId xmlns:a16="http://schemas.microsoft.com/office/drawing/2014/main" id="{47A5C1D6-0640-8B87-E5E9-CD72DD2A8496}"/>
                </a:ext>
              </a:extLst>
            </p:cNvPr>
            <p:cNvSpPr/>
            <p:nvPr/>
          </p:nvSpPr>
          <p:spPr>
            <a:xfrm>
              <a:off x="550277" y="4591928"/>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71" name="Rectangle 70">
              <a:extLst>
                <a:ext uri="{FF2B5EF4-FFF2-40B4-BE49-F238E27FC236}">
                  <a16:creationId xmlns:a16="http://schemas.microsoft.com/office/drawing/2014/main" id="{3CD11C7C-A44B-1664-1F1E-90930E92D5B6}"/>
                </a:ext>
              </a:extLst>
            </p:cNvPr>
            <p:cNvSpPr/>
            <p:nvPr/>
          </p:nvSpPr>
          <p:spPr>
            <a:xfrm>
              <a:off x="550277" y="5312157"/>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73" name="Rectangle 72">
              <a:extLst>
                <a:ext uri="{FF2B5EF4-FFF2-40B4-BE49-F238E27FC236}">
                  <a16:creationId xmlns:a16="http://schemas.microsoft.com/office/drawing/2014/main" id="{906CFB7B-0EF7-E17C-F0AC-209B3E4AD0EA}"/>
                </a:ext>
              </a:extLst>
            </p:cNvPr>
            <p:cNvSpPr/>
            <p:nvPr/>
          </p:nvSpPr>
          <p:spPr>
            <a:xfrm>
              <a:off x="550277" y="6032386"/>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4" name="Rectangle 3">
              <a:extLst>
                <a:ext uri="{FF2B5EF4-FFF2-40B4-BE49-F238E27FC236}">
                  <a16:creationId xmlns:a16="http://schemas.microsoft.com/office/drawing/2014/main" id="{3154D68C-8462-F195-6072-DC6E1293A5FE}"/>
                </a:ext>
              </a:extLst>
            </p:cNvPr>
            <p:cNvSpPr/>
            <p:nvPr/>
          </p:nvSpPr>
          <p:spPr>
            <a:xfrm>
              <a:off x="5069150" y="2289330"/>
              <a:ext cx="2303463" cy="2477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a:solidFill>
                    <a:schemeClr val="bg1"/>
                  </a:solidFill>
                  <a:latin typeface="VIC SemiBold" panose="00000700000000000000" pitchFamily="50" charset="0"/>
                  <a:cs typeface="Segoe UI Semibold" panose="020B0702040204020203" pitchFamily="34" charset="0"/>
                </a:rPr>
                <a:t>DIGITAL CONSIDERATIONS</a:t>
              </a:r>
            </a:p>
          </p:txBody>
        </p:sp>
      </p:grpSp>
    </p:spTree>
    <p:extLst>
      <p:ext uri="{BB962C8B-B14F-4D97-AF65-F5344CB8AC3E}">
        <p14:creationId xmlns:p14="http://schemas.microsoft.com/office/powerpoint/2010/main" val="167349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2F134F0-A1BF-0E34-9B0D-506C8D9B51E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5" name="think-cell data - do not delete" hidden="1">
                        <a:extLst>
                          <a:ext uri="{FF2B5EF4-FFF2-40B4-BE49-F238E27FC236}">
                            <a16:creationId xmlns:a16="http://schemas.microsoft.com/office/drawing/2014/main" id="{92F134F0-A1BF-0E34-9B0D-506C8D9B51E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40EC108-D5C9-3E4E-4D9B-4F09A8C4F2B4}"/>
              </a:ext>
            </a:extLst>
          </p:cNvPr>
          <p:cNvSpPr>
            <a:spLocks noGrp="1"/>
          </p:cNvSpPr>
          <p:nvPr>
            <p:ph type="title"/>
          </p:nvPr>
        </p:nvSpPr>
        <p:spPr>
          <a:xfrm>
            <a:off x="539999" y="548681"/>
            <a:ext cx="8820000" cy="341618"/>
          </a:xfrm>
        </p:spPr>
        <p:txBody>
          <a:bodyPr vert="horz"/>
          <a:lstStyle/>
          <a:p>
            <a:r>
              <a:rPr lang="en-AU"/>
              <a:t>This Playbook defines ‘better practice’ inspections with a set of ten criteria (2/2)</a:t>
            </a:r>
          </a:p>
        </p:txBody>
      </p:sp>
      <p:sp>
        <p:nvSpPr>
          <p:cNvPr id="97" name="Rectangle 96">
            <a:extLst>
              <a:ext uri="{FF2B5EF4-FFF2-40B4-BE49-F238E27FC236}">
                <a16:creationId xmlns:a16="http://schemas.microsoft.com/office/drawing/2014/main" id="{F93EF95F-E09B-647B-0B03-837CD8C2BEE5}"/>
              </a:ext>
            </a:extLst>
          </p:cNvPr>
          <p:cNvSpPr>
            <a:spLocks/>
          </p:cNvSpPr>
          <p:nvPr/>
        </p:nvSpPr>
        <p:spPr>
          <a:xfrm>
            <a:off x="550278" y="1242356"/>
            <a:ext cx="8805446" cy="1127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36000" bIns="45720" rtlCol="0" anchor="t" anchorCtr="0"/>
          <a:lstStyle/>
          <a:p>
            <a:pPr>
              <a:spcAft>
                <a:spcPts val="600"/>
              </a:spcAft>
            </a:pPr>
            <a:r>
              <a:rPr lang="en-AU" sz="1000">
                <a:solidFill>
                  <a:schemeClr val="tx1"/>
                </a:solidFill>
              </a:rPr>
              <a:t>The ten better practice criteria outlined below guide this playbook and supports the implementation of better practice inspection programs. While this Playbook focuses on inspections, application of these principles across your broader regulatory activities will support you to improve the effectiveness and efficiency of your regulatory performance.</a:t>
            </a:r>
          </a:p>
          <a:p>
            <a:pPr>
              <a:spcAft>
                <a:spcPts val="600"/>
              </a:spcAft>
            </a:pPr>
            <a:r>
              <a:rPr lang="en-AU" sz="1000">
                <a:solidFill>
                  <a:schemeClr val="tx1"/>
                </a:solidFill>
              </a:rPr>
              <a:t>Consider these as you work through this Playbook to interrogate your current practices and identify opportunities to apply better practice to your inspection processes. Account for the 'digital considerations' to prepare and best enable your processes for future digitisation.</a:t>
            </a:r>
          </a:p>
        </p:txBody>
      </p:sp>
      <p:grpSp>
        <p:nvGrpSpPr>
          <p:cNvPr id="12" name="Group 11">
            <a:extLst>
              <a:ext uri="{FF2B5EF4-FFF2-40B4-BE49-F238E27FC236}">
                <a16:creationId xmlns:a16="http://schemas.microsoft.com/office/drawing/2014/main" id="{AEA80BCD-2A50-AED9-1E8A-7E3A3A3A9896}"/>
              </a:ext>
            </a:extLst>
          </p:cNvPr>
          <p:cNvGrpSpPr/>
          <p:nvPr/>
        </p:nvGrpSpPr>
        <p:grpSpPr>
          <a:xfrm>
            <a:off x="539999" y="2289330"/>
            <a:ext cx="8815725" cy="3829537"/>
            <a:chOff x="539999" y="2289330"/>
            <a:chExt cx="8815725" cy="3829537"/>
          </a:xfrm>
        </p:grpSpPr>
        <p:sp>
          <p:nvSpPr>
            <p:cNvPr id="13" name="Rectangle 12">
              <a:extLst>
                <a:ext uri="{FF2B5EF4-FFF2-40B4-BE49-F238E27FC236}">
                  <a16:creationId xmlns:a16="http://schemas.microsoft.com/office/drawing/2014/main" id="{1607396D-4C78-C810-A948-E30754494985}"/>
                </a:ext>
              </a:extLst>
            </p:cNvPr>
            <p:cNvSpPr/>
            <p:nvPr/>
          </p:nvSpPr>
          <p:spPr>
            <a:xfrm>
              <a:off x="539999" y="2289330"/>
              <a:ext cx="2303463" cy="2477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a:solidFill>
                    <a:schemeClr val="bg1"/>
                  </a:solidFill>
                  <a:latin typeface="VIC SemiBold" panose="00000700000000000000" pitchFamily="50" charset="0"/>
                  <a:cs typeface="Segoe UI Semibold" panose="020B0702040204020203" pitchFamily="34" charset="0"/>
                </a:rPr>
                <a:t>BETTER PRACTICE CRITERIA</a:t>
              </a:r>
            </a:p>
          </p:txBody>
        </p:sp>
        <p:sp>
          <p:nvSpPr>
            <p:cNvPr id="14" name="Rectangle 13">
              <a:extLst>
                <a:ext uri="{FF2B5EF4-FFF2-40B4-BE49-F238E27FC236}">
                  <a16:creationId xmlns:a16="http://schemas.microsoft.com/office/drawing/2014/main" id="{D6373850-647A-120A-897F-790475CD52BF}"/>
                </a:ext>
              </a:extLst>
            </p:cNvPr>
            <p:cNvSpPr/>
            <p:nvPr/>
          </p:nvSpPr>
          <p:spPr>
            <a:xfrm>
              <a:off x="991311" y="3299062"/>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dirty="0">
                  <a:solidFill>
                    <a:schemeClr val="tx1"/>
                  </a:solidFill>
                </a:rPr>
                <a:t>Inspectors have received enough guidance or training to use all relevant information and tools to make informed decisions.</a:t>
              </a:r>
            </a:p>
          </p:txBody>
        </p:sp>
        <p:sp>
          <p:nvSpPr>
            <p:cNvPr id="15" name="Rectangle 14">
              <a:extLst>
                <a:ext uri="{FF2B5EF4-FFF2-40B4-BE49-F238E27FC236}">
                  <a16:creationId xmlns:a16="http://schemas.microsoft.com/office/drawing/2014/main" id="{D3FE098D-8BA4-F2C6-1436-2D820B851249}"/>
                </a:ext>
              </a:extLst>
            </p:cNvPr>
            <p:cNvSpPr/>
            <p:nvPr/>
          </p:nvSpPr>
          <p:spPr>
            <a:xfrm>
              <a:off x="5069150" y="5460409"/>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capture of information helps to streamline the generation of ‘downstream’ activities and outputs (e.g. reports, notices or escalations), with appropriate standards of evidence and data capture.</a:t>
              </a:r>
            </a:p>
          </p:txBody>
        </p:sp>
        <p:sp>
          <p:nvSpPr>
            <p:cNvPr id="16" name="Rectangle 15">
              <a:extLst>
                <a:ext uri="{FF2B5EF4-FFF2-40B4-BE49-F238E27FC236}">
                  <a16:creationId xmlns:a16="http://schemas.microsoft.com/office/drawing/2014/main" id="{92E76733-CD86-E7B6-5B91-9BFCED6A6A98}"/>
                </a:ext>
              </a:extLst>
            </p:cNvPr>
            <p:cNvSpPr/>
            <p:nvPr/>
          </p:nvSpPr>
          <p:spPr>
            <a:xfrm>
              <a:off x="5069150" y="3299062"/>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Systems are designed in context of other work instructions, guidance or policies, and help to capture and report on key decisions or regulatory actions made in line with these.</a:t>
              </a:r>
            </a:p>
          </p:txBody>
        </p:sp>
        <p:sp>
          <p:nvSpPr>
            <p:cNvPr id="17" name="Rectangle 16">
              <a:extLst>
                <a:ext uri="{FF2B5EF4-FFF2-40B4-BE49-F238E27FC236}">
                  <a16:creationId xmlns:a16="http://schemas.microsoft.com/office/drawing/2014/main" id="{A272AF6B-3EEB-401E-F3EF-DC8E4575B955}"/>
                </a:ext>
              </a:extLst>
            </p:cNvPr>
            <p:cNvSpPr/>
            <p:nvPr/>
          </p:nvSpPr>
          <p:spPr>
            <a:xfrm>
              <a:off x="991311" y="2578613"/>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Where possible, inspections follow standardised, repeatable processes, as aligned to the better practice inspection process.</a:t>
              </a:r>
            </a:p>
          </p:txBody>
        </p:sp>
        <p:sp>
          <p:nvSpPr>
            <p:cNvPr id="18" name="Rectangle 17">
              <a:extLst>
                <a:ext uri="{FF2B5EF4-FFF2-40B4-BE49-F238E27FC236}">
                  <a16:creationId xmlns:a16="http://schemas.microsoft.com/office/drawing/2014/main" id="{E513E65D-213F-65B4-CA82-A8EE95EB7832}"/>
                </a:ext>
              </a:extLst>
            </p:cNvPr>
            <p:cNvSpPr/>
            <p:nvPr/>
          </p:nvSpPr>
          <p:spPr>
            <a:xfrm>
              <a:off x="991311" y="4019511"/>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Inspection purpose and approach guides inspectors and informs decision-making as appropriate.</a:t>
              </a:r>
            </a:p>
          </p:txBody>
        </p:sp>
        <p:sp>
          <p:nvSpPr>
            <p:cNvPr id="19" name="Rectangle 18">
              <a:extLst>
                <a:ext uri="{FF2B5EF4-FFF2-40B4-BE49-F238E27FC236}">
                  <a16:creationId xmlns:a16="http://schemas.microsoft.com/office/drawing/2014/main" id="{DE7854DA-7A6E-C4E8-B9DD-1E7F1036D09E}"/>
                </a:ext>
              </a:extLst>
            </p:cNvPr>
            <p:cNvSpPr/>
            <p:nvPr/>
          </p:nvSpPr>
          <p:spPr>
            <a:xfrm>
              <a:off x="5069150" y="2578613"/>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regulator accounts for where officers have discretion in selecting responses and systems help to capture these decisions (e.g. to educate or enforce), given the type and focus of inspections.</a:t>
              </a:r>
            </a:p>
          </p:txBody>
        </p:sp>
        <p:sp>
          <p:nvSpPr>
            <p:cNvPr id="20" name="Rectangle 19">
              <a:extLst>
                <a:ext uri="{FF2B5EF4-FFF2-40B4-BE49-F238E27FC236}">
                  <a16:creationId xmlns:a16="http://schemas.microsoft.com/office/drawing/2014/main" id="{02561AF1-1703-5407-B0D6-44147C529637}"/>
                </a:ext>
              </a:extLst>
            </p:cNvPr>
            <p:cNvSpPr/>
            <p:nvPr/>
          </p:nvSpPr>
          <p:spPr>
            <a:xfrm>
              <a:off x="991311" y="4739960"/>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Regulators provide transparency by conveying reasons for decision and adhering to administrative law.</a:t>
              </a:r>
            </a:p>
          </p:txBody>
        </p:sp>
        <p:sp>
          <p:nvSpPr>
            <p:cNvPr id="21" name="Rectangle 20">
              <a:extLst>
                <a:ext uri="{FF2B5EF4-FFF2-40B4-BE49-F238E27FC236}">
                  <a16:creationId xmlns:a16="http://schemas.microsoft.com/office/drawing/2014/main" id="{D178AAC4-F3DF-B5B1-3075-0A5564C481F6}"/>
                </a:ext>
              </a:extLst>
            </p:cNvPr>
            <p:cNvSpPr/>
            <p:nvPr/>
          </p:nvSpPr>
          <p:spPr>
            <a:xfrm>
              <a:off x="5069150" y="4019511"/>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The inspection ‘task’ contains sufficient information to guide the officer as to the objectives and approach to the inspection.</a:t>
              </a:r>
            </a:p>
          </p:txBody>
        </p:sp>
        <p:sp>
          <p:nvSpPr>
            <p:cNvPr id="22" name="Rectangle 21">
              <a:extLst>
                <a:ext uri="{FF2B5EF4-FFF2-40B4-BE49-F238E27FC236}">
                  <a16:creationId xmlns:a16="http://schemas.microsoft.com/office/drawing/2014/main" id="{E877AB83-CAA4-0100-6D6A-A0C67A335350}"/>
                </a:ext>
              </a:extLst>
            </p:cNvPr>
            <p:cNvSpPr/>
            <p:nvPr/>
          </p:nvSpPr>
          <p:spPr>
            <a:xfrm>
              <a:off x="991311" y="5460409"/>
              <a:ext cx="3929939"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dirty="0">
                  <a:solidFill>
                    <a:schemeClr val="tx1"/>
                  </a:solidFill>
                </a:rPr>
                <a:t>Digital tools are used to streamline workflows and reduce manual involvement.</a:t>
              </a:r>
            </a:p>
          </p:txBody>
        </p:sp>
        <p:sp>
          <p:nvSpPr>
            <p:cNvPr id="23" name="Rectangle 22">
              <a:extLst>
                <a:ext uri="{FF2B5EF4-FFF2-40B4-BE49-F238E27FC236}">
                  <a16:creationId xmlns:a16="http://schemas.microsoft.com/office/drawing/2014/main" id="{357658AB-6340-76B7-8C6D-853DA9F49471}"/>
                </a:ext>
              </a:extLst>
            </p:cNvPr>
            <p:cNvSpPr/>
            <p:nvPr/>
          </p:nvSpPr>
          <p:spPr>
            <a:xfrm>
              <a:off x="5069150" y="4739960"/>
              <a:ext cx="4286574" cy="658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rIns="162000" rtlCol="0" anchor="ctr">
              <a:noAutofit/>
            </a:bodyPr>
            <a:lstStyle/>
            <a:p>
              <a:r>
                <a:rPr lang="en-AU" sz="1000">
                  <a:solidFill>
                    <a:schemeClr val="tx1"/>
                  </a:solidFill>
                </a:rPr>
                <a:t>Record keeping ensures sufficient capture of key procedural requirements such as exercising powers of entry, and outputs such as notice templates are clear and accurate.</a:t>
              </a:r>
            </a:p>
          </p:txBody>
        </p:sp>
        <p:sp>
          <p:nvSpPr>
            <p:cNvPr id="24" name="Rectangle 23">
              <a:extLst>
                <a:ext uri="{FF2B5EF4-FFF2-40B4-BE49-F238E27FC236}">
                  <a16:creationId xmlns:a16="http://schemas.microsoft.com/office/drawing/2014/main" id="{70CBC8C8-5C10-68D9-02E8-FA46088C63C9}"/>
                </a:ext>
              </a:extLst>
            </p:cNvPr>
            <p:cNvSpPr/>
            <p:nvPr/>
          </p:nvSpPr>
          <p:spPr>
            <a:xfrm>
              <a:off x="550277" y="3299723"/>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7</a:t>
              </a:r>
            </a:p>
          </p:txBody>
        </p:sp>
        <p:sp>
          <p:nvSpPr>
            <p:cNvPr id="25" name="Rectangle 24">
              <a:extLst>
                <a:ext uri="{FF2B5EF4-FFF2-40B4-BE49-F238E27FC236}">
                  <a16:creationId xmlns:a16="http://schemas.microsoft.com/office/drawing/2014/main" id="{EBE022A1-6295-5DF6-11B1-96C56E451510}"/>
                </a:ext>
              </a:extLst>
            </p:cNvPr>
            <p:cNvSpPr/>
            <p:nvPr/>
          </p:nvSpPr>
          <p:spPr>
            <a:xfrm>
              <a:off x="550277" y="2578613"/>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6</a:t>
              </a:r>
            </a:p>
          </p:txBody>
        </p:sp>
        <p:sp>
          <p:nvSpPr>
            <p:cNvPr id="28" name="Rectangle 27">
              <a:extLst>
                <a:ext uri="{FF2B5EF4-FFF2-40B4-BE49-F238E27FC236}">
                  <a16:creationId xmlns:a16="http://schemas.microsoft.com/office/drawing/2014/main" id="{8979D33C-74E4-1A39-F300-6B1034574F81}"/>
                </a:ext>
              </a:extLst>
            </p:cNvPr>
            <p:cNvSpPr/>
            <p:nvPr/>
          </p:nvSpPr>
          <p:spPr>
            <a:xfrm>
              <a:off x="550277" y="4019951"/>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8</a:t>
              </a:r>
            </a:p>
          </p:txBody>
        </p:sp>
        <p:sp>
          <p:nvSpPr>
            <p:cNvPr id="29" name="Rectangle 28">
              <a:extLst>
                <a:ext uri="{FF2B5EF4-FFF2-40B4-BE49-F238E27FC236}">
                  <a16:creationId xmlns:a16="http://schemas.microsoft.com/office/drawing/2014/main" id="{BAD026C1-82AF-0DA1-92BA-EEDA8848DC8D}"/>
                </a:ext>
              </a:extLst>
            </p:cNvPr>
            <p:cNvSpPr/>
            <p:nvPr/>
          </p:nvSpPr>
          <p:spPr>
            <a:xfrm>
              <a:off x="550277" y="4740180"/>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9</a:t>
              </a:r>
            </a:p>
          </p:txBody>
        </p:sp>
        <p:sp>
          <p:nvSpPr>
            <p:cNvPr id="31" name="Rectangle 30">
              <a:extLst>
                <a:ext uri="{FF2B5EF4-FFF2-40B4-BE49-F238E27FC236}">
                  <a16:creationId xmlns:a16="http://schemas.microsoft.com/office/drawing/2014/main" id="{E37BD380-16C3-F56E-19B0-3A7B935F642A}"/>
                </a:ext>
              </a:extLst>
            </p:cNvPr>
            <p:cNvSpPr/>
            <p:nvPr/>
          </p:nvSpPr>
          <p:spPr>
            <a:xfrm>
              <a:off x="550277" y="5460409"/>
              <a:ext cx="441034" cy="5719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600">
                  <a:solidFill>
                    <a:schemeClr val="bg1"/>
                  </a:solidFill>
                  <a:latin typeface="VIC SemiBold" panose="00000700000000000000"/>
                </a:rPr>
                <a:t>10</a:t>
              </a:r>
            </a:p>
          </p:txBody>
        </p:sp>
        <p:sp>
          <p:nvSpPr>
            <p:cNvPr id="33" name="Rectangle 32">
              <a:extLst>
                <a:ext uri="{FF2B5EF4-FFF2-40B4-BE49-F238E27FC236}">
                  <a16:creationId xmlns:a16="http://schemas.microsoft.com/office/drawing/2014/main" id="{00866AE2-877C-24C2-FC46-6F52BE5D3E24}"/>
                </a:ext>
              </a:extLst>
            </p:cNvPr>
            <p:cNvSpPr/>
            <p:nvPr/>
          </p:nvSpPr>
          <p:spPr>
            <a:xfrm>
              <a:off x="550277" y="3151470"/>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35" name="Rectangle 34">
              <a:extLst>
                <a:ext uri="{FF2B5EF4-FFF2-40B4-BE49-F238E27FC236}">
                  <a16:creationId xmlns:a16="http://schemas.microsoft.com/office/drawing/2014/main" id="{D9109508-895D-17CF-6172-A2BA8EC697DD}"/>
                </a:ext>
              </a:extLst>
            </p:cNvPr>
            <p:cNvSpPr/>
            <p:nvPr/>
          </p:nvSpPr>
          <p:spPr>
            <a:xfrm>
              <a:off x="550277" y="3871699"/>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36" name="Rectangle 35">
              <a:extLst>
                <a:ext uri="{FF2B5EF4-FFF2-40B4-BE49-F238E27FC236}">
                  <a16:creationId xmlns:a16="http://schemas.microsoft.com/office/drawing/2014/main" id="{65C8E813-7B7C-800E-467E-C66F6535207E}"/>
                </a:ext>
              </a:extLst>
            </p:cNvPr>
            <p:cNvSpPr/>
            <p:nvPr/>
          </p:nvSpPr>
          <p:spPr>
            <a:xfrm>
              <a:off x="550277" y="4591928"/>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37" name="Rectangle 36">
              <a:extLst>
                <a:ext uri="{FF2B5EF4-FFF2-40B4-BE49-F238E27FC236}">
                  <a16:creationId xmlns:a16="http://schemas.microsoft.com/office/drawing/2014/main" id="{0444C12E-42A0-5350-B59E-A4F48525EC1E}"/>
                </a:ext>
              </a:extLst>
            </p:cNvPr>
            <p:cNvSpPr/>
            <p:nvPr/>
          </p:nvSpPr>
          <p:spPr>
            <a:xfrm>
              <a:off x="550277" y="5312157"/>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40" name="Rectangle 39">
              <a:extLst>
                <a:ext uri="{FF2B5EF4-FFF2-40B4-BE49-F238E27FC236}">
                  <a16:creationId xmlns:a16="http://schemas.microsoft.com/office/drawing/2014/main" id="{9A0825A9-906D-FD8F-2270-9207E370E375}"/>
                </a:ext>
              </a:extLst>
            </p:cNvPr>
            <p:cNvSpPr/>
            <p:nvPr/>
          </p:nvSpPr>
          <p:spPr>
            <a:xfrm>
              <a:off x="550277" y="6032386"/>
              <a:ext cx="441034" cy="864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endParaRPr lang="en-AU" sz="1000" err="1">
                <a:solidFill>
                  <a:schemeClr val="bg2"/>
                </a:solidFill>
              </a:endParaRPr>
            </a:p>
          </p:txBody>
        </p:sp>
        <p:sp>
          <p:nvSpPr>
            <p:cNvPr id="41" name="Rectangle 40">
              <a:extLst>
                <a:ext uri="{FF2B5EF4-FFF2-40B4-BE49-F238E27FC236}">
                  <a16:creationId xmlns:a16="http://schemas.microsoft.com/office/drawing/2014/main" id="{63A830A6-D28C-9DEF-C964-21FB7159B0B2}"/>
                </a:ext>
              </a:extLst>
            </p:cNvPr>
            <p:cNvSpPr/>
            <p:nvPr/>
          </p:nvSpPr>
          <p:spPr>
            <a:xfrm>
              <a:off x="5069150" y="2289330"/>
              <a:ext cx="2303463" cy="2477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a:solidFill>
                    <a:schemeClr val="bg1"/>
                  </a:solidFill>
                  <a:latin typeface="VIC SemiBold" panose="00000700000000000000" pitchFamily="50" charset="0"/>
                  <a:cs typeface="Segoe UI Semibold" panose="020B0702040204020203" pitchFamily="34" charset="0"/>
                </a:rPr>
                <a:t>DIGITAL CONSIDERATIONS</a:t>
              </a:r>
            </a:p>
          </p:txBody>
        </p:sp>
      </p:grpSp>
    </p:spTree>
    <p:extLst>
      <p:ext uri="{BB962C8B-B14F-4D97-AF65-F5344CB8AC3E}">
        <p14:creationId xmlns:p14="http://schemas.microsoft.com/office/powerpoint/2010/main" val="1628043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64A5CB-0DB4-A79A-7E90-BB49354F9F19}"/>
            </a:ext>
          </a:extLst>
        </p:cNvPr>
        <p:cNvGrpSpPr/>
        <p:nvPr/>
      </p:nvGrpSpPr>
      <p:grpSpPr>
        <a:xfrm>
          <a:off x="0" y="0"/>
          <a:ext cx="0" cy="0"/>
          <a:chOff x="0" y="0"/>
          <a:chExt cx="0" cy="0"/>
        </a:xfrm>
      </p:grpSpPr>
      <p:sp>
        <p:nvSpPr>
          <p:cNvPr id="183" name="Rectangle 182">
            <a:extLst>
              <a:ext uri="{FF2B5EF4-FFF2-40B4-BE49-F238E27FC236}">
                <a16:creationId xmlns:a16="http://schemas.microsoft.com/office/drawing/2014/main" id="{5CF62DEC-B419-031F-397A-27A1A48090E3}"/>
              </a:ext>
            </a:extLst>
          </p:cNvPr>
          <p:cNvSpPr/>
          <p:nvPr/>
        </p:nvSpPr>
        <p:spPr>
          <a:xfrm>
            <a:off x="493719" y="1255223"/>
            <a:ext cx="8823577" cy="1383202"/>
          </a:xfrm>
          <a:prstGeom prst="rect">
            <a:avLst/>
          </a:prstGeom>
          <a:solidFill>
            <a:schemeClr val="bg1"/>
          </a:solidFill>
          <a:ln>
            <a:noFill/>
          </a:ln>
        </p:spPr>
        <p:style>
          <a:lnRef idx="2">
            <a:schemeClr val="accent3"/>
          </a:lnRef>
          <a:fillRef idx="1">
            <a:schemeClr val="lt1"/>
          </a:fillRef>
          <a:effectRef idx="0">
            <a:schemeClr val="accent3"/>
          </a:effectRef>
          <a:fontRef idx="minor">
            <a:schemeClr val="dk1"/>
          </a:fontRef>
        </p:style>
        <p:txBody>
          <a:bodyPr lIns="91440" tIns="45720" rIns="91440" bIns="45720" rtlCol="0" anchor="ctr"/>
          <a:lstStyle/>
          <a:p>
            <a:endParaRPr lang="en-AU" sz="1100">
              <a:cs typeface="Segoe UI"/>
            </a:endParaRPr>
          </a:p>
        </p:txBody>
      </p:sp>
      <p:graphicFrame>
        <p:nvGraphicFramePr>
          <p:cNvPr id="11" name="Object 10" hidden="1">
            <a:extLst>
              <a:ext uri="{FF2B5EF4-FFF2-40B4-BE49-F238E27FC236}">
                <a16:creationId xmlns:a16="http://schemas.microsoft.com/office/drawing/2014/main" id="{54D940AE-0BF8-0472-E43D-C786ACEE955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11" name="Object 10" hidden="1">
                        <a:extLst>
                          <a:ext uri="{FF2B5EF4-FFF2-40B4-BE49-F238E27FC236}">
                            <a16:creationId xmlns:a16="http://schemas.microsoft.com/office/drawing/2014/main" id="{54D940AE-0BF8-0472-E43D-C786ACEE955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4" name="Content Placeholder 1">
            <a:extLst>
              <a:ext uri="{FF2B5EF4-FFF2-40B4-BE49-F238E27FC236}">
                <a16:creationId xmlns:a16="http://schemas.microsoft.com/office/drawing/2014/main" id="{5C2FAA20-D916-BEFD-F916-C875729AFC71}"/>
              </a:ext>
            </a:extLst>
          </p:cNvPr>
          <p:cNvSpPr>
            <a:spLocks noGrp="1"/>
          </p:cNvSpPr>
          <p:nvPr>
            <p:ph sz="quarter" idx="13"/>
          </p:nvPr>
        </p:nvSpPr>
        <p:spPr>
          <a:xfrm>
            <a:off x="609448" y="1345688"/>
            <a:ext cx="8592118" cy="1187962"/>
          </a:xfrm>
          <a:noFill/>
        </p:spPr>
        <p:txBody>
          <a:bodyPr vert="horz" lIns="0" tIns="45713" rIns="0" bIns="45713" rtlCol="0" anchor="t">
            <a:noAutofit/>
          </a:bodyPr>
          <a:lstStyle/>
          <a:p>
            <a:pPr marL="0" indent="0">
              <a:spcBef>
                <a:spcPts val="0"/>
              </a:spcBef>
              <a:spcAft>
                <a:spcPts val="900"/>
              </a:spcAft>
              <a:buNone/>
            </a:pPr>
            <a:r>
              <a:rPr lang="en-AU" sz="1050" dirty="0">
                <a:latin typeface="VIC SemiBold"/>
                <a:cs typeface="Segoe UI"/>
              </a:rPr>
              <a:t>The Better Practice Inspections Framework is made up of 5 common stages: Trigger, Focus, Plan, Conduct, Record and Assess, and Close-out. This Playbook provides you with guidance to assess your current practices and processes across the five stages and supports you to conduct a targeted process redesign to prepare for digital reform. While the framework is intended to cover all inspections, not all components or stages might be relevant to your inspections process and some stages might be conducted at the same time (such as record and assess, and close-out). Assess components that are relevant to your regulatory context.</a:t>
            </a:r>
          </a:p>
          <a:p>
            <a:pPr marL="0" indent="0">
              <a:spcBef>
                <a:spcPts val="0"/>
              </a:spcBef>
              <a:spcAft>
                <a:spcPts val="900"/>
              </a:spcAft>
              <a:buNone/>
            </a:pPr>
            <a:r>
              <a:rPr lang="en-AU" sz="1050" dirty="0">
                <a:cs typeface="Segoe UI"/>
              </a:rPr>
              <a:t>The five process stages comprise individual components, each of which is described in detail in Part B. </a:t>
            </a:r>
          </a:p>
        </p:txBody>
      </p:sp>
      <p:sp>
        <p:nvSpPr>
          <p:cNvPr id="2" name="Rectangle 1">
            <a:extLst>
              <a:ext uri="{FF2B5EF4-FFF2-40B4-BE49-F238E27FC236}">
                <a16:creationId xmlns:a16="http://schemas.microsoft.com/office/drawing/2014/main" id="{C5DBAF45-D9B6-D3AA-EF09-D008D8A1E47C}"/>
              </a:ext>
            </a:extLst>
          </p:cNvPr>
          <p:cNvSpPr>
            <a:spLocks/>
          </p:cNvSpPr>
          <p:nvPr/>
        </p:nvSpPr>
        <p:spPr>
          <a:xfrm>
            <a:off x="536892" y="5128504"/>
            <a:ext cx="202951" cy="147239"/>
          </a:xfrm>
          <a:prstGeom prst="rect">
            <a:avLst/>
          </a:prstGeom>
          <a:solidFill>
            <a:schemeClr val="bg1"/>
          </a:solidFill>
          <a:ln w="1905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b="1">
              <a:solidFill>
                <a:schemeClr val="tx2"/>
              </a:solidFill>
            </a:endParaRPr>
          </a:p>
        </p:txBody>
      </p:sp>
      <p:sp>
        <p:nvSpPr>
          <p:cNvPr id="4" name="Rectangle 3">
            <a:extLst>
              <a:ext uri="{FF2B5EF4-FFF2-40B4-BE49-F238E27FC236}">
                <a16:creationId xmlns:a16="http://schemas.microsoft.com/office/drawing/2014/main" id="{A7F17558-35DA-97C2-E268-CC04680A7777}"/>
              </a:ext>
            </a:extLst>
          </p:cNvPr>
          <p:cNvSpPr>
            <a:spLocks/>
          </p:cNvSpPr>
          <p:nvPr/>
        </p:nvSpPr>
        <p:spPr>
          <a:xfrm>
            <a:off x="536892" y="5387068"/>
            <a:ext cx="202951" cy="147239"/>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b="1">
              <a:solidFill>
                <a:schemeClr val="tx2"/>
              </a:solidFill>
            </a:endParaRPr>
          </a:p>
        </p:txBody>
      </p:sp>
      <p:sp>
        <p:nvSpPr>
          <p:cNvPr id="5" name="Content Placeholder 1">
            <a:extLst>
              <a:ext uri="{FF2B5EF4-FFF2-40B4-BE49-F238E27FC236}">
                <a16:creationId xmlns:a16="http://schemas.microsoft.com/office/drawing/2014/main" id="{7CAA4FC0-EFCC-6A27-98B5-772FE03E347C}"/>
              </a:ext>
            </a:extLst>
          </p:cNvPr>
          <p:cNvSpPr txBox="1">
            <a:spLocks/>
          </p:cNvSpPr>
          <p:nvPr/>
        </p:nvSpPr>
        <p:spPr>
          <a:xfrm>
            <a:off x="888565" y="5074032"/>
            <a:ext cx="2384176"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1000"/>
              <a:t>Components</a:t>
            </a:r>
            <a:endParaRPr lang="en-AU" sz="1050"/>
          </a:p>
        </p:txBody>
      </p:sp>
      <p:sp>
        <p:nvSpPr>
          <p:cNvPr id="7" name="Content Placeholder 1">
            <a:extLst>
              <a:ext uri="{FF2B5EF4-FFF2-40B4-BE49-F238E27FC236}">
                <a16:creationId xmlns:a16="http://schemas.microsoft.com/office/drawing/2014/main" id="{F7D71919-70B9-0655-B20E-6F34D558778E}"/>
              </a:ext>
            </a:extLst>
          </p:cNvPr>
          <p:cNvSpPr txBox="1">
            <a:spLocks/>
          </p:cNvSpPr>
          <p:nvPr/>
        </p:nvSpPr>
        <p:spPr>
          <a:xfrm>
            <a:off x="888565" y="5313741"/>
            <a:ext cx="1261764" cy="574227"/>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1000" dirty="0"/>
              <a:t>Optional components (may not always be required)</a:t>
            </a:r>
          </a:p>
        </p:txBody>
      </p:sp>
      <p:cxnSp>
        <p:nvCxnSpPr>
          <p:cNvPr id="6" name="Straight Connector 5">
            <a:extLst>
              <a:ext uri="{FF2B5EF4-FFF2-40B4-BE49-F238E27FC236}">
                <a16:creationId xmlns:a16="http://schemas.microsoft.com/office/drawing/2014/main" id="{6ED93AF0-4B59-BA70-3CC1-BF84B8E5428C}"/>
              </a:ext>
            </a:extLst>
          </p:cNvPr>
          <p:cNvCxnSpPr>
            <a:cxnSpLocks/>
          </p:cNvCxnSpPr>
          <p:nvPr/>
        </p:nvCxnSpPr>
        <p:spPr>
          <a:xfrm>
            <a:off x="2150329" y="291634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B3A8634-AD6F-50C7-9DAA-433378D5962F}"/>
              </a:ext>
            </a:extLst>
          </p:cNvPr>
          <p:cNvCxnSpPr>
            <a:cxnSpLocks/>
          </p:cNvCxnSpPr>
          <p:nvPr/>
        </p:nvCxnSpPr>
        <p:spPr>
          <a:xfrm>
            <a:off x="4012933" y="291634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CC09A20-5505-90D7-0780-17014FC6A0D7}"/>
              </a:ext>
            </a:extLst>
          </p:cNvPr>
          <p:cNvCxnSpPr>
            <a:cxnSpLocks/>
          </p:cNvCxnSpPr>
          <p:nvPr/>
        </p:nvCxnSpPr>
        <p:spPr>
          <a:xfrm>
            <a:off x="5875537" y="291634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46F80EA-6500-DCD3-23DD-61EC35D912DF}"/>
              </a:ext>
            </a:extLst>
          </p:cNvPr>
          <p:cNvCxnSpPr>
            <a:cxnSpLocks/>
          </p:cNvCxnSpPr>
          <p:nvPr/>
        </p:nvCxnSpPr>
        <p:spPr>
          <a:xfrm>
            <a:off x="7738141" y="291634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7F65BF07-4CD6-4634-D990-68809C7FA05B}"/>
              </a:ext>
            </a:extLst>
          </p:cNvPr>
          <p:cNvGrpSpPr/>
          <p:nvPr/>
        </p:nvGrpSpPr>
        <p:grpSpPr>
          <a:xfrm>
            <a:off x="529463" y="2836826"/>
            <a:ext cx="1350521" cy="390829"/>
            <a:chOff x="590903" y="3152064"/>
            <a:chExt cx="1350521" cy="390829"/>
          </a:xfrm>
        </p:grpSpPr>
        <p:sp>
          <p:nvSpPr>
            <p:cNvPr id="15" name="Isosceles Triangle 14">
              <a:extLst>
                <a:ext uri="{FF2B5EF4-FFF2-40B4-BE49-F238E27FC236}">
                  <a16:creationId xmlns:a16="http://schemas.microsoft.com/office/drawing/2014/main" id="{E584C8D5-FDE0-3CEF-2F34-FE9F8DB80AEC}"/>
                </a:ext>
              </a:extLst>
            </p:cNvPr>
            <p:cNvSpPr/>
            <p:nvPr/>
          </p:nvSpPr>
          <p:spPr>
            <a:xfrm rot="5400000">
              <a:off x="1748861"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6" name="Arrow: Pentagon 15">
              <a:extLst>
                <a:ext uri="{FF2B5EF4-FFF2-40B4-BE49-F238E27FC236}">
                  <a16:creationId xmlns:a16="http://schemas.microsoft.com/office/drawing/2014/main" id="{EF48B6D8-9F9E-24CF-68C1-6B83621912B3}"/>
                </a:ext>
              </a:extLst>
            </p:cNvPr>
            <p:cNvSpPr/>
            <p:nvPr/>
          </p:nvSpPr>
          <p:spPr>
            <a:xfrm>
              <a:off x="785452" y="316747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36000" bIns="36000" rtlCol="0" anchor="ctr"/>
            <a:lstStyle/>
            <a:p>
              <a:r>
                <a:rPr lang="en-AU" sz="950">
                  <a:solidFill>
                    <a:schemeClr val="tx2"/>
                  </a:solidFill>
                  <a:latin typeface="+mj-lt"/>
                </a:rPr>
                <a:t>TRIGGER AND FOCUS</a:t>
              </a:r>
            </a:p>
          </p:txBody>
        </p:sp>
        <p:sp>
          <p:nvSpPr>
            <p:cNvPr id="17" name="Oval 16">
              <a:extLst>
                <a:ext uri="{FF2B5EF4-FFF2-40B4-BE49-F238E27FC236}">
                  <a16:creationId xmlns:a16="http://schemas.microsoft.com/office/drawing/2014/main" id="{36B3EF8E-E1B1-6875-DE10-50E1E4C52DC8}"/>
                </a:ext>
              </a:extLst>
            </p:cNvPr>
            <p:cNvSpPr/>
            <p:nvPr/>
          </p:nvSpPr>
          <p:spPr>
            <a:xfrm>
              <a:off x="590903" y="3152064"/>
              <a:ext cx="390829" cy="39082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8" name="Oval 17">
              <a:extLst>
                <a:ext uri="{FF2B5EF4-FFF2-40B4-BE49-F238E27FC236}">
                  <a16:creationId xmlns:a16="http://schemas.microsoft.com/office/drawing/2014/main" id="{28F07D7F-C0F9-B0F0-7ED5-027EEBA74151}"/>
                </a:ext>
              </a:extLst>
            </p:cNvPr>
            <p:cNvSpPr/>
            <p:nvPr/>
          </p:nvSpPr>
          <p:spPr>
            <a:xfrm>
              <a:off x="629986" y="3191147"/>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9" name="Isosceles Triangle 18">
              <a:extLst>
                <a:ext uri="{FF2B5EF4-FFF2-40B4-BE49-F238E27FC236}">
                  <a16:creationId xmlns:a16="http://schemas.microsoft.com/office/drawing/2014/main" id="{586679EF-EF6B-CF8B-7C3A-DCB79516A6E1}"/>
                </a:ext>
              </a:extLst>
            </p:cNvPr>
            <p:cNvSpPr/>
            <p:nvPr/>
          </p:nvSpPr>
          <p:spPr>
            <a:xfrm rot="5400000">
              <a:off x="1692970" y="3298535"/>
              <a:ext cx="197037" cy="9788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20" name="Group 5">
              <a:extLst>
                <a:ext uri="{FF2B5EF4-FFF2-40B4-BE49-F238E27FC236}">
                  <a16:creationId xmlns:a16="http://schemas.microsoft.com/office/drawing/2014/main" id="{3A55C00C-FEE7-739A-FD8B-BB54739687D9}"/>
                </a:ext>
              </a:extLst>
            </p:cNvPr>
            <p:cNvGrpSpPr>
              <a:grpSpLocks noChangeAspect="1"/>
            </p:cNvGrpSpPr>
            <p:nvPr/>
          </p:nvGrpSpPr>
          <p:grpSpPr bwMode="auto">
            <a:xfrm>
              <a:off x="678178" y="3239478"/>
              <a:ext cx="217278" cy="216000"/>
              <a:chOff x="3163" y="2182"/>
              <a:chExt cx="340" cy="338"/>
            </a:xfrm>
            <a:solidFill>
              <a:schemeClr val="tx2"/>
            </a:solidFill>
          </p:grpSpPr>
          <p:sp>
            <p:nvSpPr>
              <p:cNvPr id="21" name="Freeform 6">
                <a:extLst>
                  <a:ext uri="{FF2B5EF4-FFF2-40B4-BE49-F238E27FC236}">
                    <a16:creationId xmlns:a16="http://schemas.microsoft.com/office/drawing/2014/main" id="{03FA4884-B10A-8A7A-79DC-B3A542356DFE}"/>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2" name="Freeform 7">
                <a:extLst>
                  <a:ext uri="{FF2B5EF4-FFF2-40B4-BE49-F238E27FC236}">
                    <a16:creationId xmlns:a16="http://schemas.microsoft.com/office/drawing/2014/main" id="{0961AAD2-798A-DDA5-F61C-449827FA2CD4}"/>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3" name="Freeform 8">
                <a:extLst>
                  <a:ext uri="{FF2B5EF4-FFF2-40B4-BE49-F238E27FC236}">
                    <a16:creationId xmlns:a16="http://schemas.microsoft.com/office/drawing/2014/main" id="{0C894BE7-440F-042E-74A5-1CFB66DC5A5D}"/>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24" name="Group 23">
            <a:extLst>
              <a:ext uri="{FF2B5EF4-FFF2-40B4-BE49-F238E27FC236}">
                <a16:creationId xmlns:a16="http://schemas.microsoft.com/office/drawing/2014/main" id="{07039FD3-6497-C746-6AC2-0533B5CDD6BB}"/>
              </a:ext>
            </a:extLst>
          </p:cNvPr>
          <p:cNvGrpSpPr/>
          <p:nvPr/>
        </p:nvGrpSpPr>
        <p:grpSpPr>
          <a:xfrm>
            <a:off x="2369772" y="2836826"/>
            <a:ext cx="1360547" cy="390829"/>
            <a:chOff x="2460164" y="3152064"/>
            <a:chExt cx="1360547" cy="390829"/>
          </a:xfrm>
        </p:grpSpPr>
        <p:sp>
          <p:nvSpPr>
            <p:cNvPr id="25" name="Isosceles Triangle 24">
              <a:extLst>
                <a:ext uri="{FF2B5EF4-FFF2-40B4-BE49-F238E27FC236}">
                  <a16:creationId xmlns:a16="http://schemas.microsoft.com/office/drawing/2014/main" id="{358AF198-5324-64B1-12BE-EB48600A83FC}"/>
                </a:ext>
              </a:extLst>
            </p:cNvPr>
            <p:cNvSpPr/>
            <p:nvPr/>
          </p:nvSpPr>
          <p:spPr>
            <a:xfrm rot="5400000">
              <a:off x="3628148"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26" name="Arrow: Pentagon 25">
              <a:extLst>
                <a:ext uri="{FF2B5EF4-FFF2-40B4-BE49-F238E27FC236}">
                  <a16:creationId xmlns:a16="http://schemas.microsoft.com/office/drawing/2014/main" id="{F072315A-2540-1EFC-390D-671531AB497A}"/>
                </a:ext>
              </a:extLst>
            </p:cNvPr>
            <p:cNvSpPr/>
            <p:nvPr/>
          </p:nvSpPr>
          <p:spPr>
            <a:xfrm>
              <a:off x="2659302" y="316747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rIns="36000" bIns="36000" rtlCol="0" anchor="ctr"/>
            <a:lstStyle/>
            <a:p>
              <a:pPr>
                <a:lnSpc>
                  <a:spcPct val="90000"/>
                </a:lnSpc>
              </a:pPr>
              <a:r>
                <a:rPr lang="en-AU" sz="1050">
                  <a:solidFill>
                    <a:schemeClr val="tx2"/>
                  </a:solidFill>
                  <a:latin typeface="+mj-lt"/>
                </a:rPr>
                <a:t>PLAN</a:t>
              </a:r>
            </a:p>
          </p:txBody>
        </p:sp>
        <p:sp>
          <p:nvSpPr>
            <p:cNvPr id="27" name="Isosceles Triangle 26">
              <a:extLst>
                <a:ext uri="{FF2B5EF4-FFF2-40B4-BE49-F238E27FC236}">
                  <a16:creationId xmlns:a16="http://schemas.microsoft.com/office/drawing/2014/main" id="{6E7E28DC-1B08-7476-E2B0-570B00B56F71}"/>
                </a:ext>
              </a:extLst>
            </p:cNvPr>
            <p:cNvSpPr/>
            <p:nvPr/>
          </p:nvSpPr>
          <p:spPr>
            <a:xfrm rot="5400000">
              <a:off x="3558997"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28" name="Group 27">
              <a:extLst>
                <a:ext uri="{FF2B5EF4-FFF2-40B4-BE49-F238E27FC236}">
                  <a16:creationId xmlns:a16="http://schemas.microsoft.com/office/drawing/2014/main" id="{11542BFE-C6D3-E6F5-62A8-BB4051126C72}"/>
                </a:ext>
              </a:extLst>
            </p:cNvPr>
            <p:cNvGrpSpPr/>
            <p:nvPr/>
          </p:nvGrpSpPr>
          <p:grpSpPr>
            <a:xfrm>
              <a:off x="2460164" y="3152064"/>
              <a:ext cx="390829" cy="390829"/>
              <a:chOff x="722538" y="2874633"/>
              <a:chExt cx="360000" cy="360000"/>
            </a:xfrm>
          </p:grpSpPr>
          <p:sp>
            <p:nvSpPr>
              <p:cNvPr id="32" name="Oval 31">
                <a:extLst>
                  <a:ext uri="{FF2B5EF4-FFF2-40B4-BE49-F238E27FC236}">
                    <a16:creationId xmlns:a16="http://schemas.microsoft.com/office/drawing/2014/main" id="{33DC183E-567E-EED0-CA98-86F7275B628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3" name="Oval 32">
                <a:extLst>
                  <a:ext uri="{FF2B5EF4-FFF2-40B4-BE49-F238E27FC236}">
                    <a16:creationId xmlns:a16="http://schemas.microsoft.com/office/drawing/2014/main" id="{0D949EDF-A0E9-C813-02C6-9DDFB96CAE42}"/>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nvGrpSpPr>
            <p:cNvPr id="29" name="Group 28">
              <a:extLst>
                <a:ext uri="{FF2B5EF4-FFF2-40B4-BE49-F238E27FC236}">
                  <a16:creationId xmlns:a16="http://schemas.microsoft.com/office/drawing/2014/main" id="{58D12913-7B61-BE30-F294-4DCE7535DE98}"/>
                </a:ext>
              </a:extLst>
            </p:cNvPr>
            <p:cNvGrpSpPr>
              <a:grpSpLocks noChangeAspect="1"/>
            </p:cNvGrpSpPr>
            <p:nvPr/>
          </p:nvGrpSpPr>
          <p:grpSpPr>
            <a:xfrm>
              <a:off x="2547575" y="3242080"/>
              <a:ext cx="210796" cy="210796"/>
              <a:chOff x="6107113" y="1108075"/>
              <a:chExt cx="542925" cy="542925"/>
            </a:xfrm>
            <a:solidFill>
              <a:schemeClr val="tx2"/>
            </a:solidFill>
          </p:grpSpPr>
          <p:sp>
            <p:nvSpPr>
              <p:cNvPr id="30" name="Freeform 129">
                <a:extLst>
                  <a:ext uri="{FF2B5EF4-FFF2-40B4-BE49-F238E27FC236}">
                    <a16:creationId xmlns:a16="http://schemas.microsoft.com/office/drawing/2014/main" id="{E5145395-5BA8-B5F7-F4DF-B5154A81D7CA}"/>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31" name="Freeform 130">
                <a:extLst>
                  <a:ext uri="{FF2B5EF4-FFF2-40B4-BE49-F238E27FC236}">
                    <a16:creationId xmlns:a16="http://schemas.microsoft.com/office/drawing/2014/main" id="{A5AA1EC3-E50D-911E-50F4-FBDE4554DD6E}"/>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34" name="Group 33">
            <a:extLst>
              <a:ext uri="{FF2B5EF4-FFF2-40B4-BE49-F238E27FC236}">
                <a16:creationId xmlns:a16="http://schemas.microsoft.com/office/drawing/2014/main" id="{202DE414-E6FB-80EA-4FD9-2548231BA886}"/>
              </a:ext>
            </a:extLst>
          </p:cNvPr>
          <p:cNvGrpSpPr/>
          <p:nvPr/>
        </p:nvGrpSpPr>
        <p:grpSpPr>
          <a:xfrm>
            <a:off x="4220107" y="2836826"/>
            <a:ext cx="1389851" cy="390829"/>
            <a:chOff x="4339451" y="3152064"/>
            <a:chExt cx="1389851" cy="390829"/>
          </a:xfrm>
        </p:grpSpPr>
        <p:sp>
          <p:nvSpPr>
            <p:cNvPr id="35" name="Isosceles Triangle 34">
              <a:extLst>
                <a:ext uri="{FF2B5EF4-FFF2-40B4-BE49-F238E27FC236}">
                  <a16:creationId xmlns:a16="http://schemas.microsoft.com/office/drawing/2014/main" id="{C9FA882A-8EE7-7B3E-8DD7-445797D65CB4}"/>
                </a:ext>
              </a:extLst>
            </p:cNvPr>
            <p:cNvSpPr/>
            <p:nvPr/>
          </p:nvSpPr>
          <p:spPr>
            <a:xfrm rot="5400000">
              <a:off x="5536739"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6" name="Arrow: Pentagon 35">
              <a:extLst>
                <a:ext uri="{FF2B5EF4-FFF2-40B4-BE49-F238E27FC236}">
                  <a16:creationId xmlns:a16="http://schemas.microsoft.com/office/drawing/2014/main" id="{0356F9C0-7996-266D-F3E6-6E28133E6603}"/>
                </a:ext>
              </a:extLst>
            </p:cNvPr>
            <p:cNvSpPr/>
            <p:nvPr/>
          </p:nvSpPr>
          <p:spPr>
            <a:xfrm>
              <a:off x="4492868" y="3167478"/>
              <a:ext cx="1190737"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50">
                  <a:solidFill>
                    <a:schemeClr val="tx2"/>
                  </a:solidFill>
                  <a:latin typeface="+mj-lt"/>
                </a:rPr>
                <a:t>CONDUCT</a:t>
              </a:r>
            </a:p>
          </p:txBody>
        </p:sp>
        <p:sp>
          <p:nvSpPr>
            <p:cNvPr id="38" name="Isosceles Triangle 37">
              <a:extLst>
                <a:ext uri="{FF2B5EF4-FFF2-40B4-BE49-F238E27FC236}">
                  <a16:creationId xmlns:a16="http://schemas.microsoft.com/office/drawing/2014/main" id="{D18FA614-E40D-38BE-4B25-A362C1886A96}"/>
                </a:ext>
              </a:extLst>
            </p:cNvPr>
            <p:cNvSpPr/>
            <p:nvPr/>
          </p:nvSpPr>
          <p:spPr>
            <a:xfrm rot="5400000">
              <a:off x="5474010"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9" name="Oval 38">
              <a:extLst>
                <a:ext uri="{FF2B5EF4-FFF2-40B4-BE49-F238E27FC236}">
                  <a16:creationId xmlns:a16="http://schemas.microsoft.com/office/drawing/2014/main" id="{70D90F7D-8CEC-C63F-AF7C-1D68BCC923CA}"/>
                </a:ext>
              </a:extLst>
            </p:cNvPr>
            <p:cNvSpPr/>
            <p:nvPr/>
          </p:nvSpPr>
          <p:spPr>
            <a:xfrm>
              <a:off x="4339451" y="3152064"/>
              <a:ext cx="390829" cy="39082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40" name="Oval 39">
              <a:extLst>
                <a:ext uri="{FF2B5EF4-FFF2-40B4-BE49-F238E27FC236}">
                  <a16:creationId xmlns:a16="http://schemas.microsoft.com/office/drawing/2014/main" id="{656F5976-36C9-23DA-DF57-930896F73D74}"/>
                </a:ext>
              </a:extLst>
            </p:cNvPr>
            <p:cNvSpPr/>
            <p:nvPr/>
          </p:nvSpPr>
          <p:spPr>
            <a:xfrm>
              <a:off x="4378534" y="3191147"/>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41" name="Group 40">
              <a:extLst>
                <a:ext uri="{FF2B5EF4-FFF2-40B4-BE49-F238E27FC236}">
                  <a16:creationId xmlns:a16="http://schemas.microsoft.com/office/drawing/2014/main" id="{60E14557-2645-9845-8445-DB1D207C6D7A}"/>
                </a:ext>
              </a:extLst>
            </p:cNvPr>
            <p:cNvGrpSpPr>
              <a:grpSpLocks noChangeAspect="1"/>
            </p:cNvGrpSpPr>
            <p:nvPr/>
          </p:nvGrpSpPr>
          <p:grpSpPr>
            <a:xfrm>
              <a:off x="4457744" y="3247288"/>
              <a:ext cx="162076" cy="200370"/>
              <a:chOff x="5126038" y="3305175"/>
              <a:chExt cx="436562" cy="539750"/>
            </a:xfrm>
            <a:solidFill>
              <a:schemeClr val="tx2"/>
            </a:solidFill>
          </p:grpSpPr>
          <p:sp>
            <p:nvSpPr>
              <p:cNvPr id="42" name="Freeform 34">
                <a:extLst>
                  <a:ext uri="{FF2B5EF4-FFF2-40B4-BE49-F238E27FC236}">
                    <a16:creationId xmlns:a16="http://schemas.microsoft.com/office/drawing/2014/main" id="{C60B40B6-317E-7DE2-5313-010A242E7C87}"/>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3" name="Freeform 35">
                <a:extLst>
                  <a:ext uri="{FF2B5EF4-FFF2-40B4-BE49-F238E27FC236}">
                    <a16:creationId xmlns:a16="http://schemas.microsoft.com/office/drawing/2014/main" id="{33EB88D6-00F0-B6D1-4BC7-655665BF41FF}"/>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8" name="Freeform 36">
                <a:extLst>
                  <a:ext uri="{FF2B5EF4-FFF2-40B4-BE49-F238E27FC236}">
                    <a16:creationId xmlns:a16="http://schemas.microsoft.com/office/drawing/2014/main" id="{21070453-78CE-11E1-B57B-E9E5B16BB3E9}"/>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9" name="Freeform 37">
                <a:extLst>
                  <a:ext uri="{FF2B5EF4-FFF2-40B4-BE49-F238E27FC236}">
                    <a16:creationId xmlns:a16="http://schemas.microsoft.com/office/drawing/2014/main" id="{D40230F6-1822-5BA6-E293-C0FA07D7CBBB}"/>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2" name="Freeform 38">
                <a:extLst>
                  <a:ext uri="{FF2B5EF4-FFF2-40B4-BE49-F238E27FC236}">
                    <a16:creationId xmlns:a16="http://schemas.microsoft.com/office/drawing/2014/main" id="{26947547-297F-BF11-621C-E9E66F7A848F}"/>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3" name="Freeform 39">
                <a:extLst>
                  <a:ext uri="{FF2B5EF4-FFF2-40B4-BE49-F238E27FC236}">
                    <a16:creationId xmlns:a16="http://schemas.microsoft.com/office/drawing/2014/main" id="{E0723355-4C4F-858C-41AF-BC3B77E8C028}"/>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4" name="Freeform 40">
                <a:extLst>
                  <a:ext uri="{FF2B5EF4-FFF2-40B4-BE49-F238E27FC236}">
                    <a16:creationId xmlns:a16="http://schemas.microsoft.com/office/drawing/2014/main" id="{52345758-E121-6C1C-98F1-943EDE36F77D}"/>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57" name="Group 56">
            <a:extLst>
              <a:ext uri="{FF2B5EF4-FFF2-40B4-BE49-F238E27FC236}">
                <a16:creationId xmlns:a16="http://schemas.microsoft.com/office/drawing/2014/main" id="{A827BD6A-AE55-DB6C-892C-6F97AA5F4E86}"/>
              </a:ext>
            </a:extLst>
          </p:cNvPr>
          <p:cNvGrpSpPr/>
          <p:nvPr/>
        </p:nvGrpSpPr>
        <p:grpSpPr>
          <a:xfrm>
            <a:off x="8000900" y="2836826"/>
            <a:ext cx="1375637" cy="390829"/>
            <a:chOff x="8006701" y="3152064"/>
            <a:chExt cx="1375637" cy="390829"/>
          </a:xfrm>
        </p:grpSpPr>
        <p:sp>
          <p:nvSpPr>
            <p:cNvPr id="58" name="Arrow: Pentagon 57">
              <a:extLst>
                <a:ext uri="{FF2B5EF4-FFF2-40B4-BE49-F238E27FC236}">
                  <a16:creationId xmlns:a16="http://schemas.microsoft.com/office/drawing/2014/main" id="{674408B4-FF4D-8EBC-11F2-F7DA77E0E5FC}"/>
                </a:ext>
              </a:extLst>
            </p:cNvPr>
            <p:cNvSpPr/>
            <p:nvPr/>
          </p:nvSpPr>
          <p:spPr>
            <a:xfrm>
              <a:off x="8202773" y="3167478"/>
              <a:ext cx="1179565"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r>
                <a:rPr lang="en-AU" sz="1050">
                  <a:solidFill>
                    <a:schemeClr val="tx2"/>
                  </a:solidFill>
                  <a:latin typeface="+mj-lt"/>
                </a:rPr>
                <a:t>CLOSE-OUT</a:t>
              </a:r>
            </a:p>
          </p:txBody>
        </p:sp>
        <p:grpSp>
          <p:nvGrpSpPr>
            <p:cNvPr id="59" name="Group 58">
              <a:extLst>
                <a:ext uri="{FF2B5EF4-FFF2-40B4-BE49-F238E27FC236}">
                  <a16:creationId xmlns:a16="http://schemas.microsoft.com/office/drawing/2014/main" id="{E1ACB22D-8438-DB0E-66A3-6CF94201111A}"/>
                </a:ext>
              </a:extLst>
            </p:cNvPr>
            <p:cNvGrpSpPr/>
            <p:nvPr/>
          </p:nvGrpSpPr>
          <p:grpSpPr>
            <a:xfrm>
              <a:off x="8006701" y="3152064"/>
              <a:ext cx="390829" cy="390829"/>
              <a:chOff x="722538" y="2874633"/>
              <a:chExt cx="360000" cy="360000"/>
            </a:xfrm>
          </p:grpSpPr>
          <p:sp>
            <p:nvSpPr>
              <p:cNvPr id="78" name="Oval 77">
                <a:extLst>
                  <a:ext uri="{FF2B5EF4-FFF2-40B4-BE49-F238E27FC236}">
                    <a16:creationId xmlns:a16="http://schemas.microsoft.com/office/drawing/2014/main" id="{AC66AF78-8AFC-9AD3-7435-2C7C6F5D0358}"/>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a:solidFill>
                    <a:schemeClr val="bg2"/>
                  </a:solidFill>
                </a:endParaRPr>
              </a:p>
            </p:txBody>
          </p:sp>
          <p:sp>
            <p:nvSpPr>
              <p:cNvPr id="79" name="Oval 78">
                <a:extLst>
                  <a:ext uri="{FF2B5EF4-FFF2-40B4-BE49-F238E27FC236}">
                    <a16:creationId xmlns:a16="http://schemas.microsoft.com/office/drawing/2014/main" id="{952D09F3-5347-41C3-B4E2-AB9491943D17}"/>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nvGrpSpPr>
            <p:cNvPr id="63" name="Group 62">
              <a:extLst>
                <a:ext uri="{FF2B5EF4-FFF2-40B4-BE49-F238E27FC236}">
                  <a16:creationId xmlns:a16="http://schemas.microsoft.com/office/drawing/2014/main" id="{10A34ADB-9EC3-95F2-FE93-11DFD3DE72CF}"/>
                </a:ext>
              </a:extLst>
            </p:cNvPr>
            <p:cNvGrpSpPr>
              <a:grpSpLocks noChangeAspect="1"/>
            </p:cNvGrpSpPr>
            <p:nvPr/>
          </p:nvGrpSpPr>
          <p:grpSpPr>
            <a:xfrm>
              <a:off x="8099894" y="3268408"/>
              <a:ext cx="204441" cy="158141"/>
              <a:chOff x="8389938" y="1176338"/>
              <a:chExt cx="539751" cy="417513"/>
            </a:xfrm>
            <a:solidFill>
              <a:schemeClr val="tx2"/>
            </a:solidFill>
          </p:grpSpPr>
          <p:sp>
            <p:nvSpPr>
              <p:cNvPr id="66" name="Freeform 23">
                <a:extLst>
                  <a:ext uri="{FF2B5EF4-FFF2-40B4-BE49-F238E27FC236}">
                    <a16:creationId xmlns:a16="http://schemas.microsoft.com/office/drawing/2014/main" id="{8AEFBDE7-653C-2C9F-FAE9-DF9901193B76}"/>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72" name="Freeform 24">
                <a:extLst>
                  <a:ext uri="{FF2B5EF4-FFF2-40B4-BE49-F238E27FC236}">
                    <a16:creationId xmlns:a16="http://schemas.microsoft.com/office/drawing/2014/main" id="{5F550A3C-F386-7480-D5E7-F8CF19BD7E19}"/>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80" name="Group 79">
            <a:extLst>
              <a:ext uri="{FF2B5EF4-FFF2-40B4-BE49-F238E27FC236}">
                <a16:creationId xmlns:a16="http://schemas.microsoft.com/office/drawing/2014/main" id="{B1577921-07A8-DA2C-D25A-FD344C3B6640}"/>
              </a:ext>
            </a:extLst>
          </p:cNvPr>
          <p:cNvGrpSpPr/>
          <p:nvPr/>
        </p:nvGrpSpPr>
        <p:grpSpPr>
          <a:xfrm>
            <a:off x="6099746" y="2836826"/>
            <a:ext cx="1411364" cy="390829"/>
            <a:chOff x="6217348" y="3152064"/>
            <a:chExt cx="1411364" cy="390829"/>
          </a:xfrm>
        </p:grpSpPr>
        <p:sp>
          <p:nvSpPr>
            <p:cNvPr id="81" name="Isosceles Triangle 80">
              <a:extLst>
                <a:ext uri="{FF2B5EF4-FFF2-40B4-BE49-F238E27FC236}">
                  <a16:creationId xmlns:a16="http://schemas.microsoft.com/office/drawing/2014/main" id="{DA4C9F01-1A2E-40AE-B97D-FD0EDCC79A3B}"/>
                </a:ext>
              </a:extLst>
            </p:cNvPr>
            <p:cNvSpPr/>
            <p:nvPr/>
          </p:nvSpPr>
          <p:spPr>
            <a:xfrm rot="5400000">
              <a:off x="7436149"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83" name="Isosceles Triangle 82">
              <a:extLst>
                <a:ext uri="{FF2B5EF4-FFF2-40B4-BE49-F238E27FC236}">
                  <a16:creationId xmlns:a16="http://schemas.microsoft.com/office/drawing/2014/main" id="{07EEEBE4-8F48-F504-DAFE-2F8C3621E0BB}"/>
                </a:ext>
              </a:extLst>
            </p:cNvPr>
            <p:cNvSpPr/>
            <p:nvPr/>
          </p:nvSpPr>
          <p:spPr>
            <a:xfrm rot="5400000">
              <a:off x="7388805"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84" name="Arrow: Pentagon 83">
              <a:extLst>
                <a:ext uri="{FF2B5EF4-FFF2-40B4-BE49-F238E27FC236}">
                  <a16:creationId xmlns:a16="http://schemas.microsoft.com/office/drawing/2014/main" id="{79AD3107-7101-653A-A6F8-C45A0A7EB81F}"/>
                </a:ext>
              </a:extLst>
            </p:cNvPr>
            <p:cNvSpPr/>
            <p:nvPr/>
          </p:nvSpPr>
          <p:spPr>
            <a:xfrm>
              <a:off x="6418178" y="3167478"/>
              <a:ext cx="1163189"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36000" bIns="36000" rtlCol="0" anchor="ctr"/>
            <a:lstStyle/>
            <a:p>
              <a:r>
                <a:rPr lang="en-AU" sz="950">
                  <a:solidFill>
                    <a:schemeClr val="tx2"/>
                  </a:solidFill>
                  <a:latin typeface="+mj-lt"/>
                </a:rPr>
                <a:t>RECORD </a:t>
              </a:r>
              <a:br>
                <a:rPr lang="en-AU" sz="950">
                  <a:solidFill>
                    <a:schemeClr val="tx2"/>
                  </a:solidFill>
                  <a:latin typeface="+mj-lt"/>
                </a:rPr>
              </a:br>
              <a:r>
                <a:rPr lang="en-AU" sz="950">
                  <a:solidFill>
                    <a:schemeClr val="tx2"/>
                  </a:solidFill>
                  <a:latin typeface="+mj-lt"/>
                </a:rPr>
                <a:t>AND ASSESS</a:t>
              </a:r>
            </a:p>
          </p:txBody>
        </p:sp>
        <p:sp>
          <p:nvSpPr>
            <p:cNvPr id="85" name="Isosceles Triangle 84">
              <a:extLst>
                <a:ext uri="{FF2B5EF4-FFF2-40B4-BE49-F238E27FC236}">
                  <a16:creationId xmlns:a16="http://schemas.microsoft.com/office/drawing/2014/main" id="{AFB1C932-8727-AC79-FCF2-9FD6F16CFA01}"/>
                </a:ext>
              </a:extLst>
            </p:cNvPr>
            <p:cNvSpPr/>
            <p:nvPr/>
          </p:nvSpPr>
          <p:spPr>
            <a:xfrm rot="5400000">
              <a:off x="7361368"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89" name="Group 88">
              <a:extLst>
                <a:ext uri="{FF2B5EF4-FFF2-40B4-BE49-F238E27FC236}">
                  <a16:creationId xmlns:a16="http://schemas.microsoft.com/office/drawing/2014/main" id="{FDB40A8E-C1FA-2DAD-6959-5AA71D8B8022}"/>
                </a:ext>
              </a:extLst>
            </p:cNvPr>
            <p:cNvGrpSpPr/>
            <p:nvPr/>
          </p:nvGrpSpPr>
          <p:grpSpPr>
            <a:xfrm>
              <a:off x="6217348" y="3152064"/>
              <a:ext cx="390829" cy="390829"/>
              <a:chOff x="722538" y="2874633"/>
              <a:chExt cx="360000" cy="360000"/>
            </a:xfrm>
          </p:grpSpPr>
          <p:sp>
            <p:nvSpPr>
              <p:cNvPr id="92" name="Oval 91">
                <a:extLst>
                  <a:ext uri="{FF2B5EF4-FFF2-40B4-BE49-F238E27FC236}">
                    <a16:creationId xmlns:a16="http://schemas.microsoft.com/office/drawing/2014/main" id="{C7B3F900-815B-4DD5-B83C-C95456764C52}"/>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93" name="Oval 92">
                <a:extLst>
                  <a:ext uri="{FF2B5EF4-FFF2-40B4-BE49-F238E27FC236}">
                    <a16:creationId xmlns:a16="http://schemas.microsoft.com/office/drawing/2014/main" id="{9BA9394D-BAB1-61C6-2B13-B6BE0598B6ED}"/>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sp>
          <p:nvSpPr>
            <p:cNvPr id="90" name="Freeform 23">
              <a:extLst>
                <a:ext uri="{FF2B5EF4-FFF2-40B4-BE49-F238E27FC236}">
                  <a16:creationId xmlns:a16="http://schemas.microsoft.com/office/drawing/2014/main" id="{73AD09DE-2381-FD2E-B234-5B770EC1AC01}"/>
                </a:ext>
              </a:extLst>
            </p:cNvPr>
            <p:cNvSpPr>
              <a:spLocks noChangeAspect="1" noEditPoints="1"/>
            </p:cNvSpPr>
            <p:nvPr/>
          </p:nvSpPr>
          <p:spPr bwMode="auto">
            <a:xfrm>
              <a:off x="6350427" y="3286830"/>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1040"/>
            </a:p>
          </p:txBody>
        </p:sp>
        <p:sp>
          <p:nvSpPr>
            <p:cNvPr id="91" name="Oval 90">
              <a:extLst>
                <a:ext uri="{FF2B5EF4-FFF2-40B4-BE49-F238E27FC236}">
                  <a16:creationId xmlns:a16="http://schemas.microsoft.com/office/drawing/2014/main" id="{69203830-1C1B-C969-69A3-7D14D3CE63F2}"/>
                </a:ext>
              </a:extLst>
            </p:cNvPr>
            <p:cNvSpPr/>
            <p:nvPr/>
          </p:nvSpPr>
          <p:spPr>
            <a:xfrm>
              <a:off x="6300530" y="3239478"/>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sp>
        <p:nvSpPr>
          <p:cNvPr id="94" name="Rectangle 93">
            <a:extLst>
              <a:ext uri="{FF2B5EF4-FFF2-40B4-BE49-F238E27FC236}">
                <a16:creationId xmlns:a16="http://schemas.microsoft.com/office/drawing/2014/main" id="{441189DE-D08B-66FE-67D1-98CD08547712}"/>
              </a:ext>
            </a:extLst>
          </p:cNvPr>
          <p:cNvSpPr/>
          <p:nvPr/>
        </p:nvSpPr>
        <p:spPr>
          <a:xfrm>
            <a:off x="529463" y="3789437"/>
            <a:ext cx="1401423" cy="360246"/>
          </a:xfrm>
          <a:prstGeom prst="rect">
            <a:avLst/>
          </a:prstGeom>
          <a:solidFill>
            <a:schemeClr val="bg1"/>
          </a:solidFill>
          <a:ln w="127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Trigger inspection</a:t>
            </a:r>
          </a:p>
        </p:txBody>
      </p:sp>
      <p:sp>
        <p:nvSpPr>
          <p:cNvPr id="95" name="Rectangle 94">
            <a:extLst>
              <a:ext uri="{FF2B5EF4-FFF2-40B4-BE49-F238E27FC236}">
                <a16:creationId xmlns:a16="http://schemas.microsoft.com/office/drawing/2014/main" id="{D8FF96B1-48A0-E47F-341E-250EB08EFBB8}"/>
              </a:ext>
            </a:extLst>
          </p:cNvPr>
          <p:cNvSpPr/>
          <p:nvPr/>
        </p:nvSpPr>
        <p:spPr>
          <a:xfrm>
            <a:off x="529463" y="4303712"/>
            <a:ext cx="1401423" cy="360246"/>
          </a:xfrm>
          <a:prstGeom prst="rect">
            <a:avLst/>
          </a:prstGeom>
          <a:solidFill>
            <a:schemeClr val="bg1"/>
          </a:solidFill>
          <a:ln w="127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Outline focus</a:t>
            </a:r>
          </a:p>
        </p:txBody>
      </p:sp>
      <p:sp>
        <p:nvSpPr>
          <p:cNvPr id="96" name="Rectangle 95">
            <a:extLst>
              <a:ext uri="{FF2B5EF4-FFF2-40B4-BE49-F238E27FC236}">
                <a16:creationId xmlns:a16="http://schemas.microsoft.com/office/drawing/2014/main" id="{4C465A95-B144-2FE8-9D9D-948F21D700C3}"/>
              </a:ext>
            </a:extLst>
          </p:cNvPr>
          <p:cNvSpPr/>
          <p:nvPr/>
        </p:nvSpPr>
        <p:spPr>
          <a:xfrm>
            <a:off x="2369772" y="378943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Communicate requirements</a:t>
            </a:r>
          </a:p>
        </p:txBody>
      </p:sp>
      <p:sp>
        <p:nvSpPr>
          <p:cNvPr id="97" name="Rectangle 96">
            <a:extLst>
              <a:ext uri="{FF2B5EF4-FFF2-40B4-BE49-F238E27FC236}">
                <a16:creationId xmlns:a16="http://schemas.microsoft.com/office/drawing/2014/main" id="{BF4FAD56-42C4-6C1A-C716-689DF82DA66F}"/>
              </a:ext>
            </a:extLst>
          </p:cNvPr>
          <p:cNvSpPr/>
          <p:nvPr/>
        </p:nvSpPr>
        <p:spPr>
          <a:xfrm>
            <a:off x="2369772" y="430371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Schedule</a:t>
            </a:r>
          </a:p>
        </p:txBody>
      </p:sp>
      <p:sp>
        <p:nvSpPr>
          <p:cNvPr id="98" name="Rectangle 97">
            <a:extLst>
              <a:ext uri="{FF2B5EF4-FFF2-40B4-BE49-F238E27FC236}">
                <a16:creationId xmlns:a16="http://schemas.microsoft.com/office/drawing/2014/main" id="{2A6F938D-AF9C-7B32-E341-025FE740833D}"/>
              </a:ext>
            </a:extLst>
          </p:cNvPr>
          <p:cNvSpPr/>
          <p:nvPr/>
        </p:nvSpPr>
        <p:spPr>
          <a:xfrm>
            <a:off x="2369772" y="481798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Prepare</a:t>
            </a:r>
          </a:p>
        </p:txBody>
      </p:sp>
      <p:sp>
        <p:nvSpPr>
          <p:cNvPr id="101" name="Rectangle 100">
            <a:extLst>
              <a:ext uri="{FF2B5EF4-FFF2-40B4-BE49-F238E27FC236}">
                <a16:creationId xmlns:a16="http://schemas.microsoft.com/office/drawing/2014/main" id="{4573C8B8-024A-FDE9-9EBD-681097B828E8}"/>
              </a:ext>
            </a:extLst>
          </p:cNvPr>
          <p:cNvSpPr/>
          <p:nvPr/>
        </p:nvSpPr>
        <p:spPr>
          <a:xfrm>
            <a:off x="2369772" y="5332263"/>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Notify</a:t>
            </a:r>
          </a:p>
        </p:txBody>
      </p:sp>
      <p:sp>
        <p:nvSpPr>
          <p:cNvPr id="104" name="Rectangle 103">
            <a:extLst>
              <a:ext uri="{FF2B5EF4-FFF2-40B4-BE49-F238E27FC236}">
                <a16:creationId xmlns:a16="http://schemas.microsoft.com/office/drawing/2014/main" id="{F4758BB1-8DC3-9227-9A81-31A1B80736AC}"/>
              </a:ext>
            </a:extLst>
          </p:cNvPr>
          <p:cNvSpPr/>
          <p:nvPr/>
        </p:nvSpPr>
        <p:spPr>
          <a:xfrm>
            <a:off x="4220107" y="378943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Collect information</a:t>
            </a:r>
          </a:p>
        </p:txBody>
      </p:sp>
      <p:sp>
        <p:nvSpPr>
          <p:cNvPr id="105" name="Rectangle 104">
            <a:extLst>
              <a:ext uri="{FF2B5EF4-FFF2-40B4-BE49-F238E27FC236}">
                <a16:creationId xmlns:a16="http://schemas.microsoft.com/office/drawing/2014/main" id="{78725357-1E55-0BB5-5283-71F1B69C91F5}"/>
              </a:ext>
            </a:extLst>
          </p:cNvPr>
          <p:cNvSpPr/>
          <p:nvPr/>
        </p:nvSpPr>
        <p:spPr>
          <a:xfrm>
            <a:off x="4220107" y="430371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Review</a:t>
            </a:r>
          </a:p>
        </p:txBody>
      </p:sp>
      <p:sp>
        <p:nvSpPr>
          <p:cNvPr id="106" name="Rectangle 105">
            <a:extLst>
              <a:ext uri="{FF2B5EF4-FFF2-40B4-BE49-F238E27FC236}">
                <a16:creationId xmlns:a16="http://schemas.microsoft.com/office/drawing/2014/main" id="{818BF6CD-C6D0-77AF-AB05-6B7B6982789B}"/>
              </a:ext>
            </a:extLst>
          </p:cNvPr>
          <p:cNvSpPr/>
          <p:nvPr/>
        </p:nvSpPr>
        <p:spPr>
          <a:xfrm>
            <a:off x="6099746" y="378943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Record and assess information</a:t>
            </a:r>
          </a:p>
        </p:txBody>
      </p:sp>
      <p:sp>
        <p:nvSpPr>
          <p:cNvPr id="107" name="Rectangle 106">
            <a:extLst>
              <a:ext uri="{FF2B5EF4-FFF2-40B4-BE49-F238E27FC236}">
                <a16:creationId xmlns:a16="http://schemas.microsoft.com/office/drawing/2014/main" id="{F2EABE5B-22ED-CC48-92B6-41895B475823}"/>
              </a:ext>
            </a:extLst>
          </p:cNvPr>
          <p:cNvSpPr/>
          <p:nvPr/>
        </p:nvSpPr>
        <p:spPr>
          <a:xfrm>
            <a:off x="6099746" y="430371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Decide</a:t>
            </a:r>
          </a:p>
        </p:txBody>
      </p:sp>
      <p:sp>
        <p:nvSpPr>
          <p:cNvPr id="108" name="Rectangle 107">
            <a:extLst>
              <a:ext uri="{FF2B5EF4-FFF2-40B4-BE49-F238E27FC236}">
                <a16:creationId xmlns:a16="http://schemas.microsoft.com/office/drawing/2014/main" id="{9B8FD5CB-6963-6388-2ACC-D3B9005D65C6}"/>
              </a:ext>
            </a:extLst>
          </p:cNvPr>
          <p:cNvSpPr/>
          <p:nvPr/>
        </p:nvSpPr>
        <p:spPr>
          <a:xfrm>
            <a:off x="7975114" y="3789437"/>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Record no action</a:t>
            </a:r>
          </a:p>
        </p:txBody>
      </p:sp>
      <p:sp>
        <p:nvSpPr>
          <p:cNvPr id="109" name="Rectangle 108">
            <a:extLst>
              <a:ext uri="{FF2B5EF4-FFF2-40B4-BE49-F238E27FC236}">
                <a16:creationId xmlns:a16="http://schemas.microsoft.com/office/drawing/2014/main" id="{B1E17789-E2CD-E1AD-EC23-E20176F0E5B8}"/>
              </a:ext>
            </a:extLst>
          </p:cNvPr>
          <p:cNvSpPr/>
          <p:nvPr/>
        </p:nvSpPr>
        <p:spPr>
          <a:xfrm>
            <a:off x="7975114" y="4303712"/>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Conduct </a:t>
            </a:r>
            <a:br>
              <a:rPr lang="en-AU" sz="1050" b="1">
                <a:solidFill>
                  <a:schemeClr val="tx2"/>
                </a:solidFill>
              </a:rPr>
            </a:br>
            <a:r>
              <a:rPr lang="en-AU" sz="1050" b="1">
                <a:solidFill>
                  <a:schemeClr val="tx2"/>
                </a:solidFill>
              </a:rPr>
              <a:t>remedial action</a:t>
            </a:r>
          </a:p>
        </p:txBody>
      </p:sp>
      <p:sp>
        <p:nvSpPr>
          <p:cNvPr id="110" name="Rectangle 109">
            <a:extLst>
              <a:ext uri="{FF2B5EF4-FFF2-40B4-BE49-F238E27FC236}">
                <a16:creationId xmlns:a16="http://schemas.microsoft.com/office/drawing/2014/main" id="{FB3B44C3-7E00-0F55-F4FD-A3FB1F2B4D57}"/>
              </a:ext>
            </a:extLst>
          </p:cNvPr>
          <p:cNvSpPr/>
          <p:nvPr/>
        </p:nvSpPr>
        <p:spPr>
          <a:xfrm>
            <a:off x="7975114" y="4817987"/>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Escalate or refer</a:t>
            </a:r>
          </a:p>
        </p:txBody>
      </p:sp>
      <p:sp>
        <p:nvSpPr>
          <p:cNvPr id="111" name="Rectangle 110">
            <a:extLst>
              <a:ext uri="{FF2B5EF4-FFF2-40B4-BE49-F238E27FC236}">
                <a16:creationId xmlns:a16="http://schemas.microsoft.com/office/drawing/2014/main" id="{8E9E7946-EFA7-08AB-4620-8EE4E28E5178}"/>
              </a:ext>
            </a:extLst>
          </p:cNvPr>
          <p:cNvSpPr/>
          <p:nvPr/>
        </p:nvSpPr>
        <p:spPr>
          <a:xfrm>
            <a:off x="7975114" y="5332263"/>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Close activity </a:t>
            </a:r>
            <a:br>
              <a:rPr lang="en-AU" sz="1050" b="1">
                <a:solidFill>
                  <a:schemeClr val="tx2"/>
                </a:solidFill>
              </a:rPr>
            </a:br>
            <a:r>
              <a:rPr lang="en-AU" sz="1050" b="1">
                <a:solidFill>
                  <a:schemeClr val="tx2"/>
                </a:solidFill>
              </a:rPr>
              <a:t>and follow-up</a:t>
            </a:r>
          </a:p>
        </p:txBody>
      </p:sp>
      <p:sp>
        <p:nvSpPr>
          <p:cNvPr id="112" name="Isosceles Triangle 111">
            <a:extLst>
              <a:ext uri="{FF2B5EF4-FFF2-40B4-BE49-F238E27FC236}">
                <a16:creationId xmlns:a16="http://schemas.microsoft.com/office/drawing/2014/main" id="{D846C2FA-7815-E772-8CA4-86AED177C20F}"/>
              </a:ext>
            </a:extLst>
          </p:cNvPr>
          <p:cNvSpPr/>
          <p:nvPr/>
        </p:nvSpPr>
        <p:spPr>
          <a:xfrm rot="10800000">
            <a:off x="1162397" y="4186635"/>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3" name="Isosceles Triangle 112">
            <a:extLst>
              <a:ext uri="{FF2B5EF4-FFF2-40B4-BE49-F238E27FC236}">
                <a16:creationId xmlns:a16="http://schemas.microsoft.com/office/drawing/2014/main" id="{E87340D3-EE53-5D58-2E89-8313D94BF6E2}"/>
              </a:ext>
            </a:extLst>
          </p:cNvPr>
          <p:cNvSpPr/>
          <p:nvPr/>
        </p:nvSpPr>
        <p:spPr>
          <a:xfrm rot="10800000">
            <a:off x="3002705" y="41812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4" name="Isosceles Triangle 113">
            <a:extLst>
              <a:ext uri="{FF2B5EF4-FFF2-40B4-BE49-F238E27FC236}">
                <a16:creationId xmlns:a16="http://schemas.microsoft.com/office/drawing/2014/main" id="{DD462237-7D8B-11AD-06B5-8DEC5DE836B0}"/>
              </a:ext>
            </a:extLst>
          </p:cNvPr>
          <p:cNvSpPr/>
          <p:nvPr/>
        </p:nvSpPr>
        <p:spPr>
          <a:xfrm rot="10800000">
            <a:off x="3002705" y="469819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5" name="Isosceles Triangle 114">
            <a:extLst>
              <a:ext uri="{FF2B5EF4-FFF2-40B4-BE49-F238E27FC236}">
                <a16:creationId xmlns:a16="http://schemas.microsoft.com/office/drawing/2014/main" id="{9D98EBB8-3920-5B57-8C82-84D6F9104B26}"/>
              </a:ext>
            </a:extLst>
          </p:cNvPr>
          <p:cNvSpPr/>
          <p:nvPr/>
        </p:nvSpPr>
        <p:spPr>
          <a:xfrm rot="10800000">
            <a:off x="3002705" y="521518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6" name="Isosceles Triangle 115">
            <a:extLst>
              <a:ext uri="{FF2B5EF4-FFF2-40B4-BE49-F238E27FC236}">
                <a16:creationId xmlns:a16="http://schemas.microsoft.com/office/drawing/2014/main" id="{3FC58DD5-8927-EA63-8B35-6AB82C71C07A}"/>
              </a:ext>
            </a:extLst>
          </p:cNvPr>
          <p:cNvSpPr/>
          <p:nvPr/>
        </p:nvSpPr>
        <p:spPr>
          <a:xfrm rot="10800000">
            <a:off x="4853041" y="41812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7" name="Isosceles Triangle 116">
            <a:extLst>
              <a:ext uri="{FF2B5EF4-FFF2-40B4-BE49-F238E27FC236}">
                <a16:creationId xmlns:a16="http://schemas.microsoft.com/office/drawing/2014/main" id="{D8EB6D47-1F9B-3352-A286-EE00572273B9}"/>
              </a:ext>
            </a:extLst>
          </p:cNvPr>
          <p:cNvSpPr/>
          <p:nvPr/>
        </p:nvSpPr>
        <p:spPr>
          <a:xfrm rot="10800000">
            <a:off x="6732679" y="41812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8" name="Isosceles Triangle 117">
            <a:extLst>
              <a:ext uri="{FF2B5EF4-FFF2-40B4-BE49-F238E27FC236}">
                <a16:creationId xmlns:a16="http://schemas.microsoft.com/office/drawing/2014/main" id="{2BBF296F-9183-F4F8-9A81-BC58A71BBDBF}"/>
              </a:ext>
            </a:extLst>
          </p:cNvPr>
          <p:cNvSpPr/>
          <p:nvPr/>
        </p:nvSpPr>
        <p:spPr>
          <a:xfrm rot="10800000">
            <a:off x="8608048" y="41812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9" name="Isosceles Triangle 118">
            <a:extLst>
              <a:ext uri="{FF2B5EF4-FFF2-40B4-BE49-F238E27FC236}">
                <a16:creationId xmlns:a16="http://schemas.microsoft.com/office/drawing/2014/main" id="{84CD25F7-975B-7E4F-EB29-34488B18809C}"/>
              </a:ext>
            </a:extLst>
          </p:cNvPr>
          <p:cNvSpPr/>
          <p:nvPr/>
        </p:nvSpPr>
        <p:spPr>
          <a:xfrm rot="10800000">
            <a:off x="8608048" y="469819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20" name="Isosceles Triangle 119">
            <a:extLst>
              <a:ext uri="{FF2B5EF4-FFF2-40B4-BE49-F238E27FC236}">
                <a16:creationId xmlns:a16="http://schemas.microsoft.com/office/drawing/2014/main" id="{AEB60E58-83DD-ECBF-D6AE-EEADDDA47C8C}"/>
              </a:ext>
            </a:extLst>
          </p:cNvPr>
          <p:cNvSpPr/>
          <p:nvPr/>
        </p:nvSpPr>
        <p:spPr>
          <a:xfrm rot="10800000">
            <a:off x="8608048" y="521518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21" name="Rectangle 120">
            <a:extLst>
              <a:ext uri="{FF2B5EF4-FFF2-40B4-BE49-F238E27FC236}">
                <a16:creationId xmlns:a16="http://schemas.microsoft.com/office/drawing/2014/main" id="{FDF687EB-66D5-6368-4BEF-BA6C15A3AD03}"/>
              </a:ext>
            </a:extLst>
          </p:cNvPr>
          <p:cNvSpPr/>
          <p:nvPr/>
        </p:nvSpPr>
        <p:spPr>
          <a:xfrm>
            <a:off x="529462" y="3270863"/>
            <a:ext cx="1413691"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Commence your inspections in response to a key decision or input, define the purpose and scope to guide inspections.</a:t>
            </a:r>
          </a:p>
        </p:txBody>
      </p:sp>
      <p:sp>
        <p:nvSpPr>
          <p:cNvPr id="122" name="Rectangle 121">
            <a:extLst>
              <a:ext uri="{FF2B5EF4-FFF2-40B4-BE49-F238E27FC236}">
                <a16:creationId xmlns:a16="http://schemas.microsoft.com/office/drawing/2014/main" id="{45D77713-5B98-BAB5-200A-D72230DA9159}"/>
              </a:ext>
            </a:extLst>
          </p:cNvPr>
          <p:cNvSpPr/>
          <p:nvPr/>
        </p:nvSpPr>
        <p:spPr>
          <a:xfrm>
            <a:off x="2368701" y="3270863"/>
            <a:ext cx="1507971"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dirty="0">
                <a:solidFill>
                  <a:schemeClr val="tx2"/>
                </a:solidFill>
              </a:rPr>
              <a:t>Plan your inspections to set up all necessary aspects and prepare inspectors with the tools to achieve the defined purpose. </a:t>
            </a:r>
          </a:p>
        </p:txBody>
      </p:sp>
      <p:sp>
        <p:nvSpPr>
          <p:cNvPr id="123" name="Rectangle 122">
            <a:extLst>
              <a:ext uri="{FF2B5EF4-FFF2-40B4-BE49-F238E27FC236}">
                <a16:creationId xmlns:a16="http://schemas.microsoft.com/office/drawing/2014/main" id="{997B5D61-AC92-F1D4-5968-88203B311DC2}"/>
              </a:ext>
            </a:extLst>
          </p:cNvPr>
          <p:cNvSpPr/>
          <p:nvPr/>
        </p:nvSpPr>
        <p:spPr>
          <a:xfrm>
            <a:off x="4220108" y="3270863"/>
            <a:ext cx="1389850"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Conduct your inspections to collect all relevant information and assess non-compliances </a:t>
            </a:r>
          </a:p>
        </p:txBody>
      </p:sp>
      <p:sp>
        <p:nvSpPr>
          <p:cNvPr id="124" name="Rectangle 123">
            <a:extLst>
              <a:ext uri="{FF2B5EF4-FFF2-40B4-BE49-F238E27FC236}">
                <a16:creationId xmlns:a16="http://schemas.microsoft.com/office/drawing/2014/main" id="{7A5C7B58-0AFD-0C10-222C-201B258FBA02}"/>
              </a:ext>
            </a:extLst>
          </p:cNvPr>
          <p:cNvSpPr/>
          <p:nvPr/>
        </p:nvSpPr>
        <p:spPr>
          <a:xfrm>
            <a:off x="6099746" y="3270863"/>
            <a:ext cx="1401423"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Record and assess information collected to make an informed decision on appropriate action.</a:t>
            </a:r>
          </a:p>
        </p:txBody>
      </p:sp>
      <p:sp>
        <p:nvSpPr>
          <p:cNvPr id="125" name="Rectangle 124">
            <a:extLst>
              <a:ext uri="{FF2B5EF4-FFF2-40B4-BE49-F238E27FC236}">
                <a16:creationId xmlns:a16="http://schemas.microsoft.com/office/drawing/2014/main" id="{630B1365-1D0D-8906-63A8-3CD7B08E9E48}"/>
              </a:ext>
            </a:extLst>
          </p:cNvPr>
          <p:cNvSpPr/>
          <p:nvPr/>
        </p:nvSpPr>
        <p:spPr>
          <a:xfrm>
            <a:off x="7975114" y="3270863"/>
            <a:ext cx="1401424"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Close-out your inspections through escalation or referral, remedial action, or no action.</a:t>
            </a:r>
          </a:p>
        </p:txBody>
      </p:sp>
      <p:cxnSp>
        <p:nvCxnSpPr>
          <p:cNvPr id="185" name="Straight Connector 184">
            <a:extLst>
              <a:ext uri="{FF2B5EF4-FFF2-40B4-BE49-F238E27FC236}">
                <a16:creationId xmlns:a16="http://schemas.microsoft.com/office/drawing/2014/main" id="{CE5501C5-EB4E-DD3D-2B5B-8964795D893B}"/>
              </a:ext>
            </a:extLst>
          </p:cNvPr>
          <p:cNvCxnSpPr/>
          <p:nvPr/>
        </p:nvCxnSpPr>
        <p:spPr>
          <a:xfrm>
            <a:off x="536892" y="2752725"/>
            <a:ext cx="883474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37" name="Title 36">
            <a:extLst>
              <a:ext uri="{FF2B5EF4-FFF2-40B4-BE49-F238E27FC236}">
                <a16:creationId xmlns:a16="http://schemas.microsoft.com/office/drawing/2014/main" id="{95A92C90-DDEB-A25F-DB3C-46F52690DAB3}"/>
              </a:ext>
            </a:extLst>
          </p:cNvPr>
          <p:cNvSpPr>
            <a:spLocks noGrp="1"/>
          </p:cNvSpPr>
          <p:nvPr>
            <p:ph type="title"/>
          </p:nvPr>
        </p:nvSpPr>
        <p:spPr>
          <a:xfrm>
            <a:off x="539999" y="548681"/>
            <a:ext cx="8820000" cy="341618"/>
          </a:xfrm>
        </p:spPr>
        <p:txBody>
          <a:bodyPr/>
          <a:lstStyle/>
          <a:p>
            <a:r>
              <a:rPr lang="en-AU"/>
              <a:t>The Better Practice Inspections Framework</a:t>
            </a:r>
          </a:p>
        </p:txBody>
      </p:sp>
    </p:spTree>
    <p:extLst>
      <p:ext uri="{BB962C8B-B14F-4D97-AF65-F5344CB8AC3E}">
        <p14:creationId xmlns:p14="http://schemas.microsoft.com/office/powerpoint/2010/main" val="41417308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5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3&quot;&gt;&lt;elem m_fUsage=&quot;1.00000000000000000000E+00&quot;&gt;&lt;m_msothmcolidx val=&quot;9&quot;/&gt;&lt;/elem&gt;&lt;elem m_fUsage=&quot;9.00000000000000022204E-01&quot;&gt;&lt;m_msothmcolidx val=&quot;6&quot;/&gt;&lt;/elem&gt;&lt;elem m_fUsage=&quot;8.10000000000000053291E-01&quot;&gt;&lt;m_msothmcolidx val=&quot;7&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HasaRIS_x002f_LIAdrafted_x003f_ xmlns="c5048082-e052-44c2-9313-1529a8e2ac53">false</HasaRIS_x002f_LIAdrafted_x003f_>
    <Assignedto xmlns="c5048082-e052-44c2-9313-1529a8e2ac53">
      <UserInfo>
        <DisplayName/>
        <AccountId xsi:nil="true"/>
        <AccountType/>
      </UserInfo>
    </Assignedto>
    <Requester xmlns="c5048082-e052-44c2-9313-1529a8e2ac53">
      <UserInfo>
        <DisplayName/>
        <AccountId xsi:nil="true"/>
        <AccountType/>
      </UserInfo>
    </Requester>
    <Exemptionground xmlns="c5048082-e052-44c2-9313-1529a8e2ac53" xsi:nil="true"/>
    <Notes xmlns="c5048082-e052-44c2-9313-1529a8e2ac53" xsi:nil="true"/>
    <_Flow_SignoffStatus xmlns="c5048082-e052-44c2-9313-1529a8e2ac5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9" ma:contentTypeDescription="Create a new document." ma:contentTypeScope="" ma:versionID="181bc69c8014eae7075099ceadbe6696">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8d3247d697180b59e86eabbbbb781d18"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element ref="ns2:Exemptionground" minOccurs="0"/>
                <xsd:element ref="ns2:MediaServiceSearchProperties" minOccurs="0"/>
                <xsd:element ref="ns2:Not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element name="Exemptionground" ma:index="33" nillable="true" ma:displayName="Exemption ground" ma:description="Exemption ground in the Subordinate Legislation Act. Key grounds:&#10;8(1)(a) - SR no significant burden&#10;8(1)(c) - SR declaratory or machinery&#10;8(1)(d) - SR fees increasing below Treasurer's rate&#10;8(1)(f) - SR national uniform legislation&#10;12F(1)(a) - LI no significant burden&#10;12F(1)(b) - LI declaratory or machinery&#10;12F(1)(c) - LI fees increasing below Treasurer's rate&#10;12F(1)(d) - LI burden only on public sector&#10;12F(1)(f) - LI national uniform legislation&#10;12F(1)(g) - LI equivalent RIS process &#10;12F(1)(h) - LI less than 12 months duration&#10;&#10;&#10;&#10;" ma:format="Dropdown" ma:internalName="Exemptionground">
      <xsd:simpleType>
        <xsd:restriction base="dms:Text">
          <xsd:maxLength value="255"/>
        </xsd:restriction>
      </xsd:simpleType>
    </xsd:element>
    <xsd:element name="MediaServiceSearchProperties" ma:index="34" nillable="true" ma:displayName="MediaServiceSearchProperties" ma:hidden="true" ma:internalName="MediaServiceSearchProperties" ma:readOnly="true">
      <xsd:simpleType>
        <xsd:restriction base="dms:Note"/>
      </xsd:simpleType>
    </xsd:element>
    <xsd:element name="Notes" ma:index="35" nillable="true" ma:displayName="Notes" ma:format="Dropdown" ma:internalName="Notes">
      <xsd:simpleType>
        <xsd:restriction base="dms:Note">
          <xsd:maxLength value="255"/>
        </xsd:restriction>
      </xsd:simpleType>
    </xsd:element>
    <xsd:element name="_Flow_SignoffStatus" ma:index="36" nillable="true" ma:displayName="Sign-off status"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D67901-E5A7-4095-9B84-D59F73F2D25B}">
  <ds:schemaRefs>
    <ds:schemaRef ds:uri="http://schemas.microsoft.com/sharepoint/v3/contenttype/forms"/>
  </ds:schemaRefs>
</ds:datastoreItem>
</file>

<file path=customXml/itemProps2.xml><?xml version="1.0" encoding="utf-8"?>
<ds:datastoreItem xmlns:ds="http://schemas.openxmlformats.org/officeDocument/2006/customXml" ds:itemID="{5D297E5D-4929-4641-B886-44A98166C815}">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c5048082-e052-44c2-9313-1529a8e2ac53"/>
    <ds:schemaRef ds:uri="http://schemas.microsoft.com/office/infopath/2007/PartnerControls"/>
    <ds:schemaRef ds:uri="97580cac-1a46-464e-a749-263d0beaf9ec"/>
    <ds:schemaRef ds:uri="http://www.w3.org/XML/1998/namespace"/>
    <ds:schemaRef ds:uri="http://purl.org/dc/dcmitype/"/>
  </ds:schemaRefs>
</ds:datastoreItem>
</file>

<file path=customXml/itemProps3.xml><?xml version="1.0" encoding="utf-8"?>
<ds:datastoreItem xmlns:ds="http://schemas.openxmlformats.org/officeDocument/2006/customXml" ds:itemID="{7A262E97-8CB5-43BD-810D-6A721665F3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156</TotalTime>
  <Words>2765</Words>
  <Application>Microsoft Office PowerPoint</Application>
  <PresentationFormat>A4 Paper (210x297 mm)</PresentationFormat>
  <Paragraphs>215</Paragraphs>
  <Slides>10</Slides>
  <Notes>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1" baseType="lpstr">
      <vt:lpstr>Arial</vt:lpstr>
      <vt:lpstr>Calibri</vt:lpstr>
      <vt:lpstr>Segoe UI</vt:lpstr>
      <vt:lpstr>Segoe UI </vt:lpstr>
      <vt:lpstr>Segoe UI Semibold</vt:lpstr>
      <vt:lpstr>Segoe UI Semilight</vt:lpstr>
      <vt:lpstr>VIC</vt:lpstr>
      <vt:lpstr>VIC SemiBold</vt:lpstr>
      <vt:lpstr>Wingdings</vt:lpstr>
      <vt:lpstr>Report - Core</vt:lpstr>
      <vt:lpstr>think-cell Slide</vt:lpstr>
      <vt:lpstr>PowerPoint Presentation</vt:lpstr>
      <vt:lpstr>PowerPoint Presentation</vt:lpstr>
      <vt:lpstr>This Playbook discusses ‘better practice’ compliance monitoring inspections in two parts</vt:lpstr>
      <vt:lpstr>PowerPoint Presentation</vt:lpstr>
      <vt:lpstr>This Playbook is a ‘how to’ guide to implement ‘better practice’ inspections</vt:lpstr>
      <vt:lpstr>This Playbook is a ‘how to’ guide to implement ‘better practice’ inspections</vt:lpstr>
      <vt:lpstr>This Playbook defines ‘better practice’ inspections with a set of ten criteria (1/2)</vt:lpstr>
      <vt:lpstr>This Playbook defines ‘better practice’ inspections with a set of ten criteria (2/2)</vt:lpstr>
      <vt:lpstr>The Better Practice Inspections Framework</vt:lpstr>
      <vt:lpstr>This Playbook will assist you to become digitally ready and to consider where you are on the journey to digitisation</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Gill</dc:creator>
  <cp:lastModifiedBy>Helena Worthington (DTF)</cp:lastModifiedBy>
  <cp:revision>3</cp:revision>
  <cp:lastPrinted>2024-09-11T02:29:14Z</cp:lastPrinted>
  <dcterms:created xsi:type="dcterms:W3CDTF">2023-04-25T01:08:19Z</dcterms:created>
  <dcterms:modified xsi:type="dcterms:W3CDTF">2025-04-29T00:49:03Z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y fmtid="{D5CDD505-2E9C-101B-9397-08002B2CF9AE}" pid="4" name="MSIP_Label_7158ebbd-6c5e-441f-bfc9-4eb8c11e3978_Enabled">
    <vt:lpwstr>true</vt:lpwstr>
  </property>
  <property fmtid="{D5CDD505-2E9C-101B-9397-08002B2CF9AE}" pid="5" name="MSIP_Label_7158ebbd-6c5e-441f-bfc9-4eb8c11e3978_SetDate">
    <vt:lpwstr>2024-09-23T01:31:27Z</vt:lpwstr>
  </property>
  <property fmtid="{D5CDD505-2E9C-101B-9397-08002B2CF9AE}" pid="6" name="MSIP_Label_7158ebbd-6c5e-441f-bfc9-4eb8c11e3978_Method">
    <vt:lpwstr>Privileged</vt:lpwstr>
  </property>
  <property fmtid="{D5CDD505-2E9C-101B-9397-08002B2CF9AE}" pid="7" name="MSIP_Label_7158ebbd-6c5e-441f-bfc9-4eb8c11e3978_Name">
    <vt:lpwstr>7158ebbd-6c5e-441f-bfc9-4eb8c11e3978</vt:lpwstr>
  </property>
  <property fmtid="{D5CDD505-2E9C-101B-9397-08002B2CF9AE}" pid="8" name="MSIP_Label_7158ebbd-6c5e-441f-bfc9-4eb8c11e3978_SiteId">
    <vt:lpwstr>722ea0be-3e1c-4b11-ad6f-9401d6856e24</vt:lpwstr>
  </property>
  <property fmtid="{D5CDD505-2E9C-101B-9397-08002B2CF9AE}" pid="9" name="MSIP_Label_7158ebbd-6c5e-441f-bfc9-4eb8c11e3978_ActionId">
    <vt:lpwstr>c8b38749-e3e8-40a1-a050-1df844c97abc</vt:lpwstr>
  </property>
  <property fmtid="{D5CDD505-2E9C-101B-9397-08002B2CF9AE}" pid="10" name="MSIP_Label_7158ebbd-6c5e-441f-bfc9-4eb8c11e3978_ContentBits">
    <vt:lpwstr>2</vt:lpwstr>
  </property>
  <property fmtid="{D5CDD505-2E9C-101B-9397-08002B2CF9AE}" pid="11" name="ClassificationContentMarkingFooterLocations">
    <vt:lpwstr>Report - Core:6</vt:lpwstr>
  </property>
  <property fmtid="{D5CDD505-2E9C-101B-9397-08002B2CF9AE}" pid="12" name="ClassificationContentMarkingFooterText">
    <vt:lpwstr>OFFICIAL</vt:lpwstr>
  </property>
</Properties>
</file>