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8.xml" ContentType="application/vnd.openxmlformats-officedocument.presentationml.tags+xml"/>
  <Override PartName="/ppt/notesSlides/notesSlide5.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6.xml" ContentType="application/vnd.openxmlformats-officedocument.presentationml.notesSlide+xml"/>
  <Override PartName="/ppt/tags/tag42.xml" ContentType="application/vnd.openxmlformats-officedocument.presentationml.tags+xml"/>
  <Override PartName="/ppt/notesSlides/notesSlide7.xml" ContentType="application/vnd.openxmlformats-officedocument.presentationml.notesSlide+xml"/>
  <Override PartName="/ppt/tags/tag43.xml" ContentType="application/vnd.openxmlformats-officedocument.presentationml.tags+xml"/>
  <Override PartName="/ppt/notesSlides/notesSlide8.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9.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0.xml" ContentType="application/vnd.openxmlformats-officedocument.presentationml.notesSlide+xml"/>
  <Override PartName="/ppt/tags/tag48.xml" ContentType="application/vnd.openxmlformats-officedocument.presentationml.tags+xml"/>
  <Override PartName="/ppt/notesSlides/notesSlide11.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2.xml" ContentType="application/vnd.openxmlformats-officedocument.presentationml.notesSlide+xml"/>
  <Override PartName="/ppt/tags/tag54.xml" ContentType="application/vnd.openxmlformats-officedocument.presentationml.tags+xml"/>
  <Override PartName="/ppt/notesSlides/notesSlide13.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4.xml" ContentType="application/vnd.openxmlformats-officedocument.presentationml.notesSlide+xml"/>
  <Override PartName="/ppt/tags/tag58.xml" ContentType="application/vnd.openxmlformats-officedocument.presentationml.tags+xml"/>
  <Override PartName="/ppt/notesSlides/notesSlide15.xml" ContentType="application/vnd.openxmlformats-officedocument.presentationml.notesSlide+xml"/>
  <Override PartName="/ppt/tags/tag59.xml" ContentType="application/vnd.openxmlformats-officedocument.presentationml.tags+xml"/>
  <Override PartName="/ppt/notesSlides/notesSlide16.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notesSlides/notesSlide17.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8.xml" ContentType="application/vnd.openxmlformats-officedocument.presentationml.notesSlide+xml"/>
  <Override PartName="/ppt/tags/tag67.xml" ContentType="application/vnd.openxmlformats-officedocument.presentationml.tags+xml"/>
  <Override PartName="/ppt/notesSlides/notesSlide19.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notesSlides/notesSlide20.xml" ContentType="application/vnd.openxmlformats-officedocument.presentationml.notesSlide+xml"/>
  <Override PartName="/ppt/tags/tag70.xml" ContentType="application/vnd.openxmlformats-officedocument.presentationml.tags+xml"/>
  <Override PartName="/ppt/notesSlides/notesSlide21.xml" ContentType="application/vnd.openxmlformats-officedocument.presentationml.notesSlide+xml"/>
  <Override PartName="/ppt/tags/tag7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55"/>
  </p:notesMasterIdLst>
  <p:handoutMasterIdLst>
    <p:handoutMasterId r:id="rId56"/>
  </p:handoutMasterIdLst>
  <p:sldIdLst>
    <p:sldId id="2147471602" r:id="rId5"/>
    <p:sldId id="2147471603" r:id="rId6"/>
    <p:sldId id="2147471728" r:id="rId7"/>
    <p:sldId id="2147471510" r:id="rId8"/>
    <p:sldId id="2147471657" r:id="rId9"/>
    <p:sldId id="2147471658" r:id="rId10"/>
    <p:sldId id="2147471639" r:id="rId11"/>
    <p:sldId id="2147471526" r:id="rId12"/>
    <p:sldId id="2147471641" r:id="rId13"/>
    <p:sldId id="2147471542" r:id="rId14"/>
    <p:sldId id="2147471644" r:id="rId15"/>
    <p:sldId id="2147471711" r:id="rId16"/>
    <p:sldId id="2147471670" r:id="rId17"/>
    <p:sldId id="2147471669" r:id="rId18"/>
    <p:sldId id="2147471671" r:id="rId19"/>
    <p:sldId id="2147471643" r:id="rId20"/>
    <p:sldId id="2147471673" r:id="rId21"/>
    <p:sldId id="2147471379" r:id="rId22"/>
    <p:sldId id="2147471674" r:id="rId23"/>
    <p:sldId id="2147471659" r:id="rId24"/>
    <p:sldId id="2147471675" r:id="rId25"/>
    <p:sldId id="2147471705" r:id="rId26"/>
    <p:sldId id="2147471683" r:id="rId27"/>
    <p:sldId id="2147471684" r:id="rId28"/>
    <p:sldId id="2147471381" r:id="rId29"/>
    <p:sldId id="2147471685" r:id="rId30"/>
    <p:sldId id="2147471660" r:id="rId31"/>
    <p:sldId id="2147471686" r:id="rId32"/>
    <p:sldId id="2147471687" r:id="rId33"/>
    <p:sldId id="2147471691" r:id="rId34"/>
    <p:sldId id="2147471383" r:id="rId35"/>
    <p:sldId id="2147471692" r:id="rId36"/>
    <p:sldId id="2147471540" r:id="rId37"/>
    <p:sldId id="2147471693" r:id="rId38"/>
    <p:sldId id="2147471724" r:id="rId39"/>
    <p:sldId id="2147471695" r:id="rId40"/>
    <p:sldId id="2147471385" r:id="rId41"/>
    <p:sldId id="2147471697" r:id="rId42"/>
    <p:sldId id="2147471661" r:id="rId43"/>
    <p:sldId id="2147471698" r:id="rId44"/>
    <p:sldId id="2147471699" r:id="rId45"/>
    <p:sldId id="2147471700" r:id="rId46"/>
    <p:sldId id="2147471701" r:id="rId47"/>
    <p:sldId id="2147471681" r:id="rId48"/>
    <p:sldId id="2147471466" r:id="rId49"/>
    <p:sldId id="2147471654" r:id="rId50"/>
    <p:sldId id="2147471677" r:id="rId51"/>
    <p:sldId id="2147471718" r:id="rId52"/>
    <p:sldId id="2147471678" r:id="rId53"/>
    <p:sldId id="2147471676" r:id="rId54"/>
  </p:sldIdLst>
  <p:sldSz cx="9906000" cy="6858000" type="A4"/>
  <p:notesSz cx="6807200" cy="9939338"/>
  <p:custDataLst>
    <p:tags r:id="rId57"/>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4" userDrawn="1">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434"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1E226431-0C15-E18C-61D3-6C095D46D58A}" name="Nick Williams (DTF)" initials="NW" userId="S::nick.williams@dtf.vic.gov.au::abb660e0-7f0c-4a88-8789-af0e40f9800b" providerId="AD"/>
  <p188:author id="{AAB19F3E-6DC2-D90F-54B2-6F8CAA39BD2A}" name="Alex Walsh" initials="AW" userId="S::alex.walsh@nousgroup.com::3658fd7b-4b0e-44c7-bbd3-aca0f702b7e3" providerId="AD"/>
  <p188:author id="{6BED933F-4E69-940C-E2C6-5A98827BC082}" name="Lauren Buttigieg" initials="LB" userId="S::Lauren.Buttigieg@nousgroup.com::9a8fefbc-9864-4196-a044-40d7b1e2fa84" providerId="AD"/>
  <p188:author id="{B4D02E63-4875-1992-34FD-FD273F7F8313}" name="Angela Jeremic" initials="AJ" userId="S::Angela.Jeremic@nousgroup.com::135e0bcf-b415-4485-9038-3cfb0deec7ce"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8E8617A0-9DC8-1063-4B9B-F08CDF1BD126}" name="Colin Watson" initials="CW" userId="S::colin.watson@nousgroup.com::f5e523bd-da60-44d7-a928-0f65409075c6"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FFFFFF"/>
    <a:srgbClr val="000000"/>
    <a:srgbClr val="B8C3DE"/>
    <a:srgbClr val="F2F2F2"/>
    <a:srgbClr val="F0F0F0"/>
    <a:srgbClr val="E9E9E9"/>
    <a:srgbClr val="EF6BD6"/>
    <a:srgbClr val="E8E9EA"/>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8F0BA3-3B33-4CAF-B360-4DEE27D55263}" v="19" dt="2025-04-29T02:23:27.6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90" autoAdjust="0"/>
    <p:restoredTop sz="94660"/>
  </p:normalViewPr>
  <p:slideViewPr>
    <p:cSldViewPr snapToGrid="0">
      <p:cViewPr varScale="1">
        <p:scale>
          <a:sx n="121" d="100"/>
          <a:sy n="121" d="100"/>
        </p:scale>
        <p:origin x="534" y="90"/>
      </p:cViewPr>
      <p:guideLst>
        <p:guide orient="horz" pos="2069"/>
        <p:guide orient="horz" pos="731"/>
        <p:guide orient="horz" pos="3362"/>
        <p:guide orient="horz" pos="777"/>
        <p:guide orient="horz" pos="164"/>
        <p:guide orient="horz" pos="3702"/>
        <p:guide orient="horz" pos="3770"/>
        <p:guide pos="3120"/>
        <p:guide pos="341"/>
        <p:guide pos="5910"/>
        <p:guide orient="horz" pos="1026"/>
        <p:guide orient="horz" pos="1434"/>
        <p:guide orient="horz" pos="1888"/>
        <p:guide orient="horz" pos="232"/>
        <p:guide orient="horz" pos="527"/>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64" Type="http://schemas.microsoft.com/office/2018/10/relationships/authors" Targe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Worthington (DTF)" userId="872c2340-4a31-4883-b18d-67548b3a9bcd" providerId="ADAL" clId="{D68F0BA3-3B33-4CAF-B360-4DEE27D55263}"/>
    <pc:docChg chg="undo redo custSel modSld sldOrd">
      <pc:chgData name="Helena Worthington (DTF)" userId="872c2340-4a31-4883-b18d-67548b3a9bcd" providerId="ADAL" clId="{D68F0BA3-3B33-4CAF-B360-4DEE27D55263}" dt="2025-04-29T22:40:04.719" v="176" actId="113"/>
      <pc:docMkLst>
        <pc:docMk/>
      </pc:docMkLst>
      <pc:sldChg chg="addSp delSp modSp mod">
        <pc:chgData name="Helena Worthington (DTF)" userId="872c2340-4a31-4883-b18d-67548b3a9bcd" providerId="ADAL" clId="{D68F0BA3-3B33-4CAF-B360-4DEE27D55263}" dt="2025-04-29T01:54:33.574" v="49"/>
        <pc:sldMkLst>
          <pc:docMk/>
          <pc:sldMk cId="2835252447" sldId="2147471466"/>
        </pc:sldMkLst>
        <pc:spChg chg="add del mod">
          <ac:chgData name="Helena Worthington (DTF)" userId="872c2340-4a31-4883-b18d-67548b3a9bcd" providerId="ADAL" clId="{D68F0BA3-3B33-4CAF-B360-4DEE27D55263}" dt="2025-04-29T01:54:32.278" v="48" actId="478"/>
          <ac:spMkLst>
            <pc:docMk/>
            <pc:sldMk cId="2835252447" sldId="2147471466"/>
            <ac:spMk id="4" creationId="{8264EDED-5AAD-2ADA-330F-6A67E5A5A79B}"/>
          </ac:spMkLst>
        </pc:spChg>
        <pc:spChg chg="add mod">
          <ac:chgData name="Helena Worthington (DTF)" userId="872c2340-4a31-4883-b18d-67548b3a9bcd" providerId="ADAL" clId="{D68F0BA3-3B33-4CAF-B360-4DEE27D55263}" dt="2025-04-29T01:54:33.574" v="49"/>
          <ac:spMkLst>
            <pc:docMk/>
            <pc:sldMk cId="2835252447" sldId="2147471466"/>
            <ac:spMk id="5" creationId="{76093ED4-8FF0-9FC1-A8BE-8DC5E403C6EF}"/>
          </ac:spMkLst>
        </pc:spChg>
        <pc:spChg chg="del mod">
          <ac:chgData name="Helena Worthington (DTF)" userId="872c2340-4a31-4883-b18d-67548b3a9bcd" providerId="ADAL" clId="{D68F0BA3-3B33-4CAF-B360-4DEE27D55263}" dt="2025-04-29T01:54:27.370" v="47" actId="478"/>
          <ac:spMkLst>
            <pc:docMk/>
            <pc:sldMk cId="2835252447" sldId="2147471466"/>
            <ac:spMk id="26" creationId="{7EEC1259-0FBF-6AE8-89DE-51F0E780D872}"/>
          </ac:spMkLst>
        </pc:spChg>
      </pc:sldChg>
      <pc:sldChg chg="addSp delSp modSp mod">
        <pc:chgData name="Helena Worthington (DTF)" userId="872c2340-4a31-4883-b18d-67548b3a9bcd" providerId="ADAL" clId="{D68F0BA3-3B33-4CAF-B360-4DEE27D55263}" dt="2025-04-29T02:23:33.706" v="168" actId="207"/>
        <pc:sldMkLst>
          <pc:docMk/>
          <pc:sldMk cId="2590382919" sldId="2147471510"/>
        </pc:sldMkLst>
        <pc:spChg chg="mod">
          <ac:chgData name="Helena Worthington (DTF)" userId="872c2340-4a31-4883-b18d-67548b3a9bcd" providerId="ADAL" clId="{D68F0BA3-3B33-4CAF-B360-4DEE27D55263}" dt="2025-04-29T01:48:10.618" v="10"/>
          <ac:spMkLst>
            <pc:docMk/>
            <pc:sldMk cId="2590382919" sldId="2147471510"/>
            <ac:spMk id="21" creationId="{613BD4FD-3D17-F481-01FD-AFB53E2CC87C}"/>
          </ac:spMkLst>
        </pc:spChg>
        <pc:spChg chg="mod">
          <ac:chgData name="Helena Worthington (DTF)" userId="872c2340-4a31-4883-b18d-67548b3a9bcd" providerId="ADAL" clId="{D68F0BA3-3B33-4CAF-B360-4DEE27D55263}" dt="2025-04-29T02:21:15.132" v="159" actId="207"/>
          <ac:spMkLst>
            <pc:docMk/>
            <pc:sldMk cId="2590382919" sldId="2147471510"/>
            <ac:spMk id="22" creationId="{A320F849-CD2D-6CE0-A2D7-6998210CB2EA}"/>
          </ac:spMkLst>
        </pc:spChg>
        <pc:spChg chg="del">
          <ac:chgData name="Helena Worthington (DTF)" userId="872c2340-4a31-4883-b18d-67548b3a9bcd" providerId="ADAL" clId="{D68F0BA3-3B33-4CAF-B360-4DEE27D55263}" dt="2025-04-29T01:56:48.178" v="50" actId="478"/>
          <ac:spMkLst>
            <pc:docMk/>
            <pc:sldMk cId="2590382919" sldId="2147471510"/>
            <ac:spMk id="26" creationId="{7EEC1259-0FBF-6AE8-89DE-51F0E780D872}"/>
          </ac:spMkLst>
        </pc:spChg>
        <pc:spChg chg="del">
          <ac:chgData name="Helena Worthington (DTF)" userId="872c2340-4a31-4883-b18d-67548b3a9bcd" providerId="ADAL" clId="{D68F0BA3-3B33-4CAF-B360-4DEE27D55263}" dt="2025-04-29T01:56:52.638" v="52" actId="478"/>
          <ac:spMkLst>
            <pc:docMk/>
            <pc:sldMk cId="2590382919" sldId="2147471510"/>
            <ac:spMk id="27" creationId="{CC873692-AA1D-2F57-9EB5-8776B94094C0}"/>
          </ac:spMkLst>
        </pc:spChg>
        <pc:spChg chg="mod">
          <ac:chgData name="Helena Worthington (DTF)" userId="872c2340-4a31-4883-b18d-67548b3a9bcd" providerId="ADAL" clId="{D68F0BA3-3B33-4CAF-B360-4DEE27D55263}" dt="2025-04-29T01:48:10.618" v="10"/>
          <ac:spMkLst>
            <pc:docMk/>
            <pc:sldMk cId="2590382919" sldId="2147471510"/>
            <ac:spMk id="29" creationId="{FFD9B6AE-9266-7E85-7DEA-F88E61044B6E}"/>
          </ac:spMkLst>
        </pc:spChg>
        <pc:spChg chg="mod">
          <ac:chgData name="Helena Worthington (DTF)" userId="872c2340-4a31-4883-b18d-67548b3a9bcd" providerId="ADAL" clId="{D68F0BA3-3B33-4CAF-B360-4DEE27D55263}" dt="2025-04-29T02:21:40.963" v="160" actId="207"/>
          <ac:spMkLst>
            <pc:docMk/>
            <pc:sldMk cId="2590382919" sldId="2147471510"/>
            <ac:spMk id="30" creationId="{258A79C0-D8D5-938F-3177-A452A50AF04C}"/>
          </ac:spMkLst>
        </pc:spChg>
        <pc:spChg chg="mod">
          <ac:chgData name="Helena Worthington (DTF)" userId="872c2340-4a31-4883-b18d-67548b3a9bcd" providerId="ADAL" clId="{D68F0BA3-3B33-4CAF-B360-4DEE27D55263}" dt="2025-04-29T01:48:10.618" v="10"/>
          <ac:spMkLst>
            <pc:docMk/>
            <pc:sldMk cId="2590382919" sldId="2147471510"/>
            <ac:spMk id="32" creationId="{891CE841-BA4B-F890-1C1A-A73D302CC54E}"/>
          </ac:spMkLst>
        </pc:spChg>
        <pc:spChg chg="mod">
          <ac:chgData name="Helena Worthington (DTF)" userId="872c2340-4a31-4883-b18d-67548b3a9bcd" providerId="ADAL" clId="{D68F0BA3-3B33-4CAF-B360-4DEE27D55263}" dt="2025-04-29T02:22:37.532" v="164" actId="207"/>
          <ac:spMkLst>
            <pc:docMk/>
            <pc:sldMk cId="2590382919" sldId="2147471510"/>
            <ac:spMk id="33" creationId="{1C9E3880-970B-853B-9BC9-BD19959DE6FD}"/>
          </ac:spMkLst>
        </pc:spChg>
        <pc:spChg chg="mod">
          <ac:chgData name="Helena Worthington (DTF)" userId="872c2340-4a31-4883-b18d-67548b3a9bcd" providerId="ADAL" clId="{D68F0BA3-3B33-4CAF-B360-4DEE27D55263}" dt="2025-04-29T02:22:15.482" v="162" actId="207"/>
          <ac:spMkLst>
            <pc:docMk/>
            <pc:sldMk cId="2590382919" sldId="2147471510"/>
            <ac:spMk id="36" creationId="{34611D0A-F21B-0E32-52C2-14D8930CE076}"/>
          </ac:spMkLst>
        </pc:spChg>
        <pc:spChg chg="mod">
          <ac:chgData name="Helena Worthington (DTF)" userId="872c2340-4a31-4883-b18d-67548b3a9bcd" providerId="ADAL" clId="{D68F0BA3-3B33-4CAF-B360-4DEE27D55263}" dt="2025-04-29T01:48:10.618" v="10"/>
          <ac:spMkLst>
            <pc:docMk/>
            <pc:sldMk cId="2590382919" sldId="2147471510"/>
            <ac:spMk id="38" creationId="{5CF79950-3148-D825-1997-7A51538D8F5E}"/>
          </ac:spMkLst>
        </pc:spChg>
        <pc:spChg chg="mod">
          <ac:chgData name="Helena Worthington (DTF)" userId="872c2340-4a31-4883-b18d-67548b3a9bcd" providerId="ADAL" clId="{D68F0BA3-3B33-4CAF-B360-4DEE27D55263}" dt="2025-04-29T02:22:33.737" v="163" actId="207"/>
          <ac:spMkLst>
            <pc:docMk/>
            <pc:sldMk cId="2590382919" sldId="2147471510"/>
            <ac:spMk id="39" creationId="{C13AE06F-4009-BE67-499F-78B9375B27F7}"/>
          </ac:spMkLst>
        </pc:spChg>
        <pc:spChg chg="mod">
          <ac:chgData name="Helena Worthington (DTF)" userId="872c2340-4a31-4883-b18d-67548b3a9bcd" providerId="ADAL" clId="{D68F0BA3-3B33-4CAF-B360-4DEE27D55263}" dt="2025-04-29T02:22:53.449" v="165" actId="207"/>
          <ac:spMkLst>
            <pc:docMk/>
            <pc:sldMk cId="2590382919" sldId="2147471510"/>
            <ac:spMk id="42" creationId="{FC163766-AA76-3A88-B4EC-94EC7B3244B4}"/>
          </ac:spMkLst>
        </pc:spChg>
        <pc:spChg chg="mod">
          <ac:chgData name="Helena Worthington (DTF)" userId="872c2340-4a31-4883-b18d-67548b3a9bcd" providerId="ADAL" clId="{D68F0BA3-3B33-4CAF-B360-4DEE27D55263}" dt="2025-04-29T01:48:59.331" v="19"/>
          <ac:spMkLst>
            <pc:docMk/>
            <pc:sldMk cId="2590382919" sldId="2147471510"/>
            <ac:spMk id="44" creationId="{40B89032-2557-BF22-53E8-7BE16C1A1578}"/>
          </ac:spMkLst>
        </pc:spChg>
        <pc:spChg chg="mod">
          <ac:chgData name="Helena Worthington (DTF)" userId="872c2340-4a31-4883-b18d-67548b3a9bcd" providerId="ADAL" clId="{D68F0BA3-3B33-4CAF-B360-4DEE27D55263}" dt="2025-04-29T02:23:12.370" v="166" actId="207"/>
          <ac:spMkLst>
            <pc:docMk/>
            <pc:sldMk cId="2590382919" sldId="2147471510"/>
            <ac:spMk id="45" creationId="{E69EBE8D-4F99-B987-B57C-98A2FEC47C0A}"/>
          </ac:spMkLst>
        </pc:spChg>
        <pc:spChg chg="mod">
          <ac:chgData name="Helena Worthington (DTF)" userId="872c2340-4a31-4883-b18d-67548b3a9bcd" providerId="ADAL" clId="{D68F0BA3-3B33-4CAF-B360-4DEE27D55263}" dt="2025-04-29T01:49:22.598" v="21"/>
          <ac:spMkLst>
            <pc:docMk/>
            <pc:sldMk cId="2590382919" sldId="2147471510"/>
            <ac:spMk id="47" creationId="{ECA14AD2-8460-73F4-7629-9B395EDFA0D7}"/>
          </ac:spMkLst>
        </pc:spChg>
        <pc:spChg chg="mod">
          <ac:chgData name="Helena Worthington (DTF)" userId="872c2340-4a31-4883-b18d-67548b3a9bcd" providerId="ADAL" clId="{D68F0BA3-3B33-4CAF-B360-4DEE27D55263}" dt="2025-04-29T01:49:22.598" v="21"/>
          <ac:spMkLst>
            <pc:docMk/>
            <pc:sldMk cId="2590382919" sldId="2147471510"/>
            <ac:spMk id="48" creationId="{C6DCCE39-9684-D36E-655F-F3A0D372B2A5}"/>
          </ac:spMkLst>
        </pc:spChg>
        <pc:spChg chg="mod">
          <ac:chgData name="Helena Worthington (DTF)" userId="872c2340-4a31-4883-b18d-67548b3a9bcd" providerId="ADAL" clId="{D68F0BA3-3B33-4CAF-B360-4DEE27D55263}" dt="2025-04-29T01:49:22.598" v="21"/>
          <ac:spMkLst>
            <pc:docMk/>
            <pc:sldMk cId="2590382919" sldId="2147471510"/>
            <ac:spMk id="50" creationId="{DE481822-334B-49BD-1DF0-65E24CEBFAB8}"/>
          </ac:spMkLst>
        </pc:spChg>
        <pc:spChg chg="mod">
          <ac:chgData name="Helena Worthington (DTF)" userId="872c2340-4a31-4883-b18d-67548b3a9bcd" providerId="ADAL" clId="{D68F0BA3-3B33-4CAF-B360-4DEE27D55263}" dt="2025-04-29T02:23:33.706" v="168" actId="207"/>
          <ac:spMkLst>
            <pc:docMk/>
            <pc:sldMk cId="2590382919" sldId="2147471510"/>
            <ac:spMk id="51" creationId="{5B5443F1-13FC-6C4B-4036-FC99FDA4C821}"/>
          </ac:spMkLst>
        </pc:spChg>
        <pc:spChg chg="add del mod">
          <ac:chgData name="Helena Worthington (DTF)" userId="872c2340-4a31-4883-b18d-67548b3a9bcd" providerId="ADAL" clId="{D68F0BA3-3B33-4CAF-B360-4DEE27D55263}" dt="2025-04-29T01:56:50.582" v="51" actId="478"/>
          <ac:spMkLst>
            <pc:docMk/>
            <pc:sldMk cId="2590382919" sldId="2147471510"/>
            <ac:spMk id="53" creationId="{F8122B73-51FE-886C-F105-5CC251E86784}"/>
          </ac:spMkLst>
        </pc:spChg>
        <pc:spChg chg="add mod">
          <ac:chgData name="Helena Worthington (DTF)" userId="872c2340-4a31-4883-b18d-67548b3a9bcd" providerId="ADAL" clId="{D68F0BA3-3B33-4CAF-B360-4DEE27D55263}" dt="2025-04-29T01:56:53.862" v="53"/>
          <ac:spMkLst>
            <pc:docMk/>
            <pc:sldMk cId="2590382919" sldId="2147471510"/>
            <ac:spMk id="54" creationId="{8E4320B9-202D-9684-601B-BB6E92C2C50C}"/>
          </ac:spMkLst>
        </pc:spChg>
        <pc:grpChg chg="mod">
          <ac:chgData name="Helena Worthington (DTF)" userId="872c2340-4a31-4883-b18d-67548b3a9bcd" providerId="ADAL" clId="{D68F0BA3-3B33-4CAF-B360-4DEE27D55263}" dt="2025-04-29T01:48:31.989" v="13" actId="1076"/>
          <ac:grpSpMkLst>
            <pc:docMk/>
            <pc:sldMk cId="2590382919" sldId="2147471510"/>
            <ac:grpSpMk id="3" creationId="{8DE5ACD6-7C30-417B-67DF-83E81FCD54C9}"/>
          </ac:grpSpMkLst>
        </pc:grpChg>
        <pc:grpChg chg="mod">
          <ac:chgData name="Helena Worthington (DTF)" userId="872c2340-4a31-4883-b18d-67548b3a9bcd" providerId="ADAL" clId="{D68F0BA3-3B33-4CAF-B360-4DEE27D55263}" dt="2025-04-29T01:48:34.557" v="14" actId="1076"/>
          <ac:grpSpMkLst>
            <pc:docMk/>
            <pc:sldMk cId="2590382919" sldId="2147471510"/>
            <ac:grpSpMk id="23" creationId="{0439A16C-BF9E-A287-AEFB-A0166DFB5EE2}"/>
          </ac:grpSpMkLst>
        </pc:grpChg>
        <pc:grpChg chg="mod">
          <ac:chgData name="Helena Worthington (DTF)" userId="872c2340-4a31-4883-b18d-67548b3a9bcd" providerId="ADAL" clId="{D68F0BA3-3B33-4CAF-B360-4DEE27D55263}" dt="2025-04-29T01:48:39.453" v="15" actId="1076"/>
          <ac:grpSpMkLst>
            <pc:docMk/>
            <pc:sldMk cId="2590382919" sldId="2147471510"/>
            <ac:grpSpMk id="31" creationId="{C9C90548-782D-F187-BD5B-29B79D9EA238}"/>
          </ac:grpSpMkLst>
        </pc:grpChg>
        <pc:grpChg chg="mod">
          <ac:chgData name="Helena Worthington (DTF)" userId="872c2340-4a31-4883-b18d-67548b3a9bcd" providerId="ADAL" clId="{D68F0BA3-3B33-4CAF-B360-4DEE27D55263}" dt="2025-04-29T01:48:45.380" v="16" actId="1076"/>
          <ac:grpSpMkLst>
            <pc:docMk/>
            <pc:sldMk cId="2590382919" sldId="2147471510"/>
            <ac:grpSpMk id="34" creationId="{5E6AA2F1-F341-3F6F-7DF4-E0CC2B354BE8}"/>
          </ac:grpSpMkLst>
        </pc:grpChg>
        <pc:grpChg chg="mod">
          <ac:chgData name="Helena Worthington (DTF)" userId="872c2340-4a31-4883-b18d-67548b3a9bcd" providerId="ADAL" clId="{D68F0BA3-3B33-4CAF-B360-4DEE27D55263}" dt="2025-04-29T01:48:53.453" v="17" actId="1076"/>
          <ac:grpSpMkLst>
            <pc:docMk/>
            <pc:sldMk cId="2590382919" sldId="2147471510"/>
            <ac:grpSpMk id="37" creationId="{3D0FCB6D-F821-530A-28B1-FF4837C76EE0}"/>
          </ac:grpSpMkLst>
        </pc:grpChg>
        <pc:grpChg chg="mod">
          <ac:chgData name="Helena Worthington (DTF)" userId="872c2340-4a31-4883-b18d-67548b3a9bcd" providerId="ADAL" clId="{D68F0BA3-3B33-4CAF-B360-4DEE27D55263}" dt="2025-04-29T01:48:57.620" v="18" actId="1076"/>
          <ac:grpSpMkLst>
            <pc:docMk/>
            <pc:sldMk cId="2590382919" sldId="2147471510"/>
            <ac:grpSpMk id="40" creationId="{221181F0-3906-59DD-1EEF-9606CDF68635}"/>
          </ac:grpSpMkLst>
        </pc:grpChg>
        <pc:grpChg chg="add mod">
          <ac:chgData name="Helena Worthington (DTF)" userId="872c2340-4a31-4883-b18d-67548b3a9bcd" providerId="ADAL" clId="{D68F0BA3-3B33-4CAF-B360-4DEE27D55263}" dt="2025-04-29T01:49:05.060" v="20" actId="1076"/>
          <ac:grpSpMkLst>
            <pc:docMk/>
            <pc:sldMk cId="2590382919" sldId="2147471510"/>
            <ac:grpSpMk id="43" creationId="{AE5B4A59-3315-A696-C21F-9655F1AFB89E}"/>
          </ac:grpSpMkLst>
        </pc:grpChg>
        <pc:grpChg chg="add mod">
          <ac:chgData name="Helena Worthington (DTF)" userId="872c2340-4a31-4883-b18d-67548b3a9bcd" providerId="ADAL" clId="{D68F0BA3-3B33-4CAF-B360-4DEE27D55263}" dt="2025-04-29T01:49:22.598" v="21"/>
          <ac:grpSpMkLst>
            <pc:docMk/>
            <pc:sldMk cId="2590382919" sldId="2147471510"/>
            <ac:grpSpMk id="46" creationId="{42E9ED83-CC7D-92BD-E231-2E2C1573279C}"/>
          </ac:grpSpMkLst>
        </pc:grpChg>
        <pc:grpChg chg="add mod">
          <ac:chgData name="Helena Worthington (DTF)" userId="872c2340-4a31-4883-b18d-67548b3a9bcd" providerId="ADAL" clId="{D68F0BA3-3B33-4CAF-B360-4DEE27D55263}" dt="2025-04-29T01:49:22.598" v="21"/>
          <ac:grpSpMkLst>
            <pc:docMk/>
            <pc:sldMk cId="2590382919" sldId="2147471510"/>
            <ac:grpSpMk id="49" creationId="{EDC3C3F3-55EB-4300-CE35-38C624C92A17}"/>
          </ac:grpSpMkLst>
        </pc:grpChg>
      </pc:sldChg>
      <pc:sldChg chg="modSp mod">
        <pc:chgData name="Helena Worthington (DTF)" userId="872c2340-4a31-4883-b18d-67548b3a9bcd" providerId="ADAL" clId="{D68F0BA3-3B33-4CAF-B360-4DEE27D55263}" dt="2025-04-29T01:58:34.246" v="97" actId="6549"/>
        <pc:sldMkLst>
          <pc:docMk/>
          <pc:sldMk cId="2083619045" sldId="2147471602"/>
        </pc:sldMkLst>
        <pc:spChg chg="mod">
          <ac:chgData name="Helena Worthington (DTF)" userId="872c2340-4a31-4883-b18d-67548b3a9bcd" providerId="ADAL" clId="{D68F0BA3-3B33-4CAF-B360-4DEE27D55263}" dt="2025-04-29T01:58:34.246" v="97" actId="6549"/>
          <ac:spMkLst>
            <pc:docMk/>
            <pc:sldMk cId="2083619045" sldId="2147471602"/>
            <ac:spMk id="3" creationId="{77178ECA-CA3E-4467-3A71-AA5C76829FA3}"/>
          </ac:spMkLst>
        </pc:spChg>
        <pc:spChg chg="mod">
          <ac:chgData name="Helena Worthington (DTF)" userId="872c2340-4a31-4883-b18d-67548b3a9bcd" providerId="ADAL" clId="{D68F0BA3-3B33-4CAF-B360-4DEE27D55263}" dt="2025-04-29T01:45:39.566" v="5" actId="113"/>
          <ac:spMkLst>
            <pc:docMk/>
            <pc:sldMk cId="2083619045" sldId="2147471602"/>
            <ac:spMk id="4" creationId="{74695963-93D3-CEED-3211-EA22860FE331}"/>
          </ac:spMkLst>
        </pc:spChg>
      </pc:sldChg>
      <pc:sldChg chg="modSp mod">
        <pc:chgData name="Helena Worthington (DTF)" userId="872c2340-4a31-4883-b18d-67548b3a9bcd" providerId="ADAL" clId="{D68F0BA3-3B33-4CAF-B360-4DEE27D55263}" dt="2025-04-29T01:46:45.312" v="9" actId="207"/>
        <pc:sldMkLst>
          <pc:docMk/>
          <pc:sldMk cId="1702971962" sldId="2147471603"/>
        </pc:sldMkLst>
        <pc:spChg chg="mod">
          <ac:chgData name="Helena Worthington (DTF)" userId="872c2340-4a31-4883-b18d-67548b3a9bcd" providerId="ADAL" clId="{D68F0BA3-3B33-4CAF-B360-4DEE27D55263}" dt="2025-04-29T01:46:32.359" v="6" actId="207"/>
          <ac:spMkLst>
            <pc:docMk/>
            <pc:sldMk cId="1702971962" sldId="2147471603"/>
            <ac:spMk id="4" creationId="{CEA621D5-796C-ABE7-4820-05AF42094DA4}"/>
          </ac:spMkLst>
        </pc:spChg>
        <pc:spChg chg="mod">
          <ac:chgData name="Helena Worthington (DTF)" userId="872c2340-4a31-4883-b18d-67548b3a9bcd" providerId="ADAL" clId="{D68F0BA3-3B33-4CAF-B360-4DEE27D55263}" dt="2025-04-29T01:46:35.899" v="7" actId="207"/>
          <ac:spMkLst>
            <pc:docMk/>
            <pc:sldMk cId="1702971962" sldId="2147471603"/>
            <ac:spMk id="20" creationId="{D3B05A77-9A70-992A-A10D-4E1E8DCFE1BB}"/>
          </ac:spMkLst>
        </pc:spChg>
        <pc:spChg chg="mod">
          <ac:chgData name="Helena Worthington (DTF)" userId="872c2340-4a31-4883-b18d-67548b3a9bcd" providerId="ADAL" clId="{D68F0BA3-3B33-4CAF-B360-4DEE27D55263}" dt="2025-04-29T01:46:45.312" v="9" actId="207"/>
          <ac:spMkLst>
            <pc:docMk/>
            <pc:sldMk cId="1702971962" sldId="2147471603"/>
            <ac:spMk id="21" creationId="{BCF02953-C448-1E98-B5D0-626F3F13AB34}"/>
          </ac:spMkLst>
        </pc:spChg>
        <pc:spChg chg="mod">
          <ac:chgData name="Helena Worthington (DTF)" userId="872c2340-4a31-4883-b18d-67548b3a9bcd" providerId="ADAL" clId="{D68F0BA3-3B33-4CAF-B360-4DEE27D55263}" dt="2025-04-29T01:46:41.293" v="8" actId="207"/>
          <ac:spMkLst>
            <pc:docMk/>
            <pc:sldMk cId="1702971962" sldId="2147471603"/>
            <ac:spMk id="22" creationId="{D454C5F3-F2A0-E2E2-70E0-6B1ACB2F971F}"/>
          </ac:spMkLst>
        </pc:spChg>
      </pc:sldChg>
      <pc:sldChg chg="ord">
        <pc:chgData name="Helena Worthington (DTF)" userId="872c2340-4a31-4883-b18d-67548b3a9bcd" providerId="ADAL" clId="{D68F0BA3-3B33-4CAF-B360-4DEE27D55263}" dt="2025-04-29T01:42:37.418" v="1"/>
        <pc:sldMkLst>
          <pc:docMk/>
          <pc:sldMk cId="117569877" sldId="2147471677"/>
        </pc:sldMkLst>
      </pc:sldChg>
      <pc:sldChg chg="modSp mod">
        <pc:chgData name="Helena Worthington (DTF)" userId="872c2340-4a31-4883-b18d-67548b3a9bcd" providerId="ADAL" clId="{D68F0BA3-3B33-4CAF-B360-4DEE27D55263}" dt="2025-04-29T22:40:04.719" v="176" actId="113"/>
        <pc:sldMkLst>
          <pc:docMk/>
          <pc:sldMk cId="317380609" sldId="2147471681"/>
        </pc:sldMkLst>
        <pc:spChg chg="mod">
          <ac:chgData name="Helena Worthington (DTF)" userId="872c2340-4a31-4883-b18d-67548b3a9bcd" providerId="ADAL" clId="{D68F0BA3-3B33-4CAF-B360-4DEE27D55263}" dt="2025-04-29T22:40:04.719" v="176" actId="113"/>
          <ac:spMkLst>
            <pc:docMk/>
            <pc:sldMk cId="317380609" sldId="2147471681"/>
            <ac:spMk id="3" creationId="{BB853E69-A90C-3E89-6E59-4F50810429A8}"/>
          </ac:spMkLst>
        </pc:spChg>
      </pc:sldChg>
      <pc:sldChg chg="addSp delSp modSp mod">
        <pc:chgData name="Helena Worthington (DTF)" userId="872c2340-4a31-4883-b18d-67548b3a9bcd" providerId="ADAL" clId="{D68F0BA3-3B33-4CAF-B360-4DEE27D55263}" dt="2025-04-29T06:05:36.330" v="174" actId="113"/>
        <pc:sldMkLst>
          <pc:docMk/>
          <pc:sldMk cId="3968180684" sldId="2147471728"/>
        </pc:sldMkLst>
        <pc:spChg chg="mod">
          <ac:chgData name="Helena Worthington (DTF)" userId="872c2340-4a31-4883-b18d-67548b3a9bcd" providerId="ADAL" clId="{D68F0BA3-3B33-4CAF-B360-4DEE27D55263}" dt="2025-04-29T02:17:25.148" v="137" actId="208"/>
          <ac:spMkLst>
            <pc:docMk/>
            <pc:sldMk cId="3968180684" sldId="2147471728"/>
            <ac:spMk id="2" creationId="{BE1641F0-5237-7041-8A26-98852EE7671B}"/>
          </ac:spMkLst>
        </pc:spChg>
        <pc:spChg chg="add del mod">
          <ac:chgData name="Helena Worthington (DTF)" userId="872c2340-4a31-4883-b18d-67548b3a9bcd" providerId="ADAL" clId="{D68F0BA3-3B33-4CAF-B360-4DEE27D55263}" dt="2025-04-29T02:16:42.578" v="133" actId="478"/>
          <ac:spMkLst>
            <pc:docMk/>
            <pc:sldMk cId="3968180684" sldId="2147471728"/>
            <ac:spMk id="3" creationId="{2D81E616-4263-C953-363B-AE466CB06B1B}"/>
          </ac:spMkLst>
        </pc:spChg>
        <pc:spChg chg="mod">
          <ac:chgData name="Helena Worthington (DTF)" userId="872c2340-4a31-4883-b18d-67548b3a9bcd" providerId="ADAL" clId="{D68F0BA3-3B33-4CAF-B360-4DEE27D55263}" dt="2025-04-29T02:17:25.148" v="137" actId="208"/>
          <ac:spMkLst>
            <pc:docMk/>
            <pc:sldMk cId="3968180684" sldId="2147471728"/>
            <ac:spMk id="4" creationId="{B93B06D0-938D-E640-B5AA-F99CEB8CC46A}"/>
          </ac:spMkLst>
        </pc:spChg>
        <pc:spChg chg="mod">
          <ac:chgData name="Helena Worthington (DTF)" userId="872c2340-4a31-4883-b18d-67548b3a9bcd" providerId="ADAL" clId="{D68F0BA3-3B33-4CAF-B360-4DEE27D55263}" dt="2025-04-29T06:04:42.211" v="172" actId="2711"/>
          <ac:spMkLst>
            <pc:docMk/>
            <pc:sldMk cId="3968180684" sldId="2147471728"/>
            <ac:spMk id="6" creationId="{61871A36-9626-BA9B-B77C-9DB7604B9ADD}"/>
          </ac:spMkLst>
        </pc:spChg>
        <pc:spChg chg="mod">
          <ac:chgData name="Helena Worthington (DTF)" userId="872c2340-4a31-4883-b18d-67548b3a9bcd" providerId="ADAL" clId="{D68F0BA3-3B33-4CAF-B360-4DEE27D55263}" dt="2025-04-29T02:14:55.502" v="121" actId="1076"/>
          <ac:spMkLst>
            <pc:docMk/>
            <pc:sldMk cId="3968180684" sldId="2147471728"/>
            <ac:spMk id="7" creationId="{7FAE1D1D-9B0F-DD78-7A18-8DE763959404}"/>
          </ac:spMkLst>
        </pc:spChg>
        <pc:spChg chg="mod">
          <ac:chgData name="Helena Worthington (DTF)" userId="872c2340-4a31-4883-b18d-67548b3a9bcd" providerId="ADAL" clId="{D68F0BA3-3B33-4CAF-B360-4DEE27D55263}" dt="2025-04-29T06:05:36.330" v="174" actId="113"/>
          <ac:spMkLst>
            <pc:docMk/>
            <pc:sldMk cId="3968180684" sldId="2147471728"/>
            <ac:spMk id="8" creationId="{D12460DA-7E09-FF20-9EAB-553AD2D19D4F}"/>
          </ac:spMkLst>
        </pc:spChg>
        <pc:spChg chg="mod">
          <ac:chgData name="Helena Worthington (DTF)" userId="872c2340-4a31-4883-b18d-67548b3a9bcd" providerId="ADAL" clId="{D68F0BA3-3B33-4CAF-B360-4DEE27D55263}" dt="2025-04-29T02:17:25.148" v="137" actId="208"/>
          <ac:spMkLst>
            <pc:docMk/>
            <pc:sldMk cId="3968180684" sldId="2147471728"/>
            <ac:spMk id="9" creationId="{C0B96F7F-C972-1D23-6127-56F9FDA771E8}"/>
          </ac:spMkLst>
        </pc:spChg>
        <pc:spChg chg="mod">
          <ac:chgData name="Helena Worthington (DTF)" userId="872c2340-4a31-4883-b18d-67548b3a9bcd" providerId="ADAL" clId="{D68F0BA3-3B33-4CAF-B360-4DEE27D55263}" dt="2025-04-29T02:17:25.148" v="137" actId="208"/>
          <ac:spMkLst>
            <pc:docMk/>
            <pc:sldMk cId="3968180684" sldId="2147471728"/>
            <ac:spMk id="10" creationId="{FE15F0B5-8AA1-8809-05DF-6924E99CFC7F}"/>
          </ac:spMkLst>
        </pc:spChg>
        <pc:spChg chg="mod">
          <ac:chgData name="Helena Worthington (DTF)" userId="872c2340-4a31-4883-b18d-67548b3a9bcd" providerId="ADAL" clId="{D68F0BA3-3B33-4CAF-B360-4DEE27D55263}" dt="2025-04-29T02:17:25.148" v="137" actId="208"/>
          <ac:spMkLst>
            <pc:docMk/>
            <pc:sldMk cId="3968180684" sldId="2147471728"/>
            <ac:spMk id="11" creationId="{102DDB3B-EE56-4198-DD85-50B985927DC5}"/>
          </ac:spMkLst>
        </pc:spChg>
        <pc:spChg chg="mod">
          <ac:chgData name="Helena Worthington (DTF)" userId="872c2340-4a31-4883-b18d-67548b3a9bcd" providerId="ADAL" clId="{D68F0BA3-3B33-4CAF-B360-4DEE27D55263}" dt="2025-04-29T02:17:25.148" v="137" actId="208"/>
          <ac:spMkLst>
            <pc:docMk/>
            <pc:sldMk cId="3968180684" sldId="2147471728"/>
            <ac:spMk id="14" creationId="{BA1FC4F1-B901-605C-E873-678E8EF65A78}"/>
          </ac:spMkLst>
        </pc:spChg>
        <pc:spChg chg="mod">
          <ac:chgData name="Helena Worthington (DTF)" userId="872c2340-4a31-4883-b18d-67548b3a9bcd" providerId="ADAL" clId="{D68F0BA3-3B33-4CAF-B360-4DEE27D55263}" dt="2025-04-29T02:17:25.148" v="137" actId="208"/>
          <ac:spMkLst>
            <pc:docMk/>
            <pc:sldMk cId="3968180684" sldId="2147471728"/>
            <ac:spMk id="16" creationId="{AAFE2F35-4727-2396-A189-91D76BE60232}"/>
          </ac:spMkLst>
        </pc:spChg>
        <pc:spChg chg="add del">
          <ac:chgData name="Helena Worthington (DTF)" userId="872c2340-4a31-4883-b18d-67548b3a9bcd" providerId="ADAL" clId="{D68F0BA3-3B33-4CAF-B360-4DEE27D55263}" dt="2025-04-29T02:13:09.278" v="110" actId="478"/>
          <ac:spMkLst>
            <pc:docMk/>
            <pc:sldMk cId="3968180684" sldId="2147471728"/>
            <ac:spMk id="18" creationId="{05D4B1AA-5ADE-C10D-8D82-9FB1755D1A89}"/>
          </ac:spMkLst>
        </pc:spChg>
        <pc:spChg chg="mod">
          <ac:chgData name="Helena Worthington (DTF)" userId="872c2340-4a31-4883-b18d-67548b3a9bcd" providerId="ADAL" clId="{D68F0BA3-3B33-4CAF-B360-4DEE27D55263}" dt="2025-04-29T02:13:22.225" v="113" actId="207"/>
          <ac:spMkLst>
            <pc:docMk/>
            <pc:sldMk cId="3968180684" sldId="2147471728"/>
            <ac:spMk id="23" creationId="{5A406F3A-5567-34BA-A3FC-93D1CE7C1895}"/>
          </ac:spMkLst>
        </pc:spChg>
        <pc:spChg chg="mod">
          <ac:chgData name="Helena Worthington (DTF)" userId="872c2340-4a31-4883-b18d-67548b3a9bcd" providerId="ADAL" clId="{D68F0BA3-3B33-4CAF-B360-4DEE27D55263}" dt="2025-04-29T02:13:58.204" v="118" actId="207"/>
          <ac:spMkLst>
            <pc:docMk/>
            <pc:sldMk cId="3968180684" sldId="2147471728"/>
            <ac:spMk id="33" creationId="{E2337557-0157-916F-1BA7-330D808D0E58}"/>
          </ac:spMkLst>
        </pc:spChg>
        <pc:spChg chg="mod">
          <ac:chgData name="Helena Worthington (DTF)" userId="872c2340-4a31-4883-b18d-67548b3a9bcd" providerId="ADAL" clId="{D68F0BA3-3B33-4CAF-B360-4DEE27D55263}" dt="2025-04-29T02:13:58.204" v="118" actId="207"/>
          <ac:spMkLst>
            <pc:docMk/>
            <pc:sldMk cId="3968180684" sldId="2147471728"/>
            <ac:spMk id="37" creationId="{8DCEB02F-FC36-C1FF-81AA-5C495B938DF2}"/>
          </ac:spMkLst>
        </pc:spChg>
        <pc:spChg chg="mod">
          <ac:chgData name="Helena Worthington (DTF)" userId="872c2340-4a31-4883-b18d-67548b3a9bcd" providerId="ADAL" clId="{D68F0BA3-3B33-4CAF-B360-4DEE27D55263}" dt="2025-04-29T02:13:47.062" v="116" actId="207"/>
          <ac:spMkLst>
            <pc:docMk/>
            <pc:sldMk cId="3968180684" sldId="2147471728"/>
            <ac:spMk id="39" creationId="{E0069B05-6897-3BCF-C7B2-56FB3603E3B6}"/>
          </ac:spMkLst>
        </pc:spChg>
        <pc:spChg chg="mod">
          <ac:chgData name="Helena Worthington (DTF)" userId="872c2340-4a31-4883-b18d-67548b3a9bcd" providerId="ADAL" clId="{D68F0BA3-3B33-4CAF-B360-4DEE27D55263}" dt="2025-04-29T02:18:31.890" v="140" actId="208"/>
          <ac:spMkLst>
            <pc:docMk/>
            <pc:sldMk cId="3968180684" sldId="2147471728"/>
            <ac:spMk id="40" creationId="{DE88CE25-CD4B-E207-ABF5-D93E549E39F1}"/>
          </ac:spMkLst>
        </pc:spChg>
        <pc:spChg chg="mod">
          <ac:chgData name="Helena Worthington (DTF)" userId="872c2340-4a31-4883-b18d-67548b3a9bcd" providerId="ADAL" clId="{D68F0BA3-3B33-4CAF-B360-4DEE27D55263}" dt="2025-04-29T02:13:30.781" v="114" actId="207"/>
          <ac:spMkLst>
            <pc:docMk/>
            <pc:sldMk cId="3968180684" sldId="2147471728"/>
            <ac:spMk id="41" creationId="{D9DA6704-CBA3-57AE-C375-EEEB55424266}"/>
          </ac:spMkLst>
        </pc:spChg>
        <pc:spChg chg="mod">
          <ac:chgData name="Helena Worthington (DTF)" userId="872c2340-4a31-4883-b18d-67548b3a9bcd" providerId="ADAL" clId="{D68F0BA3-3B33-4CAF-B360-4DEE27D55263}" dt="2025-04-29T02:13:12.965" v="112" actId="207"/>
          <ac:spMkLst>
            <pc:docMk/>
            <pc:sldMk cId="3968180684" sldId="2147471728"/>
            <ac:spMk id="42" creationId="{5CA3A994-8D0E-C8BB-B1B3-923FBD9B1AE3}"/>
          </ac:spMkLst>
        </pc:spChg>
        <pc:spChg chg="mod">
          <ac:chgData name="Helena Worthington (DTF)" userId="872c2340-4a31-4883-b18d-67548b3a9bcd" providerId="ADAL" clId="{D68F0BA3-3B33-4CAF-B360-4DEE27D55263}" dt="2025-04-29T02:13:22.225" v="113" actId="207"/>
          <ac:spMkLst>
            <pc:docMk/>
            <pc:sldMk cId="3968180684" sldId="2147471728"/>
            <ac:spMk id="43" creationId="{4604122F-7ED4-F9D3-EEE3-73E05FAFECEC}"/>
          </ac:spMkLst>
        </pc:spChg>
        <pc:spChg chg="mod">
          <ac:chgData name="Helena Worthington (DTF)" userId="872c2340-4a31-4883-b18d-67548b3a9bcd" providerId="ADAL" clId="{D68F0BA3-3B33-4CAF-B360-4DEE27D55263}" dt="2025-04-29T02:13:22.225" v="113" actId="207"/>
          <ac:spMkLst>
            <pc:docMk/>
            <pc:sldMk cId="3968180684" sldId="2147471728"/>
            <ac:spMk id="44" creationId="{F235BC0E-756E-3526-8B5B-D2C932983538}"/>
          </ac:spMkLst>
        </pc:spChg>
        <pc:spChg chg="mod">
          <ac:chgData name="Helena Worthington (DTF)" userId="872c2340-4a31-4883-b18d-67548b3a9bcd" providerId="ADAL" clId="{D68F0BA3-3B33-4CAF-B360-4DEE27D55263}" dt="2025-04-29T02:13:22.225" v="113" actId="207"/>
          <ac:spMkLst>
            <pc:docMk/>
            <pc:sldMk cId="3968180684" sldId="2147471728"/>
            <ac:spMk id="45" creationId="{C3872875-E1FC-26C0-D089-D62A5379D8C2}"/>
          </ac:spMkLst>
        </pc:spChg>
        <pc:spChg chg="mod">
          <ac:chgData name="Helena Worthington (DTF)" userId="872c2340-4a31-4883-b18d-67548b3a9bcd" providerId="ADAL" clId="{D68F0BA3-3B33-4CAF-B360-4DEE27D55263}" dt="2025-04-29T02:13:22.225" v="113" actId="207"/>
          <ac:spMkLst>
            <pc:docMk/>
            <pc:sldMk cId="3968180684" sldId="2147471728"/>
            <ac:spMk id="46" creationId="{CF705382-B04F-DBC4-5A52-A2D2D65C38C7}"/>
          </ac:spMkLst>
        </pc:spChg>
        <pc:spChg chg="mod">
          <ac:chgData name="Helena Worthington (DTF)" userId="872c2340-4a31-4883-b18d-67548b3a9bcd" providerId="ADAL" clId="{D68F0BA3-3B33-4CAF-B360-4DEE27D55263}" dt="2025-04-29T02:13:30.781" v="114" actId="207"/>
          <ac:spMkLst>
            <pc:docMk/>
            <pc:sldMk cId="3968180684" sldId="2147471728"/>
            <ac:spMk id="54" creationId="{08B23F64-7B1D-4F77-67D8-53922B233695}"/>
          </ac:spMkLst>
        </pc:spChg>
        <pc:spChg chg="mod">
          <ac:chgData name="Helena Worthington (DTF)" userId="872c2340-4a31-4883-b18d-67548b3a9bcd" providerId="ADAL" clId="{D68F0BA3-3B33-4CAF-B360-4DEE27D55263}" dt="2025-04-29T02:17:50.180" v="138" actId="207"/>
          <ac:spMkLst>
            <pc:docMk/>
            <pc:sldMk cId="3968180684" sldId="2147471728"/>
            <ac:spMk id="55" creationId="{13965542-6316-DB87-FDF2-FDA9002337D3}"/>
          </ac:spMkLst>
        </pc:spChg>
        <pc:spChg chg="mod">
          <ac:chgData name="Helena Worthington (DTF)" userId="872c2340-4a31-4883-b18d-67548b3a9bcd" providerId="ADAL" clId="{D68F0BA3-3B33-4CAF-B360-4DEE27D55263}" dt="2025-04-29T02:18:03.005" v="139" actId="207"/>
          <ac:spMkLst>
            <pc:docMk/>
            <pc:sldMk cId="3968180684" sldId="2147471728"/>
            <ac:spMk id="62" creationId="{0D502920-FCC6-69FE-9606-E007EF9E2153}"/>
          </ac:spMkLst>
        </pc:spChg>
        <pc:spChg chg="mod">
          <ac:chgData name="Helena Worthington (DTF)" userId="872c2340-4a31-4883-b18d-67548b3a9bcd" providerId="ADAL" clId="{D68F0BA3-3B33-4CAF-B360-4DEE27D55263}" dt="2025-04-29T02:18:03.005" v="139" actId="207"/>
          <ac:spMkLst>
            <pc:docMk/>
            <pc:sldMk cId="3968180684" sldId="2147471728"/>
            <ac:spMk id="63" creationId="{6BE692C1-2C24-67E1-9DF8-9EE9C5381EB7}"/>
          </ac:spMkLst>
        </pc:spChg>
        <pc:spChg chg="mod">
          <ac:chgData name="Helena Worthington (DTF)" userId="872c2340-4a31-4883-b18d-67548b3a9bcd" providerId="ADAL" clId="{D68F0BA3-3B33-4CAF-B360-4DEE27D55263}" dt="2025-04-29T02:18:03.005" v="139" actId="207"/>
          <ac:spMkLst>
            <pc:docMk/>
            <pc:sldMk cId="3968180684" sldId="2147471728"/>
            <ac:spMk id="64" creationId="{10364053-78C9-72D1-EEAA-769C50F02730}"/>
          </ac:spMkLst>
        </pc:spChg>
        <pc:spChg chg="mod">
          <ac:chgData name="Helena Worthington (DTF)" userId="872c2340-4a31-4883-b18d-67548b3a9bcd" providerId="ADAL" clId="{D68F0BA3-3B33-4CAF-B360-4DEE27D55263}" dt="2025-04-29T02:18:03.005" v="139" actId="207"/>
          <ac:spMkLst>
            <pc:docMk/>
            <pc:sldMk cId="3968180684" sldId="2147471728"/>
            <ac:spMk id="65" creationId="{C27FCEF3-B489-048A-85FB-4E42D01DC8D5}"/>
          </ac:spMkLst>
        </pc:spChg>
        <pc:spChg chg="mod">
          <ac:chgData name="Helena Worthington (DTF)" userId="872c2340-4a31-4883-b18d-67548b3a9bcd" providerId="ADAL" clId="{D68F0BA3-3B33-4CAF-B360-4DEE27D55263}" dt="2025-04-29T02:11:55.477" v="101" actId="207"/>
          <ac:spMkLst>
            <pc:docMk/>
            <pc:sldMk cId="3968180684" sldId="2147471728"/>
            <ac:spMk id="108" creationId="{BE2D3FFD-2230-FE2D-9D73-FF4324BDFE58}"/>
          </ac:spMkLst>
        </pc:spChg>
        <pc:grpChg chg="add del">
          <ac:chgData name="Helena Worthington (DTF)" userId="872c2340-4a31-4883-b18d-67548b3a9bcd" providerId="ADAL" clId="{D68F0BA3-3B33-4CAF-B360-4DEE27D55263}" dt="2025-04-29T02:13:08.141" v="109" actId="478"/>
          <ac:grpSpMkLst>
            <pc:docMk/>
            <pc:sldMk cId="3968180684" sldId="2147471728"/>
            <ac:grpSpMk id="73" creationId="{FE5BE1A2-D9A2-590B-B67F-C7D964831FA4}"/>
          </ac:grpSpMkLst>
        </pc:grpChg>
        <pc:grpChg chg="add del">
          <ac:chgData name="Helena Worthington (DTF)" userId="872c2340-4a31-4883-b18d-67548b3a9bcd" providerId="ADAL" clId="{D68F0BA3-3B33-4CAF-B360-4DEE27D55263}" dt="2025-04-29T02:13:07.676" v="108" actId="478"/>
          <ac:grpSpMkLst>
            <pc:docMk/>
            <pc:sldMk cId="3968180684" sldId="2147471728"/>
            <ac:grpSpMk id="111" creationId="{F9D7929F-85BD-08D5-7BAA-050AA36E29F5}"/>
          </ac:grpSpMkLst>
        </pc:grpChg>
        <pc:cxnChg chg="mod">
          <ac:chgData name="Helena Worthington (DTF)" userId="872c2340-4a31-4883-b18d-67548b3a9bcd" providerId="ADAL" clId="{D68F0BA3-3B33-4CAF-B360-4DEE27D55263}" dt="2025-04-29T02:13:38.957" v="115" actId="208"/>
          <ac:cxnSpMkLst>
            <pc:docMk/>
            <pc:sldMk cId="3968180684" sldId="2147471728"/>
            <ac:cxnSpMk id="48" creationId="{B5F73B36-2554-D3D1-C95E-D92A45639F74}"/>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lang="en-AU"/>
          </a:p>
        </p:txBody>
      </p:sp>
      <p:sp>
        <p:nvSpPr>
          <p:cNvPr id="3" name="Date Placeholder 2"/>
          <p:cNvSpPr>
            <a:spLocks noGrp="1"/>
          </p:cNvSpPr>
          <p:nvPr>
            <p:ph type="dt" sz="quarter" idx="1"/>
          </p:nvPr>
        </p:nvSpPr>
        <p:spPr>
          <a:xfrm>
            <a:off x="3855839" y="1"/>
            <a:ext cx="2949787" cy="496967"/>
          </a:xfrm>
          <a:prstGeom prst="rect">
            <a:avLst/>
          </a:prstGeom>
        </p:spPr>
        <p:txBody>
          <a:bodyPr vert="horz" lIns="91434" tIns="45717" rIns="91434" bIns="45717" rtlCol="0"/>
          <a:lstStyle>
            <a:lvl1pPr algn="r">
              <a:defRPr sz="1200"/>
            </a:lvl1pPr>
          </a:lstStyle>
          <a:p>
            <a:fld id="{49A2865F-B372-43D2-8255-7FA4007EBB59}" type="datetimeFigureOut">
              <a:rPr lang="en-AU" smtClean="0"/>
              <a:t>30/04/2025</a:t>
            </a:fld>
            <a:endParaRPr lang="en-AU"/>
          </a:p>
        </p:txBody>
      </p:sp>
      <p:sp>
        <p:nvSpPr>
          <p:cNvPr id="4" name="Footer Placeholder 3"/>
          <p:cNvSpPr>
            <a:spLocks noGrp="1"/>
          </p:cNvSpPr>
          <p:nvPr>
            <p:ph type="ftr" sz="quarter" idx="2"/>
          </p:nvPr>
        </p:nvSpPr>
        <p:spPr>
          <a:xfrm>
            <a:off x="1" y="9440647"/>
            <a:ext cx="2949787" cy="496967"/>
          </a:xfrm>
          <a:prstGeom prst="rect">
            <a:avLst/>
          </a:prstGeom>
        </p:spPr>
        <p:txBody>
          <a:bodyPr vert="horz" lIns="91434" tIns="45717" rIns="91434" bIns="45717"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1434" tIns="45717" rIns="91434" bIns="45717"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31"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rtl="0">
              <a:defRPr sz="1200"/>
            </a:lvl1pPr>
          </a:lstStyle>
          <a:p>
            <a:endParaRPr lang="en-AU"/>
          </a:p>
        </p:txBody>
      </p:sp>
      <p:sp>
        <p:nvSpPr>
          <p:cNvPr id="3" name="Date Placeholder 2"/>
          <p:cNvSpPr>
            <a:spLocks noGrp="1"/>
          </p:cNvSpPr>
          <p:nvPr>
            <p:ph type="dt" idx="1"/>
          </p:nvPr>
        </p:nvSpPr>
        <p:spPr>
          <a:xfrm>
            <a:off x="3855839" y="1"/>
            <a:ext cx="2949787" cy="496967"/>
          </a:xfrm>
          <a:prstGeom prst="rect">
            <a:avLst/>
          </a:prstGeom>
        </p:spPr>
        <p:txBody>
          <a:bodyPr vert="horz" lIns="91434" tIns="45717" rIns="91434" bIns="45717" rtlCol="0"/>
          <a:lstStyle>
            <a:lvl1pPr algn="r" rtl="0">
              <a:defRPr sz="1200"/>
            </a:lvl1pPr>
          </a:lstStyle>
          <a:p>
            <a:fld id="{0834D938-244D-4739-949C-2C3FCC68DC46}" type="datetimeFigureOut">
              <a:rPr lang="en-AU" smtClean="0"/>
              <a:pPr/>
              <a:t>30/04/2025</a:t>
            </a:fld>
            <a:endParaRPr lang="en-AU"/>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rtl="0">
              <a:defRPr sz="1200"/>
            </a:lvl1pPr>
          </a:lstStyle>
          <a:p>
            <a:endParaRPr lang="en-AU"/>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13317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198180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379306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947435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059965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650928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2199460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428825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36019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87719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00839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58202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2198439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534915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71F58-093D-20EB-12E6-BD39506F8D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04C5AF-CDAA-DB0C-8DC8-242FEBFBBB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063BF5-1C68-76DB-9697-1A947F8BA504}"/>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291230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944824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38784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44379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562685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979969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89040456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6" name="TextBox 5">
            <a:extLst>
              <a:ext uri="{FF2B5EF4-FFF2-40B4-BE49-F238E27FC236}">
                <a16:creationId xmlns:a16="http://schemas.microsoft.com/office/drawing/2014/main" id="{FB26F56F-6C90-C6B0-BECB-E7F3C5E2B054}"/>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29.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41.xml"/><Relationship Id="rId5" Type="http://schemas.openxmlformats.org/officeDocument/2006/relationships/image" Target="../media/image8.emf"/><Relationship Id="rId4" Type="http://schemas.openxmlformats.org/officeDocument/2006/relationships/oleObject" Target="../embeddings/oleObject33.bin"/></Relationships>
</file>

<file path=ppt/slides/_rels/slide1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notesSlide" Target="../notesSlides/notesSlide7.xml"/><Relationship Id="rId7" Type="http://schemas.openxmlformats.org/officeDocument/2006/relationships/image" Target="../media/image10.png"/><Relationship Id="rId2" Type="http://schemas.openxmlformats.org/officeDocument/2006/relationships/slideLayout" Target="../slideLayouts/slideLayout4.xml"/><Relationship Id="rId1" Type="http://schemas.openxmlformats.org/officeDocument/2006/relationships/tags" Target="../tags/tag42.xml"/><Relationship Id="rId6" Type="http://schemas.openxmlformats.org/officeDocument/2006/relationships/slide" Target="slide14.xml"/><Relationship Id="rId5" Type="http://schemas.openxmlformats.org/officeDocument/2006/relationships/image" Target="../media/image8.emf"/><Relationship Id="rId4" Type="http://schemas.openxmlformats.org/officeDocument/2006/relationships/oleObject" Target="../embeddings/oleObject34.bin"/><Relationship Id="rId9" Type="http://schemas.openxmlformats.org/officeDocument/2006/relationships/slide" Target="slide5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43.xml"/><Relationship Id="rId5" Type="http://schemas.openxmlformats.org/officeDocument/2006/relationships/image" Target="../media/image8.emf"/><Relationship Id="rId4" Type="http://schemas.openxmlformats.org/officeDocument/2006/relationships/oleObject" Target="../embeddings/oleObject35.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44.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50.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45.xml"/><Relationship Id="rId6" Type="http://schemas.openxmlformats.org/officeDocument/2006/relationships/slide" Target="slide47.xml"/><Relationship Id="rId5" Type="http://schemas.openxmlformats.org/officeDocument/2006/relationships/image" Target="../media/image8.emf"/><Relationship Id="rId4" Type="http://schemas.openxmlformats.org/officeDocument/2006/relationships/oleObject" Target="../embeddings/oleObject37.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4.xml"/><Relationship Id="rId1" Type="http://schemas.openxmlformats.org/officeDocument/2006/relationships/tags" Target="../tags/tag46.xml"/><Relationship Id="rId5" Type="http://schemas.openxmlformats.org/officeDocument/2006/relationships/image" Target="../media/image13.png"/><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47.x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48.xml"/><Relationship Id="rId5" Type="http://schemas.openxmlformats.org/officeDocument/2006/relationships/image" Target="../media/image8.emf"/><Relationship Id="rId4" Type="http://schemas.openxmlformats.org/officeDocument/2006/relationships/oleObject" Target="../embeddings/oleObject39.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49.xm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4.xml"/><Relationship Id="rId1" Type="http://schemas.openxmlformats.org/officeDocument/2006/relationships/tags" Target="../tags/tag50.xml"/><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51.xml"/><Relationship Id="rId4" Type="http://schemas.openxmlformats.org/officeDocument/2006/relationships/image" Target="../media/image8.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52.xml"/><Relationship Id="rId4" Type="http://schemas.openxmlformats.org/officeDocument/2006/relationships/image" Target="../media/image8.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53.xml"/><Relationship Id="rId5" Type="http://schemas.openxmlformats.org/officeDocument/2006/relationships/image" Target="../media/image8.emf"/><Relationship Id="rId4" Type="http://schemas.openxmlformats.org/officeDocument/2006/relationships/oleObject" Target="../embeddings/oleObject41.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54.xml"/><Relationship Id="rId5" Type="http://schemas.openxmlformats.org/officeDocument/2006/relationships/image" Target="../media/image8.emf"/><Relationship Id="rId4" Type="http://schemas.openxmlformats.org/officeDocument/2006/relationships/oleObject" Target="../embeddings/oleObject36.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55.xml"/><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56.xml"/><Relationship Id="rId5" Type="http://schemas.openxmlformats.org/officeDocument/2006/relationships/slide" Target="slide29.xml"/><Relationship Id="rId4" Type="http://schemas.openxmlformats.org/officeDocument/2006/relationships/image" Target="../media/image8.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57.xml"/><Relationship Id="rId5" Type="http://schemas.openxmlformats.org/officeDocument/2006/relationships/image" Target="../media/image8.emf"/><Relationship Id="rId4" Type="http://schemas.openxmlformats.org/officeDocument/2006/relationships/oleObject" Target="../embeddings/oleObject42.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58.xml"/><Relationship Id="rId5" Type="http://schemas.openxmlformats.org/officeDocument/2006/relationships/image" Target="../media/image8.emf"/><Relationship Id="rId4" Type="http://schemas.openxmlformats.org/officeDocument/2006/relationships/oleObject" Target="../embeddings/oleObject36.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59.xml"/><Relationship Id="rId5" Type="http://schemas.openxmlformats.org/officeDocument/2006/relationships/image" Target="../media/image8.emf"/><Relationship Id="rId4" Type="http://schemas.openxmlformats.org/officeDocument/2006/relationships/oleObject" Target="../embeddings/oleObject36.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60.xml"/><Relationship Id="rId4" Type="http://schemas.openxmlformats.org/officeDocument/2006/relationships/image" Target="../media/image8.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61.xml"/><Relationship Id="rId5" Type="http://schemas.openxmlformats.org/officeDocument/2006/relationships/image" Target="../media/image8.emf"/><Relationship Id="rId4" Type="http://schemas.openxmlformats.org/officeDocument/2006/relationships/oleObject" Target="../embeddings/oleObject43.bin"/></Relationships>
</file>

<file path=ppt/slides/_rels/slide4.xml.rels><?xml version="1.0" encoding="UTF-8" standalone="yes"?>
<Relationships xmlns="http://schemas.openxmlformats.org/package/2006/relationships"><Relationship Id="rId8" Type="http://schemas.openxmlformats.org/officeDocument/2006/relationships/slide" Target="slide37.xml"/><Relationship Id="rId3" Type="http://schemas.openxmlformats.org/officeDocument/2006/relationships/slide" Target="slide5.xml"/><Relationship Id="rId7" Type="http://schemas.openxmlformats.org/officeDocument/2006/relationships/slide" Target="slide3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18.xml"/><Relationship Id="rId10" Type="http://schemas.openxmlformats.org/officeDocument/2006/relationships/slide" Target="slide45.xml"/><Relationship Id="rId4" Type="http://schemas.openxmlformats.org/officeDocument/2006/relationships/slide" Target="slide8.xml"/><Relationship Id="rId9" Type="http://schemas.openxmlformats.org/officeDocument/2006/relationships/slide" Target="slide44.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4.xml"/><Relationship Id="rId1" Type="http://schemas.openxmlformats.org/officeDocument/2006/relationships/tags" Target="../tags/tag62.xml"/><Relationship Id="rId4" Type="http://schemas.openxmlformats.org/officeDocument/2006/relationships/image" Target="../media/image8.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4.xml"/><Relationship Id="rId1" Type="http://schemas.openxmlformats.org/officeDocument/2006/relationships/tags" Target="../tags/tag63.xml"/><Relationship Id="rId4" Type="http://schemas.openxmlformats.org/officeDocument/2006/relationships/image" Target="../media/image8.e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4.xml"/><Relationship Id="rId1" Type="http://schemas.openxmlformats.org/officeDocument/2006/relationships/tags" Target="../tags/tag64.xml"/><Relationship Id="rId4" Type="http://schemas.openxmlformats.org/officeDocument/2006/relationships/image" Target="../media/image8.e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4.xml"/><Relationship Id="rId1" Type="http://schemas.openxmlformats.org/officeDocument/2006/relationships/tags" Target="../tags/tag65.xml"/><Relationship Id="rId5" Type="http://schemas.openxmlformats.org/officeDocument/2006/relationships/slide" Target="slide21.xml"/><Relationship Id="rId4" Type="http://schemas.openxmlformats.org/officeDocument/2006/relationships/image" Target="../media/image8.e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4.xml"/><Relationship Id="rId1" Type="http://schemas.openxmlformats.org/officeDocument/2006/relationships/tags" Target="../tags/tag66.xml"/><Relationship Id="rId4" Type="http://schemas.openxmlformats.org/officeDocument/2006/relationships/image" Target="../media/image8.e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67.xml"/><Relationship Id="rId5" Type="http://schemas.openxmlformats.org/officeDocument/2006/relationships/image" Target="../media/image8.emf"/><Relationship Id="rId4" Type="http://schemas.openxmlformats.org/officeDocument/2006/relationships/oleObject" Target="../embeddings/oleObject49.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4.xml"/><Relationship Id="rId1" Type="http://schemas.openxmlformats.org/officeDocument/2006/relationships/tags" Target="../tags/tag68.xml"/><Relationship Id="rId4" Type="http://schemas.openxmlformats.org/officeDocument/2006/relationships/image" Target="../media/image8.emf"/></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tags" Target="../tags/tag69.xml"/><Relationship Id="rId5" Type="http://schemas.openxmlformats.org/officeDocument/2006/relationships/image" Target="../media/image8.emf"/><Relationship Id="rId4" Type="http://schemas.openxmlformats.org/officeDocument/2006/relationships/oleObject" Target="../embeddings/oleObject49.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70.xml"/><Relationship Id="rId5" Type="http://schemas.openxmlformats.org/officeDocument/2006/relationships/image" Target="../media/image8.emf"/><Relationship Id="rId4" Type="http://schemas.openxmlformats.org/officeDocument/2006/relationships/oleObject" Target="../embeddings/oleObject50.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7.xml"/><Relationship Id="rId1" Type="http://schemas.openxmlformats.org/officeDocument/2006/relationships/tags" Target="../tags/tag38.xml"/><Relationship Id="rId5" Type="http://schemas.openxmlformats.org/officeDocument/2006/relationships/image" Target="../media/image8.emf"/><Relationship Id="rId4" Type="http://schemas.openxmlformats.org/officeDocument/2006/relationships/oleObject" Target="../embeddings/oleObject30.bin"/></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33.xml"/><Relationship Id="rId1" Type="http://schemas.openxmlformats.org/officeDocument/2006/relationships/tags" Target="../tags/tag71.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4.xml"/><Relationship Id="rId1" Type="http://schemas.openxmlformats.org/officeDocument/2006/relationships/tags" Target="../tags/tag39.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5.xml"/><Relationship Id="rId1" Type="http://schemas.openxmlformats.org/officeDocument/2006/relationships/tags" Target="../tags/tag40.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22A7DD3-FD92-1108-DF53-E8DDD9C4C78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422A7DD3-FD92-1108-DF53-E8DDD9C4C7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p:nvPr>
        </p:nvSpPr>
        <p:spPr>
          <a:xfrm>
            <a:off x="526756" y="1785556"/>
            <a:ext cx="8299199" cy="792760"/>
          </a:xfrm>
        </p:spPr>
        <p:txBody>
          <a:bodyPr anchor="ctr"/>
          <a:lstStyle/>
          <a:p>
            <a:r>
              <a:rPr lang="en-AU" sz="3600" b="1">
                <a:latin typeface="+mn-lt"/>
              </a:rPr>
              <a:t>Implementing ‘Better Practice’ Inspections</a:t>
            </a:r>
          </a:p>
        </p:txBody>
      </p:sp>
      <p:sp>
        <p:nvSpPr>
          <p:cNvPr id="4" name="Text Placeholder 4">
            <a:extLst>
              <a:ext uri="{FF2B5EF4-FFF2-40B4-BE49-F238E27FC236}">
                <a16:creationId xmlns:a16="http://schemas.microsoft.com/office/drawing/2014/main" id="{74695963-93D3-CEED-3211-EA22860FE331}"/>
              </a:ext>
            </a:extLst>
          </p:cNvPr>
          <p:cNvSpPr txBox="1">
            <a:spLocks/>
          </p:cNvSpPr>
          <p:nvPr/>
        </p:nvSpPr>
        <p:spPr>
          <a:xfrm>
            <a:off x="526756" y="2751550"/>
            <a:ext cx="6938464" cy="792760"/>
          </a:xfrm>
          <a:prstGeom prst="rect">
            <a:avLst/>
          </a:prstGeom>
        </p:spPr>
        <p:txBody>
          <a:bodyPr vert="horz" lIns="0" tIns="45713" rIns="0" bIns="45713" rtlCol="0" anchor="ctr" anchorCtr="0">
            <a:noAutofit/>
          </a:bodyPr>
          <a:lstStyle>
            <a:lvl1pPr marL="0" indent="0" algn="l" defTabSz="914349" rtl="0" eaLnBrk="1" latinLnBrk="0" hangingPunct="1">
              <a:spcBef>
                <a:spcPts val="1200"/>
              </a:spcBef>
              <a:buFont typeface="Arial" pitchFamily="34" charset="0"/>
              <a:buNone/>
              <a:defRPr sz="3200" kern="1200" spc="0">
                <a:solidFill>
                  <a:schemeClr val="bg1"/>
                </a:solidFill>
                <a:latin typeface="Segoe UI Semibold" panose="020B0702040204020203" pitchFamily="34" charset="0"/>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600" i="0" u="none" strike="noStrike" kern="1200" cap="none" spc="0" normalizeH="0" baseline="0" noProof="0" dirty="0">
                <a:ln>
                  <a:noFill/>
                </a:ln>
                <a:solidFill>
                  <a:prstClr val="white"/>
                </a:solidFill>
                <a:effectLst/>
                <a:uLnTx/>
                <a:uFillTx/>
                <a:latin typeface="VIC"/>
                <a:cs typeface="Segoe UI"/>
              </a:rPr>
              <a:t>A Playbook for regulators to design and optimise compliance monitoring inspections to become digitally ready</a:t>
            </a:r>
          </a:p>
        </p:txBody>
      </p:sp>
      <p:cxnSp>
        <p:nvCxnSpPr>
          <p:cNvPr id="7" name="Straight Connector 6">
            <a:extLst>
              <a:ext uri="{FF2B5EF4-FFF2-40B4-BE49-F238E27FC236}">
                <a16:creationId xmlns:a16="http://schemas.microsoft.com/office/drawing/2014/main" id="{C488D9C8-3FE7-738F-D31B-F93755B60FF4}"/>
              </a:ext>
            </a:extLst>
          </p:cNvPr>
          <p:cNvCxnSpPr>
            <a:cxnSpLocks/>
            <a:endCxn id="4" idx="2"/>
          </p:cNvCxnSpPr>
          <p:nvPr/>
        </p:nvCxnSpPr>
        <p:spPr>
          <a:xfrm>
            <a:off x="526756" y="3544310"/>
            <a:ext cx="346923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77178ECA-CA3E-4467-3A71-AA5C76829FA3}"/>
              </a:ext>
            </a:extLst>
          </p:cNvPr>
          <p:cNvSpPr txBox="1">
            <a:spLocks/>
          </p:cNvSpPr>
          <p:nvPr/>
        </p:nvSpPr>
        <p:spPr>
          <a:xfrm>
            <a:off x="539999" y="3664480"/>
            <a:ext cx="4624931" cy="50331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400" kern="1200" spc="0" baseline="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1"/>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2400" b="1" i="0" u="none" strike="noStrike" kern="1200" cap="none" spc="0" normalizeH="0" baseline="0" noProof="0" dirty="0">
                <a:ln>
                  <a:noFill/>
                </a:ln>
                <a:solidFill>
                  <a:prstClr val="white"/>
                </a:solidFill>
                <a:effectLst/>
                <a:uLnTx/>
                <a:uFillTx/>
                <a:latin typeface="VIC"/>
                <a:cs typeface="Segoe UI" panose="020B0502040204020203" pitchFamily="34" charset="0"/>
              </a:rPr>
              <a:t>Part B: </a:t>
            </a:r>
            <a:r>
              <a:rPr kumimoji="0" lang="en-AU" sz="2000" b="1" i="0" u="none" strike="noStrike" kern="1200" cap="none" spc="0" normalizeH="0" baseline="0" noProof="0" dirty="0">
                <a:ln>
                  <a:noFill/>
                </a:ln>
                <a:solidFill>
                  <a:prstClr val="white"/>
                </a:solidFill>
                <a:effectLst/>
                <a:uLnTx/>
                <a:uFillTx/>
                <a:latin typeface="VIC"/>
                <a:cs typeface="Segoe UI" panose="020B0502040204020203" pitchFamily="34" charset="0"/>
              </a:rPr>
              <a:t>Design</a:t>
            </a:r>
            <a:r>
              <a:rPr lang="en-AU" sz="2000" b="1" dirty="0">
                <a:solidFill>
                  <a:prstClr val="white"/>
                </a:solidFill>
                <a:latin typeface="VIC"/>
              </a:rPr>
              <a:t> and implement</a:t>
            </a:r>
            <a:endParaRPr kumimoji="0" lang="en-AU" sz="2400" b="1" i="0" u="none" strike="noStrike" kern="1200" cap="none" spc="0" normalizeH="0" baseline="0" noProof="0" dirty="0">
              <a:ln>
                <a:noFill/>
              </a:ln>
              <a:solidFill>
                <a:prstClr val="white"/>
              </a:solidFill>
              <a:effectLst/>
              <a:uLnTx/>
              <a:uFillTx/>
              <a:latin typeface="VIC"/>
              <a:cs typeface="Segoe UI" panose="020B0502040204020203" pitchFamily="34" charset="0"/>
            </a:endParaRPr>
          </a:p>
        </p:txBody>
      </p:sp>
    </p:spTree>
    <p:extLst>
      <p:ext uri="{BB962C8B-B14F-4D97-AF65-F5344CB8AC3E}">
        <p14:creationId xmlns:p14="http://schemas.microsoft.com/office/powerpoint/2010/main" val="208361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68" name="Arrow: Pentagon 67">
            <a:extLst>
              <a:ext uri="{FF2B5EF4-FFF2-40B4-BE49-F238E27FC236}">
                <a16:creationId xmlns:a16="http://schemas.microsoft.com/office/drawing/2014/main" id="{FF89B333-861D-4153-7B91-0A932E40E062}"/>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84" name="Isosceles Triangle 183">
            <a:extLst>
              <a:ext uri="{FF2B5EF4-FFF2-40B4-BE49-F238E27FC236}">
                <a16:creationId xmlns:a16="http://schemas.microsoft.com/office/drawing/2014/main" id="{8D25EA30-E223-256A-8C25-BE75E0101C6E}"/>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86" name="Straight Connector 85">
            <a:extLst>
              <a:ext uri="{FF2B5EF4-FFF2-40B4-BE49-F238E27FC236}">
                <a16:creationId xmlns:a16="http://schemas.microsoft.com/office/drawing/2014/main" id="{757E4D77-98D0-DA2F-AD54-97CE9FE81089}"/>
              </a:ext>
            </a:extLst>
          </p:cNvPr>
          <p:cNvCxnSpPr>
            <a:cxnSpLocks/>
            <a:stCxn id="77" idx="3"/>
            <a:endCxn id="204" idx="3"/>
          </p:cNvCxnSpPr>
          <p:nvPr/>
        </p:nvCxnSpPr>
        <p:spPr>
          <a:xfrm>
            <a:off x="2501401" y="1504597"/>
            <a:ext cx="6469343" cy="3923"/>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Trigger and Focus</a:t>
            </a:r>
          </a:p>
        </p:txBody>
      </p:sp>
      <p:sp>
        <p:nvSpPr>
          <p:cNvPr id="204" name="Isosceles Triangle 203">
            <a:extLst>
              <a:ext uri="{FF2B5EF4-FFF2-40B4-BE49-F238E27FC236}">
                <a16:creationId xmlns:a16="http://schemas.microsoft.com/office/drawing/2014/main" id="{BA9D4C97-DFD6-9311-6065-743BA91D4331}"/>
              </a:ext>
            </a:extLst>
          </p:cNvPr>
          <p:cNvSpPr/>
          <p:nvPr/>
        </p:nvSpPr>
        <p:spPr>
          <a:xfrm rot="5400000">
            <a:off x="8911509" y="1450039"/>
            <a:ext cx="235429" cy="11696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10</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
        <p:nvSpPr>
          <p:cNvPr id="2" name="Rectangle 1">
            <a:extLst>
              <a:ext uri="{FF2B5EF4-FFF2-40B4-BE49-F238E27FC236}">
                <a16:creationId xmlns:a16="http://schemas.microsoft.com/office/drawing/2014/main" id="{C45EE30E-CA19-62A3-F5F0-85AC1924989C}"/>
              </a:ext>
            </a:extLst>
          </p:cNvPr>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This stage may be automated with a digital process and well-defined business rules. This stage will establish and guide the inspection process. </a:t>
            </a:r>
            <a:endParaRPr lang="en-AU" sz="1000" b="1">
              <a:solidFill>
                <a:schemeClr val="bg2"/>
              </a:solidFill>
            </a:endParaRPr>
          </a:p>
        </p:txBody>
      </p:sp>
      <p:sp>
        <p:nvSpPr>
          <p:cNvPr id="118" name="Isosceles Triangle 117">
            <a:extLst>
              <a:ext uri="{FF2B5EF4-FFF2-40B4-BE49-F238E27FC236}">
                <a16:creationId xmlns:a16="http://schemas.microsoft.com/office/drawing/2014/main" id="{932DBB07-57F5-A152-E12D-F0B7121DDC65}"/>
              </a:ext>
            </a:extLst>
          </p:cNvPr>
          <p:cNvSpPr/>
          <p:nvPr/>
        </p:nvSpPr>
        <p:spPr>
          <a:xfrm rot="5400000">
            <a:off x="6015876" y="2162753"/>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186" name="Rectangle 185">
            <a:extLst>
              <a:ext uri="{FF2B5EF4-FFF2-40B4-BE49-F238E27FC236}">
                <a16:creationId xmlns:a16="http://schemas.microsoft.com/office/drawing/2014/main" id="{E98B2176-E01B-4A97-5A26-9C87EC1BC431}"/>
              </a:ext>
            </a:extLst>
          </p:cNvPr>
          <p:cNvSpPr>
            <a:spLocks/>
          </p:cNvSpPr>
          <p:nvPr/>
        </p:nvSpPr>
        <p:spPr>
          <a:xfrm>
            <a:off x="935498" y="5636145"/>
            <a:ext cx="216000" cy="21600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187" name="Rectangle 186">
            <a:extLst>
              <a:ext uri="{FF2B5EF4-FFF2-40B4-BE49-F238E27FC236}">
                <a16:creationId xmlns:a16="http://schemas.microsoft.com/office/drawing/2014/main" id="{95E854BA-59EF-75D2-4028-91AEC4720B03}"/>
              </a:ext>
            </a:extLst>
          </p:cNvPr>
          <p:cNvSpPr>
            <a:spLocks/>
          </p:cNvSpPr>
          <p:nvPr/>
        </p:nvSpPr>
        <p:spPr>
          <a:xfrm>
            <a:off x="935498" y="5945002"/>
            <a:ext cx="216000" cy="216000"/>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188" name="Content Placeholder 1">
            <a:extLst>
              <a:ext uri="{FF2B5EF4-FFF2-40B4-BE49-F238E27FC236}">
                <a16:creationId xmlns:a16="http://schemas.microsoft.com/office/drawing/2014/main" id="{9A251AF4-58EC-E0AC-41F1-AA092ED87D37}"/>
              </a:ext>
            </a:extLst>
          </p:cNvPr>
          <p:cNvSpPr txBox="1">
            <a:spLocks/>
          </p:cNvSpPr>
          <p:nvPr/>
        </p:nvSpPr>
        <p:spPr>
          <a:xfrm>
            <a:off x="1236404" y="5644335"/>
            <a:ext cx="2384176"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189" name="Content Placeholder 1">
            <a:extLst>
              <a:ext uri="{FF2B5EF4-FFF2-40B4-BE49-F238E27FC236}">
                <a16:creationId xmlns:a16="http://schemas.microsoft.com/office/drawing/2014/main" id="{4566F8D5-0138-2B8C-2758-522822F448B9}"/>
              </a:ext>
            </a:extLst>
          </p:cNvPr>
          <p:cNvSpPr txBox="1">
            <a:spLocks/>
          </p:cNvSpPr>
          <p:nvPr/>
        </p:nvSpPr>
        <p:spPr>
          <a:xfrm>
            <a:off x="1236404" y="5953192"/>
            <a:ext cx="3492000"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grpSp>
        <p:nvGrpSpPr>
          <p:cNvPr id="61" name="Group 60">
            <a:extLst>
              <a:ext uri="{FF2B5EF4-FFF2-40B4-BE49-F238E27FC236}">
                <a16:creationId xmlns:a16="http://schemas.microsoft.com/office/drawing/2014/main" id="{A7457DBF-6848-9279-22DC-50CDF393261F}"/>
              </a:ext>
            </a:extLst>
          </p:cNvPr>
          <p:cNvGrpSpPr>
            <a:grpSpLocks noChangeAspect="1"/>
          </p:cNvGrpSpPr>
          <p:nvPr/>
        </p:nvGrpSpPr>
        <p:grpSpPr>
          <a:xfrm>
            <a:off x="4319363" y="584059"/>
            <a:ext cx="5039996" cy="254379"/>
            <a:chOff x="-3869577" y="1922284"/>
            <a:chExt cx="4597773" cy="232059"/>
          </a:xfrm>
        </p:grpSpPr>
        <p:grpSp>
          <p:nvGrpSpPr>
            <p:cNvPr id="57" name="Group 56">
              <a:extLst>
                <a:ext uri="{FF2B5EF4-FFF2-40B4-BE49-F238E27FC236}">
                  <a16:creationId xmlns:a16="http://schemas.microsoft.com/office/drawing/2014/main" id="{CD771A8C-EF16-F394-2612-35E62D809203}"/>
                </a:ext>
              </a:extLst>
            </p:cNvPr>
            <p:cNvGrpSpPr/>
            <p:nvPr/>
          </p:nvGrpSpPr>
          <p:grpSpPr>
            <a:xfrm>
              <a:off x="-3869577" y="1922284"/>
              <a:ext cx="813518" cy="232059"/>
              <a:chOff x="-5562550" y="1992616"/>
              <a:chExt cx="813518" cy="232059"/>
            </a:xfrm>
          </p:grpSpPr>
          <p:sp>
            <p:nvSpPr>
              <p:cNvPr id="7" name="Isosceles Triangle 6">
                <a:extLst>
                  <a:ext uri="{FF2B5EF4-FFF2-40B4-BE49-F238E27FC236}">
                    <a16:creationId xmlns:a16="http://schemas.microsoft.com/office/drawing/2014/main" id="{8F841526-6D78-1BA2-67BB-9F274753119F}"/>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8" name="Arrow: Pentagon 7">
                <a:extLst>
                  <a:ext uri="{FF2B5EF4-FFF2-40B4-BE49-F238E27FC236}">
                    <a16:creationId xmlns:a16="http://schemas.microsoft.com/office/drawing/2014/main" id="{541AC84F-A361-A736-49AF-4780A3AFB62B}"/>
                  </a:ext>
                </a:extLst>
              </p:cNvPr>
              <p:cNvSpPr/>
              <p:nvPr/>
            </p:nvSpPr>
            <p:spPr>
              <a:xfrm>
                <a:off x="-5447035" y="2001768"/>
                <a:ext cx="662636"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bg1"/>
                    </a:solidFill>
                    <a:latin typeface="+mj-lt"/>
                  </a:rPr>
                  <a:t>TRIGGER </a:t>
                </a:r>
                <a:br>
                  <a:rPr lang="en-AU" sz="600">
                    <a:solidFill>
                      <a:schemeClr val="bg1"/>
                    </a:solidFill>
                    <a:latin typeface="+mj-lt"/>
                  </a:rPr>
                </a:br>
                <a:r>
                  <a:rPr lang="en-AU" sz="600">
                    <a:solidFill>
                      <a:schemeClr val="bg1"/>
                    </a:solidFill>
                    <a:latin typeface="+mj-lt"/>
                  </a:rPr>
                  <a:t>AND  FOCUS</a:t>
                </a:r>
              </a:p>
            </p:txBody>
          </p:sp>
          <p:sp>
            <p:nvSpPr>
              <p:cNvPr id="9" name="Oval 8">
                <a:extLst>
                  <a:ext uri="{FF2B5EF4-FFF2-40B4-BE49-F238E27FC236}">
                    <a16:creationId xmlns:a16="http://schemas.microsoft.com/office/drawing/2014/main" id="{9317D03C-E4C9-FE14-F2D1-0FA3E9EAB9E8}"/>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0" name="Oval 9">
                <a:extLst>
                  <a:ext uri="{FF2B5EF4-FFF2-40B4-BE49-F238E27FC236}">
                    <a16:creationId xmlns:a16="http://schemas.microsoft.com/office/drawing/2014/main" id="{DA23D1F4-BECB-4AFA-8A33-D58F5EEE84B2}"/>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1" name="Isosceles Triangle 10">
                <a:extLst>
                  <a:ext uri="{FF2B5EF4-FFF2-40B4-BE49-F238E27FC236}">
                    <a16:creationId xmlns:a16="http://schemas.microsoft.com/office/drawing/2014/main" id="{1FDFFAB0-715A-24FF-6B64-92945E936D30}"/>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12" name="Group 5">
                <a:extLst>
                  <a:ext uri="{FF2B5EF4-FFF2-40B4-BE49-F238E27FC236}">
                    <a16:creationId xmlns:a16="http://schemas.microsoft.com/office/drawing/2014/main" id="{2F22290E-81ED-2D1F-944B-C55DDE4C6CAD}"/>
                  </a:ext>
                </a:extLst>
              </p:cNvPr>
              <p:cNvGrpSpPr>
                <a:grpSpLocks noChangeAspect="1"/>
              </p:cNvGrpSpPr>
              <p:nvPr/>
            </p:nvGrpSpPr>
            <p:grpSpPr bwMode="auto">
              <a:xfrm>
                <a:off x="-5510730" y="2044519"/>
                <a:ext cx="129011" cy="128252"/>
                <a:chOff x="3163" y="2182"/>
                <a:chExt cx="340" cy="338"/>
              </a:xfrm>
              <a:solidFill>
                <a:schemeClr val="tx2"/>
              </a:solidFill>
            </p:grpSpPr>
            <p:sp>
              <p:nvSpPr>
                <p:cNvPr id="13" name="Freeform 6">
                  <a:extLst>
                    <a:ext uri="{FF2B5EF4-FFF2-40B4-BE49-F238E27FC236}">
                      <a16:creationId xmlns:a16="http://schemas.microsoft.com/office/drawing/2014/main" id="{34FCF02C-E272-F8FF-93CC-5AEE3DF38FD6}"/>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 name="Freeform 7">
                  <a:extLst>
                    <a:ext uri="{FF2B5EF4-FFF2-40B4-BE49-F238E27FC236}">
                      <a16:creationId xmlns:a16="http://schemas.microsoft.com/office/drawing/2014/main" id="{DD1E7561-2809-A987-C7D2-8C7DCF5F9E46}"/>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5" name="Freeform 8">
                  <a:extLst>
                    <a:ext uri="{FF2B5EF4-FFF2-40B4-BE49-F238E27FC236}">
                      <a16:creationId xmlns:a16="http://schemas.microsoft.com/office/drawing/2014/main" id="{D2CE344D-5188-6E31-0E14-86F18D0DE8CC}"/>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56" name="Group 55">
              <a:extLst>
                <a:ext uri="{FF2B5EF4-FFF2-40B4-BE49-F238E27FC236}">
                  <a16:creationId xmlns:a16="http://schemas.microsoft.com/office/drawing/2014/main" id="{EC5645E3-BD70-A5A1-91E8-B9A8EAFCAA21}"/>
                </a:ext>
              </a:extLst>
            </p:cNvPr>
            <p:cNvGrpSpPr/>
            <p:nvPr/>
          </p:nvGrpSpPr>
          <p:grpSpPr>
            <a:xfrm>
              <a:off x="-2940691" y="1922284"/>
              <a:ext cx="814355" cy="232059"/>
              <a:chOff x="-4452658" y="1992616"/>
              <a:chExt cx="814355" cy="232059"/>
            </a:xfrm>
          </p:grpSpPr>
          <p:sp>
            <p:nvSpPr>
              <p:cNvPr id="16" name="Isosceles Triangle 15">
                <a:extLst>
                  <a:ext uri="{FF2B5EF4-FFF2-40B4-BE49-F238E27FC236}">
                    <a16:creationId xmlns:a16="http://schemas.microsoft.com/office/drawing/2014/main" id="{EC462112-3944-C89D-7D4C-F34C85BB8F1A}"/>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8" name="Arrow: Pentagon 17">
                <a:extLst>
                  <a:ext uri="{FF2B5EF4-FFF2-40B4-BE49-F238E27FC236}">
                    <a16:creationId xmlns:a16="http://schemas.microsoft.com/office/drawing/2014/main" id="{51B0694F-3469-FD3D-57AB-48C0357B5D37}"/>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19" name="Isosceles Triangle 18">
                <a:extLst>
                  <a:ext uri="{FF2B5EF4-FFF2-40B4-BE49-F238E27FC236}">
                    <a16:creationId xmlns:a16="http://schemas.microsoft.com/office/drawing/2014/main" id="{72B0C933-8953-CEB7-B750-12DC7686B956}"/>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20" name="Group 19">
                <a:extLst>
                  <a:ext uri="{FF2B5EF4-FFF2-40B4-BE49-F238E27FC236}">
                    <a16:creationId xmlns:a16="http://schemas.microsoft.com/office/drawing/2014/main" id="{2F583916-049A-314B-D138-EF0DB22BE9A1}"/>
                  </a:ext>
                </a:extLst>
              </p:cNvPr>
              <p:cNvGrpSpPr/>
              <p:nvPr/>
            </p:nvGrpSpPr>
            <p:grpSpPr>
              <a:xfrm>
                <a:off x="-4452658" y="1992616"/>
                <a:ext cx="232059" cy="232059"/>
                <a:chOff x="722538" y="2874633"/>
                <a:chExt cx="360000" cy="360000"/>
              </a:xfrm>
            </p:grpSpPr>
            <p:sp>
              <p:nvSpPr>
                <p:cNvPr id="21" name="Oval 20">
                  <a:extLst>
                    <a:ext uri="{FF2B5EF4-FFF2-40B4-BE49-F238E27FC236}">
                      <a16:creationId xmlns:a16="http://schemas.microsoft.com/office/drawing/2014/main" id="{0E93C44D-2A13-7542-C508-F59D5B95745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2" name="Oval 21">
                  <a:extLst>
                    <a:ext uri="{FF2B5EF4-FFF2-40B4-BE49-F238E27FC236}">
                      <a16:creationId xmlns:a16="http://schemas.microsoft.com/office/drawing/2014/main" id="{61432C5F-743F-C9BA-486D-511EE3F3B53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grpSp>
            <p:nvGrpSpPr>
              <p:cNvPr id="23" name="Group 22">
                <a:extLst>
                  <a:ext uri="{FF2B5EF4-FFF2-40B4-BE49-F238E27FC236}">
                    <a16:creationId xmlns:a16="http://schemas.microsoft.com/office/drawing/2014/main" id="{215673FF-55FE-52FA-0FFA-FED0453097F5}"/>
                  </a:ext>
                </a:extLst>
              </p:cNvPr>
              <p:cNvGrpSpPr>
                <a:grpSpLocks noChangeAspect="1"/>
              </p:cNvGrpSpPr>
              <p:nvPr/>
            </p:nvGrpSpPr>
            <p:grpSpPr>
              <a:xfrm>
                <a:off x="-4400757" y="2046064"/>
                <a:ext cx="125162" cy="125162"/>
                <a:chOff x="6107113" y="1108075"/>
                <a:chExt cx="542925" cy="542925"/>
              </a:xfrm>
              <a:solidFill>
                <a:schemeClr val="tx2"/>
              </a:solidFill>
            </p:grpSpPr>
            <p:sp>
              <p:nvSpPr>
                <p:cNvPr id="24" name="Freeform 129">
                  <a:extLst>
                    <a:ext uri="{FF2B5EF4-FFF2-40B4-BE49-F238E27FC236}">
                      <a16:creationId xmlns:a16="http://schemas.microsoft.com/office/drawing/2014/main" id="{7900B4AE-6882-7DC0-E544-1428B4CA9902}"/>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5" name="Freeform 130">
                  <a:extLst>
                    <a:ext uri="{FF2B5EF4-FFF2-40B4-BE49-F238E27FC236}">
                      <a16:creationId xmlns:a16="http://schemas.microsoft.com/office/drawing/2014/main" id="{1EB943D9-48C6-1AD3-7A3D-CB924029A71C}"/>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58" name="Group 57">
              <a:extLst>
                <a:ext uri="{FF2B5EF4-FFF2-40B4-BE49-F238E27FC236}">
                  <a16:creationId xmlns:a16="http://schemas.microsoft.com/office/drawing/2014/main" id="{104841FD-A7D6-4CD1-8DA9-F63D1186864B}"/>
                </a:ext>
              </a:extLst>
            </p:cNvPr>
            <p:cNvGrpSpPr/>
            <p:nvPr/>
          </p:nvGrpSpPr>
          <p:grpSpPr>
            <a:xfrm>
              <a:off x="-2005852" y="1922284"/>
              <a:ext cx="831754" cy="232059"/>
              <a:chOff x="-3336813" y="1992616"/>
              <a:chExt cx="831754" cy="232059"/>
            </a:xfrm>
          </p:grpSpPr>
          <p:sp>
            <p:nvSpPr>
              <p:cNvPr id="26" name="Isosceles Triangle 25">
                <a:extLst>
                  <a:ext uri="{FF2B5EF4-FFF2-40B4-BE49-F238E27FC236}">
                    <a16:creationId xmlns:a16="http://schemas.microsoft.com/office/drawing/2014/main" id="{7855A49D-E76C-64FC-4A7B-3D910EFAE01E}"/>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7" name="Arrow: Pentagon 26">
                <a:extLst>
                  <a:ext uri="{FF2B5EF4-FFF2-40B4-BE49-F238E27FC236}">
                    <a16:creationId xmlns:a16="http://schemas.microsoft.com/office/drawing/2014/main" id="{9163F5A5-7CC2-3DB4-4C92-8F430304CC22}"/>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28" name="Isosceles Triangle 27">
                <a:extLst>
                  <a:ext uri="{FF2B5EF4-FFF2-40B4-BE49-F238E27FC236}">
                    <a16:creationId xmlns:a16="http://schemas.microsoft.com/office/drawing/2014/main" id="{85ABCB46-87B7-E53E-12D4-6678FF4EE539}"/>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9" name="Oval 28">
                <a:extLst>
                  <a:ext uri="{FF2B5EF4-FFF2-40B4-BE49-F238E27FC236}">
                    <a16:creationId xmlns:a16="http://schemas.microsoft.com/office/drawing/2014/main" id="{B69B5005-5B8D-D3B7-2087-CE932AD27A41}"/>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30" name="Oval 29">
                <a:extLst>
                  <a:ext uri="{FF2B5EF4-FFF2-40B4-BE49-F238E27FC236}">
                    <a16:creationId xmlns:a16="http://schemas.microsoft.com/office/drawing/2014/main" id="{50E1AC6F-73D5-9D53-BE41-691CFC6E5EFC}"/>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31" name="Group 30">
                <a:extLst>
                  <a:ext uri="{FF2B5EF4-FFF2-40B4-BE49-F238E27FC236}">
                    <a16:creationId xmlns:a16="http://schemas.microsoft.com/office/drawing/2014/main" id="{65C29514-B7F1-AB23-1D48-46BD5D48C165}"/>
                  </a:ext>
                </a:extLst>
              </p:cNvPr>
              <p:cNvGrpSpPr>
                <a:grpSpLocks noChangeAspect="1"/>
              </p:cNvGrpSpPr>
              <p:nvPr/>
            </p:nvGrpSpPr>
            <p:grpSpPr>
              <a:xfrm>
                <a:off x="-3266565" y="2049187"/>
                <a:ext cx="96235" cy="118977"/>
                <a:chOff x="5126038" y="3305175"/>
                <a:chExt cx="436562" cy="539750"/>
              </a:xfrm>
              <a:solidFill>
                <a:schemeClr val="tx2"/>
              </a:solidFill>
            </p:grpSpPr>
            <p:sp>
              <p:nvSpPr>
                <p:cNvPr id="32" name="Freeform 34">
                  <a:extLst>
                    <a:ext uri="{FF2B5EF4-FFF2-40B4-BE49-F238E27FC236}">
                      <a16:creationId xmlns:a16="http://schemas.microsoft.com/office/drawing/2014/main" id="{8AD0332E-E1EA-90E7-74F0-DCA35783869A}"/>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3" name="Freeform 35">
                  <a:extLst>
                    <a:ext uri="{FF2B5EF4-FFF2-40B4-BE49-F238E27FC236}">
                      <a16:creationId xmlns:a16="http://schemas.microsoft.com/office/drawing/2014/main" id="{0D4DAD7E-1A9C-655A-843F-6985C67F8B8C}"/>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4" name="Freeform 36">
                  <a:extLst>
                    <a:ext uri="{FF2B5EF4-FFF2-40B4-BE49-F238E27FC236}">
                      <a16:creationId xmlns:a16="http://schemas.microsoft.com/office/drawing/2014/main" id="{BD988A8B-756E-8252-D212-3E51D40C3FA0}"/>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5" name="Freeform 37">
                  <a:extLst>
                    <a:ext uri="{FF2B5EF4-FFF2-40B4-BE49-F238E27FC236}">
                      <a16:creationId xmlns:a16="http://schemas.microsoft.com/office/drawing/2014/main" id="{AF97AB9D-2D2C-C8BF-0AEB-78467B2B54DC}"/>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6" name="Freeform 38">
                  <a:extLst>
                    <a:ext uri="{FF2B5EF4-FFF2-40B4-BE49-F238E27FC236}">
                      <a16:creationId xmlns:a16="http://schemas.microsoft.com/office/drawing/2014/main" id="{47F01CAC-C7A0-F2AB-C245-1A557D83CE09}"/>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7" name="Freeform 39">
                  <a:extLst>
                    <a:ext uri="{FF2B5EF4-FFF2-40B4-BE49-F238E27FC236}">
                      <a16:creationId xmlns:a16="http://schemas.microsoft.com/office/drawing/2014/main" id="{08C2A231-21FC-FB12-830C-4F2B076723D6}"/>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40">
                  <a:extLst>
                    <a:ext uri="{FF2B5EF4-FFF2-40B4-BE49-F238E27FC236}">
                      <a16:creationId xmlns:a16="http://schemas.microsoft.com/office/drawing/2014/main" id="{4A88624B-B26C-5BBF-289D-5A3164218657}"/>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0" name="Group 59">
              <a:extLst>
                <a:ext uri="{FF2B5EF4-FFF2-40B4-BE49-F238E27FC236}">
                  <a16:creationId xmlns:a16="http://schemas.microsoft.com/office/drawing/2014/main" id="{B5383CA4-0DDC-9B0D-6D61-E3D85EF51DB1}"/>
                </a:ext>
              </a:extLst>
            </p:cNvPr>
            <p:cNvGrpSpPr/>
            <p:nvPr/>
          </p:nvGrpSpPr>
          <p:grpSpPr>
            <a:xfrm>
              <a:off x="-88602" y="1922284"/>
              <a:ext cx="816798" cy="232059"/>
              <a:chOff x="-1159348" y="1992616"/>
              <a:chExt cx="816798" cy="232059"/>
            </a:xfrm>
          </p:grpSpPr>
          <p:sp>
            <p:nvSpPr>
              <p:cNvPr id="39" name="Arrow: Pentagon 38">
                <a:extLst>
                  <a:ext uri="{FF2B5EF4-FFF2-40B4-BE49-F238E27FC236}">
                    <a16:creationId xmlns:a16="http://schemas.microsoft.com/office/drawing/2014/main" id="{B14C51B9-042E-CCBB-8358-68DE8CB99370}"/>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40" name="Group 39">
                <a:extLst>
                  <a:ext uri="{FF2B5EF4-FFF2-40B4-BE49-F238E27FC236}">
                    <a16:creationId xmlns:a16="http://schemas.microsoft.com/office/drawing/2014/main" id="{00E0B307-069E-20C9-1774-4DF0E6BFBFDE}"/>
                  </a:ext>
                </a:extLst>
              </p:cNvPr>
              <p:cNvGrpSpPr/>
              <p:nvPr/>
            </p:nvGrpSpPr>
            <p:grpSpPr>
              <a:xfrm>
                <a:off x="-1159348" y="1992616"/>
                <a:ext cx="232059" cy="232059"/>
                <a:chOff x="722538" y="2874633"/>
                <a:chExt cx="360000" cy="360000"/>
              </a:xfrm>
            </p:grpSpPr>
            <p:sp>
              <p:nvSpPr>
                <p:cNvPr id="41" name="Oval 40">
                  <a:extLst>
                    <a:ext uri="{FF2B5EF4-FFF2-40B4-BE49-F238E27FC236}">
                      <a16:creationId xmlns:a16="http://schemas.microsoft.com/office/drawing/2014/main" id="{9E61A263-5BC9-AA38-3B76-79D9DB13732C}"/>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42" name="Oval 41">
                  <a:extLst>
                    <a:ext uri="{FF2B5EF4-FFF2-40B4-BE49-F238E27FC236}">
                      <a16:creationId xmlns:a16="http://schemas.microsoft.com/office/drawing/2014/main" id="{9229F20F-C65B-6263-BFB3-2CB9CD98F4E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grpSp>
            <p:nvGrpSpPr>
              <p:cNvPr id="43" name="Group 42">
                <a:extLst>
                  <a:ext uri="{FF2B5EF4-FFF2-40B4-BE49-F238E27FC236}">
                    <a16:creationId xmlns:a16="http://schemas.microsoft.com/office/drawing/2014/main" id="{C5DDC599-A072-E8FA-6140-219CB63922A3}"/>
                  </a:ext>
                </a:extLst>
              </p:cNvPr>
              <p:cNvGrpSpPr>
                <a:grpSpLocks noChangeAspect="1"/>
              </p:cNvGrpSpPr>
              <p:nvPr/>
            </p:nvGrpSpPr>
            <p:grpSpPr>
              <a:xfrm>
                <a:off x="-1104014" y="2061697"/>
                <a:ext cx="121389" cy="93898"/>
                <a:chOff x="8389938" y="1176338"/>
                <a:chExt cx="539751" cy="417513"/>
              </a:xfrm>
              <a:solidFill>
                <a:schemeClr val="tx2"/>
              </a:solidFill>
            </p:grpSpPr>
            <p:sp>
              <p:nvSpPr>
                <p:cNvPr id="44" name="Freeform 23">
                  <a:extLst>
                    <a:ext uri="{FF2B5EF4-FFF2-40B4-BE49-F238E27FC236}">
                      <a16:creationId xmlns:a16="http://schemas.microsoft.com/office/drawing/2014/main" id="{F46DF902-A4D3-80C5-0D02-95EDDDA9AAE4}"/>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5" name="Freeform 24">
                  <a:extLst>
                    <a:ext uri="{FF2B5EF4-FFF2-40B4-BE49-F238E27FC236}">
                      <a16:creationId xmlns:a16="http://schemas.microsoft.com/office/drawing/2014/main" id="{C8B1E1C4-4818-72ED-8764-005C8904F091}"/>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59" name="Group 58">
              <a:extLst>
                <a:ext uri="{FF2B5EF4-FFF2-40B4-BE49-F238E27FC236}">
                  <a16:creationId xmlns:a16="http://schemas.microsoft.com/office/drawing/2014/main" id="{AC1765C6-5A6B-F94D-E537-0E01ED649F89}"/>
                </a:ext>
              </a:extLst>
            </p:cNvPr>
            <p:cNvGrpSpPr/>
            <p:nvPr/>
          </p:nvGrpSpPr>
          <p:grpSpPr>
            <a:xfrm>
              <a:off x="-1053614" y="1922284"/>
              <a:ext cx="844528" cy="232059"/>
              <a:chOff x="-2221794" y="1992616"/>
              <a:chExt cx="844528" cy="232059"/>
            </a:xfrm>
          </p:grpSpPr>
          <p:sp>
            <p:nvSpPr>
              <p:cNvPr id="46" name="Isosceles Triangle 45">
                <a:extLst>
                  <a:ext uri="{FF2B5EF4-FFF2-40B4-BE49-F238E27FC236}">
                    <a16:creationId xmlns:a16="http://schemas.microsoft.com/office/drawing/2014/main" id="{C35FF2C7-6E19-D4C9-5260-7927D4A2CC9D}"/>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47" name="Isosceles Triangle 46">
                <a:extLst>
                  <a:ext uri="{FF2B5EF4-FFF2-40B4-BE49-F238E27FC236}">
                    <a16:creationId xmlns:a16="http://schemas.microsoft.com/office/drawing/2014/main" id="{3FF4F15F-C0D0-BC21-644B-201A9A55CE59}"/>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48" name="Arrow: Pentagon 47">
                <a:extLst>
                  <a:ext uri="{FF2B5EF4-FFF2-40B4-BE49-F238E27FC236}">
                    <a16:creationId xmlns:a16="http://schemas.microsoft.com/office/drawing/2014/main" id="{AAE3518C-721B-B30B-AD1C-DDBA98109A8E}"/>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49" name="Isosceles Triangle 48">
                <a:extLst>
                  <a:ext uri="{FF2B5EF4-FFF2-40B4-BE49-F238E27FC236}">
                    <a16:creationId xmlns:a16="http://schemas.microsoft.com/office/drawing/2014/main" id="{E777A5E1-0FD0-C34B-EC7F-DFEE6E30BA6C}"/>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nvGrpSpPr>
              <p:cNvPr id="50" name="Group 49">
                <a:extLst>
                  <a:ext uri="{FF2B5EF4-FFF2-40B4-BE49-F238E27FC236}">
                    <a16:creationId xmlns:a16="http://schemas.microsoft.com/office/drawing/2014/main" id="{81D15EF0-2345-6C8C-8C26-984661248FFE}"/>
                  </a:ext>
                </a:extLst>
              </p:cNvPr>
              <p:cNvGrpSpPr/>
              <p:nvPr/>
            </p:nvGrpSpPr>
            <p:grpSpPr>
              <a:xfrm>
                <a:off x="-2221794" y="1992616"/>
                <a:ext cx="232059" cy="232059"/>
                <a:chOff x="722538" y="2874633"/>
                <a:chExt cx="360000" cy="360000"/>
              </a:xfrm>
            </p:grpSpPr>
            <p:sp>
              <p:nvSpPr>
                <p:cNvPr id="51" name="Oval 50">
                  <a:extLst>
                    <a:ext uri="{FF2B5EF4-FFF2-40B4-BE49-F238E27FC236}">
                      <a16:creationId xmlns:a16="http://schemas.microsoft.com/office/drawing/2014/main" id="{B4127680-4828-AD24-4D68-D6ACD9479720}"/>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52" name="Oval 51">
                  <a:extLst>
                    <a:ext uri="{FF2B5EF4-FFF2-40B4-BE49-F238E27FC236}">
                      <a16:creationId xmlns:a16="http://schemas.microsoft.com/office/drawing/2014/main" id="{8836E407-9170-411A-B716-A7BBEA910B47}"/>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sp>
            <p:nvSpPr>
              <p:cNvPr id="53" name="Freeform 23">
                <a:extLst>
                  <a:ext uri="{FF2B5EF4-FFF2-40B4-BE49-F238E27FC236}">
                    <a16:creationId xmlns:a16="http://schemas.microsoft.com/office/drawing/2014/main" id="{F5844480-8A92-2E2E-ACE3-92CC491F8035}"/>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54" name="Oval 53">
                <a:extLst>
                  <a:ext uri="{FF2B5EF4-FFF2-40B4-BE49-F238E27FC236}">
                    <a16:creationId xmlns:a16="http://schemas.microsoft.com/office/drawing/2014/main" id="{8056A6B6-5489-6930-0EF2-6EA6A27E71B7}"/>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grpSp>
      </p:grpSp>
      <p:sp>
        <p:nvSpPr>
          <p:cNvPr id="76" name="Isosceles Triangle 75">
            <a:extLst>
              <a:ext uri="{FF2B5EF4-FFF2-40B4-BE49-F238E27FC236}">
                <a16:creationId xmlns:a16="http://schemas.microsoft.com/office/drawing/2014/main" id="{0B6FCD94-1FA9-4F1C-0877-511627CCCE7A}"/>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77" name="Arrow: Pentagon 76">
            <a:extLst>
              <a:ext uri="{FF2B5EF4-FFF2-40B4-BE49-F238E27FC236}">
                <a16:creationId xmlns:a16="http://schemas.microsoft.com/office/drawing/2014/main" id="{C507A24A-214D-1B77-E87F-78338CBDAABF}"/>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TRIGGER AND FOCUS</a:t>
            </a:r>
          </a:p>
        </p:txBody>
      </p:sp>
      <p:sp>
        <p:nvSpPr>
          <p:cNvPr id="80" name="Isosceles Triangle 79">
            <a:extLst>
              <a:ext uri="{FF2B5EF4-FFF2-40B4-BE49-F238E27FC236}">
                <a16:creationId xmlns:a16="http://schemas.microsoft.com/office/drawing/2014/main" id="{3C9C9D52-7E62-FEAC-6757-2850C0D1E908}"/>
              </a:ext>
            </a:extLst>
          </p:cNvPr>
          <p:cNvSpPr/>
          <p:nvPr/>
        </p:nvSpPr>
        <p:spPr>
          <a:xfrm rot="5400000">
            <a:off x="2252297" y="1446574"/>
            <a:ext cx="235429" cy="11696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64" name="Group 63">
            <a:extLst>
              <a:ext uri="{FF2B5EF4-FFF2-40B4-BE49-F238E27FC236}">
                <a16:creationId xmlns:a16="http://schemas.microsoft.com/office/drawing/2014/main" id="{64E13226-8B72-950D-03A2-D1A5AB30B49B}"/>
              </a:ext>
            </a:extLst>
          </p:cNvPr>
          <p:cNvGrpSpPr/>
          <p:nvPr/>
        </p:nvGrpSpPr>
        <p:grpSpPr>
          <a:xfrm>
            <a:off x="935498" y="1280444"/>
            <a:ext cx="466980" cy="466980"/>
            <a:chOff x="935498" y="1280444"/>
            <a:chExt cx="466980" cy="466980"/>
          </a:xfrm>
        </p:grpSpPr>
        <p:sp>
          <p:nvSpPr>
            <p:cNvPr id="78" name="Oval 77">
              <a:extLst>
                <a:ext uri="{FF2B5EF4-FFF2-40B4-BE49-F238E27FC236}">
                  <a16:creationId xmlns:a16="http://schemas.microsoft.com/office/drawing/2014/main" id="{2CCBB119-A2D4-97AE-DD4D-856FE1B0CFD5}"/>
                </a:ext>
              </a:extLst>
            </p:cNvPr>
            <p:cNvSpPr/>
            <p:nvPr/>
          </p:nvSpPr>
          <p:spPr>
            <a:xfrm>
              <a:off x="935498" y="1280444"/>
              <a:ext cx="466980" cy="4669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79" name="Oval 78">
              <a:extLst>
                <a:ext uri="{FF2B5EF4-FFF2-40B4-BE49-F238E27FC236}">
                  <a16:creationId xmlns:a16="http://schemas.microsoft.com/office/drawing/2014/main" id="{EB8AA3F8-5BAA-E470-D940-471E8E7BA53D}"/>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sp>
        <p:nvSpPr>
          <p:cNvPr id="93" name="Rectangle 92">
            <a:extLst>
              <a:ext uri="{FF2B5EF4-FFF2-40B4-BE49-F238E27FC236}">
                <a16:creationId xmlns:a16="http://schemas.microsoft.com/office/drawing/2014/main" id="{7CF2C122-898D-7652-69F8-FE9BCF6ED9C4}"/>
              </a:ext>
            </a:extLst>
          </p:cNvPr>
          <p:cNvSpPr/>
          <p:nvPr/>
        </p:nvSpPr>
        <p:spPr>
          <a:xfrm>
            <a:off x="1444121" y="2080369"/>
            <a:ext cx="4556629" cy="241498"/>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Trigger</a:t>
            </a:r>
          </a:p>
        </p:txBody>
      </p:sp>
      <p:sp>
        <p:nvSpPr>
          <p:cNvPr id="101" name="Rectangle 100">
            <a:extLst>
              <a:ext uri="{FF2B5EF4-FFF2-40B4-BE49-F238E27FC236}">
                <a16:creationId xmlns:a16="http://schemas.microsoft.com/office/drawing/2014/main" id="{AF522BD9-F343-ACB4-7959-45810D75AC8D}"/>
              </a:ext>
            </a:extLst>
          </p:cNvPr>
          <p:cNvSpPr/>
          <p:nvPr/>
        </p:nvSpPr>
        <p:spPr>
          <a:xfrm>
            <a:off x="6156330" y="2080369"/>
            <a:ext cx="3071580" cy="241498"/>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Focus</a:t>
            </a:r>
          </a:p>
        </p:txBody>
      </p:sp>
      <p:grpSp>
        <p:nvGrpSpPr>
          <p:cNvPr id="138" name="Group 137">
            <a:extLst>
              <a:ext uri="{FF2B5EF4-FFF2-40B4-BE49-F238E27FC236}">
                <a16:creationId xmlns:a16="http://schemas.microsoft.com/office/drawing/2014/main" id="{D2DFC92A-C5AB-EBD5-9917-82141D5F2B7C}"/>
              </a:ext>
            </a:extLst>
          </p:cNvPr>
          <p:cNvGrpSpPr/>
          <p:nvPr/>
        </p:nvGrpSpPr>
        <p:grpSpPr>
          <a:xfrm>
            <a:off x="5199976" y="5303865"/>
            <a:ext cx="4027932" cy="857137"/>
            <a:chOff x="5199976" y="5303865"/>
            <a:chExt cx="4027932" cy="857137"/>
          </a:xfrm>
        </p:grpSpPr>
        <p:sp>
          <p:nvSpPr>
            <p:cNvPr id="137" name="Right Triangle 136">
              <a:extLst>
                <a:ext uri="{FF2B5EF4-FFF2-40B4-BE49-F238E27FC236}">
                  <a16:creationId xmlns:a16="http://schemas.microsoft.com/office/drawing/2014/main" id="{E1A85C20-F981-09ED-C3F6-9BDCD9EE9D80}"/>
                </a:ext>
              </a:extLst>
            </p:cNvPr>
            <p:cNvSpPr/>
            <p:nvPr/>
          </p:nvSpPr>
          <p:spPr>
            <a:xfrm rot="5400000">
              <a:off x="5199976" y="5303865"/>
              <a:ext cx="342000" cy="342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89" name="object 112">
              <a:extLst>
                <a:ext uri="{FF2B5EF4-FFF2-40B4-BE49-F238E27FC236}">
                  <a16:creationId xmlns:a16="http://schemas.microsoft.com/office/drawing/2014/main" id="{ECD89055-23DC-2859-7491-B2650BE1A22A}"/>
                </a:ext>
              </a:extLst>
            </p:cNvPr>
            <p:cNvSpPr txBox="1"/>
            <p:nvPr/>
          </p:nvSpPr>
          <p:spPr>
            <a:xfrm>
              <a:off x="5245451" y="5353403"/>
              <a:ext cx="3982457" cy="807599"/>
            </a:xfrm>
            <a:prstGeom prst="rect">
              <a:avLst/>
            </a:prstGeom>
            <a:solidFill>
              <a:schemeClr val="bg1"/>
            </a:solidFill>
            <a:ln w="12700">
              <a:solidFill>
                <a:schemeClr val="accent1"/>
              </a:solidFill>
            </a:ln>
          </p:spPr>
          <p:txBody>
            <a:bodyPr vert="horz" wrap="square" lIns="144000" tIns="72000" rIns="144000" bIns="72000" rtlCol="0" anchor="ctr">
              <a:noAutofit/>
            </a:bodyPr>
            <a:lstStyle/>
            <a:p>
              <a:r>
                <a:rPr lang="en-AU" sz="1000" b="1">
                  <a:latin typeface="+mj-lt"/>
                  <a:cs typeface="Times New Roman"/>
                </a:rPr>
                <a:t>Trigger and Focus</a:t>
              </a:r>
              <a:r>
                <a:rPr lang="en-AU" sz="1000">
                  <a:latin typeface="+mj-lt"/>
                  <a:cs typeface="Times New Roman"/>
                </a:rPr>
                <a:t>: Commence your inspections in response to a key decision or input, define the purpose and scope to guide inspections.</a:t>
              </a:r>
            </a:p>
          </p:txBody>
        </p:sp>
      </p:grpSp>
      <p:sp>
        <p:nvSpPr>
          <p:cNvPr id="140" name="object 41">
            <a:extLst>
              <a:ext uri="{FF2B5EF4-FFF2-40B4-BE49-F238E27FC236}">
                <a16:creationId xmlns:a16="http://schemas.microsoft.com/office/drawing/2014/main" id="{58911907-EBEB-75D2-1CDC-38F46D79FB5C}"/>
              </a:ext>
            </a:extLst>
          </p:cNvPr>
          <p:cNvSpPr txBox="1">
            <a:spLocks noGrp="1" noRot="1" noMove="1" noResize="1" noEditPoints="1" noAdjustHandles="1" noChangeArrowheads="1" noChangeShapeType="1"/>
          </p:cNvSpPr>
          <p:nvPr/>
        </p:nvSpPr>
        <p:spPr>
          <a:xfrm>
            <a:off x="789063" y="2550352"/>
            <a:ext cx="8570296" cy="2500582"/>
          </a:xfrm>
          <a:prstGeom prst="rect">
            <a:avLst/>
          </a:prstGeom>
          <a:solidFill>
            <a:schemeClr val="bg2"/>
          </a:solidFill>
        </p:spPr>
        <p:txBody>
          <a:bodyPr vert="horz" wrap="square" lIns="36000" tIns="36000" rIns="36000" bIns="36000" rtlCol="0" anchor="t">
            <a:noAutofit/>
          </a:bodyPr>
          <a:lstStyle/>
          <a:p>
            <a:pPr marL="12700" algn="ctr"/>
            <a:endParaRPr sz="950">
              <a:latin typeface="+mj-lt"/>
              <a:cs typeface="Open Sans"/>
            </a:endParaRPr>
          </a:p>
        </p:txBody>
      </p:sp>
      <p:sp>
        <p:nvSpPr>
          <p:cNvPr id="103" name="Rectangle 102">
            <a:extLst>
              <a:ext uri="{FF2B5EF4-FFF2-40B4-BE49-F238E27FC236}">
                <a16:creationId xmlns:a16="http://schemas.microsoft.com/office/drawing/2014/main" id="{84ABBDB5-934A-1C7C-4A88-87D1268AF61E}"/>
              </a:ext>
            </a:extLst>
          </p:cNvPr>
          <p:cNvSpPr/>
          <p:nvPr/>
        </p:nvSpPr>
        <p:spPr>
          <a:xfrm>
            <a:off x="931178" y="2931209"/>
            <a:ext cx="236776" cy="1964639"/>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Internal teams</a:t>
            </a:r>
          </a:p>
        </p:txBody>
      </p:sp>
      <p:grpSp>
        <p:nvGrpSpPr>
          <p:cNvPr id="129" name="Group 128">
            <a:extLst>
              <a:ext uri="{FF2B5EF4-FFF2-40B4-BE49-F238E27FC236}">
                <a16:creationId xmlns:a16="http://schemas.microsoft.com/office/drawing/2014/main" id="{1EDD4497-1DEA-B7A6-204A-5CE40B435086}"/>
              </a:ext>
            </a:extLst>
          </p:cNvPr>
          <p:cNvGrpSpPr/>
          <p:nvPr/>
        </p:nvGrpSpPr>
        <p:grpSpPr>
          <a:xfrm>
            <a:off x="3333566" y="3246365"/>
            <a:ext cx="1112422" cy="1300897"/>
            <a:chOff x="2609850" y="2625571"/>
            <a:chExt cx="1251957" cy="1312905"/>
          </a:xfrm>
        </p:grpSpPr>
        <p:sp>
          <p:nvSpPr>
            <p:cNvPr id="112" name="Rectangle 111">
              <a:extLst>
                <a:ext uri="{FF2B5EF4-FFF2-40B4-BE49-F238E27FC236}">
                  <a16:creationId xmlns:a16="http://schemas.microsoft.com/office/drawing/2014/main" id="{A24549C7-1B07-F134-FB13-11E33948C393}"/>
                </a:ext>
              </a:extLst>
            </p:cNvPr>
            <p:cNvSpPr/>
            <p:nvPr/>
          </p:nvSpPr>
          <p:spPr>
            <a:xfrm>
              <a:off x="2609850"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Create a new case and workflow for the inspection</a:t>
              </a:r>
            </a:p>
          </p:txBody>
        </p:sp>
        <p:sp>
          <p:nvSpPr>
            <p:cNvPr id="119" name="Rectangle 118">
              <a:extLst>
                <a:ext uri="{FF2B5EF4-FFF2-40B4-BE49-F238E27FC236}">
                  <a16:creationId xmlns:a16="http://schemas.microsoft.com/office/drawing/2014/main" id="{46ABB6CF-9E19-95B0-110D-90BD811DAC79}"/>
                </a:ext>
              </a:extLst>
            </p:cNvPr>
            <p:cNvSpPr/>
            <p:nvPr/>
          </p:nvSpPr>
          <p:spPr>
            <a:xfrm>
              <a:off x="2609850"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grpSp>
        <p:nvGrpSpPr>
          <p:cNvPr id="128" name="Group 127">
            <a:extLst>
              <a:ext uri="{FF2B5EF4-FFF2-40B4-BE49-F238E27FC236}">
                <a16:creationId xmlns:a16="http://schemas.microsoft.com/office/drawing/2014/main" id="{6F7913AC-92BD-E058-2D97-F80783693B1B}"/>
              </a:ext>
            </a:extLst>
          </p:cNvPr>
          <p:cNvGrpSpPr/>
          <p:nvPr/>
        </p:nvGrpSpPr>
        <p:grpSpPr>
          <a:xfrm>
            <a:off x="4807145" y="3246365"/>
            <a:ext cx="1112422" cy="1300897"/>
            <a:chOff x="3952540" y="2625571"/>
            <a:chExt cx="1251957" cy="1312905"/>
          </a:xfrm>
        </p:grpSpPr>
        <p:sp>
          <p:nvSpPr>
            <p:cNvPr id="113" name="Rectangle 112">
              <a:extLst>
                <a:ext uri="{FF2B5EF4-FFF2-40B4-BE49-F238E27FC236}">
                  <a16:creationId xmlns:a16="http://schemas.microsoft.com/office/drawing/2014/main" id="{91B05480-2270-C6DC-FF0A-F6154EA4625E}"/>
                </a:ext>
              </a:extLst>
            </p:cNvPr>
            <p:cNvSpPr/>
            <p:nvPr/>
          </p:nvSpPr>
          <p:spPr>
            <a:xfrm>
              <a:off x="3952540"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Triage and prioritise inspections based on risk assessment</a:t>
              </a:r>
            </a:p>
          </p:txBody>
        </p:sp>
        <p:sp>
          <p:nvSpPr>
            <p:cNvPr id="120" name="Rectangle 119">
              <a:extLst>
                <a:ext uri="{FF2B5EF4-FFF2-40B4-BE49-F238E27FC236}">
                  <a16:creationId xmlns:a16="http://schemas.microsoft.com/office/drawing/2014/main" id="{AC4E7AA6-0AEB-67CE-B4DF-551F33ABCB4F}"/>
                </a:ext>
              </a:extLst>
            </p:cNvPr>
            <p:cNvSpPr/>
            <p:nvPr/>
          </p:nvSpPr>
          <p:spPr>
            <a:xfrm>
              <a:off x="3952540"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grpSp>
        <p:nvGrpSpPr>
          <p:cNvPr id="127" name="Group 126">
            <a:extLst>
              <a:ext uri="{FF2B5EF4-FFF2-40B4-BE49-F238E27FC236}">
                <a16:creationId xmlns:a16="http://schemas.microsoft.com/office/drawing/2014/main" id="{0DEE1EC7-B745-0D58-9F50-C96AE2A4B257}"/>
              </a:ext>
            </a:extLst>
          </p:cNvPr>
          <p:cNvGrpSpPr/>
          <p:nvPr/>
        </p:nvGrpSpPr>
        <p:grpSpPr>
          <a:xfrm>
            <a:off x="6319186" y="3246365"/>
            <a:ext cx="1112423" cy="1300897"/>
            <a:chOff x="5295228" y="2625571"/>
            <a:chExt cx="1251958" cy="1312905"/>
          </a:xfrm>
        </p:grpSpPr>
        <p:sp>
          <p:nvSpPr>
            <p:cNvPr id="114" name="Rectangle 113">
              <a:extLst>
                <a:ext uri="{FF2B5EF4-FFF2-40B4-BE49-F238E27FC236}">
                  <a16:creationId xmlns:a16="http://schemas.microsoft.com/office/drawing/2014/main" id="{CC45E247-3E82-059C-68DE-3CED4D56C2C5}"/>
                </a:ext>
              </a:extLst>
            </p:cNvPr>
            <p:cNvSpPr/>
            <p:nvPr/>
          </p:nvSpPr>
          <p:spPr>
            <a:xfrm>
              <a:off x="5295228"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Define inspection purpose and approach</a:t>
              </a:r>
            </a:p>
          </p:txBody>
        </p:sp>
        <p:sp>
          <p:nvSpPr>
            <p:cNvPr id="121" name="Rectangle 120">
              <a:extLst>
                <a:ext uri="{FF2B5EF4-FFF2-40B4-BE49-F238E27FC236}">
                  <a16:creationId xmlns:a16="http://schemas.microsoft.com/office/drawing/2014/main" id="{D8EF73A3-6700-4675-7EC9-87D11C7ACDA4}"/>
                </a:ext>
              </a:extLst>
            </p:cNvPr>
            <p:cNvSpPr/>
            <p:nvPr/>
          </p:nvSpPr>
          <p:spPr>
            <a:xfrm>
              <a:off x="5295229"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grpSp>
        <p:nvGrpSpPr>
          <p:cNvPr id="126" name="Group 125">
            <a:extLst>
              <a:ext uri="{FF2B5EF4-FFF2-40B4-BE49-F238E27FC236}">
                <a16:creationId xmlns:a16="http://schemas.microsoft.com/office/drawing/2014/main" id="{F51825E1-A0BB-D32F-69F2-8984B00982E3}"/>
              </a:ext>
            </a:extLst>
          </p:cNvPr>
          <p:cNvGrpSpPr/>
          <p:nvPr/>
        </p:nvGrpSpPr>
        <p:grpSpPr>
          <a:xfrm>
            <a:off x="7904031" y="3246365"/>
            <a:ext cx="1112422" cy="1300897"/>
            <a:chOff x="7300534" y="2625571"/>
            <a:chExt cx="1251957" cy="1312905"/>
          </a:xfrm>
        </p:grpSpPr>
        <p:sp>
          <p:nvSpPr>
            <p:cNvPr id="115" name="Rectangle 114">
              <a:extLst>
                <a:ext uri="{FF2B5EF4-FFF2-40B4-BE49-F238E27FC236}">
                  <a16:creationId xmlns:a16="http://schemas.microsoft.com/office/drawing/2014/main" id="{7FAB57A1-8C91-3E35-0513-779BF26411B0}"/>
                </a:ext>
              </a:extLst>
            </p:cNvPr>
            <p:cNvSpPr/>
            <p:nvPr/>
          </p:nvSpPr>
          <p:spPr>
            <a:xfrm>
              <a:off x="7300534" y="2798438"/>
              <a:ext cx="1251957" cy="1140038"/>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Define inspection scope</a:t>
              </a:r>
            </a:p>
          </p:txBody>
        </p:sp>
        <p:sp>
          <p:nvSpPr>
            <p:cNvPr id="122" name="Rectangle 121">
              <a:extLst>
                <a:ext uri="{FF2B5EF4-FFF2-40B4-BE49-F238E27FC236}">
                  <a16:creationId xmlns:a16="http://schemas.microsoft.com/office/drawing/2014/main" id="{8D91060B-AFFC-DFEB-B869-C7BC5E2914DF}"/>
                </a:ext>
              </a:extLst>
            </p:cNvPr>
            <p:cNvSpPr/>
            <p:nvPr/>
          </p:nvSpPr>
          <p:spPr>
            <a:xfrm>
              <a:off x="7300534" y="2625571"/>
              <a:ext cx="125195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COMMON</a:t>
              </a:r>
            </a:p>
          </p:txBody>
        </p:sp>
      </p:grpSp>
      <p:sp>
        <p:nvSpPr>
          <p:cNvPr id="130" name="Isosceles Triangle 129">
            <a:extLst>
              <a:ext uri="{FF2B5EF4-FFF2-40B4-BE49-F238E27FC236}">
                <a16:creationId xmlns:a16="http://schemas.microsoft.com/office/drawing/2014/main" id="{6F28356B-09FA-FC61-0273-2B69ADC5CB49}"/>
              </a:ext>
            </a:extLst>
          </p:cNvPr>
          <p:cNvSpPr/>
          <p:nvPr/>
        </p:nvSpPr>
        <p:spPr>
          <a:xfrm rot="5400000">
            <a:off x="1138717" y="3851847"/>
            <a:ext cx="346014" cy="88112"/>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cxnSp>
        <p:nvCxnSpPr>
          <p:cNvPr id="132" name="Straight Arrow Connector 131">
            <a:extLst>
              <a:ext uri="{FF2B5EF4-FFF2-40B4-BE49-F238E27FC236}">
                <a16:creationId xmlns:a16="http://schemas.microsoft.com/office/drawing/2014/main" id="{CBFE2529-C6D7-B530-C0D4-38115DD5D47A}"/>
              </a:ext>
            </a:extLst>
          </p:cNvPr>
          <p:cNvCxnSpPr>
            <a:cxnSpLocks/>
          </p:cNvCxnSpPr>
          <p:nvPr/>
        </p:nvCxnSpPr>
        <p:spPr>
          <a:xfrm>
            <a:off x="4467173" y="3895903"/>
            <a:ext cx="342000"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DDB730F1-875E-81CB-F8D2-9CEF5CD23A78}"/>
              </a:ext>
            </a:extLst>
          </p:cNvPr>
          <p:cNvCxnSpPr>
            <a:cxnSpLocks/>
          </p:cNvCxnSpPr>
          <p:nvPr/>
        </p:nvCxnSpPr>
        <p:spPr>
          <a:xfrm>
            <a:off x="5927187" y="3895903"/>
            <a:ext cx="387314"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ED929D53-84F5-7128-3561-29BFEB4F6597}"/>
              </a:ext>
            </a:extLst>
          </p:cNvPr>
          <p:cNvCxnSpPr>
            <a:cxnSpLocks/>
          </p:cNvCxnSpPr>
          <p:nvPr/>
        </p:nvCxnSpPr>
        <p:spPr>
          <a:xfrm>
            <a:off x="7434474" y="3895903"/>
            <a:ext cx="451801"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BB62C866-063D-43F6-27A1-9D66FC745AC1}"/>
              </a:ext>
            </a:extLst>
          </p:cNvPr>
          <p:cNvCxnSpPr>
            <a:cxnSpLocks/>
          </p:cNvCxnSpPr>
          <p:nvPr/>
        </p:nvCxnSpPr>
        <p:spPr>
          <a:xfrm>
            <a:off x="9028057" y="3895903"/>
            <a:ext cx="331301"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grpSp>
        <p:nvGrpSpPr>
          <p:cNvPr id="100" name="Group 99">
            <a:extLst>
              <a:ext uri="{FF2B5EF4-FFF2-40B4-BE49-F238E27FC236}">
                <a16:creationId xmlns:a16="http://schemas.microsoft.com/office/drawing/2014/main" id="{33BFF484-842A-C8DB-F5D7-0621F2D9384D}"/>
              </a:ext>
            </a:extLst>
          </p:cNvPr>
          <p:cNvGrpSpPr/>
          <p:nvPr/>
        </p:nvGrpSpPr>
        <p:grpSpPr>
          <a:xfrm>
            <a:off x="1060988" y="1405934"/>
            <a:ext cx="216000" cy="216000"/>
            <a:chOff x="4528562" y="793354"/>
            <a:chExt cx="141420" cy="140588"/>
          </a:xfrm>
        </p:grpSpPr>
        <p:sp>
          <p:nvSpPr>
            <p:cNvPr id="88" name="Freeform 6">
              <a:extLst>
                <a:ext uri="{FF2B5EF4-FFF2-40B4-BE49-F238E27FC236}">
                  <a16:creationId xmlns:a16="http://schemas.microsoft.com/office/drawing/2014/main" id="{172727DE-2D58-84C8-6B78-D399C5E24711}"/>
                </a:ext>
              </a:extLst>
            </p:cNvPr>
            <p:cNvSpPr>
              <a:spLocks noEditPoints="1"/>
            </p:cNvSpPr>
            <p:nvPr/>
          </p:nvSpPr>
          <p:spPr bwMode="auto">
            <a:xfrm>
              <a:off x="4528562" y="793354"/>
              <a:ext cx="141420" cy="14058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90" name="Freeform 7">
              <a:extLst>
                <a:ext uri="{FF2B5EF4-FFF2-40B4-BE49-F238E27FC236}">
                  <a16:creationId xmlns:a16="http://schemas.microsoft.com/office/drawing/2014/main" id="{B3E8779B-0F2A-A127-662C-60284C702688}"/>
                </a:ext>
              </a:extLst>
            </p:cNvPr>
            <p:cNvSpPr>
              <a:spLocks/>
            </p:cNvSpPr>
            <p:nvPr/>
          </p:nvSpPr>
          <p:spPr bwMode="auto">
            <a:xfrm>
              <a:off x="4592201" y="831205"/>
              <a:ext cx="14142" cy="14974"/>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99" name="Freeform 8">
              <a:extLst>
                <a:ext uri="{FF2B5EF4-FFF2-40B4-BE49-F238E27FC236}">
                  <a16:creationId xmlns:a16="http://schemas.microsoft.com/office/drawing/2014/main" id="{16839FAB-8771-D5D2-63E3-BE39785F0A3A}"/>
                </a:ext>
              </a:extLst>
            </p:cNvPr>
            <p:cNvSpPr>
              <a:spLocks/>
            </p:cNvSpPr>
            <p:nvPr/>
          </p:nvSpPr>
          <p:spPr bwMode="auto">
            <a:xfrm>
              <a:off x="4587210" y="852834"/>
              <a:ext cx="24125" cy="42426"/>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nvGrpSpPr>
          <p:cNvPr id="62" name="Group 61">
            <a:extLst>
              <a:ext uri="{FF2B5EF4-FFF2-40B4-BE49-F238E27FC236}">
                <a16:creationId xmlns:a16="http://schemas.microsoft.com/office/drawing/2014/main" id="{94956889-AE09-F977-AB72-4D7F82023C50}"/>
              </a:ext>
            </a:extLst>
          </p:cNvPr>
          <p:cNvGrpSpPr/>
          <p:nvPr/>
        </p:nvGrpSpPr>
        <p:grpSpPr>
          <a:xfrm>
            <a:off x="1444119" y="2931209"/>
            <a:ext cx="1542722" cy="1964639"/>
            <a:chOff x="2609849" y="2625571"/>
            <a:chExt cx="1354476" cy="1982773"/>
          </a:xfrm>
        </p:grpSpPr>
        <p:sp>
          <p:nvSpPr>
            <p:cNvPr id="63" name="Rectangle 62">
              <a:extLst>
                <a:ext uri="{FF2B5EF4-FFF2-40B4-BE49-F238E27FC236}">
                  <a16:creationId xmlns:a16="http://schemas.microsoft.com/office/drawing/2014/main" id="{F2F37F55-72BE-826F-4E9B-71C199ABA7C4}"/>
                </a:ext>
              </a:extLst>
            </p:cNvPr>
            <p:cNvSpPr/>
            <p:nvPr/>
          </p:nvSpPr>
          <p:spPr>
            <a:xfrm>
              <a:off x="2609849" y="2798438"/>
              <a:ext cx="1354476" cy="1809906"/>
            </a:xfrm>
            <a:prstGeom prst="rect">
              <a:avLst/>
            </a:prstGeom>
            <a:solidFill>
              <a:schemeClr val="bg1"/>
            </a:solidFill>
            <a:ln w="19050" cap="rnd">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00">
                  <a:solidFill>
                    <a:schemeClr val="tx2"/>
                  </a:solidFill>
                </a:rPr>
                <a:t>Receive information or direction to conduct an inspection such as: </a:t>
              </a:r>
            </a:p>
            <a:p>
              <a:pPr marL="72000" indent="-72000" algn="ctr">
                <a:buFont typeface="Arial" panose="020B0604020202020204" pitchFamily="34" charset="0"/>
                <a:buChar char="•"/>
              </a:pPr>
              <a:r>
                <a:rPr lang="en-AU" sz="900">
                  <a:solidFill>
                    <a:schemeClr val="tx2"/>
                  </a:solidFill>
                </a:rPr>
                <a:t>Complaints</a:t>
              </a:r>
            </a:p>
            <a:p>
              <a:pPr marL="72000" indent="-72000" algn="ctr">
                <a:buFont typeface="Arial" panose="020B0604020202020204" pitchFamily="34" charset="0"/>
                <a:buChar char="•"/>
              </a:pPr>
              <a:r>
                <a:rPr lang="en-AU" sz="900">
                  <a:solidFill>
                    <a:schemeClr val="tx2"/>
                  </a:solidFill>
                </a:rPr>
                <a:t>Referrals</a:t>
              </a:r>
            </a:p>
            <a:p>
              <a:pPr marL="72000" indent="-72000" algn="ctr">
                <a:buFont typeface="Arial" panose="020B0604020202020204" pitchFamily="34" charset="0"/>
                <a:buChar char="•"/>
              </a:pPr>
              <a:r>
                <a:rPr lang="en-AU" sz="900">
                  <a:solidFill>
                    <a:schemeClr val="tx2"/>
                  </a:solidFill>
                </a:rPr>
                <a:t>Inspection intervals or milestones</a:t>
              </a:r>
            </a:p>
            <a:p>
              <a:pPr marL="72000" indent="-72000" algn="ctr">
                <a:buFont typeface="Arial" panose="020B0604020202020204" pitchFamily="34" charset="0"/>
                <a:buChar char="•"/>
              </a:pPr>
              <a:r>
                <a:rPr lang="en-AU" sz="900">
                  <a:solidFill>
                    <a:schemeClr val="tx2"/>
                  </a:solidFill>
                </a:rPr>
                <a:t>Internal intelligence or executive directions</a:t>
              </a:r>
            </a:p>
            <a:p>
              <a:pPr marL="72000" indent="-72000" algn="ctr">
                <a:buFont typeface="Arial" panose="020B0604020202020204" pitchFamily="34" charset="0"/>
                <a:buChar char="•"/>
              </a:pPr>
              <a:r>
                <a:rPr lang="en-AU" sz="900">
                  <a:solidFill>
                    <a:schemeClr val="tx2"/>
                  </a:solidFill>
                </a:rPr>
                <a:t>Regulated entity notification &amp; reporting</a:t>
              </a:r>
            </a:p>
            <a:p>
              <a:pPr marL="72000" indent="-72000" algn="ctr">
                <a:buFont typeface="Arial" panose="020B0604020202020204" pitchFamily="34" charset="0"/>
                <a:buChar char="•"/>
              </a:pPr>
              <a:r>
                <a:rPr lang="en-AU" sz="900">
                  <a:solidFill>
                    <a:schemeClr val="tx2"/>
                  </a:solidFill>
                </a:rPr>
                <a:t>Industry notifications</a:t>
              </a:r>
            </a:p>
          </p:txBody>
        </p:sp>
        <p:sp>
          <p:nvSpPr>
            <p:cNvPr id="65" name="Rectangle 64">
              <a:extLst>
                <a:ext uri="{FF2B5EF4-FFF2-40B4-BE49-F238E27FC236}">
                  <a16:creationId xmlns:a16="http://schemas.microsoft.com/office/drawing/2014/main" id="{8209DFA0-FFBA-1AEE-268D-D9505CD82A9A}"/>
                </a:ext>
              </a:extLst>
            </p:cNvPr>
            <p:cNvSpPr/>
            <p:nvPr/>
          </p:nvSpPr>
          <p:spPr>
            <a:xfrm>
              <a:off x="2609849" y="2625571"/>
              <a:ext cx="1351817" cy="172867"/>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bg1"/>
                  </a:solidFill>
                  <a:latin typeface="VIC" panose="00000500000000000000" pitchFamily="50" charset="0"/>
                </a:rPr>
                <a:t>CONFIGURABLE</a:t>
              </a:r>
            </a:p>
          </p:txBody>
        </p:sp>
      </p:grpSp>
      <p:cxnSp>
        <p:nvCxnSpPr>
          <p:cNvPr id="66" name="Straight Arrow Connector 65">
            <a:extLst>
              <a:ext uri="{FF2B5EF4-FFF2-40B4-BE49-F238E27FC236}">
                <a16:creationId xmlns:a16="http://schemas.microsoft.com/office/drawing/2014/main" id="{AD2644FB-9806-DB3F-CB4A-05699DA082D4}"/>
              </a:ext>
            </a:extLst>
          </p:cNvPr>
          <p:cNvCxnSpPr>
            <a:cxnSpLocks/>
          </p:cNvCxnSpPr>
          <p:nvPr/>
        </p:nvCxnSpPr>
        <p:spPr>
          <a:xfrm>
            <a:off x="2986842" y="3895903"/>
            <a:ext cx="346724"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635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hink-cell data - do not delete" hidden="1">
            <a:extLst>
              <a:ext uri="{FF2B5EF4-FFF2-40B4-BE49-F238E27FC236}">
                <a16:creationId xmlns:a16="http://schemas.microsoft.com/office/drawing/2014/main" id="{C397B5EB-87AD-A1B1-73B9-C661E7A6C27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22" name="think-cell data - do not delete" hidden="1">
                        <a:extLst>
                          <a:ext uri="{FF2B5EF4-FFF2-40B4-BE49-F238E27FC236}">
                            <a16:creationId xmlns:a16="http://schemas.microsoft.com/office/drawing/2014/main" id="{C397B5EB-87AD-A1B1-73B9-C661E7A6C27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D661F65-EC83-C53E-0BCC-7097BFB0E718}"/>
              </a:ext>
            </a:extLst>
          </p:cNvPr>
          <p:cNvSpPr>
            <a:spLocks noGrp="1"/>
          </p:cNvSpPr>
          <p:nvPr>
            <p:ph type="title"/>
          </p:nvPr>
        </p:nvSpPr>
        <p:spPr>
          <a:xfrm>
            <a:off x="539999" y="541756"/>
            <a:ext cx="8820000" cy="348543"/>
          </a:xfrm>
        </p:spPr>
        <p:txBody>
          <a:bodyPr vert="horz"/>
          <a:lstStyle/>
          <a:p>
            <a:r>
              <a:rPr lang="en-AU"/>
              <a:t>Trigger | Using information to commence inspections</a:t>
            </a:r>
          </a:p>
        </p:txBody>
      </p:sp>
      <p:sp>
        <p:nvSpPr>
          <p:cNvPr id="5" name="Rectangle 4">
            <a:extLst>
              <a:ext uri="{FF2B5EF4-FFF2-40B4-BE49-F238E27FC236}">
                <a16:creationId xmlns:a16="http://schemas.microsoft.com/office/drawing/2014/main" id="{D3C284F1-83E0-2367-C6B5-11A5DD8A584E}"/>
              </a:ext>
            </a:extLst>
          </p:cNvPr>
          <p:cNvSpPr>
            <a:spLocks/>
          </p:cNvSpPr>
          <p:nvPr/>
        </p:nvSpPr>
        <p:spPr>
          <a:xfrm>
            <a:off x="539999" y="1195193"/>
            <a:ext cx="8856000" cy="3564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dirty="0">
                <a:solidFill>
                  <a:schemeClr val="tx2"/>
                </a:solidFill>
                <a:latin typeface="+mj-lt"/>
              </a:rPr>
              <a:t>Inspections will be </a:t>
            </a:r>
            <a:r>
              <a:rPr lang="en-AU" sz="1000" b="1" dirty="0">
                <a:solidFill>
                  <a:schemeClr val="tx2"/>
                </a:solidFill>
                <a:latin typeface="VIC SemiBold" panose="00000700000000000000" pitchFamily="2" charset="0"/>
              </a:rPr>
              <a:t>prompted by information or a direction</a:t>
            </a:r>
            <a:r>
              <a:rPr lang="en-AU" sz="1000" dirty="0">
                <a:solidFill>
                  <a:schemeClr val="tx2"/>
                </a:solidFill>
                <a:latin typeface="+mj-lt"/>
              </a:rPr>
              <a:t>. This ‘</a:t>
            </a:r>
            <a:r>
              <a:rPr lang="en-AU" sz="1000" b="1" dirty="0">
                <a:solidFill>
                  <a:schemeClr val="accent1"/>
                </a:solidFill>
                <a:latin typeface="+mj-lt"/>
              </a:rPr>
              <a:t>trigger</a:t>
            </a:r>
            <a:r>
              <a:rPr lang="en-AU" sz="1000" dirty="0">
                <a:solidFill>
                  <a:schemeClr val="tx2"/>
                </a:solidFill>
                <a:latin typeface="+mj-lt"/>
              </a:rPr>
              <a:t>’ will begin the inspection process. ‘Better practice’ for this component involves having a clear view of how inspections are triggered and used to inform what the inspection focuses on. Regulators can use this Playbook to reflect on what triggers an inspection and formalise rules and guidance on what type of inspection follows. </a:t>
            </a:r>
          </a:p>
        </p:txBody>
      </p:sp>
      <p:sp>
        <p:nvSpPr>
          <p:cNvPr id="6" name="Rectangle 5">
            <a:extLst>
              <a:ext uri="{FF2B5EF4-FFF2-40B4-BE49-F238E27FC236}">
                <a16:creationId xmlns:a16="http://schemas.microsoft.com/office/drawing/2014/main" id="{BB378A9F-0D06-FD43-8599-3E584C7E7AB2}"/>
              </a:ext>
            </a:extLst>
          </p:cNvPr>
          <p:cNvSpPr/>
          <p:nvPr/>
        </p:nvSpPr>
        <p:spPr>
          <a:xfrm>
            <a:off x="-1" y="6254151"/>
            <a:ext cx="935999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Ins="144000" rtlCol="0" anchor="ctr"/>
          <a:lstStyle/>
          <a:p>
            <a:pPr>
              <a:defRPr/>
            </a:pPr>
            <a:r>
              <a:rPr kumimoji="0" lang="en-AU" sz="1050" b="1" i="0" u="none" strike="noStrike" kern="1200" cap="none" spc="0" normalizeH="0" baseline="0" noProof="0" dirty="0">
                <a:ln>
                  <a:noFill/>
                </a:ln>
                <a:solidFill>
                  <a:srgbClr val="1F2A44"/>
                </a:solidFill>
                <a:effectLst/>
                <a:uLnTx/>
                <a:uFillTx/>
                <a:ea typeface="+mn-ea"/>
                <a:cs typeface="+mn-cs"/>
              </a:rPr>
              <a:t>Tool 3: </a:t>
            </a:r>
            <a:r>
              <a:rPr kumimoji="0" lang="en-AU" sz="1050" i="0" u="none" strike="noStrike" kern="1200" cap="none" spc="0" normalizeH="0" baseline="0" noProof="0" dirty="0">
                <a:ln>
                  <a:noFill/>
                </a:ln>
                <a:solidFill>
                  <a:srgbClr val="1F2A44"/>
                </a:solidFill>
                <a:effectLst/>
                <a:uLnTx/>
                <a:uFillTx/>
                <a:ea typeface="+mn-ea"/>
                <a:cs typeface="+mn-cs"/>
              </a:rPr>
              <a:t>Regulators may outline standard rationale to trigger responsive inspections from inputs. Tool 3 provides </a:t>
            </a:r>
            <a:br>
              <a:rPr kumimoji="0" lang="en-AU" sz="1050" i="0" u="none" strike="noStrike" kern="1200" cap="none" spc="0" normalizeH="0" baseline="0" noProof="0" dirty="0">
                <a:ln>
                  <a:noFill/>
                </a:ln>
                <a:solidFill>
                  <a:srgbClr val="1F2A44"/>
                </a:solidFill>
                <a:effectLst/>
                <a:uLnTx/>
                <a:uFillTx/>
                <a:ea typeface="+mn-ea"/>
                <a:cs typeface="+mn-cs"/>
              </a:rPr>
            </a:br>
            <a:r>
              <a:rPr kumimoji="0" lang="en-AU" sz="1050" i="0" u="none" strike="noStrike" kern="1200" cap="none" spc="0" normalizeH="0" baseline="0" noProof="0" dirty="0">
                <a:ln>
                  <a:noFill/>
                </a:ln>
                <a:solidFill>
                  <a:srgbClr val="1F2A44"/>
                </a:solidFill>
                <a:effectLst/>
                <a:uLnTx/>
                <a:uFillTx/>
                <a:ea typeface="+mn-ea"/>
                <a:cs typeface="+mn-cs"/>
              </a:rPr>
              <a:t>an example of this to support regulators define these rules in response to complaints and referral</a:t>
            </a:r>
            <a:r>
              <a:rPr lang="en-AU" sz="1050" dirty="0">
                <a:solidFill>
                  <a:srgbClr val="1F2A44"/>
                </a:solidFill>
              </a:rPr>
              <a:t>s, </a:t>
            </a:r>
            <a:r>
              <a:rPr kumimoji="0" lang="en-AU" sz="1050" i="0" u="none" strike="noStrike" kern="1200" cap="none" spc="0" normalizeH="0" baseline="0" noProof="0" dirty="0">
                <a:ln>
                  <a:noFill/>
                </a:ln>
                <a:solidFill>
                  <a:srgbClr val="1F2A44"/>
                </a:solidFill>
                <a:effectLst/>
                <a:uLnTx/>
                <a:uFillTx/>
                <a:ea typeface="+mn-ea"/>
                <a:cs typeface="+mn-cs"/>
              </a:rPr>
              <a:t>See </a:t>
            </a:r>
            <a:r>
              <a:rPr kumimoji="0" lang="en-AU" sz="1050" i="0" u="none" strike="noStrike" kern="1200" cap="none" spc="0" normalizeH="0" baseline="0" noProof="0" dirty="0">
                <a:ln>
                  <a:noFill/>
                </a:ln>
                <a:solidFill>
                  <a:srgbClr val="1F2A44"/>
                </a:solidFill>
                <a:effectLst/>
                <a:uLnTx/>
                <a:uFillTx/>
                <a:ea typeface="+mn-ea"/>
                <a:cs typeface="+mn-cs"/>
                <a:hlinkClick r:id="rId6" action="ppaction://hlinksldjump"/>
              </a:rPr>
              <a:t>Tool 3</a:t>
            </a:r>
            <a:r>
              <a:rPr kumimoji="0" lang="en-AU" sz="1050" i="0" u="none" strike="noStrike" kern="1200" cap="none" spc="0" normalizeH="0" baseline="0" noProof="0" dirty="0">
                <a:ln>
                  <a:noFill/>
                </a:ln>
                <a:solidFill>
                  <a:srgbClr val="1F2A44"/>
                </a:solidFill>
                <a:effectLst/>
                <a:uLnTx/>
                <a:uFillTx/>
                <a:ea typeface="+mn-ea"/>
                <a:cs typeface="+mn-cs"/>
              </a:rPr>
              <a:t>.</a:t>
            </a:r>
            <a:endParaRPr lang="en-AU" sz="1050" dirty="0">
              <a:solidFill>
                <a:sysClr val="windowText" lastClr="000000"/>
              </a:solidFill>
              <a:latin typeface="+mj-lt"/>
              <a:cs typeface="Segoe UI" panose="020B0502040204020203" pitchFamily="34" charset="0"/>
            </a:endParaRPr>
          </a:p>
        </p:txBody>
      </p:sp>
      <p:pic>
        <p:nvPicPr>
          <p:cNvPr id="7" name="Graphic 6">
            <a:extLst>
              <a:ext uri="{FF2B5EF4-FFF2-40B4-BE49-F238E27FC236}">
                <a16:creationId xmlns:a16="http://schemas.microsoft.com/office/drawing/2014/main" id="{FA6909E4-C025-DAF9-AF87-C047DF92CF6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9999" y="6407912"/>
            <a:ext cx="268761" cy="296327"/>
          </a:xfrm>
          <a:prstGeom prst="rect">
            <a:avLst/>
          </a:prstGeom>
        </p:spPr>
      </p:pic>
      <p:sp>
        <p:nvSpPr>
          <p:cNvPr id="17" name="Rectangle 16">
            <a:extLst>
              <a:ext uri="{FF2B5EF4-FFF2-40B4-BE49-F238E27FC236}">
                <a16:creationId xmlns:a16="http://schemas.microsoft.com/office/drawing/2014/main" id="{60A30359-1519-CA16-D1C8-05B958981FAE}"/>
              </a:ext>
            </a:extLst>
          </p:cNvPr>
          <p:cNvSpPr/>
          <p:nvPr/>
        </p:nvSpPr>
        <p:spPr>
          <a:xfrm>
            <a:off x="539999" y="1867116"/>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Inspections will be triggered differently depending on the type of inspection</a:t>
            </a:r>
          </a:p>
        </p:txBody>
      </p:sp>
      <p:sp>
        <p:nvSpPr>
          <p:cNvPr id="19" name="Rectangle 18">
            <a:extLst>
              <a:ext uri="{FF2B5EF4-FFF2-40B4-BE49-F238E27FC236}">
                <a16:creationId xmlns:a16="http://schemas.microsoft.com/office/drawing/2014/main" id="{44DB76A5-2914-50AC-83C6-4DE75F93913B}"/>
              </a:ext>
            </a:extLst>
          </p:cNvPr>
          <p:cNvSpPr/>
          <p:nvPr/>
        </p:nvSpPr>
        <p:spPr>
          <a:xfrm>
            <a:off x="540000" y="2160094"/>
            <a:ext cx="2725614" cy="19093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defTabSz="914400">
              <a:spcBef>
                <a:spcPts val="300"/>
              </a:spcBef>
              <a:defRPr/>
            </a:pPr>
            <a:r>
              <a:rPr lang="en-AU" sz="1000" b="1">
                <a:solidFill>
                  <a:srgbClr val="000000"/>
                </a:solidFill>
                <a:latin typeface="VIC"/>
                <a:ea typeface="+mn-lt"/>
                <a:cs typeface="+mn-lt"/>
              </a:rPr>
              <a:t>Strategic</a:t>
            </a:r>
            <a:r>
              <a:rPr lang="en-AU" sz="1000">
                <a:solidFill>
                  <a:srgbClr val="000000"/>
                </a:solidFill>
                <a:latin typeface="VIC"/>
                <a:ea typeface="+mn-lt"/>
                <a:cs typeface="+mn-lt"/>
              </a:rPr>
              <a:t> inspections might be triggered </a:t>
            </a:r>
            <a:r>
              <a:rPr kumimoji="0" lang="en-AU" sz="1000" b="0" i="0" u="none" strike="noStrike" kern="1200" cap="none" spc="0" normalizeH="0" baseline="0" noProof="0">
                <a:ln>
                  <a:noFill/>
                </a:ln>
                <a:solidFill>
                  <a:srgbClr val="000000"/>
                </a:solidFill>
                <a:effectLst/>
                <a:uLnTx/>
                <a:uFillTx/>
                <a:latin typeface="VIC"/>
                <a:ea typeface="+mn-lt"/>
                <a:cs typeface="+mn-lt"/>
              </a:rPr>
              <a:t>as part of a targeted campaign or blitz. </a:t>
            </a:r>
            <a:r>
              <a:rPr lang="en-AU" sz="1000">
                <a:solidFill>
                  <a:srgbClr val="000000"/>
                </a:solidFill>
                <a:latin typeface="VIC"/>
                <a:ea typeface="+mn-lt"/>
                <a:cs typeface="+mn-lt"/>
              </a:rPr>
              <a:t>Analysis </a:t>
            </a:r>
            <a:r>
              <a:rPr kumimoji="0" lang="en-AU" sz="1000" b="0" i="0" u="none" strike="noStrike" kern="1200" cap="none" spc="0" normalizeH="0" baseline="0" noProof="0">
                <a:ln>
                  <a:noFill/>
                </a:ln>
                <a:solidFill>
                  <a:srgbClr val="000000"/>
                </a:solidFill>
                <a:effectLst/>
                <a:uLnTx/>
                <a:uFillTx/>
                <a:latin typeface="VIC"/>
                <a:ea typeface="+mn-lt"/>
                <a:cs typeface="+mn-lt"/>
              </a:rPr>
              <a:t>of intelligence inputs, direction from senior leaders or an assessment of risk will </a:t>
            </a:r>
            <a:r>
              <a:rPr lang="en-AU" sz="1000">
                <a:solidFill>
                  <a:srgbClr val="000000"/>
                </a:solidFill>
                <a:latin typeface="VIC"/>
                <a:ea typeface="+mn-lt"/>
                <a:cs typeface="+mn-lt"/>
              </a:rPr>
              <a:t>identify</a:t>
            </a:r>
            <a:r>
              <a:rPr kumimoji="0" lang="en-AU" sz="1000" b="0" i="0" u="none" strike="noStrike" kern="1200" cap="none" spc="0" normalizeH="0" baseline="0" noProof="0">
                <a:ln>
                  <a:noFill/>
                </a:ln>
                <a:solidFill>
                  <a:srgbClr val="000000"/>
                </a:solidFill>
                <a:effectLst/>
                <a:uLnTx/>
                <a:uFillTx/>
                <a:latin typeface="VIC"/>
                <a:ea typeface="+mn-lt"/>
                <a:cs typeface="+mn-lt"/>
              </a:rPr>
              <a:t> </a:t>
            </a:r>
            <a:r>
              <a:rPr lang="en-AU" sz="1000">
                <a:solidFill>
                  <a:srgbClr val="000000"/>
                </a:solidFill>
                <a:latin typeface="VIC"/>
                <a:ea typeface="+mn-lt"/>
                <a:cs typeface="+mn-lt"/>
              </a:rPr>
              <a:t>specific priority issues/industries/cohorts.</a:t>
            </a:r>
            <a:r>
              <a:rPr kumimoji="0" lang="en-AU" sz="1000" b="0" i="0" u="none" strike="noStrike" kern="1200" cap="none" spc="0" normalizeH="0" baseline="0" noProof="0">
                <a:ln>
                  <a:noFill/>
                </a:ln>
                <a:solidFill>
                  <a:srgbClr val="000000"/>
                </a:solidFill>
                <a:effectLst/>
                <a:uLnTx/>
                <a:uFillTx/>
                <a:latin typeface="VIC"/>
                <a:ea typeface="+mn-lt"/>
                <a:cs typeface="+mn-lt"/>
              </a:rPr>
              <a:t> This should be determined at the operational level through business rules as outlined in Part A.</a:t>
            </a:r>
            <a:endParaRPr lang="en-AU" sz="1000" b="1" i="0" u="none" strike="noStrike" kern="1200" cap="none" spc="0" normalizeH="0" baseline="0" noProof="0">
              <a:ln>
                <a:noFill/>
              </a:ln>
              <a:solidFill>
                <a:srgbClr val="1F2A44"/>
              </a:solidFill>
              <a:effectLst/>
              <a:uLnTx/>
              <a:uFillTx/>
              <a:latin typeface="VIC"/>
              <a:ea typeface="+mn-lt"/>
              <a:cs typeface="+mn-lt"/>
            </a:endParaRPr>
          </a:p>
        </p:txBody>
      </p:sp>
      <p:sp>
        <p:nvSpPr>
          <p:cNvPr id="24" name="Rectangle 23">
            <a:extLst>
              <a:ext uri="{FF2B5EF4-FFF2-40B4-BE49-F238E27FC236}">
                <a16:creationId xmlns:a16="http://schemas.microsoft.com/office/drawing/2014/main" id="{CD496D2A-3C87-9B31-9441-4A5E32B6BA55}"/>
              </a:ext>
            </a:extLst>
          </p:cNvPr>
          <p:cNvSpPr/>
          <p:nvPr/>
        </p:nvSpPr>
        <p:spPr>
          <a:xfrm>
            <a:off x="3362325" y="2160094"/>
            <a:ext cx="2828926" cy="19093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defTabSz="914400">
              <a:spcBef>
                <a:spcPts val="300"/>
              </a:spcBef>
              <a:defRPr/>
            </a:pPr>
            <a:r>
              <a:rPr lang="en-AU" sz="1000" b="1">
                <a:solidFill>
                  <a:srgbClr val="000000"/>
                </a:solidFill>
                <a:latin typeface="VIC"/>
                <a:ea typeface="+mn-lt"/>
                <a:cs typeface="+mn-lt"/>
              </a:rPr>
              <a:t>Maintenance</a:t>
            </a:r>
            <a:r>
              <a:rPr lang="en-AU" sz="1000">
                <a:solidFill>
                  <a:srgbClr val="000000"/>
                </a:solidFill>
                <a:latin typeface="VIC"/>
                <a:ea typeface="+mn-lt"/>
                <a:cs typeface="+mn-lt"/>
              </a:rPr>
              <a:t> inspections might be triggered by milestones as part of an agreed program, process or routine of inspections, (e.g., a schedule that entities under a certain licence will be inspected at regular intervals, or to confirm non-compliance has been resolved following a previous remedial action). </a:t>
            </a:r>
            <a:r>
              <a:rPr kumimoji="0" lang="en-AU" sz="1000" b="0" i="0" u="none" strike="noStrike" kern="1200" cap="none" spc="0" normalizeH="0" baseline="0" noProof="0">
                <a:ln>
                  <a:noFill/>
                </a:ln>
                <a:solidFill>
                  <a:srgbClr val="000000"/>
                </a:solidFill>
                <a:effectLst/>
                <a:uLnTx/>
                <a:uFillTx/>
                <a:latin typeface="VIC"/>
                <a:ea typeface="+mn-lt"/>
                <a:cs typeface="+mn-lt"/>
              </a:rPr>
              <a:t>This should be determined at the operational level through business rules as outlined in </a:t>
            </a:r>
            <a:br>
              <a:rPr kumimoji="0" lang="en-AU" sz="1000" b="0" i="0" u="none" strike="noStrike" kern="1200" cap="none" spc="0" normalizeH="0" baseline="0" noProof="0">
                <a:ln>
                  <a:noFill/>
                </a:ln>
                <a:solidFill>
                  <a:srgbClr val="000000"/>
                </a:solidFill>
                <a:effectLst/>
                <a:uLnTx/>
                <a:uFillTx/>
                <a:latin typeface="VIC"/>
                <a:ea typeface="+mn-lt"/>
                <a:cs typeface="+mn-lt"/>
              </a:rPr>
            </a:br>
            <a:r>
              <a:rPr kumimoji="0" lang="en-AU" sz="1000" b="0" i="0" u="none" strike="noStrike" kern="1200" cap="none" spc="0" normalizeH="0" baseline="0" noProof="0">
                <a:ln>
                  <a:noFill/>
                </a:ln>
                <a:solidFill>
                  <a:srgbClr val="000000"/>
                </a:solidFill>
                <a:effectLst/>
                <a:uLnTx/>
                <a:uFillTx/>
                <a:latin typeface="VIC"/>
                <a:ea typeface="+mn-lt"/>
                <a:cs typeface="+mn-lt"/>
              </a:rPr>
              <a:t>Part A.</a:t>
            </a:r>
            <a:endParaRPr lang="en-AU" sz="1000">
              <a:solidFill>
                <a:srgbClr val="000000"/>
              </a:solidFill>
              <a:latin typeface="VIC"/>
              <a:ea typeface="+mn-lt"/>
              <a:cs typeface="+mn-lt"/>
            </a:endParaRPr>
          </a:p>
          <a:p>
            <a:endParaRPr lang="en-AU" sz="1000">
              <a:solidFill>
                <a:schemeClr val="bg1"/>
              </a:solidFill>
              <a:latin typeface="VIC" panose="00000500000000000000" pitchFamily="50" charset="0"/>
              <a:cs typeface="Segoe UI Semilight" panose="020B0402040204020203" pitchFamily="34" charset="0"/>
            </a:endParaRPr>
          </a:p>
        </p:txBody>
      </p:sp>
      <p:sp>
        <p:nvSpPr>
          <p:cNvPr id="25" name="Rectangle 24">
            <a:extLst>
              <a:ext uri="{FF2B5EF4-FFF2-40B4-BE49-F238E27FC236}">
                <a16:creationId xmlns:a16="http://schemas.microsoft.com/office/drawing/2014/main" id="{D2E9C1DD-0DA8-E162-7C8B-3E23194F1AC2}"/>
              </a:ext>
            </a:extLst>
          </p:cNvPr>
          <p:cNvSpPr/>
          <p:nvPr/>
        </p:nvSpPr>
        <p:spPr>
          <a:xfrm>
            <a:off x="6289072" y="2160094"/>
            <a:ext cx="3070926" cy="19093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defTabSz="914400">
              <a:spcBef>
                <a:spcPts val="300"/>
              </a:spcBef>
              <a:defRPr/>
            </a:pPr>
            <a:r>
              <a:rPr lang="en-AU" sz="1000" b="1" dirty="0">
                <a:solidFill>
                  <a:srgbClr val="000000"/>
                </a:solidFill>
                <a:latin typeface="VIC"/>
                <a:ea typeface="+mn-lt"/>
                <a:cs typeface="+mn-lt"/>
              </a:rPr>
              <a:t>Responsive</a:t>
            </a:r>
            <a:r>
              <a:rPr lang="en-AU" sz="1000" dirty="0">
                <a:solidFill>
                  <a:srgbClr val="000000"/>
                </a:solidFill>
                <a:latin typeface="VIC"/>
                <a:ea typeface="+mn-lt"/>
                <a:cs typeface="+mn-lt"/>
              </a:rPr>
              <a:t> inspections might be triggered by an indication of non-compliance or response (e.g. a specific complaint against an entity, or a referral from another regulator.) Regulators should develop rules or guidance on when a responsive inspection is required as a result of a trigger. </a:t>
            </a:r>
            <a:r>
              <a:rPr lang="en-AU" sz="1000" dirty="0">
                <a:solidFill>
                  <a:schemeClr val="accent1"/>
                </a:solidFill>
                <a:latin typeface="VIC"/>
                <a:ea typeface="+mn-lt"/>
                <a:cs typeface="+mn-lt"/>
                <a:hlinkClick r:id="rId6" action="ppaction://hlinksldjump"/>
              </a:rPr>
              <a:t>Tool 3</a:t>
            </a:r>
            <a:r>
              <a:rPr lang="en-AU" sz="1000" dirty="0">
                <a:solidFill>
                  <a:schemeClr val="accent1"/>
                </a:solidFill>
                <a:latin typeface="VIC"/>
                <a:ea typeface="+mn-lt"/>
                <a:cs typeface="+mn-lt"/>
              </a:rPr>
              <a:t> </a:t>
            </a:r>
            <a:r>
              <a:rPr lang="en-AU" sz="1000" dirty="0">
                <a:solidFill>
                  <a:srgbClr val="000000"/>
                </a:solidFill>
                <a:latin typeface="VIC"/>
                <a:ea typeface="+mn-lt"/>
                <a:cs typeface="+mn-lt"/>
              </a:rPr>
              <a:t>considers how complaints and referrals may ‘justify’ and therefore trigger an inspection. The tool uses </a:t>
            </a:r>
            <a:r>
              <a:rPr lang="en-AU" sz="1000" dirty="0">
                <a:solidFill>
                  <a:schemeClr val="tx1"/>
                </a:solidFill>
                <a:latin typeface="VIC"/>
                <a:ea typeface="+mn-lt"/>
                <a:cs typeface="+mn-lt"/>
              </a:rPr>
              <a:t>three lenses </a:t>
            </a:r>
            <a:r>
              <a:rPr lang="en-AU" sz="1000" dirty="0">
                <a:solidFill>
                  <a:schemeClr val="accent1"/>
                </a:solidFill>
                <a:latin typeface="VIC"/>
                <a:ea typeface="+mn-lt"/>
                <a:cs typeface="+mn-lt"/>
                <a:hlinkClick r:id="rId9" action="ppaction://hlinksldjump"/>
              </a:rPr>
              <a:t>(see appendices)</a:t>
            </a:r>
            <a:r>
              <a:rPr lang="en-AU" sz="1000" dirty="0">
                <a:solidFill>
                  <a:srgbClr val="000000"/>
                </a:solidFill>
                <a:latin typeface="VIC"/>
                <a:ea typeface="+mn-lt"/>
                <a:cs typeface="+mn-lt"/>
                <a:hlinkClick r:id="rId9" action="ppaction://hlinksldjump"/>
              </a:rPr>
              <a:t> </a:t>
            </a:r>
            <a:r>
              <a:rPr lang="en-AU" sz="1000" dirty="0">
                <a:solidFill>
                  <a:srgbClr val="000000"/>
                </a:solidFill>
                <a:latin typeface="VIC"/>
                <a:ea typeface="+mn-lt"/>
                <a:cs typeface="+mn-lt"/>
              </a:rPr>
              <a:t>and operational considerations (e.g., to assist an ongoing investigation) to define ‘justifications’ (triggers).</a:t>
            </a:r>
          </a:p>
        </p:txBody>
      </p:sp>
      <p:sp>
        <p:nvSpPr>
          <p:cNvPr id="27" name="Rectangle 26">
            <a:extLst>
              <a:ext uri="{FF2B5EF4-FFF2-40B4-BE49-F238E27FC236}">
                <a16:creationId xmlns:a16="http://schemas.microsoft.com/office/drawing/2014/main" id="{7AE6FDCA-087A-B3BE-5A14-0732CABC9296}"/>
              </a:ext>
            </a:extLst>
          </p:cNvPr>
          <p:cNvSpPr/>
          <p:nvPr/>
        </p:nvSpPr>
        <p:spPr>
          <a:xfrm>
            <a:off x="539999" y="4859614"/>
            <a:ext cx="5651252" cy="1166122"/>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a:spcBef>
                <a:spcPts val="300"/>
              </a:spcBef>
              <a:buClr>
                <a:prstClr val="white"/>
              </a:buClr>
              <a:defRPr/>
            </a:pPr>
            <a:r>
              <a:rPr lang="en-AU" sz="1000" dirty="0">
                <a:solidFill>
                  <a:srgbClr val="1F2A44"/>
                </a:solidFill>
                <a:latin typeface="VIC"/>
                <a:cs typeface="Segoe UI"/>
              </a:rPr>
              <a:t>Regulators should have a clear view of the different sources of information that trigger an inspection or program of inspections. You can provide guidance or rules to support a consistent view across your organisation. These are elaborated on the following slide. </a:t>
            </a:r>
          </a:p>
          <a:p>
            <a:pPr>
              <a:spcBef>
                <a:spcPts val="300"/>
              </a:spcBef>
              <a:buClr>
                <a:prstClr val="white"/>
              </a:buClr>
              <a:defRPr/>
            </a:pPr>
            <a:r>
              <a:rPr lang="en-AU" sz="1000" dirty="0">
                <a:solidFill>
                  <a:srgbClr val="1F2A44"/>
                </a:solidFill>
                <a:latin typeface="VIC"/>
                <a:cs typeface="Segoe UI"/>
              </a:rPr>
              <a:t>Tool 3 provides an example of a consistent view by first considering whether information provides a clear rationale, sought outcome and an objective within the remit of the regulator, to trigger a responsive inspection from information inputs.</a:t>
            </a:r>
          </a:p>
        </p:txBody>
      </p:sp>
      <p:sp>
        <p:nvSpPr>
          <p:cNvPr id="30" name="Rectangle 29">
            <a:extLst>
              <a:ext uri="{FF2B5EF4-FFF2-40B4-BE49-F238E27FC236}">
                <a16:creationId xmlns:a16="http://schemas.microsoft.com/office/drawing/2014/main" id="{B1257372-253B-BBBA-04D5-C3ACDB6A79FB}"/>
              </a:ext>
            </a:extLst>
          </p:cNvPr>
          <p:cNvSpPr/>
          <p:nvPr/>
        </p:nvSpPr>
        <p:spPr>
          <a:xfrm>
            <a:off x="539999" y="4625613"/>
            <a:ext cx="5651252"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tIns="46800" rtlCol="0" anchor="t">
            <a:noAutofit/>
          </a:bodyPr>
          <a:lstStyle/>
          <a:p>
            <a:pPr defTabSz="914400">
              <a:spcBef>
                <a:spcPts val="300"/>
              </a:spcBef>
              <a:defRPr/>
            </a:pPr>
            <a:r>
              <a:rPr lang="en-AU" sz="1050" b="1">
                <a:solidFill>
                  <a:schemeClr val="bg1"/>
                </a:solidFill>
                <a:latin typeface="VIC"/>
                <a:ea typeface="+mn-lt"/>
                <a:cs typeface="+mn-lt"/>
              </a:rPr>
              <a:t>An inspection can be triggered by various sources of information</a:t>
            </a:r>
          </a:p>
        </p:txBody>
      </p:sp>
      <p:sp>
        <p:nvSpPr>
          <p:cNvPr id="29" name="Rectangle 28">
            <a:extLst>
              <a:ext uri="{FF2B5EF4-FFF2-40B4-BE49-F238E27FC236}">
                <a16:creationId xmlns:a16="http://schemas.microsoft.com/office/drawing/2014/main" id="{525EEEAC-D6D3-CEA1-8964-53792837C4AD}"/>
              </a:ext>
            </a:extLst>
          </p:cNvPr>
          <p:cNvSpPr/>
          <p:nvPr/>
        </p:nvSpPr>
        <p:spPr>
          <a:xfrm>
            <a:off x="6289072" y="4859614"/>
            <a:ext cx="3070925" cy="1166122"/>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72000" rtlCol="0" anchor="t">
            <a:noAutofit/>
          </a:bodyPr>
          <a:lstStyle/>
          <a:p>
            <a:pPr>
              <a:spcBef>
                <a:spcPts val="300"/>
              </a:spcBef>
              <a:buClr>
                <a:prstClr val="white"/>
              </a:buClr>
              <a:defRPr/>
            </a:pPr>
            <a:r>
              <a:rPr lang="en-AU" sz="1000">
                <a:solidFill>
                  <a:srgbClr val="1F2A44"/>
                </a:solidFill>
                <a:latin typeface="VIC"/>
                <a:cs typeface="Segoe UI"/>
              </a:rPr>
              <a:t>Rules and guidance for what type of inspection follows a trigger and when can be based on an assessment of risk as discussed in Part A. A risk assessment will help to prioritise inspections based on level of risk, with higher risk or time-sensitive items being prioritised.</a:t>
            </a:r>
          </a:p>
        </p:txBody>
      </p:sp>
      <p:sp>
        <p:nvSpPr>
          <p:cNvPr id="31" name="Rectangle 30">
            <a:extLst>
              <a:ext uri="{FF2B5EF4-FFF2-40B4-BE49-F238E27FC236}">
                <a16:creationId xmlns:a16="http://schemas.microsoft.com/office/drawing/2014/main" id="{80FF5589-65BF-F1B7-9976-2E648A69EC47}"/>
              </a:ext>
            </a:extLst>
          </p:cNvPr>
          <p:cNvSpPr/>
          <p:nvPr/>
        </p:nvSpPr>
        <p:spPr>
          <a:xfrm>
            <a:off x="6289072" y="4625613"/>
            <a:ext cx="3070925"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tIns="46800" rtlCol="0" anchor="t">
            <a:noAutofit/>
          </a:bodyPr>
          <a:lstStyle/>
          <a:p>
            <a:pPr defTabSz="914400">
              <a:spcBef>
                <a:spcPts val="300"/>
              </a:spcBef>
              <a:defRPr/>
            </a:pPr>
            <a:r>
              <a:rPr lang="en-AU" sz="1050" b="1">
                <a:solidFill>
                  <a:schemeClr val="bg1"/>
                </a:solidFill>
                <a:latin typeface="VIC"/>
                <a:ea typeface="+mn-lt"/>
                <a:cs typeface="+mn-lt"/>
              </a:rPr>
              <a:t>Risk triage</a:t>
            </a:r>
          </a:p>
        </p:txBody>
      </p:sp>
      <p:sp>
        <p:nvSpPr>
          <p:cNvPr id="34" name="Rectangle 33">
            <a:extLst>
              <a:ext uri="{FF2B5EF4-FFF2-40B4-BE49-F238E27FC236}">
                <a16:creationId xmlns:a16="http://schemas.microsoft.com/office/drawing/2014/main" id="{1FE569B1-CF43-001B-57FE-121B94263B54}"/>
              </a:ext>
            </a:extLst>
          </p:cNvPr>
          <p:cNvSpPr/>
          <p:nvPr/>
        </p:nvSpPr>
        <p:spPr>
          <a:xfrm>
            <a:off x="539999" y="4069399"/>
            <a:ext cx="8819998" cy="45265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0" rIns="0" bIns="0" rtlCol="0" anchor="ctr">
            <a:noAutofit/>
          </a:bodyPr>
          <a:lstStyle/>
          <a:p>
            <a:pPr defTabSz="914400">
              <a:spcBef>
                <a:spcPts val="300"/>
              </a:spcBef>
              <a:defRPr/>
            </a:pPr>
            <a:r>
              <a:rPr lang="en-AU" sz="1000" i="1">
                <a:solidFill>
                  <a:schemeClr val="tx2"/>
                </a:solidFill>
                <a:latin typeface="VIC"/>
                <a:ea typeface="+mn-lt"/>
                <a:cs typeface="+mn-lt"/>
              </a:rPr>
              <a:t>Note: The overall inspection program, including the mix of inspection types, specific priority areas of focus and the number of inspections will be determined as part of strategic and operational planning. </a:t>
            </a:r>
          </a:p>
        </p:txBody>
      </p:sp>
    </p:spTree>
    <p:extLst>
      <p:ext uri="{BB962C8B-B14F-4D97-AF65-F5344CB8AC3E}">
        <p14:creationId xmlns:p14="http://schemas.microsoft.com/office/powerpoint/2010/main" val="2648665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EE8F0D-271D-A3F4-ABA4-55804FF8C50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DCEE8F0D-271D-A3F4-ABA4-55804FF8C50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70A675F7-CAF4-83EC-53BD-56B259073B05}"/>
              </a:ext>
            </a:extLst>
          </p:cNvPr>
          <p:cNvSpPr>
            <a:spLocks noGrp="1"/>
          </p:cNvSpPr>
          <p:nvPr>
            <p:ph type="title"/>
          </p:nvPr>
        </p:nvSpPr>
        <p:spPr/>
        <p:txBody>
          <a:bodyPr vert="horz"/>
          <a:lstStyle/>
          <a:p>
            <a:r>
              <a:rPr lang="en-AU"/>
              <a:t>Trigger | When is an inspection ‘triggered’ from a digital system perspective?</a:t>
            </a:r>
          </a:p>
        </p:txBody>
      </p:sp>
      <p:sp>
        <p:nvSpPr>
          <p:cNvPr id="61" name="Rectangle 60">
            <a:extLst>
              <a:ext uri="{FF2B5EF4-FFF2-40B4-BE49-F238E27FC236}">
                <a16:creationId xmlns:a16="http://schemas.microsoft.com/office/drawing/2014/main" id="{1FF6B810-6AD5-BB03-6DD4-EDA274DB54C0}"/>
              </a:ext>
            </a:extLst>
          </p:cNvPr>
          <p:cNvSpPr/>
          <p:nvPr/>
        </p:nvSpPr>
        <p:spPr>
          <a:xfrm>
            <a:off x="0" y="6251519"/>
            <a:ext cx="935999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Ins="144000" rtlCol="0" anchor="ctr"/>
          <a:lstStyle/>
          <a:p>
            <a:pPr>
              <a:defRPr/>
            </a:pPr>
            <a:endParaRPr lang="en-AU" sz="1050">
              <a:latin typeface="+mj-lt"/>
              <a:cs typeface="Segoe UI" panose="020B0502040204020203" pitchFamily="34" charset="0"/>
            </a:endParaRPr>
          </a:p>
        </p:txBody>
      </p:sp>
      <p:sp>
        <p:nvSpPr>
          <p:cNvPr id="12" name="Rectangle 11">
            <a:extLst>
              <a:ext uri="{FF2B5EF4-FFF2-40B4-BE49-F238E27FC236}">
                <a16:creationId xmlns:a16="http://schemas.microsoft.com/office/drawing/2014/main" id="{A17FA218-5AA5-C26D-4E9F-DFBAECB8D60E}"/>
              </a:ext>
            </a:extLst>
          </p:cNvPr>
          <p:cNvSpPr/>
          <p:nvPr/>
        </p:nvSpPr>
        <p:spPr>
          <a:xfrm>
            <a:off x="539999" y="1268760"/>
            <a:ext cx="3468117"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Inspections can be triggered by different inputs. </a:t>
            </a:r>
          </a:p>
        </p:txBody>
      </p:sp>
      <p:sp>
        <p:nvSpPr>
          <p:cNvPr id="13" name="Rectangle 12">
            <a:extLst>
              <a:ext uri="{FF2B5EF4-FFF2-40B4-BE49-F238E27FC236}">
                <a16:creationId xmlns:a16="http://schemas.microsoft.com/office/drawing/2014/main" id="{F8DEA8B6-B5BD-BE92-5507-FD66B67070FD}"/>
              </a:ext>
            </a:extLst>
          </p:cNvPr>
          <p:cNvSpPr/>
          <p:nvPr/>
        </p:nvSpPr>
        <p:spPr>
          <a:xfrm>
            <a:off x="540000" y="1502760"/>
            <a:ext cx="3468119" cy="106359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2" rtlCol="0" anchor="t">
            <a:noAutofit/>
          </a:bodyPr>
          <a:lstStyle/>
          <a:p>
            <a:pPr marL="0" indent="0">
              <a:spcBef>
                <a:spcPts val="0"/>
              </a:spcBef>
              <a:spcAft>
                <a:spcPts val="400"/>
              </a:spcAft>
              <a:buClr>
                <a:schemeClr val="tx2"/>
              </a:buClr>
              <a:buNone/>
            </a:pPr>
            <a:r>
              <a:rPr lang="en-AU" sz="1000">
                <a:cs typeface="Segoe UI"/>
              </a:rPr>
              <a:t>Some common inputs include:</a:t>
            </a:r>
          </a:p>
          <a:p>
            <a:pPr marL="171450" indent="-171450">
              <a:spcAft>
                <a:spcPts val="400"/>
              </a:spcAft>
              <a:buClr>
                <a:schemeClr val="tx2"/>
              </a:buClr>
              <a:buFont typeface="Arial" panose="020B0604020202020204" pitchFamily="34" charset="0"/>
              <a:buChar char="•"/>
            </a:pPr>
            <a:r>
              <a:rPr lang="en-AU" sz="1000">
                <a:cs typeface="Segoe UI"/>
              </a:rPr>
              <a:t>Complaints or community reports</a:t>
            </a:r>
          </a:p>
          <a:p>
            <a:pPr marL="171450" indent="-171450">
              <a:spcAft>
                <a:spcPts val="400"/>
              </a:spcAft>
              <a:buClr>
                <a:schemeClr val="tx2"/>
              </a:buClr>
              <a:buFont typeface="Arial" panose="020B0604020202020204" pitchFamily="34" charset="0"/>
              <a:buChar char="•"/>
            </a:pPr>
            <a:endParaRPr lang="en-AU" sz="1000">
              <a:cs typeface="Segoe UI"/>
            </a:endParaRPr>
          </a:p>
          <a:p>
            <a:pPr marL="171450" indent="-171450">
              <a:spcAft>
                <a:spcPts val="400"/>
              </a:spcAft>
              <a:buClr>
                <a:schemeClr val="tx2"/>
              </a:buClr>
              <a:buFont typeface="Arial" panose="020B0604020202020204" pitchFamily="34" charset="0"/>
              <a:buChar char="•"/>
            </a:pPr>
            <a:r>
              <a:rPr lang="en-AU" sz="1000">
                <a:cs typeface="Segoe UI"/>
              </a:rPr>
              <a:t>Reporting &amp; notifications</a:t>
            </a:r>
          </a:p>
          <a:p>
            <a:pPr marL="171450" indent="-171450">
              <a:spcAft>
                <a:spcPts val="400"/>
              </a:spcAft>
              <a:buClr>
                <a:schemeClr val="tx2"/>
              </a:buClr>
              <a:buFont typeface="Arial" panose="020B0604020202020204" pitchFamily="34" charset="0"/>
              <a:buChar char="•"/>
            </a:pPr>
            <a:r>
              <a:rPr lang="en-AU" sz="1000">
                <a:cs typeface="Segoe UI"/>
              </a:rPr>
              <a:t>Permissions and conditions</a:t>
            </a:r>
          </a:p>
          <a:p>
            <a:pPr marL="171450" indent="-171450">
              <a:spcAft>
                <a:spcPts val="400"/>
              </a:spcAft>
              <a:buClr>
                <a:schemeClr val="tx2"/>
              </a:buClr>
              <a:buFont typeface="Arial" panose="020B0604020202020204" pitchFamily="34" charset="0"/>
              <a:buChar char="•"/>
            </a:pPr>
            <a:r>
              <a:rPr lang="en-AU" sz="1000">
                <a:cs typeface="Segoe UI"/>
              </a:rPr>
              <a:t>Intelligence &amp; Data.</a:t>
            </a:r>
          </a:p>
        </p:txBody>
      </p:sp>
      <p:sp>
        <p:nvSpPr>
          <p:cNvPr id="14" name="Rectangle 13">
            <a:extLst>
              <a:ext uri="{FF2B5EF4-FFF2-40B4-BE49-F238E27FC236}">
                <a16:creationId xmlns:a16="http://schemas.microsoft.com/office/drawing/2014/main" id="{A1234BFF-0D57-8DB1-9293-689FD3FAE772}"/>
              </a:ext>
            </a:extLst>
          </p:cNvPr>
          <p:cNvSpPr/>
          <p:nvPr/>
        </p:nvSpPr>
        <p:spPr>
          <a:xfrm>
            <a:off x="4232515" y="1268760"/>
            <a:ext cx="3354668"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However, not all inputs are triggers</a:t>
            </a:r>
          </a:p>
        </p:txBody>
      </p:sp>
      <p:sp>
        <p:nvSpPr>
          <p:cNvPr id="15" name="Rectangle 14">
            <a:extLst>
              <a:ext uri="{FF2B5EF4-FFF2-40B4-BE49-F238E27FC236}">
                <a16:creationId xmlns:a16="http://schemas.microsoft.com/office/drawing/2014/main" id="{2C43B716-C0D8-8CE1-560D-8A6A106096D9}"/>
              </a:ext>
            </a:extLst>
          </p:cNvPr>
          <p:cNvSpPr/>
          <p:nvPr/>
        </p:nvSpPr>
        <p:spPr>
          <a:xfrm>
            <a:off x="4232514" y="1502760"/>
            <a:ext cx="5263911" cy="2610557"/>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2" spcCol="180000" rtlCol="0" anchor="t">
            <a:noAutofit/>
          </a:bodyPr>
          <a:lstStyle/>
          <a:p>
            <a:pPr marL="0" indent="0">
              <a:spcBef>
                <a:spcPts val="0"/>
              </a:spcBef>
              <a:spcAft>
                <a:spcPts val="400"/>
              </a:spcAft>
              <a:buClr>
                <a:schemeClr val="tx2"/>
              </a:buClr>
              <a:buNone/>
            </a:pPr>
            <a:r>
              <a:rPr lang="en-AU" sz="1000">
                <a:cs typeface="Segoe UI"/>
              </a:rPr>
              <a:t>Not all inputs directly lead to an inspection or trigger an inspection ‘case’ to be managed in your system</a:t>
            </a:r>
            <a:r>
              <a:rPr lang="en-AU" sz="1000" b="1">
                <a:cs typeface="Segoe UI"/>
              </a:rPr>
              <a:t>. </a:t>
            </a:r>
            <a:r>
              <a:rPr lang="en-AU" sz="1000">
                <a:cs typeface="Segoe UI"/>
              </a:rPr>
              <a:t>When designing your system, you should be conscious of which inputs will directly trigger an inspection and which are used for building intelligence, refining your maintenance inspection program or developing a strategic compliance program. Being clear on what inputs will generally trigger an inspection is important to consider as it affects the design of your digital system. </a:t>
            </a:r>
          </a:p>
          <a:p>
            <a:pPr marL="0" indent="0">
              <a:spcBef>
                <a:spcPts val="0"/>
              </a:spcBef>
              <a:spcAft>
                <a:spcPts val="400"/>
              </a:spcAft>
              <a:buClr>
                <a:schemeClr val="tx2"/>
              </a:buClr>
              <a:buNone/>
            </a:pPr>
            <a:endParaRPr lang="en-AU" sz="1000">
              <a:solidFill>
                <a:schemeClr val="accent1"/>
              </a:solidFill>
              <a:cs typeface="Segoe UI"/>
            </a:endParaRPr>
          </a:p>
          <a:p>
            <a:pPr marL="0" indent="0">
              <a:spcBef>
                <a:spcPts val="0"/>
              </a:spcBef>
              <a:spcAft>
                <a:spcPts val="400"/>
              </a:spcAft>
              <a:buClr>
                <a:schemeClr val="tx2"/>
              </a:buClr>
              <a:buNone/>
            </a:pPr>
            <a:r>
              <a:rPr lang="en-AU" sz="1000">
                <a:solidFill>
                  <a:schemeClr val="accent1"/>
                </a:solidFill>
                <a:cs typeface="Segoe UI"/>
              </a:rPr>
              <a:t>Consider what information or data you ask from your regulated entities, how you use it, and your business rules for when an inspection may be triggered. </a:t>
            </a:r>
          </a:p>
          <a:p>
            <a:pPr marL="171450" indent="-171450">
              <a:spcBef>
                <a:spcPts val="0"/>
              </a:spcBef>
              <a:spcAft>
                <a:spcPts val="400"/>
              </a:spcAft>
              <a:buClr>
                <a:schemeClr val="tx2"/>
              </a:buClr>
              <a:buFont typeface="Arial" panose="020B0604020202020204" pitchFamily="34" charset="0"/>
              <a:buChar char="•"/>
            </a:pPr>
            <a:r>
              <a:rPr lang="en-AU" sz="1000">
                <a:solidFill>
                  <a:schemeClr val="accent1"/>
                </a:solidFill>
                <a:cs typeface="Segoe UI"/>
              </a:rPr>
              <a:t>What information do you collect that would generally be a source that directly triggers an inspection (e.g. a report on a harmful safety incident)?</a:t>
            </a:r>
          </a:p>
          <a:p>
            <a:pPr marL="171450" indent="-171450">
              <a:spcBef>
                <a:spcPts val="0"/>
              </a:spcBef>
              <a:spcAft>
                <a:spcPts val="400"/>
              </a:spcAft>
              <a:buClr>
                <a:schemeClr val="tx2"/>
              </a:buClr>
              <a:buFont typeface="Arial" panose="020B0604020202020204" pitchFamily="34" charset="0"/>
              <a:buChar char="•"/>
            </a:pPr>
            <a:r>
              <a:rPr lang="en-AU" sz="1000">
                <a:solidFill>
                  <a:schemeClr val="accent1"/>
                </a:solidFill>
                <a:cs typeface="Segoe UI"/>
              </a:rPr>
              <a:t>What information is collected for intelligence building purposes, and when might this information trigger an inspection (e.g. a report on a ‘near miss’ safety incident)</a:t>
            </a:r>
          </a:p>
        </p:txBody>
      </p:sp>
      <p:sp>
        <p:nvSpPr>
          <p:cNvPr id="26" name="Rectangle 25">
            <a:extLst>
              <a:ext uri="{FF2B5EF4-FFF2-40B4-BE49-F238E27FC236}">
                <a16:creationId xmlns:a16="http://schemas.microsoft.com/office/drawing/2014/main" id="{690C1411-69CD-DF89-497B-285325BF0A64}"/>
              </a:ext>
            </a:extLst>
          </p:cNvPr>
          <p:cNvSpPr/>
          <p:nvPr/>
        </p:nvSpPr>
        <p:spPr>
          <a:xfrm>
            <a:off x="539998" y="2747391"/>
            <a:ext cx="3468117"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Complaints or community reports</a:t>
            </a:r>
          </a:p>
        </p:txBody>
      </p:sp>
      <p:sp>
        <p:nvSpPr>
          <p:cNvPr id="27" name="Rectangle 26">
            <a:extLst>
              <a:ext uri="{FF2B5EF4-FFF2-40B4-BE49-F238E27FC236}">
                <a16:creationId xmlns:a16="http://schemas.microsoft.com/office/drawing/2014/main" id="{22BBCBC4-BCA6-6246-CBE0-A95EB3101690}"/>
              </a:ext>
            </a:extLst>
          </p:cNvPr>
          <p:cNvSpPr/>
          <p:nvPr/>
        </p:nvSpPr>
        <p:spPr>
          <a:xfrm>
            <a:off x="539998" y="2981392"/>
            <a:ext cx="3468119" cy="308908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1" rtlCol="0" anchor="t">
            <a:noAutofit/>
          </a:bodyPr>
          <a:lstStyle/>
          <a:p>
            <a:pPr marL="0" indent="0">
              <a:spcBef>
                <a:spcPts val="0"/>
              </a:spcBef>
              <a:spcAft>
                <a:spcPts val="400"/>
              </a:spcAft>
              <a:buClr>
                <a:schemeClr val="tx2"/>
              </a:buClr>
              <a:buNone/>
            </a:pPr>
            <a:r>
              <a:rPr lang="en-AU" sz="1000">
                <a:cs typeface="Segoe UI"/>
              </a:rPr>
              <a:t>An inspection or desktop action in response to a report of non-compliance by the community or an affected person, can be a powerful and important way to address non-compliance. However, there can be issues in making timely and effective responses, particularly when the event has passed. Regulators need to consider what role a field response can have, when it would be useful, and when responses have an enforcement or more 'supportive' purpose. In many cases, complaints and reports cannot always be supported by a field response, and may need to be treated as a source of intelligence or trigger for a desktop response. </a:t>
            </a:r>
          </a:p>
          <a:p>
            <a:pPr marL="0" indent="0">
              <a:spcBef>
                <a:spcPts val="0"/>
              </a:spcBef>
              <a:spcAft>
                <a:spcPts val="400"/>
              </a:spcAft>
              <a:buClr>
                <a:schemeClr val="tx2"/>
              </a:buClr>
              <a:buNone/>
            </a:pPr>
            <a:r>
              <a:rPr lang="en-AU" sz="1000">
                <a:solidFill>
                  <a:schemeClr val="accent1"/>
                </a:solidFill>
                <a:cs typeface="Segoe UI"/>
              </a:rPr>
              <a:t>When considering the design of digital systems, you may need to account for how you can build forms and processes that enable referrals from complaints into work orders for field or other responses, with suitable data capture and notes to inform the response.</a:t>
            </a:r>
          </a:p>
        </p:txBody>
      </p:sp>
      <p:sp>
        <p:nvSpPr>
          <p:cNvPr id="29" name="Rectangle 28">
            <a:extLst>
              <a:ext uri="{FF2B5EF4-FFF2-40B4-BE49-F238E27FC236}">
                <a16:creationId xmlns:a16="http://schemas.microsoft.com/office/drawing/2014/main" id="{4574FD3E-DD24-61DC-5D4F-328B2EB65D28}"/>
              </a:ext>
            </a:extLst>
          </p:cNvPr>
          <p:cNvSpPr/>
          <p:nvPr/>
        </p:nvSpPr>
        <p:spPr>
          <a:xfrm>
            <a:off x="4232515" y="4294358"/>
            <a:ext cx="3355200"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Reporting &amp; notifications</a:t>
            </a:r>
          </a:p>
        </p:txBody>
      </p:sp>
      <p:sp>
        <p:nvSpPr>
          <p:cNvPr id="30" name="Rectangle 29">
            <a:extLst>
              <a:ext uri="{FF2B5EF4-FFF2-40B4-BE49-F238E27FC236}">
                <a16:creationId xmlns:a16="http://schemas.microsoft.com/office/drawing/2014/main" id="{D6CA16CA-8BB5-E5F4-8697-3E9DE6C425D0}"/>
              </a:ext>
            </a:extLst>
          </p:cNvPr>
          <p:cNvSpPr/>
          <p:nvPr/>
        </p:nvSpPr>
        <p:spPr>
          <a:xfrm>
            <a:off x="4232513" y="4528358"/>
            <a:ext cx="5263200" cy="154212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72000" rIns="90000" numCol="1" rtlCol="0" anchor="t">
            <a:noAutofit/>
          </a:bodyPr>
          <a:lstStyle/>
          <a:p>
            <a:pPr marL="0" indent="0">
              <a:spcBef>
                <a:spcPts val="0"/>
              </a:spcBef>
              <a:spcAft>
                <a:spcPts val="400"/>
              </a:spcAft>
              <a:buClr>
                <a:schemeClr val="tx2"/>
              </a:buClr>
              <a:buNone/>
            </a:pPr>
            <a:r>
              <a:rPr lang="en-AU" sz="1000">
                <a:cs typeface="Segoe UI"/>
              </a:rPr>
              <a:t>Licensed or registered parties - or others subject to regulations - may be required to report to the regulator, such as when an event or accident occurs. The regulator will need to consciously consider whether it sees the purpose of these reports as a direct trigger for a field response, or to act as a source of data and intelligence, or to reinforce regulated entity obligations to address sources of non-compliances. </a:t>
            </a:r>
          </a:p>
          <a:p>
            <a:pPr marL="0" indent="0">
              <a:spcBef>
                <a:spcPts val="0"/>
              </a:spcBef>
              <a:spcAft>
                <a:spcPts val="400"/>
              </a:spcAft>
              <a:buClr>
                <a:schemeClr val="tx2"/>
              </a:buClr>
              <a:buNone/>
            </a:pPr>
            <a:r>
              <a:rPr lang="en-AU" sz="1000">
                <a:solidFill>
                  <a:schemeClr val="accent1"/>
                </a:solidFill>
                <a:cs typeface="Segoe UI"/>
              </a:rPr>
              <a:t>Digital systems may need to capture data, build intelligence, and trigger work orders or responses, depending on the situation. </a:t>
            </a:r>
            <a:endParaRPr lang="en-AU" sz="1000">
              <a:cs typeface="Segoe UI"/>
            </a:endParaRPr>
          </a:p>
        </p:txBody>
      </p:sp>
      <p:sp>
        <p:nvSpPr>
          <p:cNvPr id="2" name="Isosceles Triangle 1">
            <a:extLst>
              <a:ext uri="{FF2B5EF4-FFF2-40B4-BE49-F238E27FC236}">
                <a16:creationId xmlns:a16="http://schemas.microsoft.com/office/drawing/2014/main" id="{BC1A9777-AF74-020B-4911-8AC8EFF5C3C8}"/>
              </a:ext>
            </a:extLst>
          </p:cNvPr>
          <p:cNvSpPr/>
          <p:nvPr/>
        </p:nvSpPr>
        <p:spPr>
          <a:xfrm rot="5400000">
            <a:off x="4043364" y="1326359"/>
            <a:ext cx="152398" cy="128589"/>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Tree>
    <p:extLst>
      <p:ext uri="{BB962C8B-B14F-4D97-AF65-F5344CB8AC3E}">
        <p14:creationId xmlns:p14="http://schemas.microsoft.com/office/powerpoint/2010/main" val="1959620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Trigger</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600"/>
              </a:spcBef>
              <a:buClrTx/>
              <a:buSzTx/>
              <a:buFont typeface="Wingdings" panose="05000000000000000000" pitchFamily="2" charset="2"/>
              <a:buChar char="q"/>
              <a:tabLst/>
              <a:defRPr/>
            </a:pPr>
            <a:r>
              <a:rPr kumimoji="0" lang="en-AU" sz="1000" b="0" i="0" u="none" strike="noStrike" kern="1200" cap="none" spc="0" normalizeH="0" baseline="0" noProof="0" dirty="0">
                <a:ln>
                  <a:noFill/>
                </a:ln>
                <a:solidFill>
                  <a:schemeClr val="tx2"/>
                </a:solidFill>
                <a:effectLst/>
                <a:uLnTx/>
                <a:uFillTx/>
                <a:latin typeface="VIC SemiBold" panose="00000700000000000000" pitchFamily="2" charset="0"/>
              </a:rPr>
              <a:t>You have clear processes and practices </a:t>
            </a:r>
            <a:r>
              <a:rPr kumimoji="0" lang="en-AU" sz="1000" b="0" i="0" u="none" strike="noStrike" kern="1200" cap="none" spc="0" normalizeH="0" baseline="0" noProof="0" dirty="0">
                <a:ln>
                  <a:noFill/>
                </a:ln>
                <a:solidFill>
                  <a:schemeClr val="tx2"/>
                </a:solidFill>
                <a:effectLst/>
                <a:uLnTx/>
                <a:uFillTx/>
                <a:latin typeface="VIC"/>
                <a:ea typeface="+mn-ea"/>
                <a:cs typeface="+mn-cs"/>
              </a:rPr>
              <a:t>in place for commencing </a:t>
            </a:r>
            <a:r>
              <a:rPr kumimoji="0" lang="en-AU" sz="1000" b="0" i="0" u="none" strike="noStrike" kern="1200" cap="none" spc="0" normalizeH="0" baseline="0" noProof="0" dirty="0">
                <a:ln>
                  <a:noFill/>
                </a:ln>
                <a:solidFill>
                  <a:schemeClr val="tx2"/>
                </a:solidFill>
                <a:effectLst/>
                <a:uLnTx/>
                <a:uFillTx/>
                <a:latin typeface="VIC SemiBold" panose="00000700000000000000" pitchFamily="2" charset="0"/>
              </a:rPr>
              <a:t>strategic</a:t>
            </a:r>
            <a:r>
              <a:rPr kumimoji="0" lang="en-AU" sz="1000" b="0" i="0" u="none" strike="noStrike" kern="1200" cap="none" spc="0" normalizeH="0" baseline="0" noProof="0" dirty="0">
                <a:ln>
                  <a:noFill/>
                </a:ln>
                <a:solidFill>
                  <a:schemeClr val="tx2"/>
                </a:solidFill>
                <a:effectLst/>
                <a:uLnTx/>
                <a:uFillTx/>
                <a:latin typeface="VIC"/>
                <a:ea typeface="+mn-ea"/>
                <a:cs typeface="+mn-cs"/>
              </a:rPr>
              <a:t> inspections, supported by tools for inspectors. </a:t>
            </a:r>
            <a:r>
              <a:rPr lang="en-AU" sz="1000" dirty="0">
                <a:solidFill>
                  <a:schemeClr val="tx2"/>
                </a:solidFill>
                <a:latin typeface="VIC"/>
              </a:rPr>
              <a:t>Intelligence informs the need and priority of strategic inspection programs, and you use this intelligence to provide the evidence base to support your inspection program. Your data management practices support strategic decision making as in Part A. </a:t>
            </a:r>
            <a:endParaRPr kumimoji="0" lang="en-AU" sz="1000" b="0" i="0" u="none" strike="noStrike" kern="1200" cap="none" spc="0" normalizeH="0" baseline="0" noProof="0" dirty="0">
              <a:ln>
                <a:noFill/>
              </a:ln>
              <a:solidFill>
                <a:schemeClr val="tx2"/>
              </a:solidFill>
              <a:effectLst/>
              <a:uLnTx/>
              <a:uFillTx/>
              <a:latin typeface="VIC"/>
              <a:ea typeface="+mn-ea"/>
              <a:cs typeface="+mn-cs"/>
            </a:endParaRPr>
          </a:p>
          <a:p>
            <a:pPr marL="171450" marR="0" lvl="0" indent="-171450" algn="l" defTabSz="914349" rtl="0" eaLnBrk="1" fontAlgn="auto" latinLnBrk="0" hangingPunct="1">
              <a:lnSpc>
                <a:spcPct val="100000"/>
              </a:lnSpc>
              <a:spcBef>
                <a:spcPts val="600"/>
              </a:spcBef>
              <a:buClrTx/>
              <a:buSzTx/>
              <a:buFont typeface="Wingdings" panose="05000000000000000000" pitchFamily="2" charset="2"/>
              <a:buChar char="q"/>
              <a:tabLst/>
              <a:defRPr/>
            </a:pPr>
            <a:r>
              <a:rPr lang="en-AU" sz="1000" dirty="0">
                <a:solidFill>
                  <a:schemeClr val="tx2"/>
                </a:solidFill>
                <a:latin typeface="VIC SemiBold"/>
              </a:rPr>
              <a:t>You have outlined the milestones and indicators </a:t>
            </a:r>
            <a:r>
              <a:rPr lang="en-AU" sz="1000" dirty="0">
                <a:solidFill>
                  <a:schemeClr val="tx2"/>
                </a:solidFill>
                <a:latin typeface="VIC"/>
              </a:rPr>
              <a:t>for commencing </a:t>
            </a:r>
            <a:r>
              <a:rPr lang="en-AU" sz="1000" b="1" dirty="0">
                <a:solidFill>
                  <a:schemeClr val="tx2"/>
                </a:solidFill>
                <a:latin typeface="VIC"/>
              </a:rPr>
              <a:t>maintenance</a:t>
            </a:r>
            <a:r>
              <a:rPr lang="en-AU" sz="1000" dirty="0">
                <a:solidFill>
                  <a:schemeClr val="tx2"/>
                </a:solidFill>
                <a:latin typeface="VIC"/>
              </a:rPr>
              <a:t> inspections, linked to an entity, conduct, or cohort. For instance, you may trigger inspections when a building reaches a particular construction phase, or based on time since a licence was issued.</a:t>
            </a:r>
          </a:p>
          <a:p>
            <a:pPr marL="171450" indent="-171450">
              <a:spcBef>
                <a:spcPts val="600"/>
              </a:spcBef>
              <a:buFont typeface="Wingdings" panose="05000000000000000000" pitchFamily="2" charset="2"/>
              <a:buChar char="q"/>
            </a:pPr>
            <a:r>
              <a:rPr lang="en-AU" sz="1000" dirty="0">
                <a:solidFill>
                  <a:schemeClr val="tx2"/>
                </a:solidFill>
                <a:latin typeface="VIC SemiBold" panose="00000700000000000000" pitchFamily="2" charset="0"/>
              </a:rPr>
              <a:t>You have developed guidance and rules </a:t>
            </a:r>
            <a:r>
              <a:rPr lang="en-AU" sz="1000" dirty="0">
                <a:solidFill>
                  <a:schemeClr val="tx2"/>
                </a:solidFill>
              </a:rPr>
              <a:t>for when information inputs trigger a </a:t>
            </a:r>
            <a:r>
              <a:rPr lang="en-AU" sz="1000" dirty="0">
                <a:solidFill>
                  <a:schemeClr val="tx2"/>
                </a:solidFill>
                <a:latin typeface="VIC SemiBold" panose="00000700000000000000" pitchFamily="2" charset="0"/>
              </a:rPr>
              <a:t>responsive</a:t>
            </a:r>
            <a:r>
              <a:rPr lang="en-AU" sz="1000" dirty="0">
                <a:solidFill>
                  <a:schemeClr val="tx2"/>
                </a:solidFill>
              </a:rPr>
              <a:t> inspection. This might include consideration of when an inspection would be a more effective or efficient response to information inputs over other actions (such as warning letter, proceeding directly to an investigation, etc). This might also include situations where it is not appropriate or feasible for the regulator to undertake an inspection or other actions, but the information provided may be included in the regulator’s intelligence building, for example where other regulators or programs are already targeting the issue or where the issue does not meet the criteria for an inspection (such as not being a strategic priority or does not meet the risk threshold).</a:t>
            </a:r>
          </a:p>
          <a:p>
            <a:pPr marL="171450" indent="-171450">
              <a:spcBef>
                <a:spcPts val="600"/>
              </a:spcBef>
              <a:buFont typeface="Wingdings" panose="05000000000000000000" pitchFamily="2" charset="2"/>
              <a:buChar char="q"/>
            </a:pPr>
            <a:r>
              <a:rPr lang="en-AU" sz="1000" dirty="0">
                <a:solidFill>
                  <a:schemeClr val="tx2"/>
                </a:solidFill>
                <a:latin typeface="VIC SemiBold" panose="00000700000000000000" pitchFamily="2" charset="0"/>
              </a:rPr>
              <a:t>You have developed rules </a:t>
            </a:r>
            <a:r>
              <a:rPr kumimoji="0" lang="en-AU" sz="1000" b="0" i="0" u="none" strike="noStrike" kern="1200" cap="none" spc="0" normalizeH="0" baseline="0" noProof="0" dirty="0">
                <a:ln>
                  <a:noFill/>
                </a:ln>
                <a:solidFill>
                  <a:schemeClr val="tx2"/>
                </a:solidFill>
                <a:effectLst/>
                <a:uLnTx/>
                <a:uFillTx/>
                <a:latin typeface="VIC"/>
                <a:ea typeface="+mn-ea"/>
                <a:cs typeface="+mn-cs"/>
              </a:rPr>
              <a:t>for </a:t>
            </a:r>
            <a:r>
              <a:rPr lang="en-AU" sz="1000" dirty="0">
                <a:solidFill>
                  <a:schemeClr val="tx2"/>
                </a:solidFill>
                <a:latin typeface="VIC"/>
              </a:rPr>
              <a:t>risk assessment, this may </a:t>
            </a:r>
            <a:r>
              <a:rPr kumimoji="0" lang="en-AU" sz="1000" b="0" i="0" u="none" strike="noStrike" kern="1200" cap="none" spc="0" normalizeH="0" baseline="0" noProof="0" dirty="0">
                <a:ln>
                  <a:noFill/>
                </a:ln>
                <a:solidFill>
                  <a:schemeClr val="tx2"/>
                </a:solidFill>
                <a:effectLst/>
                <a:uLnTx/>
                <a:uFillTx/>
                <a:latin typeface="VIC"/>
                <a:ea typeface="+mn-ea"/>
                <a:cs typeface="+mn-cs"/>
              </a:rPr>
              <a:t>assign a risk level to inspections or triage cases by priority.</a:t>
            </a:r>
          </a:p>
          <a:p>
            <a:pPr>
              <a:spcBef>
                <a:spcPts val="600"/>
              </a:spcBef>
            </a:pPr>
            <a:endParaRPr kumimoji="0" lang="en-AU" sz="1000" b="0" i="0" u="none" strike="noStrike" kern="1200" cap="none" spc="0" normalizeH="0" baseline="0" noProof="0" dirty="0">
              <a:ln>
                <a:noFill/>
              </a:ln>
              <a:solidFill>
                <a:schemeClr val="tx2"/>
              </a:solidFill>
              <a:effectLst/>
              <a:uLnTx/>
              <a:uFillTx/>
              <a:latin typeface="VIC"/>
              <a:ea typeface="+mn-ea"/>
              <a:cs typeface="+mn-cs"/>
            </a:endParaRP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Information or direction that commences an inspection</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Inspection type (Maintenance, Strategic or Responsive) </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1000">
                <a:solidFill>
                  <a:srgbClr val="1F2A44"/>
                </a:solidFill>
                <a:latin typeface="VIC"/>
              </a:rPr>
              <a:t>Open inspection process in case management system(s), with risk level</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For every inspection there will be information, a decision, or an indicator that commences the inspection process. This is referred to as the ‘trigger’. The trigger will inform the focus of inspections and begin the inspection workflow in digital </a:t>
            </a:r>
            <a:r>
              <a:rPr lang="en-AU" sz="1000">
                <a:solidFill>
                  <a:srgbClr val="1F2A44"/>
                </a:solidFill>
                <a:latin typeface="VIC"/>
              </a:rPr>
              <a:t>systems</a:t>
            </a:r>
            <a:r>
              <a:rPr kumimoji="0" lang="en-AU" sz="1000" b="0" i="0" u="none" strike="noStrike" kern="1200" cap="none" spc="0" normalizeH="0" baseline="0" noProof="0">
                <a:ln>
                  <a:noFill/>
                </a:ln>
                <a:solidFill>
                  <a:srgbClr val="1F2A44"/>
                </a:solidFill>
                <a:effectLst/>
                <a:uLnTx/>
                <a:uFillTx/>
                <a:latin typeface="VIC"/>
                <a:ea typeface="+mn-ea"/>
                <a:cs typeface="+mn-cs"/>
              </a:rPr>
              <a:t>.</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grpSp>
        <p:nvGrpSpPr>
          <p:cNvPr id="4" name="Group 3">
            <a:extLst>
              <a:ext uri="{FF2B5EF4-FFF2-40B4-BE49-F238E27FC236}">
                <a16:creationId xmlns:a16="http://schemas.microsoft.com/office/drawing/2014/main" id="{9D50129E-10C8-31D4-880B-F283DC10544E}"/>
              </a:ext>
            </a:extLst>
          </p:cNvPr>
          <p:cNvGrpSpPr/>
          <p:nvPr/>
        </p:nvGrpSpPr>
        <p:grpSpPr>
          <a:xfrm>
            <a:off x="539999" y="4807454"/>
            <a:ext cx="8820000" cy="382180"/>
            <a:chOff x="539999" y="4835572"/>
            <a:chExt cx="8820000" cy="382180"/>
          </a:xfrm>
        </p:grpSpPr>
        <p:sp>
          <p:nvSpPr>
            <p:cNvPr id="7" name="Rectangle 6">
              <a:extLst>
                <a:ext uri="{FF2B5EF4-FFF2-40B4-BE49-F238E27FC236}">
                  <a16:creationId xmlns:a16="http://schemas.microsoft.com/office/drawing/2014/main" id="{78627528-ADBB-5005-9549-0A385125C7DC}"/>
                </a:ext>
              </a:extLst>
            </p:cNvPr>
            <p:cNvSpPr/>
            <p:nvPr/>
          </p:nvSpPr>
          <p:spPr>
            <a:xfrm>
              <a:off x="539999" y="4835572"/>
              <a:ext cx="8820000" cy="38218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a:solidFill>
                    <a:schemeClr val="tx2"/>
                  </a:solidFill>
                </a:rPr>
                <a:t>Consider how intelligence, complaints and referrals are </a:t>
              </a:r>
              <a:r>
                <a:rPr lang="en-AU" sz="1000">
                  <a:solidFill>
                    <a:schemeClr val="tx2"/>
                  </a:solidFill>
                  <a:latin typeface="VIC SemiBold" panose="00000700000000000000" pitchFamily="2" charset="0"/>
                </a:rPr>
                <a:t>received and integrated into systems to trigger inspections.</a:t>
              </a:r>
              <a:r>
                <a:rPr lang="en-AU" sz="1000" b="1">
                  <a:solidFill>
                    <a:schemeClr val="tx2"/>
                  </a:solidFill>
                  <a:latin typeface="VIC SemiBold" panose="00000700000000000000" pitchFamily="2" charset="0"/>
                </a:rPr>
                <a:t> </a:t>
              </a:r>
              <a:r>
                <a:rPr lang="en-AU" sz="1000">
                  <a:solidFill>
                    <a:schemeClr val="tx2"/>
                  </a:solidFill>
                </a:rPr>
                <a:t>Work with your co-regulators to </a:t>
              </a:r>
              <a:r>
                <a:rPr lang="en-AU" sz="1000">
                  <a:solidFill>
                    <a:schemeClr val="tx2"/>
                  </a:solidFill>
                  <a:latin typeface="VIC SemiBold" panose="00000700000000000000" pitchFamily="2" charset="0"/>
                </a:rPr>
                <a:t>develop shared taxonomies and data categories </a:t>
              </a:r>
              <a:r>
                <a:rPr lang="en-AU" sz="1000">
                  <a:solidFill>
                    <a:schemeClr val="tx2"/>
                  </a:solidFill>
                  <a:latin typeface="VIC" panose="00000500000000000000" pitchFamily="2" charset="0"/>
                </a:rPr>
                <a:t>to improve referrals and support digital processes.</a:t>
              </a:r>
              <a:endParaRPr lang="en-AU" sz="1000">
                <a:solidFill>
                  <a:schemeClr val="accent1"/>
                </a:solidFill>
                <a:latin typeface="VIC" panose="00000500000000000000" pitchFamily="2" charset="0"/>
              </a:endParaRPr>
            </a:p>
          </p:txBody>
        </p:sp>
        <p:sp>
          <p:nvSpPr>
            <p:cNvPr id="8" name="Freeform 56">
              <a:extLst>
                <a:ext uri="{FF2B5EF4-FFF2-40B4-BE49-F238E27FC236}">
                  <a16:creationId xmlns:a16="http://schemas.microsoft.com/office/drawing/2014/main" id="{9DC90A7D-AEDE-49AE-1A6F-6B9BAFFB9252}"/>
                </a:ext>
              </a:extLst>
            </p:cNvPr>
            <p:cNvSpPr>
              <a:spLocks noChangeAspect="1" noEditPoints="1"/>
            </p:cNvSpPr>
            <p:nvPr/>
          </p:nvSpPr>
          <p:spPr bwMode="auto">
            <a:xfrm>
              <a:off x="666442" y="4900920"/>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
        <p:nvSpPr>
          <p:cNvPr id="9" name="Half Frame 8">
            <a:extLst>
              <a:ext uri="{FF2B5EF4-FFF2-40B4-BE49-F238E27FC236}">
                <a16:creationId xmlns:a16="http://schemas.microsoft.com/office/drawing/2014/main" id="{D695C32C-B1E1-8AB9-D490-BD934118248F}"/>
              </a:ext>
            </a:extLst>
          </p:cNvPr>
          <p:cNvSpPr/>
          <p:nvPr/>
        </p:nvSpPr>
        <p:spPr>
          <a:xfrm>
            <a:off x="479425" y="216264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0" name="Rectangle 9">
            <a:extLst>
              <a:ext uri="{FF2B5EF4-FFF2-40B4-BE49-F238E27FC236}">
                <a16:creationId xmlns:a16="http://schemas.microsoft.com/office/drawing/2014/main" id="{292C1FB9-B93E-C77E-0FAF-F73D92E0DBD6}"/>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Tree>
    <p:extLst>
      <p:ext uri="{BB962C8B-B14F-4D97-AF65-F5344CB8AC3E}">
        <p14:creationId xmlns:p14="http://schemas.microsoft.com/office/powerpoint/2010/main" val="1150638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9FFB-6595-327B-1CCB-BA3805CB13C4}"/>
              </a:ext>
            </a:extLst>
          </p:cNvPr>
          <p:cNvSpPr>
            <a:spLocks noGrp="1"/>
          </p:cNvSpPr>
          <p:nvPr>
            <p:ph type="title"/>
          </p:nvPr>
        </p:nvSpPr>
        <p:spPr>
          <a:xfrm>
            <a:off x="540000" y="292457"/>
            <a:ext cx="5889375" cy="597842"/>
          </a:xfrm>
        </p:spPr>
        <p:txBody>
          <a:bodyPr/>
          <a:lstStyle/>
          <a:p>
            <a:r>
              <a:rPr lang="en-AU" dirty="0"/>
              <a:t>Tool 3 – Triggering inspections from complaints and referrals</a:t>
            </a:r>
          </a:p>
        </p:txBody>
      </p:sp>
      <p:sp>
        <p:nvSpPr>
          <p:cNvPr id="3" name="Content Placeholder 2">
            <a:extLst>
              <a:ext uri="{FF2B5EF4-FFF2-40B4-BE49-F238E27FC236}">
                <a16:creationId xmlns:a16="http://schemas.microsoft.com/office/drawing/2014/main" id="{49DCF03E-953C-1032-16BF-E0401E0766FD}"/>
              </a:ext>
            </a:extLst>
          </p:cNvPr>
          <p:cNvSpPr>
            <a:spLocks noGrp="1"/>
          </p:cNvSpPr>
          <p:nvPr>
            <p:ph sz="quarter" idx="15"/>
          </p:nvPr>
        </p:nvSpPr>
        <p:spPr>
          <a:xfrm>
            <a:off x="540001" y="1267969"/>
            <a:ext cx="5479364" cy="4465288"/>
          </a:xfrm>
        </p:spPr>
        <p:txBody>
          <a:bodyPr/>
          <a:lstStyle/>
          <a:p>
            <a:r>
              <a:rPr lang="en-AU" sz="1000" dirty="0"/>
              <a:t>This tool provides guidance and examples on when an inspection should occur following a complaint or referral, leveraging all relevant information.</a:t>
            </a:r>
          </a:p>
          <a:p>
            <a:r>
              <a:rPr lang="en-AU" sz="1000" b="1" dirty="0">
                <a:latin typeface="VIC SemiBold" panose="00000700000000000000" pitchFamily="50" charset="0"/>
              </a:rPr>
              <a:t>PURPOSE</a:t>
            </a:r>
          </a:p>
          <a:p>
            <a:r>
              <a:rPr lang="en-AU" sz="1000" dirty="0">
                <a:latin typeface="VIC" panose="00000500000000000000" pitchFamily="50" charset="0"/>
              </a:rPr>
              <a:t>Regulators should consider multiple input sources to inform whether to commence an inspection or not. This includes viewing information through three lenses (</a:t>
            </a:r>
            <a:r>
              <a:rPr lang="en-AU" sz="1000" dirty="0">
                <a:latin typeface="VIC" panose="00000500000000000000" pitchFamily="50" charset="0"/>
                <a:hlinkClick r:id="rId2" action="ppaction://hlinksldjump"/>
              </a:rPr>
              <a:t>see appendices</a:t>
            </a:r>
            <a:r>
              <a:rPr lang="en-AU" sz="1000" dirty="0">
                <a:latin typeface="VIC" panose="00000500000000000000" pitchFamily="50" charset="0"/>
              </a:rPr>
              <a:t>) and accounting for organisational considerations. A better practice approach to assessing all available information and determining whether an inspection is required involves having a clear view of the ‘justifications’ that trigger an inspection. Developing a consistent approach will ensure that inspections are conducted consistently and are well-justified. </a:t>
            </a:r>
          </a:p>
          <a:p>
            <a:r>
              <a:rPr lang="en-AU" sz="1000" b="1" dirty="0">
                <a:latin typeface="VIC SemiBold" panose="00000700000000000000" pitchFamily="50" charset="0"/>
              </a:rPr>
              <a:t>HOW IT WORKS</a:t>
            </a:r>
          </a:p>
          <a:p>
            <a:r>
              <a:rPr lang="en-AU" sz="1000" dirty="0"/>
              <a:t>This tool provides material to support regulators develop guidance and rules for when an inspection should be conducted in response to a complaint or referral. Included is:</a:t>
            </a:r>
          </a:p>
          <a:p>
            <a:pPr marL="171450" indent="-171450">
              <a:buFont typeface="Arial" panose="020B0604020202020204" pitchFamily="34" charset="0"/>
              <a:buChar char="•"/>
            </a:pPr>
            <a:r>
              <a:rPr lang="en-AU" sz="1000" dirty="0"/>
              <a:t>An overview of the tool and types of inspection</a:t>
            </a:r>
          </a:p>
          <a:p>
            <a:pPr marL="171450" indent="-171450">
              <a:buFont typeface="Arial" panose="020B0604020202020204" pitchFamily="34" charset="0"/>
              <a:buChar char="•"/>
            </a:pPr>
            <a:r>
              <a:rPr lang="en-AU" sz="1000" dirty="0"/>
              <a:t>The three lenses of information to consider to provide the rationale for an inspection</a:t>
            </a:r>
          </a:p>
          <a:p>
            <a:pPr marL="171450" indent="-171450">
              <a:buFont typeface="Arial" panose="020B0604020202020204" pitchFamily="34" charset="0"/>
              <a:buChar char="•"/>
            </a:pPr>
            <a:r>
              <a:rPr lang="en-AU" sz="1000" dirty="0"/>
              <a:t>Example information inputs that may justify an inspection. </a:t>
            </a:r>
          </a:p>
          <a:p>
            <a:r>
              <a:rPr lang="en-AU" sz="1000" dirty="0"/>
              <a:t>Regulators should view this as a reference to develop their own business rules and documents in line with better practice. </a:t>
            </a:r>
          </a:p>
          <a:p>
            <a:endParaRPr lang="en-AU" sz="1000" dirty="0">
              <a:latin typeface="VIC SemiBold" panose="00000700000000000000" pitchFamily="50" charset="0"/>
            </a:endParaRPr>
          </a:p>
        </p:txBody>
      </p:sp>
      <p:sp>
        <p:nvSpPr>
          <p:cNvPr id="5" name="Text Placeholder 4">
            <a:extLst>
              <a:ext uri="{FF2B5EF4-FFF2-40B4-BE49-F238E27FC236}">
                <a16:creationId xmlns:a16="http://schemas.microsoft.com/office/drawing/2014/main" id="{75FA6678-1456-E58A-CF7C-3FCB77C55FC0}"/>
              </a:ext>
            </a:extLst>
          </p:cNvPr>
          <p:cNvSpPr txBox="1">
            <a:spLocks/>
          </p:cNvSpPr>
          <p:nvPr/>
        </p:nvSpPr>
        <p:spPr>
          <a:xfrm>
            <a:off x="7094520" y="1123979"/>
            <a:ext cx="2468580" cy="4956475"/>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b="1" dirty="0">
                <a:solidFill>
                  <a:schemeClr val="bg1"/>
                </a:solidFill>
              </a:rPr>
              <a:t>A tool for triggering inspections</a:t>
            </a:r>
          </a:p>
          <a:p>
            <a:r>
              <a:rPr lang="en-AU" dirty="0">
                <a:solidFill>
                  <a:schemeClr val="bg1"/>
                </a:solidFill>
              </a:rPr>
              <a:t>The table below is an example of the guidance material provided in the tool. This table provides indicative information types that may justify an inspection. You can consider how these examples apply to your specific context and use them as inspiration to develop your own business rules. </a:t>
            </a:r>
          </a:p>
        </p:txBody>
      </p:sp>
      <p:pic>
        <p:nvPicPr>
          <p:cNvPr id="7" name="Picture 6">
            <a:extLst>
              <a:ext uri="{FF2B5EF4-FFF2-40B4-BE49-F238E27FC236}">
                <a16:creationId xmlns:a16="http://schemas.microsoft.com/office/drawing/2014/main" id="{5135C0BB-6C5D-A165-5344-95E21E12D34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169981" y="3204759"/>
            <a:ext cx="3603099" cy="2501864"/>
          </a:xfrm>
          <a:prstGeom prst="rect">
            <a:avLst/>
          </a:prstGeom>
          <a:effectLst>
            <a:outerShdw blurRad="50800" dist="38100" dir="8100000" algn="tr" rotWithShape="0">
              <a:prstClr val="black">
                <a:alpha val="40000"/>
              </a:prstClr>
            </a:outerShdw>
          </a:effectLst>
        </p:spPr>
      </p:pic>
      <p:sp>
        <p:nvSpPr>
          <p:cNvPr id="4" name="Rectangle 3">
            <a:extLst>
              <a:ext uri="{FF2B5EF4-FFF2-40B4-BE49-F238E27FC236}">
                <a16:creationId xmlns:a16="http://schemas.microsoft.com/office/drawing/2014/main" id="{56CE7984-9F84-8D6E-F1B8-0E1290C15457}"/>
              </a:ext>
            </a:extLst>
          </p:cNvPr>
          <p:cNvSpPr/>
          <p:nvPr/>
        </p:nvSpPr>
        <p:spPr>
          <a:xfrm>
            <a:off x="-1" y="6258756"/>
            <a:ext cx="6765131" cy="381741"/>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defRPr/>
            </a:pPr>
            <a:r>
              <a:rPr lang="en-AU" sz="1000" dirty="0">
                <a:solidFill>
                  <a:schemeClr val="accent1"/>
                </a:solidFill>
                <a:latin typeface="VIC SemiBold" panose="00000700000000000000" pitchFamily="2" charset="0"/>
              </a:rPr>
              <a:t>To access this tool, please visit the Better Regulation Victoria website</a:t>
            </a:r>
          </a:p>
        </p:txBody>
      </p:sp>
    </p:spTree>
    <p:extLst>
      <p:ext uri="{BB962C8B-B14F-4D97-AF65-F5344CB8AC3E}">
        <p14:creationId xmlns:p14="http://schemas.microsoft.com/office/powerpoint/2010/main" val="3454642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EBFFD412-2C2A-8982-FF9F-8010091408F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EBFFD412-2C2A-8982-FF9F-8010091408F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C0D2AE8D-FE80-73AF-2CB1-8AF75CED4DAE}"/>
              </a:ext>
            </a:extLst>
          </p:cNvPr>
          <p:cNvSpPr>
            <a:spLocks noGrp="1"/>
          </p:cNvSpPr>
          <p:nvPr>
            <p:ph sz="quarter" idx="13"/>
          </p:nvPr>
        </p:nvSpPr>
        <p:spPr>
          <a:xfrm>
            <a:off x="539999" y="1279014"/>
            <a:ext cx="8819998" cy="356492"/>
          </a:xfrm>
        </p:spPr>
        <p:txBody>
          <a:bodyPr/>
          <a:lstStyle/>
          <a:p>
            <a:pPr marL="0" indent="0">
              <a:spcBef>
                <a:spcPts val="0"/>
              </a:spcBef>
              <a:buClr>
                <a:schemeClr val="tx1"/>
              </a:buClr>
              <a:buFont typeface="Arial" panose="020B0604020202020204" pitchFamily="34" charset="0"/>
              <a:buNone/>
            </a:pPr>
            <a:r>
              <a:rPr lang="en-AU" sz="1000" b="1">
                <a:solidFill>
                  <a:schemeClr val="accent1"/>
                </a:solidFill>
              </a:rPr>
              <a:t>Focus</a:t>
            </a:r>
            <a:r>
              <a:rPr lang="en-AU" sz="1000"/>
              <a:t> is made up of three concepts: </a:t>
            </a:r>
            <a:r>
              <a:rPr lang="en-AU" sz="1000" b="1"/>
              <a:t>Purpose,</a:t>
            </a:r>
            <a:r>
              <a:rPr lang="en-AU" sz="1000"/>
              <a:t> </a:t>
            </a:r>
            <a:r>
              <a:rPr lang="en-AU" sz="1000" b="1"/>
              <a:t>Inspection approach</a:t>
            </a:r>
            <a:r>
              <a:rPr lang="en-AU" sz="1000"/>
              <a:t> and </a:t>
            </a:r>
            <a:r>
              <a:rPr lang="en-AU" sz="1000" b="1"/>
              <a:t>Scope</a:t>
            </a:r>
            <a:r>
              <a:rPr lang="en-AU" sz="1000"/>
              <a:t>. Define the purpose and inspection approach clearly to narrow the scope of your inspections, more </a:t>
            </a:r>
            <a:r>
              <a:rPr lang="en-AU" sz="1000">
                <a:latin typeface="VIC SemiBold" panose="00000700000000000000" pitchFamily="2" charset="0"/>
              </a:rPr>
              <a:t>effectively target risk </a:t>
            </a:r>
            <a:r>
              <a:rPr lang="en-AU" sz="1000"/>
              <a:t>and </a:t>
            </a:r>
            <a:r>
              <a:rPr lang="en-AU" sz="1000">
                <a:latin typeface="VIC SemiBold" panose="00000700000000000000" pitchFamily="2" charset="0"/>
              </a:rPr>
              <a:t>efficiently use resources</a:t>
            </a:r>
            <a:r>
              <a:rPr lang="en-AU" sz="1000"/>
              <a:t>. </a:t>
            </a:r>
          </a:p>
        </p:txBody>
      </p:sp>
      <p:sp>
        <p:nvSpPr>
          <p:cNvPr id="3" name="Title 2">
            <a:extLst>
              <a:ext uri="{FF2B5EF4-FFF2-40B4-BE49-F238E27FC236}">
                <a16:creationId xmlns:a16="http://schemas.microsoft.com/office/drawing/2014/main" id="{E7279FB5-3BAA-E216-B880-6B662B378FDF}"/>
              </a:ext>
            </a:extLst>
          </p:cNvPr>
          <p:cNvSpPr>
            <a:spLocks noGrp="1"/>
          </p:cNvSpPr>
          <p:nvPr>
            <p:ph type="title"/>
          </p:nvPr>
        </p:nvSpPr>
        <p:spPr>
          <a:xfrm>
            <a:off x="539999" y="541756"/>
            <a:ext cx="8820000" cy="348543"/>
          </a:xfrm>
        </p:spPr>
        <p:txBody>
          <a:bodyPr vert="horz"/>
          <a:lstStyle/>
          <a:p>
            <a:r>
              <a:rPr lang="en-AU"/>
              <a:t>Focus | Define the purpose and approach of compliance inspections</a:t>
            </a:r>
          </a:p>
        </p:txBody>
      </p:sp>
      <p:sp>
        <p:nvSpPr>
          <p:cNvPr id="12" name="Rectangle 11">
            <a:extLst>
              <a:ext uri="{FF2B5EF4-FFF2-40B4-BE49-F238E27FC236}">
                <a16:creationId xmlns:a16="http://schemas.microsoft.com/office/drawing/2014/main" id="{E150C9E7-F246-DED5-6905-8EF2F65BA734}"/>
              </a:ext>
            </a:extLst>
          </p:cNvPr>
          <p:cNvSpPr/>
          <p:nvPr/>
        </p:nvSpPr>
        <p:spPr>
          <a:xfrm>
            <a:off x="539999" y="2114764"/>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 purpose is the ‘why’ for conducting an inspection</a:t>
            </a:r>
          </a:p>
        </p:txBody>
      </p:sp>
      <p:sp>
        <p:nvSpPr>
          <p:cNvPr id="13" name="Rectangle 12">
            <a:extLst>
              <a:ext uri="{FF2B5EF4-FFF2-40B4-BE49-F238E27FC236}">
                <a16:creationId xmlns:a16="http://schemas.microsoft.com/office/drawing/2014/main" id="{567D18ED-3A2C-9DE0-383D-0FA949FDDD41}"/>
              </a:ext>
            </a:extLst>
          </p:cNvPr>
          <p:cNvSpPr/>
          <p:nvPr/>
        </p:nvSpPr>
        <p:spPr>
          <a:xfrm>
            <a:off x="539999" y="2347609"/>
            <a:ext cx="8819998" cy="1310531"/>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tlCol="0" anchor="t">
            <a:noAutofit/>
          </a:bodyPr>
          <a:lstStyle/>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SemiBold" panose="00000700000000000000" pitchFamily="2" charset="0"/>
                <a:cs typeface="Segoe UI"/>
              </a:rPr>
              <a:t>The purpose explains why an inspection is being conducted and the desired outcome</a:t>
            </a:r>
            <a:r>
              <a:rPr kumimoji="0" lang="en-AU" sz="1000" b="0" i="0" u="none" strike="noStrike" kern="1200" cap="none" spc="0" normalizeH="0" baseline="0" noProof="0" dirty="0">
                <a:ln>
                  <a:noFill/>
                </a:ln>
                <a:solidFill>
                  <a:srgbClr val="1F2A44"/>
                </a:solidFill>
                <a:effectLst/>
                <a:uLnTx/>
                <a:uFillTx/>
                <a:latin typeface="VIC"/>
                <a:cs typeface="Segoe UI"/>
              </a:rPr>
              <a:t>. The inspection’s purpose should be deliberate and aligned with the objective(s) of the inspection. The purpose of the inspection will be influenced by the type of inspection and the trigger.</a:t>
            </a: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The purpose of inspections, along with the scope, should be clear to the inspector to guide decision-making. A clear purpose will support inspectors achieve desired outcomes and tailor their approach to focus their efforts on what matters. </a:t>
            </a:r>
          </a:p>
          <a:p>
            <a:pPr>
              <a:spcAft>
                <a:spcPts val="600"/>
              </a:spcAft>
              <a:buClr>
                <a:prstClr val="black"/>
              </a:buClr>
              <a:buFont typeface="Arial" panose="020B0604020202020204" pitchFamily="34" charset="0"/>
              <a:defRPr/>
            </a:pPr>
            <a:r>
              <a:rPr lang="en-AU" sz="1000" dirty="0">
                <a:solidFill>
                  <a:srgbClr val="1F2A44"/>
                </a:solidFill>
                <a:latin typeface="VIC"/>
                <a:cs typeface="Segoe UI"/>
              </a:rPr>
              <a:t>Developing clear guidance for consistently selecting and communicating inspection purpose will support the use of targeted, outcome-focused inspections. </a:t>
            </a:r>
            <a:endParaRPr lang="en-AU" sz="1000" dirty="0"/>
          </a:p>
        </p:txBody>
      </p:sp>
      <p:sp>
        <p:nvSpPr>
          <p:cNvPr id="14" name="Rectangle 13">
            <a:extLst>
              <a:ext uri="{FF2B5EF4-FFF2-40B4-BE49-F238E27FC236}">
                <a16:creationId xmlns:a16="http://schemas.microsoft.com/office/drawing/2014/main" id="{D47E1AD1-CD3D-D144-7445-61526706B477}"/>
              </a:ext>
            </a:extLst>
          </p:cNvPr>
          <p:cNvSpPr/>
          <p:nvPr/>
        </p:nvSpPr>
        <p:spPr>
          <a:xfrm>
            <a:off x="539999" y="3833901"/>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 approach guides the way in which an inspection is conducted</a:t>
            </a:r>
          </a:p>
        </p:txBody>
      </p:sp>
      <p:sp>
        <p:nvSpPr>
          <p:cNvPr id="16" name="Rectangle 15">
            <a:extLst>
              <a:ext uri="{FF2B5EF4-FFF2-40B4-BE49-F238E27FC236}">
                <a16:creationId xmlns:a16="http://schemas.microsoft.com/office/drawing/2014/main" id="{16C55EED-5FAC-8887-AEAF-BDFA8946EFC8}"/>
              </a:ext>
            </a:extLst>
          </p:cNvPr>
          <p:cNvSpPr/>
          <p:nvPr/>
        </p:nvSpPr>
        <p:spPr>
          <a:xfrm>
            <a:off x="539999" y="4076271"/>
            <a:ext cx="8819998" cy="988859"/>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tlCol="0" anchor="t">
            <a:noAutofit/>
          </a:bodyPr>
          <a:lstStyle/>
          <a:p>
            <a:pPr>
              <a:spcAft>
                <a:spcPts val="600"/>
              </a:spcAft>
              <a:buClr>
                <a:prstClr val="black"/>
              </a:buClr>
              <a:defRPr/>
            </a:pPr>
            <a:r>
              <a:rPr lang="en-AU" sz="1000" dirty="0">
                <a:solidFill>
                  <a:srgbClr val="1F2A44"/>
                </a:solidFill>
                <a:latin typeface="VIC SemiBold"/>
                <a:cs typeface="Segoe UI"/>
              </a:rPr>
              <a:t>Inspection approach will inform how an inspector uses their tools and powers </a:t>
            </a:r>
            <a:r>
              <a:rPr lang="en-AU" sz="1000" dirty="0">
                <a:solidFill>
                  <a:srgbClr val="1F2A44"/>
                </a:solidFill>
                <a:latin typeface="VIC"/>
                <a:cs typeface="Segoe UI"/>
              </a:rPr>
              <a:t>to achieve the inspection purpose and respond to non-compliance. An inspection approach may be more </a:t>
            </a:r>
            <a:r>
              <a:rPr lang="en-AU" sz="1000" b="1" dirty="0">
                <a:solidFill>
                  <a:srgbClr val="1F2A44"/>
                </a:solidFill>
                <a:latin typeface="VIC Medium"/>
                <a:cs typeface="Segoe UI"/>
              </a:rPr>
              <a:t>educative</a:t>
            </a:r>
            <a:r>
              <a:rPr lang="en-AU" sz="1000" dirty="0">
                <a:solidFill>
                  <a:srgbClr val="1F2A44"/>
                </a:solidFill>
                <a:latin typeface="VIC Medium"/>
                <a:cs typeface="Segoe UI"/>
              </a:rPr>
              <a:t> or </a:t>
            </a:r>
            <a:r>
              <a:rPr lang="en-AU" sz="1000" b="1" dirty="0">
                <a:solidFill>
                  <a:srgbClr val="1F2A44"/>
                </a:solidFill>
                <a:latin typeface="VIC Medium"/>
                <a:cs typeface="Segoe UI"/>
              </a:rPr>
              <a:t>directive</a:t>
            </a:r>
            <a:r>
              <a:rPr lang="en-AU" sz="1000" dirty="0">
                <a:solidFill>
                  <a:srgbClr val="1F2A44"/>
                </a:solidFill>
                <a:latin typeface="VIC Medium"/>
                <a:cs typeface="Segoe UI"/>
              </a:rPr>
              <a:t> </a:t>
            </a:r>
            <a:r>
              <a:rPr lang="en-AU" sz="1000" dirty="0">
                <a:solidFill>
                  <a:srgbClr val="1F2A44"/>
                </a:solidFill>
                <a:latin typeface="VIC"/>
                <a:cs typeface="Segoe UI"/>
              </a:rPr>
              <a:t>and will be informed by your regulatory posture (</a:t>
            </a:r>
            <a:r>
              <a:rPr lang="en-AU" sz="1000" dirty="0">
                <a:solidFill>
                  <a:srgbClr val="1F2A44"/>
                </a:solidFill>
                <a:latin typeface="VIC"/>
                <a:cs typeface="Segoe UI"/>
                <a:hlinkClick r:id="rId6" action="ppaction://hlinksldjump"/>
              </a:rPr>
              <a:t>see appendices</a:t>
            </a:r>
            <a:r>
              <a:rPr lang="en-AU" sz="1000" dirty="0">
                <a:solidFill>
                  <a:srgbClr val="1F2A44"/>
                </a:solidFill>
                <a:latin typeface="VIC"/>
                <a:cs typeface="Segoe UI"/>
              </a:rPr>
              <a:t>), the entity’s history of non-compliance, and the risk of harm, in addition to any regulator-specific factors.</a:t>
            </a:r>
          </a:p>
          <a:p>
            <a:pPr>
              <a:spcAft>
                <a:spcPts val="600"/>
              </a:spcAft>
              <a:buClr>
                <a:prstClr val="black"/>
              </a:buClr>
              <a:defRPr/>
            </a:pPr>
            <a:r>
              <a:rPr lang="en-AU" sz="1000" dirty="0">
                <a:solidFill>
                  <a:srgbClr val="1F2A44"/>
                </a:solidFill>
                <a:latin typeface="VIC"/>
                <a:cs typeface="Segoe UI"/>
              </a:rPr>
              <a:t>Consider how you support the determination of an inspection approach and how this might affect the scope and responsive actions of inspections.</a:t>
            </a:r>
          </a:p>
        </p:txBody>
      </p:sp>
      <p:sp>
        <p:nvSpPr>
          <p:cNvPr id="18" name="Rectangle 17">
            <a:extLst>
              <a:ext uri="{FF2B5EF4-FFF2-40B4-BE49-F238E27FC236}">
                <a16:creationId xmlns:a16="http://schemas.microsoft.com/office/drawing/2014/main" id="{EF57D319-2BB2-EA0C-0D29-80ABA9321B24}"/>
              </a:ext>
            </a:extLst>
          </p:cNvPr>
          <p:cNvSpPr/>
          <p:nvPr/>
        </p:nvSpPr>
        <p:spPr>
          <a:xfrm>
            <a:off x="539998" y="5160716"/>
            <a:ext cx="1898401" cy="23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a:solidFill>
                  <a:schemeClr val="bg1"/>
                </a:solidFill>
                <a:latin typeface="+mj-lt"/>
                <a:cs typeface="Segoe UI Semilight" panose="020B0402040204020203" pitchFamily="34" charset="0"/>
              </a:rPr>
              <a:t>INSPECTION APPROACH</a:t>
            </a:r>
          </a:p>
        </p:txBody>
      </p:sp>
      <p:grpSp>
        <p:nvGrpSpPr>
          <p:cNvPr id="20" name="Group 19">
            <a:extLst>
              <a:ext uri="{FF2B5EF4-FFF2-40B4-BE49-F238E27FC236}">
                <a16:creationId xmlns:a16="http://schemas.microsoft.com/office/drawing/2014/main" id="{ED7508C6-0977-1EC6-36BB-AAE8F40A273A}"/>
              </a:ext>
            </a:extLst>
          </p:cNvPr>
          <p:cNvGrpSpPr/>
          <p:nvPr/>
        </p:nvGrpSpPr>
        <p:grpSpPr>
          <a:xfrm>
            <a:off x="539998" y="5394717"/>
            <a:ext cx="8819999" cy="701682"/>
            <a:chOff x="539998" y="5204861"/>
            <a:chExt cx="8819999" cy="819932"/>
          </a:xfrm>
        </p:grpSpPr>
        <p:sp>
          <p:nvSpPr>
            <p:cNvPr id="17" name="Rectangle 16">
              <a:extLst>
                <a:ext uri="{FF2B5EF4-FFF2-40B4-BE49-F238E27FC236}">
                  <a16:creationId xmlns:a16="http://schemas.microsoft.com/office/drawing/2014/main" id="{9BA2CD2C-4E0A-559A-787E-E60BF1072006}"/>
                </a:ext>
              </a:extLst>
            </p:cNvPr>
            <p:cNvSpPr/>
            <p:nvPr/>
          </p:nvSpPr>
          <p:spPr>
            <a:xfrm>
              <a:off x="539998" y="5204861"/>
              <a:ext cx="8819999" cy="8199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4" name="Group 3">
              <a:extLst>
                <a:ext uri="{FF2B5EF4-FFF2-40B4-BE49-F238E27FC236}">
                  <a16:creationId xmlns:a16="http://schemas.microsoft.com/office/drawing/2014/main" id="{873C26D9-0E79-18C8-B75F-87BAE4D6A6FE}"/>
                </a:ext>
              </a:extLst>
            </p:cNvPr>
            <p:cNvGrpSpPr/>
            <p:nvPr/>
          </p:nvGrpSpPr>
          <p:grpSpPr>
            <a:xfrm>
              <a:off x="899504" y="5630559"/>
              <a:ext cx="8100986" cy="218869"/>
              <a:chOff x="1174750" y="5845825"/>
              <a:chExt cx="7801890" cy="218869"/>
            </a:xfrm>
          </p:grpSpPr>
          <p:cxnSp>
            <p:nvCxnSpPr>
              <p:cNvPr id="6" name="Straight Arrow Connector 5">
                <a:extLst>
                  <a:ext uri="{FF2B5EF4-FFF2-40B4-BE49-F238E27FC236}">
                    <a16:creationId xmlns:a16="http://schemas.microsoft.com/office/drawing/2014/main" id="{7431DFDB-796B-313A-E4E8-F7380B62F287}"/>
                  </a:ext>
                </a:extLst>
              </p:cNvPr>
              <p:cNvCxnSpPr>
                <a:cxnSpLocks/>
              </p:cNvCxnSpPr>
              <p:nvPr/>
            </p:nvCxnSpPr>
            <p:spPr>
              <a:xfrm>
                <a:off x="2131017" y="5955260"/>
                <a:ext cx="5889356" cy="0"/>
              </a:xfrm>
              <a:prstGeom prst="straightConnector1">
                <a:avLst/>
              </a:prstGeom>
              <a:noFill/>
              <a:ln w="25400" cap="flat" cmpd="sng" algn="ctr">
                <a:solidFill>
                  <a:srgbClr val="00264D"/>
                </a:solidFill>
                <a:prstDash val="solid"/>
                <a:headEnd type="triangle"/>
                <a:tailEnd type="triangle"/>
              </a:ln>
              <a:effectLst/>
            </p:spPr>
          </p:cxnSp>
          <p:sp>
            <p:nvSpPr>
              <p:cNvPr id="7" name="Rectangle 6">
                <a:extLst>
                  <a:ext uri="{FF2B5EF4-FFF2-40B4-BE49-F238E27FC236}">
                    <a16:creationId xmlns:a16="http://schemas.microsoft.com/office/drawing/2014/main" id="{277DCCA7-4860-F323-EE8E-79B3F28FC403}"/>
                  </a:ext>
                </a:extLst>
              </p:cNvPr>
              <p:cNvSpPr/>
              <p:nvPr/>
            </p:nvSpPr>
            <p:spPr>
              <a:xfrm>
                <a:off x="1174750" y="5845825"/>
                <a:ext cx="956267" cy="218869"/>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00264D"/>
                    </a:solidFill>
                    <a:effectLst/>
                    <a:uLnTx/>
                    <a:uFillTx/>
                    <a:latin typeface="Segoe UI"/>
                    <a:ea typeface="+mn-ea"/>
                    <a:cs typeface="+mn-cs"/>
                  </a:rPr>
                  <a:t>EDUCATIVE</a:t>
                </a:r>
              </a:p>
            </p:txBody>
          </p:sp>
          <p:sp>
            <p:nvSpPr>
              <p:cNvPr id="10" name="Rectangle 9">
                <a:extLst>
                  <a:ext uri="{FF2B5EF4-FFF2-40B4-BE49-F238E27FC236}">
                    <a16:creationId xmlns:a16="http://schemas.microsoft.com/office/drawing/2014/main" id="{2A8CCDD4-9BCF-B835-CDF1-379BE5A2F225}"/>
                  </a:ext>
                </a:extLst>
              </p:cNvPr>
              <p:cNvSpPr/>
              <p:nvPr/>
            </p:nvSpPr>
            <p:spPr>
              <a:xfrm>
                <a:off x="8020373" y="5845825"/>
                <a:ext cx="956267" cy="218869"/>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00264D"/>
                    </a:solidFill>
                    <a:effectLst/>
                    <a:uLnTx/>
                    <a:uFillTx/>
                    <a:latin typeface="Segoe UI"/>
                    <a:ea typeface="+mn-ea"/>
                    <a:cs typeface="+mn-cs"/>
                  </a:rPr>
                  <a:t>DIRECTIVE</a:t>
                </a:r>
              </a:p>
            </p:txBody>
          </p:sp>
        </p:grpSp>
        <p:sp>
          <p:nvSpPr>
            <p:cNvPr id="11" name="Rectangle 10">
              <a:extLst>
                <a:ext uri="{FF2B5EF4-FFF2-40B4-BE49-F238E27FC236}">
                  <a16:creationId xmlns:a16="http://schemas.microsoft.com/office/drawing/2014/main" id="{58731E2C-309E-24E7-831C-9FD9F429A4BC}"/>
                </a:ext>
              </a:extLst>
            </p:cNvPr>
            <p:cNvSpPr/>
            <p:nvPr/>
          </p:nvSpPr>
          <p:spPr>
            <a:xfrm>
              <a:off x="2570109" y="5470844"/>
              <a:ext cx="1321822" cy="183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pPr algn="ctr"/>
              <a:r>
                <a:rPr lang="en-AU" sz="1000">
                  <a:solidFill>
                    <a:schemeClr val="tx2"/>
                  </a:solidFill>
                  <a:latin typeface="VIC Medium" panose="00000600000000000000" pitchFamily="2" charset="0"/>
                </a:rPr>
                <a:t>Inform and educate</a:t>
              </a:r>
            </a:p>
          </p:txBody>
        </p:sp>
        <p:sp>
          <p:nvSpPr>
            <p:cNvPr id="15" name="Rectangle 14">
              <a:extLst>
                <a:ext uri="{FF2B5EF4-FFF2-40B4-BE49-F238E27FC236}">
                  <a16:creationId xmlns:a16="http://schemas.microsoft.com/office/drawing/2014/main" id="{00E16240-D66F-8900-BA51-5345AB79635E}"/>
                </a:ext>
              </a:extLst>
            </p:cNvPr>
            <p:cNvSpPr/>
            <p:nvPr/>
          </p:nvSpPr>
          <p:spPr>
            <a:xfrm>
              <a:off x="5994457" y="5470844"/>
              <a:ext cx="1321822" cy="183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pPr algn="ctr"/>
              <a:r>
                <a:rPr lang="en-AU" sz="1000">
                  <a:solidFill>
                    <a:schemeClr val="tx2"/>
                  </a:solidFill>
                  <a:latin typeface="VIC Medium" panose="00000600000000000000" pitchFamily="2" charset="0"/>
                </a:rPr>
                <a:t>Verify and enforce</a:t>
              </a:r>
            </a:p>
          </p:txBody>
        </p:sp>
        <p:sp>
          <p:nvSpPr>
            <p:cNvPr id="19" name="Rectangle 18">
              <a:extLst>
                <a:ext uri="{FF2B5EF4-FFF2-40B4-BE49-F238E27FC236}">
                  <a16:creationId xmlns:a16="http://schemas.microsoft.com/office/drawing/2014/main" id="{BFF84628-C8F9-3F0D-DC7A-7886D49C9E85}"/>
                </a:ext>
              </a:extLst>
            </p:cNvPr>
            <p:cNvSpPr/>
            <p:nvPr/>
          </p:nvSpPr>
          <p:spPr>
            <a:xfrm>
              <a:off x="4282283" y="5470844"/>
              <a:ext cx="1321822" cy="183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pPr algn="ctr"/>
              <a:r>
                <a:rPr lang="en-AU" sz="1000">
                  <a:solidFill>
                    <a:schemeClr val="tx2"/>
                  </a:solidFill>
                  <a:latin typeface="VIC Medium" panose="00000600000000000000" pitchFamily="2" charset="0"/>
                </a:rPr>
                <a:t>Identify and act</a:t>
              </a:r>
            </a:p>
          </p:txBody>
        </p:sp>
      </p:grpSp>
      <p:sp>
        <p:nvSpPr>
          <p:cNvPr id="30" name="Isosceles Triangle 29">
            <a:extLst>
              <a:ext uri="{FF2B5EF4-FFF2-40B4-BE49-F238E27FC236}">
                <a16:creationId xmlns:a16="http://schemas.microsoft.com/office/drawing/2014/main" id="{9EE02BCA-C905-DBDC-60B8-07DF78D91BFD}"/>
              </a:ext>
            </a:extLst>
          </p:cNvPr>
          <p:cNvSpPr/>
          <p:nvPr/>
        </p:nvSpPr>
        <p:spPr>
          <a:xfrm rot="5400000">
            <a:off x="3284998" y="1859032"/>
            <a:ext cx="180000" cy="10916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err="1">
              <a:solidFill>
                <a:schemeClr val="bg2"/>
              </a:solidFill>
            </a:endParaRPr>
          </a:p>
        </p:txBody>
      </p:sp>
      <p:sp>
        <p:nvSpPr>
          <p:cNvPr id="33" name="Rectangle 32">
            <a:extLst>
              <a:ext uri="{FF2B5EF4-FFF2-40B4-BE49-F238E27FC236}">
                <a16:creationId xmlns:a16="http://schemas.microsoft.com/office/drawing/2014/main" id="{A4A12DE3-72E4-9448-63D1-D92F59289BAF}"/>
              </a:ext>
            </a:extLst>
          </p:cNvPr>
          <p:cNvSpPr/>
          <p:nvPr/>
        </p:nvSpPr>
        <p:spPr>
          <a:xfrm>
            <a:off x="539999" y="1810076"/>
            <a:ext cx="2520000" cy="234000"/>
          </a:xfrm>
          <a:prstGeom prst="rect">
            <a:avLst/>
          </a:prstGeom>
          <a:solidFill>
            <a:schemeClr val="accent3">
              <a:lumMod val="7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chemeClr val="bg1"/>
                </a:solidFill>
                <a:effectLst/>
                <a:uLnTx/>
                <a:uFillTx/>
                <a:latin typeface="VIC"/>
                <a:ea typeface="+mn-ea"/>
                <a:cs typeface="+mn-cs"/>
              </a:rPr>
              <a:t>Clarify purpose of inspection</a:t>
            </a:r>
          </a:p>
        </p:txBody>
      </p:sp>
      <p:sp>
        <p:nvSpPr>
          <p:cNvPr id="34" name="Rectangle 33">
            <a:extLst>
              <a:ext uri="{FF2B5EF4-FFF2-40B4-BE49-F238E27FC236}">
                <a16:creationId xmlns:a16="http://schemas.microsoft.com/office/drawing/2014/main" id="{3D51AA01-61C7-0F9D-BA31-D80243311ADB}"/>
              </a:ext>
            </a:extLst>
          </p:cNvPr>
          <p:cNvSpPr/>
          <p:nvPr/>
        </p:nvSpPr>
        <p:spPr>
          <a:xfrm>
            <a:off x="3689997" y="1810076"/>
            <a:ext cx="2520000" cy="234000"/>
          </a:xfrm>
          <a:prstGeom prst="rect">
            <a:avLst/>
          </a:prstGeom>
          <a:solidFill>
            <a:schemeClr val="accent2">
              <a:lumMod val="5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FFFFFF"/>
                </a:solidFill>
                <a:effectLst/>
                <a:uLnTx/>
                <a:uFillTx/>
                <a:latin typeface="VIC"/>
                <a:ea typeface="+mn-ea"/>
                <a:cs typeface="+mn-cs"/>
              </a:rPr>
              <a:t>Determine inspection approach</a:t>
            </a:r>
            <a:endParaRPr kumimoji="0" lang="en-AU" sz="1000" i="0" u="none" strike="noStrike" kern="0" cap="none" spc="0" normalizeH="0" baseline="0" noProof="0">
              <a:ln>
                <a:noFill/>
              </a:ln>
              <a:solidFill>
                <a:srgbClr val="FFFFFF"/>
              </a:solidFill>
              <a:effectLst/>
              <a:uLnTx/>
              <a:uFillTx/>
              <a:latin typeface="VIC"/>
              <a:ea typeface="+mn-ea"/>
              <a:cs typeface="+mn-cs"/>
            </a:endParaRPr>
          </a:p>
        </p:txBody>
      </p:sp>
      <p:sp>
        <p:nvSpPr>
          <p:cNvPr id="35" name="Rectangle 34">
            <a:extLst>
              <a:ext uri="{FF2B5EF4-FFF2-40B4-BE49-F238E27FC236}">
                <a16:creationId xmlns:a16="http://schemas.microsoft.com/office/drawing/2014/main" id="{91957C44-8F57-27DC-537D-3F04616C0BCE}"/>
              </a:ext>
            </a:extLst>
          </p:cNvPr>
          <p:cNvSpPr/>
          <p:nvPr/>
        </p:nvSpPr>
        <p:spPr>
          <a:xfrm>
            <a:off x="6839996" y="1810076"/>
            <a:ext cx="2520000" cy="234000"/>
          </a:xfrm>
          <a:prstGeom prst="rect">
            <a:avLst/>
          </a:prstGeom>
          <a:solidFill>
            <a:schemeClr val="accent1"/>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1" i="0" u="none" strike="noStrike" kern="0" cap="none" spc="0" normalizeH="0" baseline="0" noProof="0">
                <a:ln>
                  <a:noFill/>
                </a:ln>
                <a:solidFill>
                  <a:srgbClr val="FFFFFF"/>
                </a:solidFill>
                <a:effectLst/>
                <a:uLnTx/>
                <a:uFillTx/>
                <a:latin typeface="VIC"/>
                <a:ea typeface="+mn-ea"/>
                <a:cs typeface="+mn-cs"/>
              </a:rPr>
              <a:t>Define inspection scope</a:t>
            </a:r>
          </a:p>
        </p:txBody>
      </p:sp>
      <p:sp>
        <p:nvSpPr>
          <p:cNvPr id="36" name="Isosceles Triangle 35">
            <a:extLst>
              <a:ext uri="{FF2B5EF4-FFF2-40B4-BE49-F238E27FC236}">
                <a16:creationId xmlns:a16="http://schemas.microsoft.com/office/drawing/2014/main" id="{EEE7FE30-30E4-5F7B-AEFC-D775004F96DD}"/>
              </a:ext>
            </a:extLst>
          </p:cNvPr>
          <p:cNvSpPr/>
          <p:nvPr/>
        </p:nvSpPr>
        <p:spPr>
          <a:xfrm rot="5400000">
            <a:off x="6434996" y="1859032"/>
            <a:ext cx="180000" cy="10916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err="1">
              <a:solidFill>
                <a:schemeClr val="bg2"/>
              </a:solidFill>
            </a:endParaRPr>
          </a:p>
        </p:txBody>
      </p:sp>
    </p:spTree>
    <p:extLst>
      <p:ext uri="{BB962C8B-B14F-4D97-AF65-F5344CB8AC3E}">
        <p14:creationId xmlns:p14="http://schemas.microsoft.com/office/powerpoint/2010/main" val="504199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A98CFF0F-6F45-B54F-1A1A-D68F2189830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4" name="think-cell data - do not delete" hidden="1">
                        <a:extLst>
                          <a:ext uri="{FF2B5EF4-FFF2-40B4-BE49-F238E27FC236}">
                            <a16:creationId xmlns:a16="http://schemas.microsoft.com/office/drawing/2014/main" id="{A98CFF0F-6F45-B54F-1A1A-D68F2189830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C7212506-5ECE-D5FF-90E4-C95A163483BD}"/>
              </a:ext>
            </a:extLst>
          </p:cNvPr>
          <p:cNvSpPr>
            <a:spLocks noGrp="1"/>
          </p:cNvSpPr>
          <p:nvPr>
            <p:ph type="title"/>
          </p:nvPr>
        </p:nvSpPr>
        <p:spPr>
          <a:xfrm>
            <a:off x="539999" y="541756"/>
            <a:ext cx="8820000" cy="348543"/>
          </a:xfrm>
        </p:spPr>
        <p:txBody>
          <a:bodyPr vert="horz"/>
          <a:lstStyle/>
          <a:p>
            <a:r>
              <a:rPr lang="en-AU"/>
              <a:t>Focus | Define the purpose and approach of compliance inspections</a:t>
            </a:r>
          </a:p>
        </p:txBody>
      </p:sp>
      <p:sp>
        <p:nvSpPr>
          <p:cNvPr id="2" name="Rectangle 1">
            <a:extLst>
              <a:ext uri="{FF2B5EF4-FFF2-40B4-BE49-F238E27FC236}">
                <a16:creationId xmlns:a16="http://schemas.microsoft.com/office/drawing/2014/main" id="{A93D82B8-8266-2F88-74AB-E9921C2D8082}"/>
              </a:ext>
            </a:extLst>
          </p:cNvPr>
          <p:cNvSpPr/>
          <p:nvPr/>
        </p:nvSpPr>
        <p:spPr>
          <a:xfrm>
            <a:off x="539999" y="1369523"/>
            <a:ext cx="5136900"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The scope refers to ‘what’ is being looked at during the inspection</a:t>
            </a:r>
          </a:p>
        </p:txBody>
      </p:sp>
      <p:sp>
        <p:nvSpPr>
          <p:cNvPr id="5" name="Rectangle 4">
            <a:extLst>
              <a:ext uri="{FF2B5EF4-FFF2-40B4-BE49-F238E27FC236}">
                <a16:creationId xmlns:a16="http://schemas.microsoft.com/office/drawing/2014/main" id="{182198EC-2BD2-9FA2-4FC4-010614A74A22}"/>
              </a:ext>
            </a:extLst>
          </p:cNvPr>
          <p:cNvSpPr/>
          <p:nvPr/>
        </p:nvSpPr>
        <p:spPr>
          <a:xfrm>
            <a:off x="539999" y="1603523"/>
            <a:ext cx="8819998" cy="281330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90000" rtlCol="0" anchor="t">
            <a:noAutofit/>
          </a:bodyPr>
          <a:lstStyle/>
          <a:p>
            <a:pPr lvl="0">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SemiBold" panose="00000700000000000000" pitchFamily="2" charset="0"/>
                <a:cs typeface="Segoe UI" panose="020B0502040204020203" pitchFamily="34" charset="0"/>
              </a:rPr>
              <a:t>Where possible, inspectors should focus their efforts on a refined scope.</a:t>
            </a:r>
            <a:r>
              <a:rPr kumimoji="0" lang="en-AU" sz="1000" b="0" i="0" u="none" strike="noStrike" kern="1200" cap="none" spc="0" normalizeH="0" baseline="0" noProof="0" dirty="0">
                <a:ln>
                  <a:noFill/>
                </a:ln>
                <a:solidFill>
                  <a:srgbClr val="1F2A44"/>
                </a:solidFill>
                <a:effectLst/>
                <a:uLnTx/>
                <a:uFillTx/>
                <a:latin typeface="VIC"/>
                <a:cs typeface="Segoe UI" panose="020B0502040204020203" pitchFamily="34" charset="0"/>
              </a:rPr>
              <a:t> </a:t>
            </a:r>
            <a:r>
              <a:rPr kumimoji="0" lang="en-AU" sz="1000" b="0" i="0" u="none" strike="noStrike" kern="1200" cap="none" spc="0" normalizeH="0" baseline="0" noProof="0" dirty="0">
                <a:ln>
                  <a:noFill/>
                </a:ln>
                <a:solidFill>
                  <a:srgbClr val="1F2A44"/>
                </a:solidFill>
                <a:effectLst/>
                <a:uLnTx/>
                <a:uFillTx/>
                <a:cs typeface="Segoe UI" panose="020B0502040204020203" pitchFamily="34" charset="0"/>
              </a:rPr>
              <a:t>Scope should be narrowed appropriately to maximise the effectiveness of the inspection process while fulfilling the purpose and collecting all </a:t>
            </a:r>
            <a:r>
              <a:rPr lang="en-AU" sz="1000" dirty="0">
                <a:solidFill>
                  <a:srgbClr val="1F2A44"/>
                </a:solidFill>
                <a:cs typeface="Segoe UI" panose="020B0502040204020203" pitchFamily="34" charset="0"/>
              </a:rPr>
              <a:t>required information</a:t>
            </a:r>
            <a:r>
              <a:rPr kumimoji="0" lang="en-AU" sz="1000" b="0" i="0" u="none" strike="noStrike" kern="1200" cap="none" spc="0" normalizeH="0" baseline="0" noProof="0" dirty="0">
                <a:ln>
                  <a:noFill/>
                </a:ln>
                <a:solidFill>
                  <a:srgbClr val="1F2A44"/>
                </a:solidFill>
                <a:effectLst/>
                <a:uLnTx/>
                <a:uFillTx/>
                <a:cs typeface="Segoe UI" panose="020B0502040204020203" pitchFamily="34" charset="0"/>
              </a:rPr>
              <a:t>. </a:t>
            </a:r>
            <a:r>
              <a:rPr lang="en-AU" sz="1000" dirty="0">
                <a:solidFill>
                  <a:srgbClr val="1F2A44"/>
                </a:solidFill>
                <a:cs typeface="Segoe UI" panose="020B0502040204020203" pitchFamily="34" charset="0"/>
              </a:rPr>
              <a:t>Directing effort on a refined scope will allow inspectors to better target priority non-compliance(s) and use resources more efficiently to prevent harm</a:t>
            </a:r>
            <a:r>
              <a:rPr kumimoji="0" lang="en-AU" sz="1000" b="0" i="0" u="none" strike="noStrike" kern="1200" cap="none" spc="0" normalizeH="0" baseline="0" noProof="0" dirty="0">
                <a:ln>
                  <a:noFill/>
                </a:ln>
                <a:solidFill>
                  <a:srgbClr val="1F2A44"/>
                </a:solidFill>
                <a:effectLst/>
                <a:uLnTx/>
                <a:uFillTx/>
                <a:cs typeface="Segoe UI" panose="020B0502040204020203" pitchFamily="34" charset="0"/>
              </a:rPr>
              <a:t>. Inspectors should be empowered to use their discretion and be provided with guidance to expand the scope when needed.</a:t>
            </a: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The </a:t>
            </a:r>
            <a:r>
              <a:rPr kumimoji="0" lang="en-AU" sz="1000" b="0" i="0" u="none" strike="noStrike" kern="1200" cap="none" spc="0" normalizeH="0" baseline="0" noProof="0" dirty="0">
                <a:ln>
                  <a:noFill/>
                </a:ln>
                <a:solidFill>
                  <a:srgbClr val="1F2A44"/>
                </a:solidFill>
                <a:effectLst/>
                <a:uLnTx/>
                <a:uFillTx/>
                <a:latin typeface="VIC SemiBold"/>
                <a:cs typeface="Segoe UI"/>
              </a:rPr>
              <a:t>breadth of scope </a:t>
            </a:r>
            <a:r>
              <a:rPr kumimoji="0" lang="en-AU" sz="1000" b="0" i="0" u="none" strike="noStrike" kern="1200" cap="none" spc="0" normalizeH="0" baseline="0" noProof="0" dirty="0">
                <a:ln>
                  <a:noFill/>
                </a:ln>
                <a:solidFill>
                  <a:srgbClr val="1F2A44"/>
                </a:solidFill>
                <a:effectLst/>
                <a:uLnTx/>
                <a:uFillTx/>
                <a:latin typeface="VIC"/>
                <a:cs typeface="Segoe UI"/>
              </a:rPr>
              <a:t>will differ based on the inspection type, purpose and approach. As outlined in the image below</a:t>
            </a:r>
            <a:r>
              <a:rPr lang="en-AU" sz="1000" dirty="0">
                <a:solidFill>
                  <a:srgbClr val="1F2A44"/>
                </a:solidFill>
                <a:latin typeface="VIC"/>
                <a:cs typeface="Segoe UI"/>
              </a:rPr>
              <a:t>,</a:t>
            </a:r>
            <a:r>
              <a:rPr kumimoji="0" lang="en-AU" sz="1000" b="0" i="0" u="none" strike="noStrike" kern="1200" cap="none" spc="0" normalizeH="0" baseline="0" noProof="0" dirty="0">
                <a:ln>
                  <a:noFill/>
                </a:ln>
                <a:solidFill>
                  <a:srgbClr val="1F2A44"/>
                </a:solidFill>
                <a:effectLst/>
                <a:uLnTx/>
                <a:uFillTx/>
                <a:latin typeface="VIC"/>
                <a:cs typeface="Segoe UI"/>
              </a:rPr>
              <a:t> responsive and strategic inspections tend to focus on specific non-compliances with a narrower scope, while maintenance inspections can vary from broad to narrow scopes.</a:t>
            </a:r>
            <a:endParaRPr lang="en-AU" sz="1000" b="0" i="0" u="none" strike="noStrike" kern="1200" cap="none" spc="0" normalizeH="0" baseline="0" noProof="0" dirty="0">
              <a:ln>
                <a:noFill/>
              </a:ln>
              <a:solidFill>
                <a:srgbClr val="1F2A44"/>
              </a:solidFill>
              <a:effectLst/>
              <a:uLnTx/>
              <a:uFillTx/>
              <a:latin typeface="VIC"/>
              <a:cs typeface="Segoe UI"/>
            </a:endParaRPr>
          </a:p>
          <a:p>
            <a:pPr>
              <a:spcAft>
                <a:spcPts val="600"/>
              </a:spcAft>
              <a:buClr>
                <a:prstClr val="black"/>
              </a:buClr>
              <a:defRPr/>
            </a:pPr>
            <a:r>
              <a:rPr lang="en-AU" sz="1000" dirty="0">
                <a:solidFill>
                  <a:srgbClr val="1F2A44"/>
                </a:solidFill>
                <a:latin typeface="VIC"/>
                <a:cs typeface="Segoe UI"/>
              </a:rPr>
              <a:t>Develop guidance to support inspectors or decision makers determine the appropriate scope of an inspection. This will support a more consistent application of scope, and ensure more effective use of your inspection resources. </a:t>
            </a:r>
          </a:p>
        </p:txBody>
      </p:sp>
      <p:sp>
        <p:nvSpPr>
          <p:cNvPr id="8" name="Rectangle 7">
            <a:extLst>
              <a:ext uri="{FF2B5EF4-FFF2-40B4-BE49-F238E27FC236}">
                <a16:creationId xmlns:a16="http://schemas.microsoft.com/office/drawing/2014/main" id="{3D78BF4D-1CDF-16FF-BB91-CCE2EC4494BF}"/>
              </a:ext>
            </a:extLst>
          </p:cNvPr>
          <p:cNvSpPr/>
          <p:nvPr/>
        </p:nvSpPr>
        <p:spPr>
          <a:xfrm>
            <a:off x="539999" y="4570584"/>
            <a:ext cx="5136901"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Support inspectors to focus efforts</a:t>
            </a:r>
          </a:p>
        </p:txBody>
      </p:sp>
      <p:sp>
        <p:nvSpPr>
          <p:cNvPr id="9" name="Rectangle 8">
            <a:extLst>
              <a:ext uri="{FF2B5EF4-FFF2-40B4-BE49-F238E27FC236}">
                <a16:creationId xmlns:a16="http://schemas.microsoft.com/office/drawing/2014/main" id="{8A7AD111-EAA1-6160-F4D6-B9C0D9D760F7}"/>
              </a:ext>
            </a:extLst>
          </p:cNvPr>
          <p:cNvSpPr/>
          <p:nvPr/>
        </p:nvSpPr>
        <p:spPr>
          <a:xfrm>
            <a:off x="539999" y="4804584"/>
            <a:ext cx="8819998" cy="12235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90000" tIns="46800" rIns="90000" rtlCol="0" anchor="t">
            <a:noAutofit/>
          </a:bodyPr>
          <a:lstStyle/>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SemiBold"/>
                <a:cs typeface="Segoe UI"/>
              </a:rPr>
              <a:t>Inspectors should be empowered to focus their efforts on what matters, </a:t>
            </a:r>
            <a:r>
              <a:rPr lang="en-AU" sz="1000" dirty="0">
                <a:solidFill>
                  <a:srgbClr val="1F2A44"/>
                </a:solidFill>
                <a:latin typeface="VIC SemiBold"/>
                <a:cs typeface="Segoe UI"/>
              </a:rPr>
              <a:t>and given</a:t>
            </a:r>
            <a:r>
              <a:rPr kumimoji="0" lang="en-AU" sz="1000" b="0" i="0" u="none" strike="noStrike" kern="1200" cap="none" spc="0" normalizeH="0" baseline="0" noProof="0" dirty="0">
                <a:ln>
                  <a:noFill/>
                </a:ln>
                <a:solidFill>
                  <a:srgbClr val="1F2A44"/>
                </a:solidFill>
                <a:effectLst/>
                <a:uLnTx/>
                <a:uFillTx/>
                <a:latin typeface="VIC SemiBold"/>
                <a:cs typeface="Segoe UI"/>
              </a:rPr>
              <a:t> the guidance to expand the scope </a:t>
            </a:r>
            <a:r>
              <a:rPr kumimoji="0" lang="en-AU" sz="1000" b="0" i="0" u="none" strike="noStrike" kern="1200" cap="none" spc="0" normalizeH="0" baseline="0" noProof="0" dirty="0">
                <a:ln>
                  <a:noFill/>
                </a:ln>
                <a:solidFill>
                  <a:srgbClr val="1F2A44"/>
                </a:solidFill>
                <a:effectLst/>
                <a:uLnTx/>
                <a:uFillTx/>
                <a:latin typeface="VIC"/>
                <a:cs typeface="Segoe UI"/>
              </a:rPr>
              <a:t>when additional high-risk non-compliances are identified. </a:t>
            </a:r>
            <a:endParaRPr lang="en-AU" sz="1000" b="0" i="0" u="none" strike="noStrike" kern="1200" cap="none" spc="0" normalizeH="0" baseline="0" noProof="0" dirty="0">
              <a:ln>
                <a:noFill/>
              </a:ln>
              <a:solidFill>
                <a:srgbClr val="1F2A44"/>
              </a:solidFill>
              <a:effectLst/>
              <a:uLnTx/>
              <a:uFillTx/>
              <a:latin typeface="VIC"/>
              <a:cs typeface="Segoe UI"/>
            </a:endParaRP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During inspections, inspectors will often identify non-compliances or concerns outside</a:t>
            </a:r>
            <a:r>
              <a:rPr lang="en-AU" sz="1000" dirty="0">
                <a:solidFill>
                  <a:srgbClr val="1F2A44"/>
                </a:solidFill>
                <a:latin typeface="VIC"/>
                <a:cs typeface="Segoe UI"/>
              </a:rPr>
              <a:t> </a:t>
            </a:r>
            <a:r>
              <a:rPr kumimoji="0" lang="en-AU" sz="1000" b="0" i="0" u="none" strike="noStrike" kern="1200" cap="none" spc="0" normalizeH="0" baseline="0" noProof="0" dirty="0">
                <a:ln>
                  <a:noFill/>
                </a:ln>
                <a:solidFill>
                  <a:srgbClr val="1F2A44"/>
                </a:solidFill>
                <a:effectLst/>
                <a:uLnTx/>
                <a:uFillTx/>
                <a:latin typeface="VIC"/>
                <a:cs typeface="Segoe UI"/>
              </a:rPr>
              <a:t>the initial scope of </a:t>
            </a:r>
            <a:r>
              <a:rPr lang="en-AU" sz="1000" dirty="0">
                <a:solidFill>
                  <a:srgbClr val="1F2A44"/>
                </a:solidFill>
                <a:latin typeface="VIC"/>
                <a:cs typeface="Segoe UI"/>
              </a:rPr>
              <a:t>an inspection</a:t>
            </a:r>
            <a:r>
              <a:rPr kumimoji="0" lang="en-AU" sz="1000" b="0" i="0" u="none" strike="noStrike" kern="1200" cap="none" spc="0" normalizeH="0" baseline="0" noProof="0" dirty="0">
                <a:ln>
                  <a:noFill/>
                </a:ln>
                <a:solidFill>
                  <a:srgbClr val="1F2A44"/>
                </a:solidFill>
                <a:effectLst/>
                <a:uLnTx/>
                <a:uFillTx/>
                <a:latin typeface="VIC"/>
                <a:cs typeface="Segoe UI"/>
              </a:rPr>
              <a:t>. Inspectors </a:t>
            </a:r>
            <a:r>
              <a:rPr lang="en-AU" sz="1000" dirty="0">
                <a:solidFill>
                  <a:srgbClr val="1F2A44"/>
                </a:solidFill>
                <a:latin typeface="VIC"/>
                <a:cs typeface="Segoe UI"/>
              </a:rPr>
              <a:t>need to</a:t>
            </a:r>
            <a:r>
              <a:rPr kumimoji="0" lang="en-AU" sz="1000" b="0" i="0" u="none" strike="noStrike" kern="1200" cap="none" spc="0" normalizeH="0" baseline="0" noProof="0" dirty="0">
                <a:ln>
                  <a:noFill/>
                </a:ln>
                <a:solidFill>
                  <a:srgbClr val="1F2A44"/>
                </a:solidFill>
                <a:effectLst/>
                <a:uLnTx/>
                <a:uFillTx/>
                <a:latin typeface="VIC"/>
                <a:cs typeface="Segoe UI"/>
              </a:rPr>
              <a:t> be clear on how to approach these additional non-compliances and tools should be flexible enough to account for these. Inspectors should be empowered to use their discretion in these circumstances and supported by guidance.  This is also discussed in the ‘review’ stage.</a:t>
            </a:r>
            <a:endParaRPr lang="en-AU" sz="1000" b="0" i="0" u="none" strike="noStrike" kern="1200" cap="none" spc="0" normalizeH="0" baseline="0" noProof="0" dirty="0">
              <a:ln>
                <a:noFill/>
              </a:ln>
              <a:solidFill>
                <a:srgbClr val="1F2A44"/>
              </a:solidFill>
              <a:effectLst/>
              <a:uLnTx/>
              <a:uFillTx/>
              <a:latin typeface="VIC"/>
              <a:cs typeface="Segoe UI"/>
            </a:endParaRPr>
          </a:p>
          <a:p>
            <a:pPr>
              <a:spcAft>
                <a:spcPts val="600"/>
              </a:spcAft>
              <a:buClr>
                <a:prstClr val="black"/>
              </a:buClr>
              <a:defRPr/>
            </a:pPr>
            <a:r>
              <a:rPr kumimoji="0" lang="en-AU" sz="1000" b="0" i="0" u="none" strike="noStrike" kern="1200" cap="none" spc="0" normalizeH="0" baseline="0" noProof="0" dirty="0">
                <a:ln>
                  <a:noFill/>
                </a:ln>
                <a:solidFill>
                  <a:srgbClr val="1F2A44"/>
                </a:solidFill>
                <a:effectLst/>
                <a:uLnTx/>
                <a:uFillTx/>
                <a:latin typeface="VIC"/>
                <a:cs typeface="Segoe UI"/>
              </a:rPr>
              <a:t>Inspectors should be encouraged to put less effort towards low-risk </a:t>
            </a:r>
            <a:r>
              <a:rPr lang="en-AU" sz="1000" dirty="0">
                <a:solidFill>
                  <a:srgbClr val="1F2A44"/>
                </a:solidFill>
                <a:latin typeface="VIC"/>
                <a:cs typeface="Segoe UI"/>
              </a:rPr>
              <a:t>non-compliances to focus effort on higher risk, priority issues.</a:t>
            </a:r>
            <a:endParaRPr lang="en-AU" sz="1000" b="0" i="0" u="none" strike="noStrike" kern="1200" cap="none" spc="0" normalizeH="0" baseline="0" noProof="0" dirty="0">
              <a:ln>
                <a:noFill/>
              </a:ln>
              <a:solidFill>
                <a:srgbClr val="1F2A44"/>
              </a:solidFill>
              <a:effectLst/>
              <a:uLnTx/>
              <a:uFillTx/>
              <a:latin typeface="VIC"/>
              <a:cs typeface="Segoe UI"/>
            </a:endParaRPr>
          </a:p>
        </p:txBody>
      </p:sp>
      <p:pic>
        <p:nvPicPr>
          <p:cNvPr id="43" name="Picture 42">
            <a:extLst>
              <a:ext uri="{FF2B5EF4-FFF2-40B4-BE49-F238E27FC236}">
                <a16:creationId xmlns:a16="http://schemas.microsoft.com/office/drawing/2014/main" id="{30F60B8A-C88B-8E10-077A-78C47CB8C772}"/>
              </a:ext>
            </a:extLst>
          </p:cNvPr>
          <p:cNvPicPr>
            <a:picLocks noChangeAspect="1"/>
          </p:cNvPicPr>
          <p:nvPr/>
        </p:nvPicPr>
        <p:blipFill>
          <a:blip r:embed="rId5"/>
          <a:srcRect l="1584"/>
          <a:stretch/>
        </p:blipFill>
        <p:spPr>
          <a:xfrm>
            <a:off x="1143106" y="3371132"/>
            <a:ext cx="7613783" cy="915221"/>
          </a:xfrm>
          <a:prstGeom prst="rect">
            <a:avLst/>
          </a:prstGeom>
        </p:spPr>
      </p:pic>
    </p:spTree>
    <p:extLst>
      <p:ext uri="{BB962C8B-B14F-4D97-AF65-F5344CB8AC3E}">
        <p14:creationId xmlns:p14="http://schemas.microsoft.com/office/powerpoint/2010/main" val="2662242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Focus</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234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600"/>
              </a:spcBef>
              <a:spcAft>
                <a:spcPts val="200"/>
              </a:spcAft>
              <a:buClrTx/>
              <a:buSzTx/>
              <a:buFont typeface="Wingdings" panose="05000000000000000000" pitchFamily="2" charset="2"/>
              <a:buChar char="q"/>
              <a:tabLst/>
              <a:defRPr/>
            </a:pPr>
            <a:r>
              <a:rPr kumimoji="0" lang="en-AU" sz="1000" b="0" i="0" u="none" strike="noStrike" kern="1200" cap="none" spc="0" normalizeH="0" baseline="0" noProof="0">
                <a:ln>
                  <a:noFill/>
                </a:ln>
                <a:solidFill>
                  <a:srgbClr val="1F2A44"/>
                </a:solidFill>
                <a:effectLst/>
                <a:uLnTx/>
                <a:uFillTx/>
                <a:latin typeface="VIC SemiBold" panose="00000700000000000000" pitchFamily="2" charset="0"/>
              </a:rPr>
              <a:t>You have developed guidance for inspectors or decisions makers to clarify the purpose </a:t>
            </a:r>
            <a:r>
              <a:rPr kumimoji="0" lang="en-AU" sz="1000" b="0" i="0" u="none" strike="noStrike" kern="1200" cap="none" spc="0" normalizeH="0" baseline="0" noProof="0">
                <a:ln>
                  <a:noFill/>
                </a:ln>
                <a:solidFill>
                  <a:srgbClr val="1F2A44"/>
                </a:solidFill>
                <a:effectLst/>
                <a:uLnTx/>
                <a:uFillTx/>
                <a:latin typeface="VIC" panose="00000500000000000000" pitchFamily="2" charset="0"/>
              </a:rPr>
              <a:t>of an inspection</a:t>
            </a:r>
            <a:r>
              <a:rPr kumimoji="0" lang="en-AU" sz="1000" b="0" i="0" u="none" strike="noStrike" kern="1200" cap="none" spc="0" normalizeH="0" baseline="0" noProof="0">
                <a:ln>
                  <a:noFill/>
                </a:ln>
                <a:solidFill>
                  <a:srgbClr val="1F2A44"/>
                </a:solidFill>
                <a:effectLst/>
                <a:uLnTx/>
                <a:uFillTx/>
                <a:latin typeface="VIC SemiBold" panose="00000700000000000000" pitchFamily="2" charset="0"/>
              </a:rPr>
              <a:t>, </a:t>
            </a:r>
            <a:r>
              <a:rPr kumimoji="0" lang="en-AU" sz="1000" b="0" i="0" u="none" strike="noStrike" kern="1200" cap="none" spc="0" normalizeH="0" baseline="0" noProof="0">
                <a:ln>
                  <a:noFill/>
                </a:ln>
                <a:solidFill>
                  <a:srgbClr val="1F2A44"/>
                </a:solidFill>
                <a:effectLst/>
                <a:uLnTx/>
                <a:uFillTx/>
              </a:rPr>
              <a:t>distinguishing between </a:t>
            </a:r>
            <a:r>
              <a:rPr kumimoji="0" lang="en-AU" sz="1000" b="0" i="0" u="none" strike="noStrike" kern="1200" cap="none" spc="0" normalizeH="0" baseline="0" noProof="0">
                <a:ln>
                  <a:noFill/>
                </a:ln>
                <a:solidFill>
                  <a:srgbClr val="1F2A44"/>
                </a:solidFill>
                <a:effectLst/>
                <a:uLnTx/>
                <a:uFillTx/>
                <a:ea typeface="+mn-ea"/>
                <a:cs typeface="+mn-cs"/>
              </a:rPr>
              <a:t>strategic, maintenance, and responsive inspections.</a:t>
            </a:r>
          </a:p>
          <a:p>
            <a:pPr marL="171450" indent="-171450">
              <a:spcBef>
                <a:spcPts val="600"/>
              </a:spcBef>
              <a:spcAft>
                <a:spcPts val="200"/>
              </a:spcAft>
              <a:buFont typeface="Wingdings" panose="05000000000000000000" pitchFamily="2" charset="2"/>
              <a:buChar char="q"/>
              <a:defRPr/>
            </a:pPr>
            <a:r>
              <a:rPr lang="en-AU" sz="1000">
                <a:solidFill>
                  <a:srgbClr val="1F2A44"/>
                </a:solidFill>
                <a:latin typeface="VIC SemiBold" panose="00000700000000000000" pitchFamily="2" charset="0"/>
              </a:rPr>
              <a:t>You have developed guidance on defining an inspection approach to guide how an inspection should be conducted. </a:t>
            </a:r>
            <a:r>
              <a:rPr lang="en-AU" sz="1000">
                <a:solidFill>
                  <a:srgbClr val="1F2A44"/>
                </a:solidFill>
              </a:rPr>
              <a:t>Guidance considers factors such as compliance history, the risk of harm, maturity of the regulated entity and inputs from intelligence. </a:t>
            </a:r>
            <a:r>
              <a:rPr kumimoji="0" lang="en-AU" sz="1000" b="0" i="0" u="none" strike="noStrike" kern="1200" cap="none" spc="0" normalizeH="0" baseline="0" noProof="0">
                <a:ln>
                  <a:noFill/>
                </a:ln>
                <a:solidFill>
                  <a:srgbClr val="1F2A44"/>
                </a:solidFill>
                <a:effectLst/>
                <a:uLnTx/>
                <a:uFillTx/>
                <a:ea typeface="+mn-ea"/>
                <a:cs typeface="+mn-cs"/>
              </a:rPr>
              <a:t>For instance, an inspector might take an educational approach when inspecting </a:t>
            </a:r>
            <a:r>
              <a:rPr kumimoji="0" lang="en-AU" sz="1000" b="0" i="0" u="none" strike="noStrike" kern="1200" cap="none" spc="0" normalizeH="0" baseline="0" noProof="0">
                <a:ln>
                  <a:noFill/>
                </a:ln>
                <a:solidFill>
                  <a:srgbClr val="1F2A44"/>
                </a:solidFill>
                <a:effectLst/>
                <a:uLnTx/>
                <a:uFillTx/>
                <a:latin typeface="VIC"/>
                <a:ea typeface="+mn-ea"/>
                <a:cs typeface="+mn-cs"/>
              </a:rPr>
              <a:t>a new business, but be more directive for a business with repeated compliance failures.</a:t>
            </a:r>
          </a:p>
          <a:p>
            <a:pPr marL="171450" marR="0" lvl="0" indent="-171450" algn="l" defTabSz="914349" rtl="0" eaLnBrk="1" fontAlgn="auto" latinLnBrk="0" hangingPunct="1">
              <a:lnSpc>
                <a:spcPct val="100000"/>
              </a:lnSpc>
              <a:spcBef>
                <a:spcPts val="600"/>
              </a:spcBef>
              <a:spcAft>
                <a:spcPts val="200"/>
              </a:spcAft>
              <a:buClrTx/>
              <a:buSzTx/>
              <a:buFont typeface="Wingdings" panose="05000000000000000000" pitchFamily="2" charset="2"/>
              <a:buChar char="q"/>
              <a:tabLst/>
              <a:defRPr/>
            </a:pPr>
            <a:r>
              <a:rPr lang="en-AU" sz="1000">
                <a:solidFill>
                  <a:srgbClr val="1F2A44"/>
                </a:solidFill>
                <a:latin typeface="VIC SemiBold" panose="00000700000000000000" pitchFamily="2" charset="0"/>
              </a:rPr>
              <a:t>You have developed guidance </a:t>
            </a:r>
            <a:r>
              <a:rPr kumimoji="0" lang="en-AU" sz="1000" b="0" i="0" u="none" strike="noStrike" kern="1200" cap="none" spc="0" normalizeH="0" baseline="0" noProof="0">
                <a:ln>
                  <a:noFill/>
                </a:ln>
                <a:solidFill>
                  <a:srgbClr val="1F2A44"/>
                </a:solidFill>
                <a:effectLst/>
                <a:uLnTx/>
                <a:uFillTx/>
                <a:latin typeface="VIC SemiBold" panose="00000700000000000000" pitchFamily="2" charset="0"/>
              </a:rPr>
              <a:t>for inspectors or decisions makers to clarify the </a:t>
            </a:r>
            <a:r>
              <a:rPr lang="en-AU" sz="1000">
                <a:solidFill>
                  <a:srgbClr val="1F2A44"/>
                </a:solidFill>
                <a:latin typeface="VIC SemiBold" panose="00000700000000000000" pitchFamily="2" charset="0"/>
              </a:rPr>
              <a:t>scope </a:t>
            </a:r>
            <a:r>
              <a:rPr lang="en-AU" sz="1000">
                <a:solidFill>
                  <a:srgbClr val="1F2A44"/>
                </a:solidFill>
                <a:latin typeface="VIC"/>
              </a:rPr>
              <a:t>of inspections considering the type, purpose and approach of inspections.</a:t>
            </a:r>
            <a:r>
              <a:rPr kumimoji="0" lang="en-AU" sz="1000" b="0" i="0" u="none" strike="noStrike" kern="1200" cap="none" spc="0" normalizeH="0" baseline="0" noProof="0">
                <a:ln>
                  <a:noFill/>
                </a:ln>
                <a:solidFill>
                  <a:srgbClr val="1F2A44"/>
                </a:solidFill>
                <a:effectLst/>
                <a:uLnTx/>
                <a:uFillTx/>
                <a:latin typeface="VIC"/>
                <a:ea typeface="+mn-ea"/>
                <a:cs typeface="+mn-cs"/>
              </a:rPr>
              <a:t> </a:t>
            </a:r>
          </a:p>
          <a:p>
            <a:pPr marL="171450" indent="-171450">
              <a:spcBef>
                <a:spcPts val="600"/>
              </a:spcBef>
              <a:spcAft>
                <a:spcPts val="200"/>
              </a:spcAft>
              <a:buFont typeface="Wingdings" panose="05000000000000000000" pitchFamily="2" charset="2"/>
              <a:buChar char="q"/>
              <a:defRPr/>
            </a:pPr>
            <a:r>
              <a:rPr kumimoji="0" lang="en-AU" sz="1000" b="0" i="0" u="none" strike="noStrike" kern="1200" cap="none" spc="0" normalizeH="0" baseline="0" noProof="0">
                <a:ln>
                  <a:noFill/>
                </a:ln>
                <a:solidFill>
                  <a:schemeClr val="tx2"/>
                </a:solidFill>
                <a:effectLst/>
                <a:uLnTx/>
                <a:uFillTx/>
                <a:latin typeface="VIC SemiBold" panose="00000700000000000000" pitchFamily="2" charset="0"/>
              </a:rPr>
              <a:t>You have structured processes or guidance </a:t>
            </a:r>
            <a:r>
              <a:rPr lang="en-AU" sz="1000">
                <a:solidFill>
                  <a:schemeClr val="tx2"/>
                </a:solidFill>
                <a:latin typeface="VIC SemiBold" panose="00000700000000000000" pitchFamily="2" charset="0"/>
              </a:rPr>
              <a:t>o</a:t>
            </a:r>
            <a:r>
              <a:rPr kumimoji="0" lang="en-AU" sz="1000" b="0" i="0" u="none" strike="noStrike" kern="1200" cap="none" spc="0" normalizeH="0" baseline="0" noProof="0">
                <a:ln>
                  <a:noFill/>
                </a:ln>
                <a:solidFill>
                  <a:schemeClr val="tx2"/>
                </a:solidFill>
                <a:effectLst/>
                <a:uLnTx/>
                <a:uFillTx/>
                <a:latin typeface="VIC SemiBold" panose="00000700000000000000" pitchFamily="2" charset="0"/>
              </a:rPr>
              <a:t>n how to balance </a:t>
            </a:r>
            <a:r>
              <a:rPr kumimoji="0" lang="en-AU" sz="1000" b="0" i="0" u="none" strike="noStrike" kern="1200" cap="none" spc="0" normalizeH="0" baseline="0" noProof="0">
                <a:ln>
                  <a:noFill/>
                </a:ln>
                <a:solidFill>
                  <a:schemeClr val="tx2"/>
                </a:solidFill>
                <a:effectLst/>
                <a:uLnTx/>
                <a:uFillTx/>
                <a:latin typeface="VIC"/>
                <a:ea typeface="+mn-ea"/>
                <a:cs typeface="+mn-cs"/>
              </a:rPr>
              <a:t>inspection scope, focusing on what matters most. For example, inspectors may exercise discretion in spending minimal time on low-risk issues while expanding efforts on higher-risk non-compliances, even if they fall outside the initial scope.</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22096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Inspection type</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1000">
                <a:solidFill>
                  <a:srgbClr val="1F2A44"/>
                </a:solidFill>
                <a:latin typeface="VIC"/>
              </a:rPr>
              <a:t>Trigger and information from sources</a:t>
            </a: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22096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Inspection purpose, approach and scope</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496478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4964784"/>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02296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02296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Define the focus of inspections to target inspector efforts. </a:t>
            </a:r>
            <a:r>
              <a:rPr lang="en-AU" sz="1000">
                <a:solidFill>
                  <a:srgbClr val="1F2A44"/>
                </a:solidFill>
                <a:latin typeface="VIC"/>
              </a:rPr>
              <a:t>Guidance should be provided to support internal teams justify why an inspection is being conducted (</a:t>
            </a:r>
            <a:r>
              <a:rPr lang="en-AU" sz="1000" i="1">
                <a:solidFill>
                  <a:srgbClr val="1F2A44"/>
                </a:solidFill>
                <a:latin typeface="VIC"/>
              </a:rPr>
              <a:t>purpose</a:t>
            </a:r>
            <a:r>
              <a:rPr lang="en-AU" sz="1000">
                <a:solidFill>
                  <a:srgbClr val="1F2A44"/>
                </a:solidFill>
                <a:latin typeface="VIC"/>
              </a:rPr>
              <a:t>) and outline the information that should be collected during the inspection (</a:t>
            </a:r>
            <a:r>
              <a:rPr lang="en-AU" sz="1000" i="1">
                <a:solidFill>
                  <a:srgbClr val="1F2A44"/>
                </a:solidFill>
                <a:latin typeface="VIC"/>
              </a:rPr>
              <a:t>scope</a:t>
            </a:r>
            <a:r>
              <a:rPr lang="en-AU" sz="1000">
                <a:solidFill>
                  <a:srgbClr val="1F2A44"/>
                </a:solidFill>
                <a:latin typeface="VIC"/>
              </a:rPr>
              <a:t>). </a:t>
            </a: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Tree>
    <p:extLst>
      <p:ext uri="{BB962C8B-B14F-4D97-AF65-F5344CB8AC3E}">
        <p14:creationId xmlns:p14="http://schemas.microsoft.com/office/powerpoint/2010/main" val="2007700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Plan your inspection</a:t>
            </a:r>
          </a:p>
        </p:txBody>
      </p:sp>
    </p:spTree>
    <p:extLst>
      <p:ext uri="{BB962C8B-B14F-4D97-AF65-F5344CB8AC3E}">
        <p14:creationId xmlns:p14="http://schemas.microsoft.com/office/powerpoint/2010/main" val="2399116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dirty="0"/>
              <a:t>Plan your inspections to set up all necessary aspects and prepare inspectors with the tools to achieve the defined purpose. </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Plan your inspection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Plan includes four components:</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2637514"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grpSp>
        <p:nvGrpSpPr>
          <p:cNvPr id="27" name="Group 26">
            <a:extLst>
              <a:ext uri="{FF2B5EF4-FFF2-40B4-BE49-F238E27FC236}">
                <a16:creationId xmlns:a16="http://schemas.microsoft.com/office/drawing/2014/main" id="{69203721-4891-871A-052C-C97BB8043CB1}"/>
              </a:ext>
            </a:extLst>
          </p:cNvPr>
          <p:cNvGrpSpPr/>
          <p:nvPr/>
        </p:nvGrpSpPr>
        <p:grpSpPr>
          <a:xfrm>
            <a:off x="5043880" y="1753589"/>
            <a:ext cx="2070001" cy="300036"/>
            <a:chOff x="4871998" y="1753589"/>
            <a:chExt cx="2070001" cy="300036"/>
          </a:xfrm>
        </p:grpSpPr>
        <p:sp>
          <p:nvSpPr>
            <p:cNvPr id="2" name="Rectangle 1">
              <a:extLst>
                <a:ext uri="{FF2B5EF4-FFF2-40B4-BE49-F238E27FC236}">
                  <a16:creationId xmlns:a16="http://schemas.microsoft.com/office/drawing/2014/main" id="{9961F161-9162-02E4-B775-F5499DF869A3}"/>
                </a:ext>
              </a:extLst>
            </p:cNvPr>
            <p:cNvSpPr/>
            <p:nvPr/>
          </p:nvSpPr>
          <p:spPr>
            <a:xfrm>
              <a:off x="4997999"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PREPARE</a:t>
              </a:r>
            </a:p>
          </p:txBody>
        </p:sp>
        <p:sp>
          <p:nvSpPr>
            <p:cNvPr id="12" name="Oval 11">
              <a:extLst>
                <a:ext uri="{FF2B5EF4-FFF2-40B4-BE49-F238E27FC236}">
                  <a16:creationId xmlns:a16="http://schemas.microsoft.com/office/drawing/2014/main" id="{702509D5-FDAF-9247-D3E0-0052BB89CCD5}"/>
                </a:ext>
              </a:extLst>
            </p:cNvPr>
            <p:cNvSpPr/>
            <p:nvPr/>
          </p:nvSpPr>
          <p:spPr>
            <a:xfrm>
              <a:off x="4871998"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3</a:t>
              </a:r>
            </a:p>
          </p:txBody>
        </p:sp>
      </p:gr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information do inspectors need to conduct focused inspections that address the risks of harm and optimise outcomes?</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inputs that may affect who can conduct an inspection, in terms of timing, location, and capability requirements?</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is your approach to providing notification and information to regulated entities who are to be inspected? </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the objectives and indicators to measure inspection outcomes?</a:t>
            </a:r>
          </a:p>
        </p:txBody>
      </p:sp>
      <p:sp>
        <p:nvSpPr>
          <p:cNvPr id="7" name="Isosceles Triangle 6">
            <a:extLst>
              <a:ext uri="{FF2B5EF4-FFF2-40B4-BE49-F238E27FC236}">
                <a16:creationId xmlns:a16="http://schemas.microsoft.com/office/drawing/2014/main" id="{218E6EFD-2B3A-024F-2F01-23343585C0B8}"/>
              </a:ext>
            </a:extLst>
          </p:cNvPr>
          <p:cNvSpPr/>
          <p:nvPr/>
        </p:nvSpPr>
        <p:spPr>
          <a:xfrm rot="5400000">
            <a:off x="7132200"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grpSp>
        <p:nvGrpSpPr>
          <p:cNvPr id="25" name="Group 24">
            <a:extLst>
              <a:ext uri="{FF2B5EF4-FFF2-40B4-BE49-F238E27FC236}">
                <a16:creationId xmlns:a16="http://schemas.microsoft.com/office/drawing/2014/main" id="{25E9FC96-398A-06F1-8D33-46C17E76084D}"/>
              </a:ext>
            </a:extLst>
          </p:cNvPr>
          <p:cNvGrpSpPr/>
          <p:nvPr/>
        </p:nvGrpSpPr>
        <p:grpSpPr>
          <a:xfrm>
            <a:off x="2792350" y="1753589"/>
            <a:ext cx="2072310" cy="300036"/>
            <a:chOff x="2705254" y="1753589"/>
            <a:chExt cx="2072310" cy="300036"/>
          </a:xfrm>
        </p:grpSpPr>
        <p:sp>
          <p:nvSpPr>
            <p:cNvPr id="9" name="Rectangle 8">
              <a:extLst>
                <a:ext uri="{FF2B5EF4-FFF2-40B4-BE49-F238E27FC236}">
                  <a16:creationId xmlns:a16="http://schemas.microsoft.com/office/drawing/2014/main" id="{C482F107-34CF-1B4A-442A-17E54B4394AB}"/>
                </a:ext>
              </a:extLst>
            </p:cNvPr>
            <p:cNvSpPr/>
            <p:nvPr/>
          </p:nvSpPr>
          <p:spPr>
            <a:xfrm>
              <a:off x="2833564"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SCHEDULE</a:t>
              </a:r>
            </a:p>
          </p:txBody>
        </p:sp>
        <p:sp>
          <p:nvSpPr>
            <p:cNvPr id="16" name="Oval 15">
              <a:extLst>
                <a:ext uri="{FF2B5EF4-FFF2-40B4-BE49-F238E27FC236}">
                  <a16:creationId xmlns:a16="http://schemas.microsoft.com/office/drawing/2014/main" id="{38417239-DCB8-CDE0-A218-9E2A7CC8D1A0}"/>
                </a:ext>
              </a:extLst>
            </p:cNvPr>
            <p:cNvSpPr/>
            <p:nvPr/>
          </p:nvSpPr>
          <p:spPr>
            <a:xfrm>
              <a:off x="2705254"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grpSp>
      <p:grpSp>
        <p:nvGrpSpPr>
          <p:cNvPr id="28" name="Group 27">
            <a:extLst>
              <a:ext uri="{FF2B5EF4-FFF2-40B4-BE49-F238E27FC236}">
                <a16:creationId xmlns:a16="http://schemas.microsoft.com/office/drawing/2014/main" id="{C9C742C4-B5EC-0B01-3261-5906B5902280}"/>
              </a:ext>
            </a:extLst>
          </p:cNvPr>
          <p:cNvGrpSpPr/>
          <p:nvPr/>
        </p:nvGrpSpPr>
        <p:grpSpPr>
          <a:xfrm>
            <a:off x="7293102" y="1753589"/>
            <a:ext cx="2066896" cy="300036"/>
            <a:chOff x="7255536" y="1753589"/>
            <a:chExt cx="2066896" cy="300036"/>
          </a:xfrm>
        </p:grpSpPr>
        <p:sp>
          <p:nvSpPr>
            <p:cNvPr id="4" name="Rectangle 3">
              <a:extLst>
                <a:ext uri="{FF2B5EF4-FFF2-40B4-BE49-F238E27FC236}">
                  <a16:creationId xmlns:a16="http://schemas.microsoft.com/office/drawing/2014/main" id="{D976FB40-9C76-458D-6D3F-E76476B42EE0}"/>
                </a:ext>
              </a:extLst>
            </p:cNvPr>
            <p:cNvSpPr/>
            <p:nvPr/>
          </p:nvSpPr>
          <p:spPr>
            <a:xfrm>
              <a:off x="7378432"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NOTIFY</a:t>
              </a:r>
            </a:p>
          </p:txBody>
        </p:sp>
        <p:sp>
          <p:nvSpPr>
            <p:cNvPr id="21" name="Oval 20">
              <a:extLst>
                <a:ext uri="{FF2B5EF4-FFF2-40B4-BE49-F238E27FC236}">
                  <a16:creationId xmlns:a16="http://schemas.microsoft.com/office/drawing/2014/main" id="{83A82AB2-F2CB-79E7-0D92-018DAA7A9B41}"/>
                </a:ext>
              </a:extLst>
            </p:cNvPr>
            <p:cNvSpPr/>
            <p:nvPr/>
          </p:nvSpPr>
          <p:spPr>
            <a:xfrm>
              <a:off x="7255536"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4</a:t>
              </a:r>
            </a:p>
          </p:txBody>
        </p:sp>
      </p:grpSp>
      <p:grpSp>
        <p:nvGrpSpPr>
          <p:cNvPr id="26" name="Group 25">
            <a:extLst>
              <a:ext uri="{FF2B5EF4-FFF2-40B4-BE49-F238E27FC236}">
                <a16:creationId xmlns:a16="http://schemas.microsoft.com/office/drawing/2014/main" id="{31894629-CE3A-F221-C172-6DAF40E89608}"/>
              </a:ext>
            </a:extLst>
          </p:cNvPr>
          <p:cNvGrpSpPr/>
          <p:nvPr/>
        </p:nvGrpSpPr>
        <p:grpSpPr>
          <a:xfrm>
            <a:off x="540000" y="1753589"/>
            <a:ext cx="2073130" cy="300036"/>
            <a:chOff x="540000" y="1753589"/>
            <a:chExt cx="2073130" cy="300036"/>
          </a:xfrm>
        </p:grpSpPr>
        <p:sp>
          <p:nvSpPr>
            <p:cNvPr id="8" name="Rectangle 7">
              <a:extLst>
                <a:ext uri="{FF2B5EF4-FFF2-40B4-BE49-F238E27FC236}">
                  <a16:creationId xmlns:a16="http://schemas.microsoft.com/office/drawing/2014/main" id="{517AA2DF-3CA0-5AFD-2338-6CE569FD5E9C}"/>
                </a:ext>
              </a:extLst>
            </p:cNvPr>
            <p:cNvSpPr/>
            <p:nvPr/>
          </p:nvSpPr>
          <p:spPr>
            <a:xfrm>
              <a:off x="669130"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COMMUNICATE REQUIREMENTS</a:t>
              </a:r>
            </a:p>
          </p:txBody>
        </p:sp>
        <p:sp>
          <p:nvSpPr>
            <p:cNvPr id="24" name="Oval 23">
              <a:extLst>
                <a:ext uri="{FF2B5EF4-FFF2-40B4-BE49-F238E27FC236}">
                  <a16:creationId xmlns:a16="http://schemas.microsoft.com/office/drawing/2014/main" id="{1014D487-8654-84A4-A21F-6D678E464124}"/>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grpSp>
      <p:sp>
        <p:nvSpPr>
          <p:cNvPr id="29" name="Isosceles Triangle 28">
            <a:extLst>
              <a:ext uri="{FF2B5EF4-FFF2-40B4-BE49-F238E27FC236}">
                <a16:creationId xmlns:a16="http://schemas.microsoft.com/office/drawing/2014/main" id="{51CC16FD-0B7E-672B-4484-91A9EA86E854}"/>
              </a:ext>
            </a:extLst>
          </p:cNvPr>
          <p:cNvSpPr/>
          <p:nvPr/>
        </p:nvSpPr>
        <p:spPr>
          <a:xfrm rot="5400000">
            <a:off x="4885306"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Text Placeholder 2">
            <a:extLst>
              <a:ext uri="{FF2B5EF4-FFF2-40B4-BE49-F238E27FC236}">
                <a16:creationId xmlns:a16="http://schemas.microsoft.com/office/drawing/2014/main" id="{7C4EF3E4-BAA0-6696-59D4-DD96AF9CFC40}"/>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23" name="Group 22">
            <a:extLst>
              <a:ext uri="{FF2B5EF4-FFF2-40B4-BE49-F238E27FC236}">
                <a16:creationId xmlns:a16="http://schemas.microsoft.com/office/drawing/2014/main" id="{98A265A4-FD55-EF80-884A-70D8C3928930}"/>
              </a:ext>
            </a:extLst>
          </p:cNvPr>
          <p:cNvGrpSpPr/>
          <p:nvPr/>
        </p:nvGrpSpPr>
        <p:grpSpPr>
          <a:xfrm>
            <a:off x="539997" y="4252586"/>
            <a:ext cx="8820000" cy="360000"/>
            <a:chOff x="539997" y="5800722"/>
            <a:chExt cx="8820000" cy="360000"/>
          </a:xfrm>
        </p:grpSpPr>
        <p:sp>
          <p:nvSpPr>
            <p:cNvPr id="13" name="Rectangle 12">
              <a:extLst>
                <a:ext uri="{FF2B5EF4-FFF2-40B4-BE49-F238E27FC236}">
                  <a16:creationId xmlns:a16="http://schemas.microsoft.com/office/drawing/2014/main" id="{ACC75911-B065-C107-B2A5-52B6962D87AA}"/>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22" name="Freeform 56">
              <a:extLst>
                <a:ext uri="{FF2B5EF4-FFF2-40B4-BE49-F238E27FC236}">
                  <a16:creationId xmlns:a16="http://schemas.microsoft.com/office/drawing/2014/main" id="{48923AF2-8A6C-CA8D-E8F3-146ABABBDD5F}"/>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99914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1" y="5785669"/>
            <a:ext cx="2139887" cy="1072330"/>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3" name="Rectangle 2">
            <a:extLst>
              <a:ext uri="{FF2B5EF4-FFF2-40B4-BE49-F238E27FC236}">
                <a16:creationId xmlns:a16="http://schemas.microsoft.com/office/drawing/2014/main" id="{9D03B381-A2F2-6355-620D-C7E18F90D71B}"/>
              </a:ext>
            </a:extLst>
          </p:cNvPr>
          <p:cNvSpPr/>
          <p:nvPr/>
        </p:nvSpPr>
        <p:spPr>
          <a:xfrm>
            <a:off x="541711" y="1377631"/>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dirty="0">
                <a:ln>
                  <a:noFill/>
                </a:ln>
                <a:solidFill>
                  <a:prstClr val="white"/>
                </a:solidFill>
                <a:effectLst/>
                <a:uLnTx/>
                <a:uFillTx/>
                <a:latin typeface="VIC"/>
                <a:ea typeface="+mn-ea"/>
                <a:cs typeface="Segoe UI Semilight"/>
              </a:rPr>
              <a:t>Overview of this Playbook</a:t>
            </a: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prstClr val="white"/>
                </a:solidFill>
                <a:effectLst/>
                <a:uLnTx/>
                <a:uFillTx/>
                <a:latin typeface="VIC"/>
                <a:ea typeface="+mn-ea"/>
                <a:cs typeface="Segoe UI Semilight"/>
              </a:rPr>
              <a:t>This section outlines the context for this Playbook, its purpose, the benefits it will provide and how to use it to adopt ‘better practice’ compliance monitoring inspections in preparation for digital reform.</a:t>
            </a:r>
          </a:p>
        </p:txBody>
      </p:sp>
      <p:sp>
        <p:nvSpPr>
          <p:cNvPr id="14" name="Rectangle 13">
            <a:extLst>
              <a:ext uri="{FF2B5EF4-FFF2-40B4-BE49-F238E27FC236}">
                <a16:creationId xmlns:a16="http://schemas.microsoft.com/office/drawing/2014/main" id="{46FB8298-55AB-8CB9-C918-69EF1C296918}"/>
              </a:ext>
            </a:extLst>
          </p:cNvPr>
          <p:cNvSpPr>
            <a:spLocks noChangeAspect="1"/>
          </p:cNvSpPr>
          <p:nvPr/>
        </p:nvSpPr>
        <p:spPr>
          <a:xfrm>
            <a:off x="781970" y="1709309"/>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prstClr val="white"/>
                </a:solidFill>
                <a:effectLst/>
                <a:uLnTx/>
                <a:uFillTx/>
                <a:latin typeface="VIC"/>
                <a:ea typeface="+mn-ea"/>
                <a:cs typeface="+mn-cs"/>
              </a:rPr>
              <a:t>1</a:t>
            </a:r>
          </a:p>
        </p:txBody>
      </p:sp>
      <p:cxnSp>
        <p:nvCxnSpPr>
          <p:cNvPr id="8" name="Straight Connector 7">
            <a:extLst>
              <a:ext uri="{FF2B5EF4-FFF2-40B4-BE49-F238E27FC236}">
                <a16:creationId xmlns:a16="http://schemas.microsoft.com/office/drawing/2014/main" id="{6295D68C-8B7D-8B92-79F8-9F03743BF8EF}"/>
              </a:ext>
            </a:extLst>
          </p:cNvPr>
          <p:cNvCxnSpPr>
            <a:cxnSpLocks/>
          </p:cNvCxnSpPr>
          <p:nvPr/>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D363713D-7E43-13FE-873F-10E427F0CFC7}"/>
              </a:ext>
            </a:extLst>
          </p:cNvPr>
          <p:cNvSpPr txBox="1">
            <a:spLocks/>
          </p:cNvSpPr>
          <p:nvPr/>
        </p:nvSpPr>
        <p:spPr>
          <a:xfrm>
            <a:off x="437142" y="299382"/>
            <a:ext cx="8922857" cy="590917"/>
          </a:xfrm>
          <a:prstGeom prst="rect">
            <a:avLst/>
          </a:prstGeom>
        </p:spPr>
        <p:txBody>
          <a:bodyPr vert="horz" anchor="b"/>
          <a:lst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a:lstStyle>
          <a:p>
            <a:pPr marL="0" marR="0" lvl="0" indent="0" algn="l" defTabSz="914349" rtl="0" eaLnBrk="1" fontAlgn="auto" latinLnBrk="0" hangingPunct="1">
              <a:lnSpc>
                <a:spcPct val="100000"/>
              </a:lnSpc>
              <a:spcBef>
                <a:spcPct val="0"/>
              </a:spcBef>
              <a:spcAft>
                <a:spcPts val="0"/>
              </a:spcAft>
              <a:buClrTx/>
              <a:buSzTx/>
              <a:buFontTx/>
              <a:buNone/>
              <a:tabLst/>
              <a:defRPr/>
            </a:pPr>
            <a:r>
              <a:rPr kumimoji="0" lang="en-AU" sz="1800" b="0" i="0" u="none" strike="noStrike" kern="1200" cap="none" spc="0" normalizeH="0" baseline="0" noProof="0">
                <a:ln>
                  <a:noFill/>
                </a:ln>
                <a:solidFill>
                  <a:prstClr val="white"/>
                </a:solidFill>
                <a:effectLst/>
                <a:uLnTx/>
                <a:uFillTx/>
                <a:latin typeface="VIC"/>
                <a:ea typeface="+mj-ea"/>
                <a:cs typeface="+mj-cs"/>
              </a:rPr>
              <a:t>This Playbook has three parts</a:t>
            </a:r>
          </a:p>
        </p:txBody>
      </p:sp>
      <p:sp>
        <p:nvSpPr>
          <p:cNvPr id="4" name="Rectangle 3">
            <a:extLst>
              <a:ext uri="{FF2B5EF4-FFF2-40B4-BE49-F238E27FC236}">
                <a16:creationId xmlns:a16="http://schemas.microsoft.com/office/drawing/2014/main" id="{CEA621D5-796C-ABE7-4820-05AF42094DA4}"/>
              </a:ext>
            </a:extLst>
          </p:cNvPr>
          <p:cNvSpPr/>
          <p:nvPr/>
        </p:nvSpPr>
        <p:spPr>
          <a:xfrm>
            <a:off x="543856" y="2536782"/>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dirty="0">
                <a:ln>
                  <a:noFill/>
                </a:ln>
                <a:solidFill>
                  <a:schemeClr val="bg1"/>
                </a:solidFill>
                <a:effectLst/>
                <a:uLnTx/>
                <a:uFillTx/>
                <a:latin typeface="VIC"/>
                <a:ea typeface="+mn-ea"/>
                <a:cs typeface="Segoe UI Semilight"/>
              </a:rPr>
              <a:t>Part A: Review the foundations of your compliance monitoring practice</a:t>
            </a: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Semilight"/>
              </a:rPr>
              <a:t>Primarily for executives and managers responsible for strategy and compliance operations – Consider your regulatory approach, inspection mix and enablers to establish a baseline understanding. Use this to inform and support better practice compliance monitoring inspections.</a:t>
            </a:r>
          </a:p>
        </p:txBody>
      </p:sp>
      <p:sp>
        <p:nvSpPr>
          <p:cNvPr id="20" name="Rectangle 19">
            <a:extLst>
              <a:ext uri="{FF2B5EF4-FFF2-40B4-BE49-F238E27FC236}">
                <a16:creationId xmlns:a16="http://schemas.microsoft.com/office/drawing/2014/main" id="{D3B05A77-9A70-992A-A10D-4E1E8DCFE1BB}"/>
              </a:ext>
            </a:extLst>
          </p:cNvPr>
          <p:cNvSpPr>
            <a:spLocks noChangeAspect="1"/>
          </p:cNvSpPr>
          <p:nvPr/>
        </p:nvSpPr>
        <p:spPr>
          <a:xfrm>
            <a:off x="784115" y="2868460"/>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bg1"/>
                </a:solidFill>
                <a:effectLst/>
                <a:uLnTx/>
                <a:uFillTx/>
                <a:latin typeface="VIC"/>
                <a:ea typeface="+mn-ea"/>
                <a:cs typeface="+mn-cs"/>
              </a:rPr>
              <a:t>2</a:t>
            </a:r>
          </a:p>
        </p:txBody>
      </p:sp>
      <p:sp>
        <p:nvSpPr>
          <p:cNvPr id="21" name="Rectangle 20">
            <a:extLst>
              <a:ext uri="{FF2B5EF4-FFF2-40B4-BE49-F238E27FC236}">
                <a16:creationId xmlns:a16="http://schemas.microsoft.com/office/drawing/2014/main" id="{BCF02953-C448-1E98-B5D0-626F3F13AB34}"/>
              </a:ext>
            </a:extLst>
          </p:cNvPr>
          <p:cNvSpPr/>
          <p:nvPr/>
        </p:nvSpPr>
        <p:spPr>
          <a:xfrm>
            <a:off x="539999" y="3697247"/>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dirty="0">
                <a:ln>
                  <a:noFill/>
                </a:ln>
                <a:solidFill>
                  <a:schemeClr val="accent3"/>
                </a:solidFill>
                <a:effectLst/>
                <a:uLnTx/>
                <a:uFillTx/>
                <a:latin typeface="VIC"/>
                <a:ea typeface="+mn-ea"/>
                <a:cs typeface="Segoe UI Semilight"/>
              </a:rPr>
              <a:t>Part B: Designing better practice compliance monitoring inspection processes</a:t>
            </a:r>
            <a:endParaRPr kumimoji="0" lang="en-US" sz="1800" b="0" i="0" u="none" strike="noStrike" kern="1200" cap="none" spc="0" normalizeH="0" baseline="0" noProof="0" dirty="0">
              <a:ln>
                <a:noFill/>
              </a:ln>
              <a:solidFill>
                <a:schemeClr val="accent3"/>
              </a:solidFill>
              <a:effectLst/>
              <a:uLnTx/>
              <a:uFillTx/>
              <a:latin typeface="VIC"/>
              <a:ea typeface="+mn-ea"/>
              <a:cs typeface="Segoe UI Semilight"/>
            </a:endParaRP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schemeClr val="accent3"/>
                </a:solidFill>
                <a:effectLst/>
                <a:uLnTx/>
                <a:uFillTx/>
                <a:latin typeface="VIC"/>
                <a:ea typeface="+mn-ea"/>
                <a:cs typeface="Segoe UI Semilight"/>
              </a:rPr>
              <a:t>Primarily for managers and reform officers responsible for reform and compliance operations  – Assess your compliance monitoring inspection processes against ‘better practice’. Use this section and the tools provided to identify and implement opportunities to move towards better practice to prepare for digital reform. </a:t>
            </a:r>
          </a:p>
        </p:txBody>
      </p:sp>
      <p:sp>
        <p:nvSpPr>
          <p:cNvPr id="22" name="Rectangle 21">
            <a:extLst>
              <a:ext uri="{FF2B5EF4-FFF2-40B4-BE49-F238E27FC236}">
                <a16:creationId xmlns:a16="http://schemas.microsoft.com/office/drawing/2014/main" id="{D454C5F3-F2A0-E2E2-70E0-6B1ACB2F971F}"/>
              </a:ext>
            </a:extLst>
          </p:cNvPr>
          <p:cNvSpPr>
            <a:spLocks noChangeAspect="1"/>
          </p:cNvSpPr>
          <p:nvPr/>
        </p:nvSpPr>
        <p:spPr>
          <a:xfrm>
            <a:off x="780258" y="4028925"/>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accent3"/>
                </a:solidFill>
                <a:effectLst/>
                <a:uLnTx/>
                <a:uFillTx/>
                <a:latin typeface="VIC"/>
                <a:ea typeface="+mn-ea"/>
                <a:cs typeface="+mn-cs"/>
              </a:rPr>
              <a:t>3</a:t>
            </a:r>
          </a:p>
        </p:txBody>
      </p:sp>
    </p:spTree>
    <p:extLst>
      <p:ext uri="{BB962C8B-B14F-4D97-AF65-F5344CB8AC3E}">
        <p14:creationId xmlns:p14="http://schemas.microsoft.com/office/powerpoint/2010/main" val="1702971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Plan</a:t>
            </a:r>
          </a:p>
        </p:txBody>
      </p:sp>
      <p:grpSp>
        <p:nvGrpSpPr>
          <p:cNvPr id="94" name="Group 93">
            <a:extLst>
              <a:ext uri="{FF2B5EF4-FFF2-40B4-BE49-F238E27FC236}">
                <a16:creationId xmlns:a16="http://schemas.microsoft.com/office/drawing/2014/main" id="{549AB2AF-D71D-2868-6ACA-647C5BAD9686}"/>
              </a:ext>
            </a:extLst>
          </p:cNvPr>
          <p:cNvGrpSpPr>
            <a:grpSpLocks noGrp="1" noUngrp="1" noRot="1" noMove="1" noResize="1"/>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a:spLocks noGrp="1" noRot="1" noMove="1" noResize="1" noEditPoints="1" noAdjustHandles="1" noChangeArrowheads="1" noChangeShapeType="1"/>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a:spLocks noGrp="1" noRot="1" noMove="1" noResize="1" noEditPoints="1" noAdjustHandles="1" noChangeArrowheads="1" noChangeShapeType="1"/>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a:spLocks noGrp="1" noRot="1" noMove="1" noResize="1" noEditPoints="1" noAdjustHandles="1" noChangeArrowheads="1" noChangeShapeType="1"/>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a:spLocks noGrp="1" noRot="1" noMove="1" noResize="1" noEditPoints="1" noAdjustHandles="1" noChangeArrowheads="1" noChangeShapeType="1"/>
          </p:cNvSpPr>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20</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
        <p:nvSpPr>
          <p:cNvPr id="2" name="Rectangle 1">
            <a:extLst>
              <a:ext uri="{FF2B5EF4-FFF2-40B4-BE49-F238E27FC236}">
                <a16:creationId xmlns:a16="http://schemas.microsoft.com/office/drawing/2014/main" id="{C45EE30E-CA19-62A3-F5F0-85AC1924989C}"/>
              </a:ext>
            </a:extLst>
          </p:cNvPr>
          <p:cNvSpPr/>
          <p:nvPr/>
        </p:nvSpPr>
        <p:spPr>
          <a:xfrm>
            <a:off x="546641" y="6449749"/>
            <a:ext cx="835829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A digitised process might automate this stage if business rules are met.</a:t>
            </a:r>
            <a:endParaRPr lang="en-AU" sz="1000" b="1">
              <a:solidFill>
                <a:schemeClr val="bg2"/>
              </a:solidFill>
            </a:endParaRPr>
          </a:p>
        </p:txBody>
      </p:sp>
      <p:grpSp>
        <p:nvGrpSpPr>
          <p:cNvPr id="6" name="Group 5">
            <a:extLst>
              <a:ext uri="{FF2B5EF4-FFF2-40B4-BE49-F238E27FC236}">
                <a16:creationId xmlns:a16="http://schemas.microsoft.com/office/drawing/2014/main" id="{289F89E2-9689-CB8D-3116-7CA3567AF800}"/>
              </a:ext>
            </a:extLst>
          </p:cNvPr>
          <p:cNvGrpSpPr>
            <a:grpSpLocks noChangeAspect="1"/>
          </p:cNvGrpSpPr>
          <p:nvPr/>
        </p:nvGrpSpPr>
        <p:grpSpPr>
          <a:xfrm>
            <a:off x="4319362" y="584059"/>
            <a:ext cx="5039996" cy="254379"/>
            <a:chOff x="-3869577" y="1922284"/>
            <a:chExt cx="4597773" cy="232059"/>
          </a:xfrm>
        </p:grpSpPr>
        <p:grpSp>
          <p:nvGrpSpPr>
            <p:cNvPr id="7" name="Group 6">
              <a:extLst>
                <a:ext uri="{FF2B5EF4-FFF2-40B4-BE49-F238E27FC236}">
                  <a16:creationId xmlns:a16="http://schemas.microsoft.com/office/drawing/2014/main" id="{B5F2FEED-D0A3-4EE1-BD5A-C6E0B03707ED}"/>
                </a:ext>
              </a:extLst>
            </p:cNvPr>
            <p:cNvGrpSpPr/>
            <p:nvPr/>
          </p:nvGrpSpPr>
          <p:grpSpPr>
            <a:xfrm>
              <a:off x="-3869577" y="1922284"/>
              <a:ext cx="813518" cy="232059"/>
              <a:chOff x="-5562550" y="1992616"/>
              <a:chExt cx="813518" cy="232059"/>
            </a:xfrm>
          </p:grpSpPr>
          <p:sp>
            <p:nvSpPr>
              <p:cNvPr id="53" name="Isosceles Triangle 52">
                <a:extLst>
                  <a:ext uri="{FF2B5EF4-FFF2-40B4-BE49-F238E27FC236}">
                    <a16:creationId xmlns:a16="http://schemas.microsoft.com/office/drawing/2014/main" id="{1634F7AF-34E3-5F0B-D820-B1382B61EC60}"/>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4" name="Arrow: Pentagon 53">
                <a:extLst>
                  <a:ext uri="{FF2B5EF4-FFF2-40B4-BE49-F238E27FC236}">
                    <a16:creationId xmlns:a16="http://schemas.microsoft.com/office/drawing/2014/main" id="{959991AF-7FDC-27F2-51DC-DB221B0E08C2}"/>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55" name="Oval 54">
                <a:extLst>
                  <a:ext uri="{FF2B5EF4-FFF2-40B4-BE49-F238E27FC236}">
                    <a16:creationId xmlns:a16="http://schemas.microsoft.com/office/drawing/2014/main" id="{C2A363FA-F4B8-FDB6-1669-68590EDC2221}"/>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6" name="Oval 55">
                <a:extLst>
                  <a:ext uri="{FF2B5EF4-FFF2-40B4-BE49-F238E27FC236}">
                    <a16:creationId xmlns:a16="http://schemas.microsoft.com/office/drawing/2014/main" id="{AD16D21B-4013-C0CF-3BE4-D85AA91F39AE}"/>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7" name="Isosceles Triangle 56">
                <a:extLst>
                  <a:ext uri="{FF2B5EF4-FFF2-40B4-BE49-F238E27FC236}">
                    <a16:creationId xmlns:a16="http://schemas.microsoft.com/office/drawing/2014/main" id="{54151439-CC26-ADE2-035A-EE771B14A2BA}"/>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58" name="Group 5">
                <a:extLst>
                  <a:ext uri="{FF2B5EF4-FFF2-40B4-BE49-F238E27FC236}">
                    <a16:creationId xmlns:a16="http://schemas.microsoft.com/office/drawing/2014/main" id="{CF9BEE78-BFC1-F999-BC6D-0CF7CFBF68EE}"/>
                  </a:ext>
                </a:extLst>
              </p:cNvPr>
              <p:cNvGrpSpPr>
                <a:grpSpLocks noChangeAspect="1"/>
              </p:cNvGrpSpPr>
              <p:nvPr/>
            </p:nvGrpSpPr>
            <p:grpSpPr bwMode="auto">
              <a:xfrm>
                <a:off x="-5510730" y="2044519"/>
                <a:ext cx="129011" cy="128252"/>
                <a:chOff x="3163" y="2182"/>
                <a:chExt cx="340" cy="338"/>
              </a:xfrm>
              <a:solidFill>
                <a:schemeClr val="tx2"/>
              </a:solidFill>
            </p:grpSpPr>
            <p:sp>
              <p:nvSpPr>
                <p:cNvPr id="59" name="Freeform 6">
                  <a:extLst>
                    <a:ext uri="{FF2B5EF4-FFF2-40B4-BE49-F238E27FC236}">
                      <a16:creationId xmlns:a16="http://schemas.microsoft.com/office/drawing/2014/main" id="{9348B7C9-EC30-08EF-4EC2-C0094B9BE9AE}"/>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60" name="Freeform 7">
                  <a:extLst>
                    <a:ext uri="{FF2B5EF4-FFF2-40B4-BE49-F238E27FC236}">
                      <a16:creationId xmlns:a16="http://schemas.microsoft.com/office/drawing/2014/main" id="{113256B7-C385-1EA6-3CE5-8896D175C856}"/>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61" name="Freeform 8">
                  <a:extLst>
                    <a:ext uri="{FF2B5EF4-FFF2-40B4-BE49-F238E27FC236}">
                      <a16:creationId xmlns:a16="http://schemas.microsoft.com/office/drawing/2014/main" id="{9155E307-4F08-9B67-BC2E-0730D798FBE6}"/>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0" name="Group 9">
              <a:extLst>
                <a:ext uri="{FF2B5EF4-FFF2-40B4-BE49-F238E27FC236}">
                  <a16:creationId xmlns:a16="http://schemas.microsoft.com/office/drawing/2014/main" id="{E37287DF-728F-7A68-A8C5-1BB5EB6BDFCA}"/>
                </a:ext>
              </a:extLst>
            </p:cNvPr>
            <p:cNvGrpSpPr/>
            <p:nvPr/>
          </p:nvGrpSpPr>
          <p:grpSpPr>
            <a:xfrm>
              <a:off x="-2940691" y="1922284"/>
              <a:ext cx="814355" cy="232059"/>
              <a:chOff x="-4452658" y="1992616"/>
              <a:chExt cx="814355" cy="232059"/>
            </a:xfrm>
          </p:grpSpPr>
          <p:sp>
            <p:nvSpPr>
              <p:cNvPr id="44" name="Isosceles Triangle 43">
                <a:extLst>
                  <a:ext uri="{FF2B5EF4-FFF2-40B4-BE49-F238E27FC236}">
                    <a16:creationId xmlns:a16="http://schemas.microsoft.com/office/drawing/2014/main" id="{CB467B38-C8EF-4DEB-B274-A12D7BD202E8}"/>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5" name="Arrow: Pentagon 44">
                <a:extLst>
                  <a:ext uri="{FF2B5EF4-FFF2-40B4-BE49-F238E27FC236}">
                    <a16:creationId xmlns:a16="http://schemas.microsoft.com/office/drawing/2014/main" id="{DCC03C2A-7CBF-5CC0-C7FF-9FD09D660077}"/>
                  </a:ext>
                </a:extLst>
              </p:cNvPr>
              <p:cNvSpPr/>
              <p:nvPr/>
            </p:nvSpPr>
            <p:spPr>
              <a:xfrm>
                <a:off x="-4334418" y="2001768"/>
                <a:ext cx="662636"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bg1"/>
                    </a:solidFill>
                    <a:latin typeface="+mj-lt"/>
                  </a:rPr>
                  <a:t>PLAN</a:t>
                </a:r>
              </a:p>
            </p:txBody>
          </p:sp>
          <p:sp>
            <p:nvSpPr>
              <p:cNvPr id="46" name="Isosceles Triangle 45">
                <a:extLst>
                  <a:ext uri="{FF2B5EF4-FFF2-40B4-BE49-F238E27FC236}">
                    <a16:creationId xmlns:a16="http://schemas.microsoft.com/office/drawing/2014/main" id="{9E9BFE56-9617-C758-F69E-7BAF17FEB17C}"/>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47" name="Group 46">
                <a:extLst>
                  <a:ext uri="{FF2B5EF4-FFF2-40B4-BE49-F238E27FC236}">
                    <a16:creationId xmlns:a16="http://schemas.microsoft.com/office/drawing/2014/main" id="{DC799511-F7DD-E891-375B-2934F2FD3231}"/>
                  </a:ext>
                </a:extLst>
              </p:cNvPr>
              <p:cNvGrpSpPr/>
              <p:nvPr/>
            </p:nvGrpSpPr>
            <p:grpSpPr>
              <a:xfrm>
                <a:off x="-4452658" y="1992616"/>
                <a:ext cx="232059" cy="232059"/>
                <a:chOff x="722538" y="2874633"/>
                <a:chExt cx="360000" cy="360000"/>
              </a:xfrm>
            </p:grpSpPr>
            <p:sp>
              <p:nvSpPr>
                <p:cNvPr id="51" name="Oval 50">
                  <a:extLst>
                    <a:ext uri="{FF2B5EF4-FFF2-40B4-BE49-F238E27FC236}">
                      <a16:creationId xmlns:a16="http://schemas.microsoft.com/office/drawing/2014/main" id="{DDD061DC-8BA3-5DC5-C9A3-29BC16D5D9DF}"/>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2" name="Oval 51">
                  <a:extLst>
                    <a:ext uri="{FF2B5EF4-FFF2-40B4-BE49-F238E27FC236}">
                      <a16:creationId xmlns:a16="http://schemas.microsoft.com/office/drawing/2014/main" id="{9E627186-82E7-026F-E71B-8FE0880C4FF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48" name="Group 47">
                <a:extLst>
                  <a:ext uri="{FF2B5EF4-FFF2-40B4-BE49-F238E27FC236}">
                    <a16:creationId xmlns:a16="http://schemas.microsoft.com/office/drawing/2014/main" id="{D19BD777-FC4A-F0B2-292E-ADD303AF46D7}"/>
                  </a:ext>
                </a:extLst>
              </p:cNvPr>
              <p:cNvGrpSpPr>
                <a:grpSpLocks noChangeAspect="1"/>
              </p:cNvGrpSpPr>
              <p:nvPr/>
            </p:nvGrpSpPr>
            <p:grpSpPr>
              <a:xfrm>
                <a:off x="-4400757" y="2046064"/>
                <a:ext cx="125162" cy="125162"/>
                <a:chOff x="6107113" y="1108075"/>
                <a:chExt cx="542925" cy="542925"/>
              </a:xfrm>
              <a:solidFill>
                <a:schemeClr val="tx2"/>
              </a:solidFill>
            </p:grpSpPr>
            <p:sp>
              <p:nvSpPr>
                <p:cNvPr id="49" name="Freeform 129">
                  <a:extLst>
                    <a:ext uri="{FF2B5EF4-FFF2-40B4-BE49-F238E27FC236}">
                      <a16:creationId xmlns:a16="http://schemas.microsoft.com/office/drawing/2014/main" id="{D27E533C-6AE1-5390-9EE1-29C1C562E048}"/>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0" name="Freeform 130">
                  <a:extLst>
                    <a:ext uri="{FF2B5EF4-FFF2-40B4-BE49-F238E27FC236}">
                      <a16:creationId xmlns:a16="http://schemas.microsoft.com/office/drawing/2014/main" id="{25CD8DDA-6BEE-0EEE-97E5-79C20A8D278F}"/>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1" name="Group 10">
              <a:extLst>
                <a:ext uri="{FF2B5EF4-FFF2-40B4-BE49-F238E27FC236}">
                  <a16:creationId xmlns:a16="http://schemas.microsoft.com/office/drawing/2014/main" id="{C1774372-A6BF-F1CF-739F-EAC48A54788B}"/>
                </a:ext>
              </a:extLst>
            </p:cNvPr>
            <p:cNvGrpSpPr/>
            <p:nvPr/>
          </p:nvGrpSpPr>
          <p:grpSpPr>
            <a:xfrm>
              <a:off x="-2005852" y="1922284"/>
              <a:ext cx="831754" cy="232059"/>
              <a:chOff x="-3336813" y="1992616"/>
              <a:chExt cx="831754" cy="232059"/>
            </a:xfrm>
          </p:grpSpPr>
          <p:sp>
            <p:nvSpPr>
              <p:cNvPr id="31" name="Isosceles Triangle 30">
                <a:extLst>
                  <a:ext uri="{FF2B5EF4-FFF2-40B4-BE49-F238E27FC236}">
                    <a16:creationId xmlns:a16="http://schemas.microsoft.com/office/drawing/2014/main" id="{31D0DD4F-8280-F676-2081-5960B60BE3F4}"/>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2" name="Arrow: Pentagon 31">
                <a:extLst>
                  <a:ext uri="{FF2B5EF4-FFF2-40B4-BE49-F238E27FC236}">
                    <a16:creationId xmlns:a16="http://schemas.microsoft.com/office/drawing/2014/main" id="{14FA4A11-22F9-361F-8116-458FD19EAB66}"/>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33" name="Isosceles Triangle 32">
                <a:extLst>
                  <a:ext uri="{FF2B5EF4-FFF2-40B4-BE49-F238E27FC236}">
                    <a16:creationId xmlns:a16="http://schemas.microsoft.com/office/drawing/2014/main" id="{CF0A5D54-018E-EC11-4A3C-633FD20DCFD6}"/>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4" name="Oval 33">
                <a:extLst>
                  <a:ext uri="{FF2B5EF4-FFF2-40B4-BE49-F238E27FC236}">
                    <a16:creationId xmlns:a16="http://schemas.microsoft.com/office/drawing/2014/main" id="{49A0131A-59AF-29C9-6D40-6E3827B79D58}"/>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5" name="Oval 34">
                <a:extLst>
                  <a:ext uri="{FF2B5EF4-FFF2-40B4-BE49-F238E27FC236}">
                    <a16:creationId xmlns:a16="http://schemas.microsoft.com/office/drawing/2014/main" id="{B0B83A30-122B-63DA-8F92-FAB560136DB6}"/>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36" name="Group 35">
                <a:extLst>
                  <a:ext uri="{FF2B5EF4-FFF2-40B4-BE49-F238E27FC236}">
                    <a16:creationId xmlns:a16="http://schemas.microsoft.com/office/drawing/2014/main" id="{CDC96D2A-AD24-D59B-87B6-8EBA16CE1C9B}"/>
                  </a:ext>
                </a:extLst>
              </p:cNvPr>
              <p:cNvGrpSpPr>
                <a:grpSpLocks noChangeAspect="1"/>
              </p:cNvGrpSpPr>
              <p:nvPr/>
            </p:nvGrpSpPr>
            <p:grpSpPr>
              <a:xfrm>
                <a:off x="-3266565" y="2049188"/>
                <a:ext cx="96235" cy="118977"/>
                <a:chOff x="5126038" y="3305175"/>
                <a:chExt cx="436562" cy="539750"/>
              </a:xfrm>
              <a:solidFill>
                <a:schemeClr val="tx2"/>
              </a:solidFill>
            </p:grpSpPr>
            <p:sp>
              <p:nvSpPr>
                <p:cNvPr id="37" name="Freeform 34">
                  <a:extLst>
                    <a:ext uri="{FF2B5EF4-FFF2-40B4-BE49-F238E27FC236}">
                      <a16:creationId xmlns:a16="http://schemas.microsoft.com/office/drawing/2014/main" id="{577A5A0C-C11B-92CC-20C3-FB35841B5CA6}"/>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35">
                  <a:extLst>
                    <a:ext uri="{FF2B5EF4-FFF2-40B4-BE49-F238E27FC236}">
                      <a16:creationId xmlns:a16="http://schemas.microsoft.com/office/drawing/2014/main" id="{4E315088-2943-E980-4AD7-F22BF212B606}"/>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9" name="Freeform 36">
                  <a:extLst>
                    <a:ext uri="{FF2B5EF4-FFF2-40B4-BE49-F238E27FC236}">
                      <a16:creationId xmlns:a16="http://schemas.microsoft.com/office/drawing/2014/main" id="{C46A762F-2362-BF8E-91AD-13183B1C5539}"/>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0" name="Freeform 37">
                  <a:extLst>
                    <a:ext uri="{FF2B5EF4-FFF2-40B4-BE49-F238E27FC236}">
                      <a16:creationId xmlns:a16="http://schemas.microsoft.com/office/drawing/2014/main" id="{65607A83-5D1E-5571-F748-475FEF713D8E}"/>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1" name="Freeform 38">
                  <a:extLst>
                    <a:ext uri="{FF2B5EF4-FFF2-40B4-BE49-F238E27FC236}">
                      <a16:creationId xmlns:a16="http://schemas.microsoft.com/office/drawing/2014/main" id="{16AD86C8-F5C6-467D-836E-5D16B628956B}"/>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2" name="Freeform 39">
                  <a:extLst>
                    <a:ext uri="{FF2B5EF4-FFF2-40B4-BE49-F238E27FC236}">
                      <a16:creationId xmlns:a16="http://schemas.microsoft.com/office/drawing/2014/main" id="{3240ACCF-0FFD-4989-0EF0-E157B53931FA}"/>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3" name="Freeform 40">
                  <a:extLst>
                    <a:ext uri="{FF2B5EF4-FFF2-40B4-BE49-F238E27FC236}">
                      <a16:creationId xmlns:a16="http://schemas.microsoft.com/office/drawing/2014/main" id="{8AD91D16-F793-EF75-2B51-D58841E60C9C}"/>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2" name="Group 11">
              <a:extLst>
                <a:ext uri="{FF2B5EF4-FFF2-40B4-BE49-F238E27FC236}">
                  <a16:creationId xmlns:a16="http://schemas.microsoft.com/office/drawing/2014/main" id="{CBA95D22-A12E-932A-30FA-C868B702A619}"/>
                </a:ext>
              </a:extLst>
            </p:cNvPr>
            <p:cNvGrpSpPr/>
            <p:nvPr/>
          </p:nvGrpSpPr>
          <p:grpSpPr>
            <a:xfrm>
              <a:off x="-88602" y="1922284"/>
              <a:ext cx="816798" cy="232059"/>
              <a:chOff x="-1159348" y="1992616"/>
              <a:chExt cx="816798" cy="232059"/>
            </a:xfrm>
          </p:grpSpPr>
          <p:sp>
            <p:nvSpPr>
              <p:cNvPr id="24" name="Arrow: Pentagon 23">
                <a:extLst>
                  <a:ext uri="{FF2B5EF4-FFF2-40B4-BE49-F238E27FC236}">
                    <a16:creationId xmlns:a16="http://schemas.microsoft.com/office/drawing/2014/main" id="{063D2563-3D6C-8967-971B-7E7ADFF2DC57}"/>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25" name="Group 24">
                <a:extLst>
                  <a:ext uri="{FF2B5EF4-FFF2-40B4-BE49-F238E27FC236}">
                    <a16:creationId xmlns:a16="http://schemas.microsoft.com/office/drawing/2014/main" id="{B202C707-5468-D47D-1C2A-F4B2519DE6BB}"/>
                  </a:ext>
                </a:extLst>
              </p:cNvPr>
              <p:cNvGrpSpPr/>
              <p:nvPr/>
            </p:nvGrpSpPr>
            <p:grpSpPr>
              <a:xfrm>
                <a:off x="-1159348" y="1992616"/>
                <a:ext cx="232059" cy="232059"/>
                <a:chOff x="722538" y="2874633"/>
                <a:chExt cx="360000" cy="360000"/>
              </a:xfrm>
            </p:grpSpPr>
            <p:sp>
              <p:nvSpPr>
                <p:cNvPr id="29" name="Oval 28">
                  <a:extLst>
                    <a:ext uri="{FF2B5EF4-FFF2-40B4-BE49-F238E27FC236}">
                      <a16:creationId xmlns:a16="http://schemas.microsoft.com/office/drawing/2014/main" id="{69C4E68C-01FE-9438-DFBC-064E02E96641}"/>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30" name="Oval 29">
                  <a:extLst>
                    <a:ext uri="{FF2B5EF4-FFF2-40B4-BE49-F238E27FC236}">
                      <a16:creationId xmlns:a16="http://schemas.microsoft.com/office/drawing/2014/main" id="{E49FC39D-8385-CD18-B7EC-FA7C530CAC0B}"/>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26" name="Group 25">
                <a:extLst>
                  <a:ext uri="{FF2B5EF4-FFF2-40B4-BE49-F238E27FC236}">
                    <a16:creationId xmlns:a16="http://schemas.microsoft.com/office/drawing/2014/main" id="{8A404F69-CC08-4EB1-BD51-FD7F0AED0633}"/>
                  </a:ext>
                </a:extLst>
              </p:cNvPr>
              <p:cNvGrpSpPr>
                <a:grpSpLocks noChangeAspect="1"/>
              </p:cNvGrpSpPr>
              <p:nvPr/>
            </p:nvGrpSpPr>
            <p:grpSpPr>
              <a:xfrm>
                <a:off x="-1104014" y="2061697"/>
                <a:ext cx="121389" cy="93898"/>
                <a:chOff x="8389938" y="1176338"/>
                <a:chExt cx="539751" cy="417513"/>
              </a:xfrm>
              <a:solidFill>
                <a:schemeClr val="tx2"/>
              </a:solidFill>
            </p:grpSpPr>
            <p:sp>
              <p:nvSpPr>
                <p:cNvPr id="27" name="Freeform 23">
                  <a:extLst>
                    <a:ext uri="{FF2B5EF4-FFF2-40B4-BE49-F238E27FC236}">
                      <a16:creationId xmlns:a16="http://schemas.microsoft.com/office/drawing/2014/main" id="{F052BE75-8971-3399-410B-207BDC46B3C6}"/>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8" name="Freeform 24">
                  <a:extLst>
                    <a:ext uri="{FF2B5EF4-FFF2-40B4-BE49-F238E27FC236}">
                      <a16:creationId xmlns:a16="http://schemas.microsoft.com/office/drawing/2014/main" id="{9A7BB174-C790-24F2-7390-A86AC3A9FFA2}"/>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4" name="Group 13">
              <a:extLst>
                <a:ext uri="{FF2B5EF4-FFF2-40B4-BE49-F238E27FC236}">
                  <a16:creationId xmlns:a16="http://schemas.microsoft.com/office/drawing/2014/main" id="{458BEBEA-F993-0628-BDB7-083A72B6FCF8}"/>
                </a:ext>
              </a:extLst>
            </p:cNvPr>
            <p:cNvGrpSpPr/>
            <p:nvPr/>
          </p:nvGrpSpPr>
          <p:grpSpPr>
            <a:xfrm>
              <a:off x="-1053614" y="1922284"/>
              <a:ext cx="844528" cy="232059"/>
              <a:chOff x="-2221794" y="1992616"/>
              <a:chExt cx="844528" cy="232059"/>
            </a:xfrm>
          </p:grpSpPr>
          <p:sp>
            <p:nvSpPr>
              <p:cNvPr id="15" name="Isosceles Triangle 14">
                <a:extLst>
                  <a:ext uri="{FF2B5EF4-FFF2-40B4-BE49-F238E27FC236}">
                    <a16:creationId xmlns:a16="http://schemas.microsoft.com/office/drawing/2014/main" id="{2A6C2F41-053B-BF4B-C105-E59D5AAD003F}"/>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6" name="Isosceles Triangle 15">
                <a:extLst>
                  <a:ext uri="{FF2B5EF4-FFF2-40B4-BE49-F238E27FC236}">
                    <a16:creationId xmlns:a16="http://schemas.microsoft.com/office/drawing/2014/main" id="{783AEBB6-1171-DEB6-7FAA-4B4317D0F4F7}"/>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7" name="Arrow: Pentagon 16">
                <a:extLst>
                  <a:ext uri="{FF2B5EF4-FFF2-40B4-BE49-F238E27FC236}">
                    <a16:creationId xmlns:a16="http://schemas.microsoft.com/office/drawing/2014/main" id="{E90A310A-ABC0-7512-5D25-2AAA4B33C6D7}"/>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18" name="Isosceles Triangle 17">
                <a:extLst>
                  <a:ext uri="{FF2B5EF4-FFF2-40B4-BE49-F238E27FC236}">
                    <a16:creationId xmlns:a16="http://schemas.microsoft.com/office/drawing/2014/main" id="{0141486B-66E4-A7C5-2A39-2689837AA613}"/>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9" name="Group 18">
                <a:extLst>
                  <a:ext uri="{FF2B5EF4-FFF2-40B4-BE49-F238E27FC236}">
                    <a16:creationId xmlns:a16="http://schemas.microsoft.com/office/drawing/2014/main" id="{A1A43F84-E8CD-2C4D-93ED-70B8C30D2AAE}"/>
                  </a:ext>
                </a:extLst>
              </p:cNvPr>
              <p:cNvGrpSpPr/>
              <p:nvPr/>
            </p:nvGrpSpPr>
            <p:grpSpPr>
              <a:xfrm>
                <a:off x="-2221794" y="1992616"/>
                <a:ext cx="232059" cy="232059"/>
                <a:chOff x="722538" y="2874633"/>
                <a:chExt cx="360000" cy="360000"/>
              </a:xfrm>
            </p:grpSpPr>
            <p:sp>
              <p:nvSpPr>
                <p:cNvPr id="22" name="Oval 21">
                  <a:extLst>
                    <a:ext uri="{FF2B5EF4-FFF2-40B4-BE49-F238E27FC236}">
                      <a16:creationId xmlns:a16="http://schemas.microsoft.com/office/drawing/2014/main" id="{18A88F71-40F3-67FF-E497-AF07ED0DBC4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3" name="Oval 22">
                  <a:extLst>
                    <a:ext uri="{FF2B5EF4-FFF2-40B4-BE49-F238E27FC236}">
                      <a16:creationId xmlns:a16="http://schemas.microsoft.com/office/drawing/2014/main" id="{D955F127-DDD6-F40E-9ED2-3F45975E0A4C}"/>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20" name="Freeform 23">
                <a:extLst>
                  <a:ext uri="{FF2B5EF4-FFF2-40B4-BE49-F238E27FC236}">
                    <a16:creationId xmlns:a16="http://schemas.microsoft.com/office/drawing/2014/main" id="{65DC912C-E468-3440-DC3B-141A2E53F209}"/>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21" name="Oval 20">
                <a:extLst>
                  <a:ext uri="{FF2B5EF4-FFF2-40B4-BE49-F238E27FC236}">
                    <a16:creationId xmlns:a16="http://schemas.microsoft.com/office/drawing/2014/main" id="{EC01D3C5-9D63-3462-A25F-4F286D939734}"/>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sp>
        <p:nvSpPr>
          <p:cNvPr id="166" name="Arrow: Pentagon 165">
            <a:extLst>
              <a:ext uri="{FF2B5EF4-FFF2-40B4-BE49-F238E27FC236}">
                <a16:creationId xmlns:a16="http://schemas.microsoft.com/office/drawing/2014/main" id="{182E3B30-5AD2-286A-C13E-FD600857AC9F}"/>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167" name="Isosceles Triangle 166">
            <a:extLst>
              <a:ext uri="{FF2B5EF4-FFF2-40B4-BE49-F238E27FC236}">
                <a16:creationId xmlns:a16="http://schemas.microsoft.com/office/drawing/2014/main" id="{BD6683B4-988D-0126-5F17-D97E7F2350A2}"/>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168" name="Straight Connector 167">
            <a:extLst>
              <a:ext uri="{FF2B5EF4-FFF2-40B4-BE49-F238E27FC236}">
                <a16:creationId xmlns:a16="http://schemas.microsoft.com/office/drawing/2014/main" id="{8BDAC44B-419D-14C3-4B38-EC9344444676}"/>
              </a:ext>
            </a:extLst>
          </p:cNvPr>
          <p:cNvCxnSpPr>
            <a:cxnSpLocks/>
            <a:stCxn id="174" idx="3"/>
            <a:endCxn id="169"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9" name="Isosceles Triangle 168">
            <a:extLst>
              <a:ext uri="{FF2B5EF4-FFF2-40B4-BE49-F238E27FC236}">
                <a16:creationId xmlns:a16="http://schemas.microsoft.com/office/drawing/2014/main" id="{697C8CDF-EDB2-93B2-FE98-3BB7CC0D85FD}"/>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1" name="Isosceles Triangle 170">
            <a:extLst>
              <a:ext uri="{FF2B5EF4-FFF2-40B4-BE49-F238E27FC236}">
                <a16:creationId xmlns:a16="http://schemas.microsoft.com/office/drawing/2014/main" id="{ED6C75CC-ED37-9245-D8A8-CA642C85A606}"/>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4" name="Arrow: Pentagon 173">
            <a:extLst>
              <a:ext uri="{FF2B5EF4-FFF2-40B4-BE49-F238E27FC236}">
                <a16:creationId xmlns:a16="http://schemas.microsoft.com/office/drawing/2014/main" id="{64855614-8D85-D831-A76D-D871C54E00AD}"/>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PLAN</a:t>
            </a:r>
          </a:p>
        </p:txBody>
      </p:sp>
      <p:sp>
        <p:nvSpPr>
          <p:cNvPr id="177" name="Isosceles Triangle 176">
            <a:extLst>
              <a:ext uri="{FF2B5EF4-FFF2-40B4-BE49-F238E27FC236}">
                <a16:creationId xmlns:a16="http://schemas.microsoft.com/office/drawing/2014/main" id="{CA30D1BD-E803-88C1-A320-175ED316D88D}"/>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0" name="Oval 179">
            <a:extLst>
              <a:ext uri="{FF2B5EF4-FFF2-40B4-BE49-F238E27FC236}">
                <a16:creationId xmlns:a16="http://schemas.microsoft.com/office/drawing/2014/main" id="{0B4815B5-46FB-1BDF-BCC9-3A29079EE122}"/>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1" name="Oval 180">
            <a:extLst>
              <a:ext uri="{FF2B5EF4-FFF2-40B4-BE49-F238E27FC236}">
                <a16:creationId xmlns:a16="http://schemas.microsoft.com/office/drawing/2014/main" id="{E9D8BF57-F40A-5FF9-67E4-4A317B1C0928}"/>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116" name="Group 115">
            <a:extLst>
              <a:ext uri="{FF2B5EF4-FFF2-40B4-BE49-F238E27FC236}">
                <a16:creationId xmlns:a16="http://schemas.microsoft.com/office/drawing/2014/main" id="{5296EEA8-8D17-D76B-0D48-E253E18E2533}"/>
              </a:ext>
            </a:extLst>
          </p:cNvPr>
          <p:cNvGrpSpPr>
            <a:grpSpLocks noChangeAspect="1"/>
          </p:cNvGrpSpPr>
          <p:nvPr/>
        </p:nvGrpSpPr>
        <p:grpSpPr>
          <a:xfrm>
            <a:off x="1063590" y="1408536"/>
            <a:ext cx="210796" cy="210796"/>
            <a:chOff x="6107113" y="1108075"/>
            <a:chExt cx="542925" cy="542925"/>
          </a:xfrm>
          <a:solidFill>
            <a:schemeClr val="tx2"/>
          </a:solidFill>
        </p:grpSpPr>
        <p:sp>
          <p:nvSpPr>
            <p:cNvPr id="157" name="Freeform 129">
              <a:extLst>
                <a:ext uri="{FF2B5EF4-FFF2-40B4-BE49-F238E27FC236}">
                  <a16:creationId xmlns:a16="http://schemas.microsoft.com/office/drawing/2014/main" id="{528F2C47-42B4-3497-B44C-EE0C27566F53}"/>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158" name="Freeform 130">
              <a:extLst>
                <a:ext uri="{FF2B5EF4-FFF2-40B4-BE49-F238E27FC236}">
                  <a16:creationId xmlns:a16="http://schemas.microsoft.com/office/drawing/2014/main" id="{155A3F24-B74F-6CD6-75B4-D34D9B23B998}"/>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sp>
        <p:nvSpPr>
          <p:cNvPr id="253" name="Rectangle 252">
            <a:extLst>
              <a:ext uri="{FF2B5EF4-FFF2-40B4-BE49-F238E27FC236}">
                <a16:creationId xmlns:a16="http://schemas.microsoft.com/office/drawing/2014/main" id="{7D43FE92-3A41-15D7-9D65-85D6E6ACA9FB}"/>
              </a:ext>
            </a:extLst>
          </p:cNvPr>
          <p:cNvSpPr/>
          <p:nvPr/>
        </p:nvSpPr>
        <p:spPr>
          <a:xfrm>
            <a:off x="935498" y="2080369"/>
            <a:ext cx="3396872"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Communicate requirements</a:t>
            </a:r>
          </a:p>
        </p:txBody>
      </p:sp>
      <p:sp>
        <p:nvSpPr>
          <p:cNvPr id="254" name="Rectangle 253">
            <a:extLst>
              <a:ext uri="{FF2B5EF4-FFF2-40B4-BE49-F238E27FC236}">
                <a16:creationId xmlns:a16="http://schemas.microsoft.com/office/drawing/2014/main" id="{33A7971C-36D8-B820-89B5-CD507492E02C}"/>
              </a:ext>
            </a:extLst>
          </p:cNvPr>
          <p:cNvSpPr/>
          <p:nvPr/>
        </p:nvSpPr>
        <p:spPr>
          <a:xfrm>
            <a:off x="4460702" y="2080369"/>
            <a:ext cx="1997828"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Schedule</a:t>
            </a:r>
          </a:p>
        </p:txBody>
      </p:sp>
      <p:sp>
        <p:nvSpPr>
          <p:cNvPr id="255" name="Rectangle 254">
            <a:extLst>
              <a:ext uri="{FF2B5EF4-FFF2-40B4-BE49-F238E27FC236}">
                <a16:creationId xmlns:a16="http://schemas.microsoft.com/office/drawing/2014/main" id="{77A48FF9-45C8-CCE5-2D0F-7DBD1F4DD4A4}"/>
              </a:ext>
            </a:extLst>
          </p:cNvPr>
          <p:cNvSpPr/>
          <p:nvPr/>
        </p:nvSpPr>
        <p:spPr>
          <a:xfrm>
            <a:off x="6559185" y="2080369"/>
            <a:ext cx="943619"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Prepare</a:t>
            </a:r>
          </a:p>
        </p:txBody>
      </p:sp>
      <p:sp>
        <p:nvSpPr>
          <p:cNvPr id="256" name="Rectangle 255">
            <a:extLst>
              <a:ext uri="{FF2B5EF4-FFF2-40B4-BE49-F238E27FC236}">
                <a16:creationId xmlns:a16="http://schemas.microsoft.com/office/drawing/2014/main" id="{AFB31705-BD87-04BC-CA3C-874275339E67}"/>
              </a:ext>
            </a:extLst>
          </p:cNvPr>
          <p:cNvSpPr/>
          <p:nvPr/>
        </p:nvSpPr>
        <p:spPr>
          <a:xfrm>
            <a:off x="7611812" y="2080369"/>
            <a:ext cx="1616097"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Notify</a:t>
            </a:r>
          </a:p>
        </p:txBody>
      </p:sp>
      <p:sp>
        <p:nvSpPr>
          <p:cNvPr id="246" name="Isosceles Triangle 245">
            <a:extLst>
              <a:ext uri="{FF2B5EF4-FFF2-40B4-BE49-F238E27FC236}">
                <a16:creationId xmlns:a16="http://schemas.microsoft.com/office/drawing/2014/main" id="{E173A2AB-22E7-C4E6-61B1-075B801F0EF1}"/>
              </a:ext>
            </a:extLst>
          </p:cNvPr>
          <p:cNvSpPr/>
          <p:nvPr/>
        </p:nvSpPr>
        <p:spPr>
          <a:xfrm rot="5400000">
            <a:off x="4340826" y="2162749"/>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57" name="Isosceles Triangle 256">
            <a:extLst>
              <a:ext uri="{FF2B5EF4-FFF2-40B4-BE49-F238E27FC236}">
                <a16:creationId xmlns:a16="http://schemas.microsoft.com/office/drawing/2014/main" id="{54E0C1FA-6A23-F2D5-F4C2-CE74246ED27F}"/>
              </a:ext>
            </a:extLst>
          </p:cNvPr>
          <p:cNvSpPr/>
          <p:nvPr/>
        </p:nvSpPr>
        <p:spPr>
          <a:xfrm rot="5400000">
            <a:off x="6458706" y="21627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58" name="Isosceles Triangle 257">
            <a:extLst>
              <a:ext uri="{FF2B5EF4-FFF2-40B4-BE49-F238E27FC236}">
                <a16:creationId xmlns:a16="http://schemas.microsoft.com/office/drawing/2014/main" id="{ACED9068-2122-5379-81B7-A84E0390AA95}"/>
              </a:ext>
            </a:extLst>
          </p:cNvPr>
          <p:cNvSpPr/>
          <p:nvPr/>
        </p:nvSpPr>
        <p:spPr>
          <a:xfrm rot="5400000">
            <a:off x="7495550" y="2162751"/>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60" name="Rectangle 259">
            <a:extLst>
              <a:ext uri="{FF2B5EF4-FFF2-40B4-BE49-F238E27FC236}">
                <a16:creationId xmlns:a16="http://schemas.microsoft.com/office/drawing/2014/main" id="{EB6724C2-2A8B-39CF-B329-F0E8F8281983}"/>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1" name="Rectangle 260">
            <a:extLst>
              <a:ext uri="{FF2B5EF4-FFF2-40B4-BE49-F238E27FC236}">
                <a16:creationId xmlns:a16="http://schemas.microsoft.com/office/drawing/2014/main" id="{67C29473-005B-0F42-7279-1B4B7CDE2497}"/>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2" name="Content Placeholder 1">
            <a:extLst>
              <a:ext uri="{FF2B5EF4-FFF2-40B4-BE49-F238E27FC236}">
                <a16:creationId xmlns:a16="http://schemas.microsoft.com/office/drawing/2014/main" id="{275322F2-1A24-F6BE-DC6A-35F98C348919}"/>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63" name="Content Placeholder 1">
            <a:extLst>
              <a:ext uri="{FF2B5EF4-FFF2-40B4-BE49-F238E27FC236}">
                <a16:creationId xmlns:a16="http://schemas.microsoft.com/office/drawing/2014/main" id="{FB51F440-8A73-6D41-2131-C2BBA4A71F86}"/>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sp>
        <p:nvSpPr>
          <p:cNvPr id="268" name="Rectangle 267">
            <a:extLst>
              <a:ext uri="{FF2B5EF4-FFF2-40B4-BE49-F238E27FC236}">
                <a16:creationId xmlns:a16="http://schemas.microsoft.com/office/drawing/2014/main" id="{6A42BE98-1058-E9C4-9AB2-A6684D06724F}"/>
              </a:ext>
            </a:extLst>
          </p:cNvPr>
          <p:cNvSpPr/>
          <p:nvPr/>
        </p:nvSpPr>
        <p:spPr>
          <a:xfrm>
            <a:off x="935498" y="3931857"/>
            <a:ext cx="236776" cy="1049277"/>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a:t>
            </a:r>
          </a:p>
        </p:txBody>
      </p:sp>
      <p:sp>
        <p:nvSpPr>
          <p:cNvPr id="279" name="Rectangle 278">
            <a:extLst>
              <a:ext uri="{FF2B5EF4-FFF2-40B4-BE49-F238E27FC236}">
                <a16:creationId xmlns:a16="http://schemas.microsoft.com/office/drawing/2014/main" id="{CBF31776-AF6E-663A-4911-975A457F16A4}"/>
              </a:ext>
            </a:extLst>
          </p:cNvPr>
          <p:cNvSpPr/>
          <p:nvPr/>
        </p:nvSpPr>
        <p:spPr>
          <a:xfrm>
            <a:off x="3360370" y="4103144"/>
            <a:ext cx="972000" cy="87799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Confirm understanding of objectives</a:t>
            </a:r>
          </a:p>
        </p:txBody>
      </p:sp>
      <p:sp>
        <p:nvSpPr>
          <p:cNvPr id="288" name="Rectangle 287">
            <a:extLst>
              <a:ext uri="{FF2B5EF4-FFF2-40B4-BE49-F238E27FC236}">
                <a16:creationId xmlns:a16="http://schemas.microsoft.com/office/drawing/2014/main" id="{E11C5D4A-599C-F1E8-E686-E48B5E10FB8B}"/>
              </a:ext>
            </a:extLst>
          </p:cNvPr>
          <p:cNvSpPr/>
          <p:nvPr/>
        </p:nvSpPr>
        <p:spPr>
          <a:xfrm>
            <a:off x="6559184" y="4103144"/>
            <a:ext cx="936000" cy="87799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Do preparation work</a:t>
            </a:r>
          </a:p>
        </p:txBody>
      </p:sp>
      <p:sp>
        <p:nvSpPr>
          <p:cNvPr id="295" name="Rectangle 294">
            <a:extLst>
              <a:ext uri="{FF2B5EF4-FFF2-40B4-BE49-F238E27FC236}">
                <a16:creationId xmlns:a16="http://schemas.microsoft.com/office/drawing/2014/main" id="{53717879-768B-7982-D16B-17F5F9BB1B65}"/>
              </a:ext>
            </a:extLst>
          </p:cNvPr>
          <p:cNvSpPr/>
          <p:nvPr/>
        </p:nvSpPr>
        <p:spPr>
          <a:xfrm>
            <a:off x="8291909" y="4514926"/>
            <a:ext cx="936000" cy="48134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Log communication with entity</a:t>
            </a:r>
          </a:p>
        </p:txBody>
      </p:sp>
      <p:grpSp>
        <p:nvGrpSpPr>
          <p:cNvPr id="308" name="Group 307">
            <a:extLst>
              <a:ext uri="{FF2B5EF4-FFF2-40B4-BE49-F238E27FC236}">
                <a16:creationId xmlns:a16="http://schemas.microsoft.com/office/drawing/2014/main" id="{3123329B-422E-B9CD-2C58-7102ED938934}"/>
              </a:ext>
            </a:extLst>
          </p:cNvPr>
          <p:cNvGrpSpPr/>
          <p:nvPr/>
        </p:nvGrpSpPr>
        <p:grpSpPr>
          <a:xfrm>
            <a:off x="5199976" y="5550665"/>
            <a:ext cx="4027932" cy="610331"/>
            <a:chOff x="5199976" y="5289204"/>
            <a:chExt cx="4027932" cy="871798"/>
          </a:xfrm>
        </p:grpSpPr>
        <p:sp>
          <p:nvSpPr>
            <p:cNvPr id="309" name="Right Triangle 308">
              <a:extLst>
                <a:ext uri="{FF2B5EF4-FFF2-40B4-BE49-F238E27FC236}">
                  <a16:creationId xmlns:a16="http://schemas.microsoft.com/office/drawing/2014/main" id="{8EA85EF4-3CF5-9503-1BED-0C795EC07331}"/>
                </a:ext>
              </a:extLst>
            </p:cNvPr>
            <p:cNvSpPr/>
            <p:nvPr/>
          </p:nvSpPr>
          <p:spPr>
            <a:xfrm rot="5400000">
              <a:off x="5126720" y="5362460"/>
              <a:ext cx="488512"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310" name="object 112">
              <a:extLst>
                <a:ext uri="{FF2B5EF4-FFF2-40B4-BE49-F238E27FC236}">
                  <a16:creationId xmlns:a16="http://schemas.microsoft.com/office/drawing/2014/main" id="{34D97FA5-A8B0-DE74-3D55-B9F15D672F45}"/>
                </a:ext>
              </a:extLst>
            </p:cNvPr>
            <p:cNvSpPr txBox="1"/>
            <p:nvPr/>
          </p:nvSpPr>
          <p:spPr>
            <a:xfrm>
              <a:off x="5245451" y="5353403"/>
              <a:ext cx="3982457" cy="80759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Plan</a:t>
              </a:r>
              <a:r>
                <a:rPr lang="en-AU" sz="1000">
                  <a:latin typeface="+mj-lt"/>
                  <a:cs typeface="Times New Roman"/>
                </a:rPr>
                <a:t>: Plan your inspections to set up all necessary aspects and prepare inspectors to achieve the purpose and outcome intended. </a:t>
              </a:r>
            </a:p>
          </p:txBody>
        </p:sp>
      </p:grpSp>
      <p:sp>
        <p:nvSpPr>
          <p:cNvPr id="259" name="object 41">
            <a:extLst>
              <a:ext uri="{FF2B5EF4-FFF2-40B4-BE49-F238E27FC236}">
                <a16:creationId xmlns:a16="http://schemas.microsoft.com/office/drawing/2014/main" id="{5C282858-4B87-12B0-C8AF-2B433619ADD0}"/>
              </a:ext>
            </a:extLst>
          </p:cNvPr>
          <p:cNvSpPr txBox="1">
            <a:spLocks/>
          </p:cNvSpPr>
          <p:nvPr/>
        </p:nvSpPr>
        <p:spPr>
          <a:xfrm>
            <a:off x="807167" y="2550352"/>
            <a:ext cx="8552191" cy="1258247"/>
          </a:xfrm>
          <a:prstGeom prst="rect">
            <a:avLst/>
          </a:prstGeom>
          <a:solidFill>
            <a:schemeClr val="bg2"/>
          </a:solidFill>
        </p:spPr>
        <p:txBody>
          <a:bodyPr vert="horz" wrap="square" lIns="36000" tIns="36000" rIns="36000" bIns="36000" rtlCol="0" anchor="t">
            <a:noAutofit/>
          </a:bodyPr>
          <a:lstStyle/>
          <a:p>
            <a:pPr marL="12700" algn="ctr"/>
            <a:endParaRPr sz="950">
              <a:latin typeface="+mj-lt"/>
              <a:cs typeface="Open Sans"/>
            </a:endParaRPr>
          </a:p>
        </p:txBody>
      </p:sp>
      <p:sp>
        <p:nvSpPr>
          <p:cNvPr id="267" name="Rectangle 266">
            <a:extLst>
              <a:ext uri="{FF2B5EF4-FFF2-40B4-BE49-F238E27FC236}">
                <a16:creationId xmlns:a16="http://schemas.microsoft.com/office/drawing/2014/main" id="{EF9F9E05-9F6A-8E02-0408-8FB11BA139F8}"/>
              </a:ext>
            </a:extLst>
          </p:cNvPr>
          <p:cNvSpPr>
            <a:spLocks/>
          </p:cNvSpPr>
          <p:nvPr/>
        </p:nvSpPr>
        <p:spPr>
          <a:xfrm>
            <a:off x="935498" y="2682813"/>
            <a:ext cx="236776" cy="993326"/>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Internal teams</a:t>
            </a:r>
          </a:p>
        </p:txBody>
      </p:sp>
      <p:sp>
        <p:nvSpPr>
          <p:cNvPr id="270" name="Rectangle 269">
            <a:extLst>
              <a:ext uri="{FF2B5EF4-FFF2-40B4-BE49-F238E27FC236}">
                <a16:creationId xmlns:a16="http://schemas.microsoft.com/office/drawing/2014/main" id="{DA3EE7B5-9FD9-1BE1-0C80-F95D7CBAD56C}"/>
              </a:ext>
            </a:extLst>
          </p:cNvPr>
          <p:cNvSpPr>
            <a:spLocks/>
          </p:cNvSpPr>
          <p:nvPr/>
        </p:nvSpPr>
        <p:spPr>
          <a:xfrm>
            <a:off x="1258943" y="2839358"/>
            <a:ext cx="936000" cy="83677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Notify </a:t>
            </a:r>
            <a:br>
              <a:rPr lang="en-AU" sz="900" spc="-10">
                <a:solidFill>
                  <a:srgbClr val="1A1A1A"/>
                </a:solidFill>
                <a:latin typeface="+mj-lt"/>
                <a:cs typeface="Open Sans"/>
              </a:rPr>
            </a:br>
            <a:r>
              <a:rPr lang="en-AU" sz="900" spc="-10">
                <a:solidFill>
                  <a:srgbClr val="1A1A1A"/>
                </a:solidFill>
                <a:latin typeface="+mj-lt"/>
                <a:cs typeface="Open Sans"/>
              </a:rPr>
              <a:t>inspector </a:t>
            </a:r>
          </a:p>
          <a:p>
            <a:pPr marL="16510" marR="8890" indent="5715" algn="ctr">
              <a:lnSpc>
                <a:spcPct val="90000"/>
              </a:lnSpc>
            </a:pPr>
            <a:r>
              <a:rPr lang="en-AU" sz="900" spc="-10">
                <a:solidFill>
                  <a:srgbClr val="1A1A1A"/>
                </a:solidFill>
                <a:latin typeface="+mj-lt"/>
                <a:cs typeface="Open Sans"/>
              </a:rPr>
              <a:t>of task</a:t>
            </a:r>
          </a:p>
        </p:txBody>
      </p:sp>
      <p:sp>
        <p:nvSpPr>
          <p:cNvPr id="273" name="Rectangle 272">
            <a:extLst>
              <a:ext uri="{FF2B5EF4-FFF2-40B4-BE49-F238E27FC236}">
                <a16:creationId xmlns:a16="http://schemas.microsoft.com/office/drawing/2014/main" id="{67C8F885-F73D-E361-E5B2-A45A09D74977}"/>
              </a:ext>
            </a:extLst>
          </p:cNvPr>
          <p:cNvSpPr>
            <a:spLocks/>
          </p:cNvSpPr>
          <p:nvPr/>
        </p:nvSpPr>
        <p:spPr>
          <a:xfrm>
            <a:off x="2302037" y="2839358"/>
            <a:ext cx="936000" cy="83677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Provide </a:t>
            </a:r>
            <a:br>
              <a:rPr lang="en-AU" sz="900" spc="-10">
                <a:solidFill>
                  <a:srgbClr val="1A1A1A"/>
                </a:solidFill>
                <a:latin typeface="+mj-lt"/>
                <a:cs typeface="Open Sans"/>
              </a:rPr>
            </a:br>
            <a:r>
              <a:rPr lang="en-AU" sz="900" spc="-10">
                <a:solidFill>
                  <a:srgbClr val="1A1A1A"/>
                </a:solidFill>
                <a:latin typeface="+mj-lt"/>
                <a:cs typeface="Open Sans"/>
              </a:rPr>
              <a:t>purpose and scope</a:t>
            </a:r>
          </a:p>
        </p:txBody>
      </p:sp>
      <p:sp>
        <p:nvSpPr>
          <p:cNvPr id="276" name="Rectangle 275">
            <a:extLst>
              <a:ext uri="{FF2B5EF4-FFF2-40B4-BE49-F238E27FC236}">
                <a16:creationId xmlns:a16="http://schemas.microsoft.com/office/drawing/2014/main" id="{2EE803B4-F2E2-C4A4-5918-782F1D15B1EF}"/>
              </a:ext>
            </a:extLst>
          </p:cNvPr>
          <p:cNvSpPr>
            <a:spLocks/>
          </p:cNvSpPr>
          <p:nvPr/>
        </p:nvSpPr>
        <p:spPr>
          <a:xfrm>
            <a:off x="3360371" y="2839358"/>
            <a:ext cx="972000" cy="83677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Outline </a:t>
            </a:r>
            <a:br>
              <a:rPr lang="en-AU" sz="900" spc="-10">
                <a:solidFill>
                  <a:srgbClr val="1A1A1A"/>
                </a:solidFill>
                <a:latin typeface="+mj-lt"/>
                <a:cs typeface="Open Sans"/>
              </a:rPr>
            </a:br>
            <a:r>
              <a:rPr lang="en-AU" sz="900" spc="-10">
                <a:solidFill>
                  <a:srgbClr val="1A1A1A"/>
                </a:solidFill>
                <a:latin typeface="+mj-lt"/>
                <a:cs typeface="Open Sans"/>
              </a:rPr>
              <a:t>pre-reading required</a:t>
            </a:r>
          </a:p>
        </p:txBody>
      </p:sp>
      <p:cxnSp>
        <p:nvCxnSpPr>
          <p:cNvPr id="324" name="Straight Arrow Connector 323">
            <a:extLst>
              <a:ext uri="{FF2B5EF4-FFF2-40B4-BE49-F238E27FC236}">
                <a16:creationId xmlns:a16="http://schemas.microsoft.com/office/drawing/2014/main" id="{C303C692-2F0B-2136-937F-2724AC26AC40}"/>
              </a:ext>
            </a:extLst>
          </p:cNvPr>
          <p:cNvCxnSpPr>
            <a:cxnSpLocks/>
          </p:cNvCxnSpPr>
          <p:nvPr/>
        </p:nvCxnSpPr>
        <p:spPr>
          <a:xfrm>
            <a:off x="2189323" y="3162296"/>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5" name="Straight Arrow Connector 324">
            <a:extLst>
              <a:ext uri="{FF2B5EF4-FFF2-40B4-BE49-F238E27FC236}">
                <a16:creationId xmlns:a16="http://schemas.microsoft.com/office/drawing/2014/main" id="{E7FBF5CC-4015-E62E-0C2C-A63A07A1F5C9}"/>
              </a:ext>
            </a:extLst>
          </p:cNvPr>
          <p:cNvCxnSpPr>
            <a:cxnSpLocks/>
          </p:cNvCxnSpPr>
          <p:nvPr/>
        </p:nvCxnSpPr>
        <p:spPr>
          <a:xfrm>
            <a:off x="3243557" y="3162296"/>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6" name="Straight Arrow Connector 325">
            <a:extLst>
              <a:ext uri="{FF2B5EF4-FFF2-40B4-BE49-F238E27FC236}">
                <a16:creationId xmlns:a16="http://schemas.microsoft.com/office/drawing/2014/main" id="{A709AF1E-FF9F-ABC3-EAE5-49789EA6A118}"/>
              </a:ext>
            </a:extLst>
          </p:cNvPr>
          <p:cNvCxnSpPr>
            <a:cxnSpLocks/>
          </p:cNvCxnSpPr>
          <p:nvPr/>
        </p:nvCxnSpPr>
        <p:spPr>
          <a:xfrm>
            <a:off x="5405945" y="3808599"/>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7" name="Straight Arrow Connector 326">
            <a:extLst>
              <a:ext uri="{FF2B5EF4-FFF2-40B4-BE49-F238E27FC236}">
                <a16:creationId xmlns:a16="http://schemas.microsoft.com/office/drawing/2014/main" id="{D110CE80-58A6-603A-D9B6-C408D50159C0}"/>
              </a:ext>
            </a:extLst>
          </p:cNvPr>
          <p:cNvCxnSpPr>
            <a:cxnSpLocks/>
          </p:cNvCxnSpPr>
          <p:nvPr/>
        </p:nvCxnSpPr>
        <p:spPr>
          <a:xfrm>
            <a:off x="6464279" y="4456495"/>
            <a:ext cx="80561"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9" name="Straight Arrow Connector 328">
            <a:extLst>
              <a:ext uri="{FF2B5EF4-FFF2-40B4-BE49-F238E27FC236}">
                <a16:creationId xmlns:a16="http://schemas.microsoft.com/office/drawing/2014/main" id="{3E883311-CEC1-76E7-9A6A-B892E0BAFD9C}"/>
              </a:ext>
            </a:extLst>
          </p:cNvPr>
          <p:cNvCxnSpPr>
            <a:cxnSpLocks/>
            <a:stCxn id="291" idx="2"/>
            <a:endCxn id="296" idx="0"/>
          </p:cNvCxnSpPr>
          <p:nvPr/>
        </p:nvCxnSpPr>
        <p:spPr>
          <a:xfrm>
            <a:off x="8759909" y="4179496"/>
            <a:ext cx="0" cy="164143"/>
          </a:xfrm>
          <a:prstGeom prst="straightConnector1">
            <a:avLst/>
          </a:prstGeom>
          <a:ln w="12700">
            <a:solidFill>
              <a:schemeClr val="tx2"/>
            </a:solidFill>
            <a:prstDash val="sysDot"/>
            <a:tailEnd type="triangle" w="sm" len="sm"/>
          </a:ln>
        </p:spPr>
        <p:style>
          <a:lnRef idx="1">
            <a:schemeClr val="accent1"/>
          </a:lnRef>
          <a:fillRef idx="0">
            <a:schemeClr val="accent1"/>
          </a:fillRef>
          <a:effectRef idx="0">
            <a:schemeClr val="accent1"/>
          </a:effectRef>
          <a:fontRef idx="minor">
            <a:schemeClr val="tx1"/>
          </a:fontRef>
        </p:style>
      </p:cxnSp>
      <p:cxnSp>
        <p:nvCxnSpPr>
          <p:cNvPr id="330" name="Straight Arrow Connector 329">
            <a:extLst>
              <a:ext uri="{FF2B5EF4-FFF2-40B4-BE49-F238E27FC236}">
                <a16:creationId xmlns:a16="http://schemas.microsoft.com/office/drawing/2014/main" id="{3940535C-EBD1-88E3-7C62-97BE9CD7FF04}"/>
              </a:ext>
            </a:extLst>
          </p:cNvPr>
          <p:cNvCxnSpPr>
            <a:cxnSpLocks/>
          </p:cNvCxnSpPr>
          <p:nvPr/>
        </p:nvCxnSpPr>
        <p:spPr>
          <a:xfrm>
            <a:off x="8763827" y="4456495"/>
            <a:ext cx="464081"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32" name="Connector: Elbow 331">
            <a:extLst>
              <a:ext uri="{FF2B5EF4-FFF2-40B4-BE49-F238E27FC236}">
                <a16:creationId xmlns:a16="http://schemas.microsoft.com/office/drawing/2014/main" id="{B0ABAB7D-A21E-D259-7D33-42BBB5F8913F}"/>
              </a:ext>
            </a:extLst>
          </p:cNvPr>
          <p:cNvCxnSpPr>
            <a:cxnSpLocks/>
            <a:stCxn id="273" idx="2"/>
            <a:endCxn id="279" idx="1"/>
          </p:cNvCxnSpPr>
          <p:nvPr/>
        </p:nvCxnSpPr>
        <p:spPr>
          <a:xfrm rot="16200000" flipH="1">
            <a:off x="2632201" y="3813970"/>
            <a:ext cx="866004" cy="590333"/>
          </a:xfrm>
          <a:prstGeom prst="bentConnector2">
            <a:avLst/>
          </a:prstGeom>
          <a:ln w="19050" cap="rnd">
            <a:solidFill>
              <a:schemeClr val="tx2"/>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36" name="Straight Arrow Connector 335">
            <a:extLst>
              <a:ext uri="{FF2B5EF4-FFF2-40B4-BE49-F238E27FC236}">
                <a16:creationId xmlns:a16="http://schemas.microsoft.com/office/drawing/2014/main" id="{1D25434B-BEB0-CE02-0705-1643512C5418}"/>
              </a:ext>
            </a:extLst>
          </p:cNvPr>
          <p:cNvCxnSpPr>
            <a:cxnSpLocks/>
            <a:stCxn id="280" idx="0"/>
            <a:endCxn id="276" idx="2"/>
          </p:cNvCxnSpPr>
          <p:nvPr/>
        </p:nvCxnSpPr>
        <p:spPr>
          <a:xfrm flipV="1">
            <a:off x="3846370" y="3676135"/>
            <a:ext cx="1" cy="255722"/>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45" name="Content Placeholder 1">
            <a:extLst>
              <a:ext uri="{FF2B5EF4-FFF2-40B4-BE49-F238E27FC236}">
                <a16:creationId xmlns:a16="http://schemas.microsoft.com/office/drawing/2014/main" id="{04B69874-92AF-B34B-73FE-BB08A610401E}"/>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sp>
        <p:nvSpPr>
          <p:cNvPr id="346" name="Content Placeholder 1">
            <a:extLst>
              <a:ext uri="{FF2B5EF4-FFF2-40B4-BE49-F238E27FC236}">
                <a16:creationId xmlns:a16="http://schemas.microsoft.com/office/drawing/2014/main" id="{1C2532B7-204F-797D-AA32-48CDC4740BE7}"/>
              </a:ext>
            </a:extLst>
          </p:cNvPr>
          <p:cNvSpPr txBox="1">
            <a:spLocks/>
          </p:cNvSpPr>
          <p:nvPr/>
        </p:nvSpPr>
        <p:spPr>
          <a:xfrm>
            <a:off x="2819225" y="5945002"/>
            <a:ext cx="1464643"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Optional process flow</a:t>
            </a:r>
          </a:p>
        </p:txBody>
      </p:sp>
      <p:cxnSp>
        <p:nvCxnSpPr>
          <p:cNvPr id="347" name="Straight Arrow Connector 346">
            <a:extLst>
              <a:ext uri="{FF2B5EF4-FFF2-40B4-BE49-F238E27FC236}">
                <a16:creationId xmlns:a16="http://schemas.microsoft.com/office/drawing/2014/main" id="{243EB419-89FD-6B5E-1C28-FC9C1F1A6C0D}"/>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48" name="Straight Arrow Connector 347">
            <a:extLst>
              <a:ext uri="{FF2B5EF4-FFF2-40B4-BE49-F238E27FC236}">
                <a16:creationId xmlns:a16="http://schemas.microsoft.com/office/drawing/2014/main" id="{DDA99242-A22E-C2CB-2278-C6ABF46F6BE1}"/>
              </a:ext>
            </a:extLst>
          </p:cNvPr>
          <p:cNvCxnSpPr>
            <a:cxnSpLocks/>
          </p:cNvCxnSpPr>
          <p:nvPr/>
        </p:nvCxnSpPr>
        <p:spPr>
          <a:xfrm>
            <a:off x="2518320" y="6044812"/>
            <a:ext cx="216000" cy="0"/>
          </a:xfrm>
          <a:prstGeom prst="straightConnector1">
            <a:avLst/>
          </a:prstGeom>
          <a:ln w="19050" cap="rnd">
            <a:solidFill>
              <a:schemeClr val="tx2"/>
            </a:solidFill>
            <a:prstDash val="sysDot"/>
            <a:tailEnd type="triangle" w="sm" len="sm"/>
          </a:ln>
        </p:spPr>
        <p:style>
          <a:lnRef idx="1">
            <a:schemeClr val="accent1"/>
          </a:lnRef>
          <a:fillRef idx="0">
            <a:schemeClr val="accent1"/>
          </a:fillRef>
          <a:effectRef idx="0">
            <a:schemeClr val="accent1"/>
          </a:effectRef>
          <a:fontRef idx="minor">
            <a:schemeClr val="tx1"/>
          </a:fontRef>
        </p:style>
      </p:cxnSp>
      <p:sp>
        <p:nvSpPr>
          <p:cNvPr id="291" name="Rectangle 290">
            <a:extLst>
              <a:ext uri="{FF2B5EF4-FFF2-40B4-BE49-F238E27FC236}">
                <a16:creationId xmlns:a16="http://schemas.microsoft.com/office/drawing/2014/main" id="{2B2BA192-E68F-748D-487F-5512DA468570}"/>
              </a:ext>
            </a:extLst>
          </p:cNvPr>
          <p:cNvSpPr/>
          <p:nvPr/>
        </p:nvSpPr>
        <p:spPr>
          <a:xfrm>
            <a:off x="8291909" y="2854101"/>
            <a:ext cx="936000" cy="132539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Notify </a:t>
            </a:r>
            <a:br>
              <a:rPr lang="en-AU" sz="900" spc="-10">
                <a:solidFill>
                  <a:srgbClr val="1A1A1A"/>
                </a:solidFill>
                <a:latin typeface="+mj-lt"/>
                <a:cs typeface="Open Sans"/>
              </a:rPr>
            </a:br>
            <a:r>
              <a:rPr lang="en-AU" sz="900" spc="-10">
                <a:solidFill>
                  <a:srgbClr val="1A1A1A"/>
                </a:solidFill>
                <a:latin typeface="+mj-lt"/>
                <a:cs typeface="Open Sans"/>
              </a:rPr>
              <a:t>regulated </a:t>
            </a:r>
            <a:br>
              <a:rPr lang="en-AU" sz="900" spc="-10">
                <a:solidFill>
                  <a:srgbClr val="1A1A1A"/>
                </a:solidFill>
                <a:latin typeface="+mj-lt"/>
                <a:cs typeface="Open Sans"/>
              </a:rPr>
            </a:br>
            <a:r>
              <a:rPr lang="en-AU" sz="900" spc="-10">
                <a:solidFill>
                  <a:srgbClr val="1A1A1A"/>
                </a:solidFill>
                <a:latin typeface="+mj-lt"/>
                <a:cs typeface="Open Sans"/>
              </a:rPr>
              <a:t>entity</a:t>
            </a:r>
          </a:p>
        </p:txBody>
      </p:sp>
      <p:sp>
        <p:nvSpPr>
          <p:cNvPr id="280" name="Rectangle 279">
            <a:extLst>
              <a:ext uri="{FF2B5EF4-FFF2-40B4-BE49-F238E27FC236}">
                <a16:creationId xmlns:a16="http://schemas.microsoft.com/office/drawing/2014/main" id="{466ED905-257D-4DAE-52B7-9269E89A04A8}"/>
              </a:ext>
            </a:extLst>
          </p:cNvPr>
          <p:cNvSpPr/>
          <p:nvPr/>
        </p:nvSpPr>
        <p:spPr>
          <a:xfrm>
            <a:off x="3360370" y="3931857"/>
            <a:ext cx="972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83" name="Rectangle 282">
            <a:extLst>
              <a:ext uri="{FF2B5EF4-FFF2-40B4-BE49-F238E27FC236}">
                <a16:creationId xmlns:a16="http://schemas.microsoft.com/office/drawing/2014/main" id="{40912A1A-AE29-99FF-B1F2-FBCE2987EC97}"/>
              </a:ext>
            </a:extLst>
          </p:cNvPr>
          <p:cNvSpPr/>
          <p:nvPr/>
        </p:nvSpPr>
        <p:spPr>
          <a:xfrm>
            <a:off x="4456805" y="2681862"/>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86" name="Rectangle 285">
            <a:extLst>
              <a:ext uri="{FF2B5EF4-FFF2-40B4-BE49-F238E27FC236}">
                <a16:creationId xmlns:a16="http://schemas.microsoft.com/office/drawing/2014/main" id="{B192B66F-848C-CFA3-C533-83A33AEB4A73}"/>
              </a:ext>
            </a:extLst>
          </p:cNvPr>
          <p:cNvSpPr/>
          <p:nvPr/>
        </p:nvSpPr>
        <p:spPr>
          <a:xfrm>
            <a:off x="5522759" y="2681862"/>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89" name="Rectangle 288">
            <a:extLst>
              <a:ext uri="{FF2B5EF4-FFF2-40B4-BE49-F238E27FC236}">
                <a16:creationId xmlns:a16="http://schemas.microsoft.com/office/drawing/2014/main" id="{11C69D24-8E61-03E3-AF18-0629368651C0}"/>
              </a:ext>
            </a:extLst>
          </p:cNvPr>
          <p:cNvSpPr/>
          <p:nvPr/>
        </p:nvSpPr>
        <p:spPr>
          <a:xfrm>
            <a:off x="6559184" y="3931857"/>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96" name="Rectangle 295">
            <a:extLst>
              <a:ext uri="{FF2B5EF4-FFF2-40B4-BE49-F238E27FC236}">
                <a16:creationId xmlns:a16="http://schemas.microsoft.com/office/drawing/2014/main" id="{B5B35163-E611-E92A-8984-2924776808FC}"/>
              </a:ext>
            </a:extLst>
          </p:cNvPr>
          <p:cNvSpPr/>
          <p:nvPr/>
        </p:nvSpPr>
        <p:spPr>
          <a:xfrm>
            <a:off x="8291909" y="4343639"/>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71" name="Rectangle 270">
            <a:extLst>
              <a:ext uri="{FF2B5EF4-FFF2-40B4-BE49-F238E27FC236}">
                <a16:creationId xmlns:a16="http://schemas.microsoft.com/office/drawing/2014/main" id="{B6010F18-77D1-53C0-8A45-F48CF03ED5BE}"/>
              </a:ext>
            </a:extLst>
          </p:cNvPr>
          <p:cNvSpPr>
            <a:spLocks/>
          </p:cNvSpPr>
          <p:nvPr/>
        </p:nvSpPr>
        <p:spPr>
          <a:xfrm>
            <a:off x="1258943" y="2682814"/>
            <a:ext cx="936000"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74" name="Rectangle 273">
            <a:extLst>
              <a:ext uri="{FF2B5EF4-FFF2-40B4-BE49-F238E27FC236}">
                <a16:creationId xmlns:a16="http://schemas.microsoft.com/office/drawing/2014/main" id="{8581A5AD-6B1E-72EE-8249-2E2CE63FF17A}"/>
              </a:ext>
            </a:extLst>
          </p:cNvPr>
          <p:cNvSpPr>
            <a:spLocks/>
          </p:cNvSpPr>
          <p:nvPr/>
        </p:nvSpPr>
        <p:spPr>
          <a:xfrm>
            <a:off x="2302037" y="2682814"/>
            <a:ext cx="936000"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CONFIGURABLE</a:t>
            </a:r>
          </a:p>
        </p:txBody>
      </p:sp>
      <p:sp>
        <p:nvSpPr>
          <p:cNvPr id="277" name="Rectangle 276">
            <a:extLst>
              <a:ext uri="{FF2B5EF4-FFF2-40B4-BE49-F238E27FC236}">
                <a16:creationId xmlns:a16="http://schemas.microsoft.com/office/drawing/2014/main" id="{16D9EFD8-FDA7-4FDB-7F26-8B09CC6B7248}"/>
              </a:ext>
            </a:extLst>
          </p:cNvPr>
          <p:cNvSpPr>
            <a:spLocks/>
          </p:cNvSpPr>
          <p:nvPr/>
        </p:nvSpPr>
        <p:spPr>
          <a:xfrm>
            <a:off x="3360371" y="2682814"/>
            <a:ext cx="972000"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sp>
        <p:nvSpPr>
          <p:cNvPr id="292" name="Rectangle 291">
            <a:extLst>
              <a:ext uri="{FF2B5EF4-FFF2-40B4-BE49-F238E27FC236}">
                <a16:creationId xmlns:a16="http://schemas.microsoft.com/office/drawing/2014/main" id="{D144808A-BD38-4BE2-F007-F1D6D61812D4}"/>
              </a:ext>
            </a:extLst>
          </p:cNvPr>
          <p:cNvSpPr/>
          <p:nvPr/>
        </p:nvSpPr>
        <p:spPr>
          <a:xfrm>
            <a:off x="8291909" y="2682814"/>
            <a:ext cx="936000" cy="171286"/>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AU" sz="900">
                <a:solidFill>
                  <a:schemeClr val="bg1"/>
                </a:solidFill>
                <a:latin typeface="VIC" panose="00000500000000000000" pitchFamily="50" charset="0"/>
              </a:rPr>
              <a:t>COMMON</a:t>
            </a:r>
          </a:p>
        </p:txBody>
      </p:sp>
      <p:cxnSp>
        <p:nvCxnSpPr>
          <p:cNvPr id="5" name="Straight Arrow Connector 4">
            <a:extLst>
              <a:ext uri="{FF2B5EF4-FFF2-40B4-BE49-F238E27FC236}">
                <a16:creationId xmlns:a16="http://schemas.microsoft.com/office/drawing/2014/main" id="{3E833876-9006-1D1E-C644-6ACE762C8481}"/>
              </a:ext>
            </a:extLst>
          </p:cNvPr>
          <p:cNvCxnSpPr>
            <a:cxnSpLocks/>
          </p:cNvCxnSpPr>
          <p:nvPr/>
        </p:nvCxnSpPr>
        <p:spPr>
          <a:xfrm>
            <a:off x="711199" y="3096867"/>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282" name="Rectangle 281">
            <a:extLst>
              <a:ext uri="{FF2B5EF4-FFF2-40B4-BE49-F238E27FC236}">
                <a16:creationId xmlns:a16="http://schemas.microsoft.com/office/drawing/2014/main" id="{C28A31A1-3B6E-67B5-5452-A1D424243873}"/>
              </a:ext>
            </a:extLst>
          </p:cNvPr>
          <p:cNvSpPr/>
          <p:nvPr/>
        </p:nvSpPr>
        <p:spPr>
          <a:xfrm>
            <a:off x="4456805" y="2858783"/>
            <a:ext cx="936000" cy="212235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Assess </a:t>
            </a:r>
            <a:br>
              <a:rPr lang="en-AU" sz="900" spc="-10">
                <a:solidFill>
                  <a:srgbClr val="1A1A1A"/>
                </a:solidFill>
                <a:latin typeface="+mj-lt"/>
                <a:cs typeface="Open Sans"/>
              </a:rPr>
            </a:br>
            <a:r>
              <a:rPr lang="en-AU" sz="900" spc="-10">
                <a:solidFill>
                  <a:srgbClr val="1A1A1A"/>
                </a:solidFill>
                <a:latin typeface="+mj-lt"/>
                <a:cs typeface="Open Sans"/>
              </a:rPr>
              <a:t>urgency and resources available</a:t>
            </a:r>
          </a:p>
        </p:txBody>
      </p:sp>
      <p:sp>
        <p:nvSpPr>
          <p:cNvPr id="285" name="Rectangle 284">
            <a:extLst>
              <a:ext uri="{FF2B5EF4-FFF2-40B4-BE49-F238E27FC236}">
                <a16:creationId xmlns:a16="http://schemas.microsoft.com/office/drawing/2014/main" id="{79691362-4804-168A-8DDB-82E8FCD99F05}"/>
              </a:ext>
            </a:extLst>
          </p:cNvPr>
          <p:cNvSpPr/>
          <p:nvPr/>
        </p:nvSpPr>
        <p:spPr>
          <a:xfrm>
            <a:off x="5522759" y="2858783"/>
            <a:ext cx="936000" cy="212235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Add inspection to schedule</a:t>
            </a:r>
          </a:p>
        </p:txBody>
      </p:sp>
      <p:cxnSp>
        <p:nvCxnSpPr>
          <p:cNvPr id="8" name="Straight Arrow Connector 7">
            <a:extLst>
              <a:ext uri="{FF2B5EF4-FFF2-40B4-BE49-F238E27FC236}">
                <a16:creationId xmlns:a16="http://schemas.microsoft.com/office/drawing/2014/main" id="{08B2387D-B4DA-7329-E207-EEF5F7E91767}"/>
              </a:ext>
            </a:extLst>
          </p:cNvPr>
          <p:cNvCxnSpPr>
            <a:cxnSpLocks/>
          </p:cNvCxnSpPr>
          <p:nvPr/>
        </p:nvCxnSpPr>
        <p:spPr>
          <a:xfrm>
            <a:off x="4339991" y="3238723"/>
            <a:ext cx="116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3" name="Connector: Elbow 62">
            <a:extLst>
              <a:ext uri="{FF2B5EF4-FFF2-40B4-BE49-F238E27FC236}">
                <a16:creationId xmlns:a16="http://schemas.microsoft.com/office/drawing/2014/main" id="{D7ADC18C-303F-CD22-68F6-AD154FA436AB}"/>
              </a:ext>
            </a:extLst>
          </p:cNvPr>
          <p:cNvCxnSpPr>
            <a:cxnSpLocks/>
            <a:stCxn id="288" idx="3"/>
            <a:endCxn id="67" idx="0"/>
          </p:cNvCxnSpPr>
          <p:nvPr/>
        </p:nvCxnSpPr>
        <p:spPr>
          <a:xfrm>
            <a:off x="7495184" y="4542139"/>
            <a:ext cx="395746" cy="510473"/>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066D7A81-DD3C-E470-4CD2-5C05B4DBB33F}"/>
              </a:ext>
            </a:extLst>
          </p:cNvPr>
          <p:cNvSpPr>
            <a:spLocks/>
          </p:cNvSpPr>
          <p:nvPr/>
        </p:nvSpPr>
        <p:spPr>
          <a:xfrm>
            <a:off x="7573883" y="3943752"/>
            <a:ext cx="639265" cy="297773"/>
          </a:xfrm>
          <a:prstGeom prst="rect">
            <a:avLst/>
          </a:prstGeom>
          <a:solidFill>
            <a:schemeClr val="bg1"/>
          </a:solidFill>
          <a:ln w="19050" cap="rnd">
            <a:solidFill>
              <a:schemeClr val="tx2">
                <a:lumMod val="25000"/>
                <a:lumOff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800" spc="-10">
                <a:solidFill>
                  <a:srgbClr val="1A1A1A"/>
                </a:solidFill>
                <a:latin typeface="+mj-lt"/>
                <a:cs typeface="Open Sans"/>
              </a:rPr>
              <a:t>Announced inspection</a:t>
            </a:r>
          </a:p>
        </p:txBody>
      </p:sp>
      <p:sp>
        <p:nvSpPr>
          <p:cNvPr id="67" name="Rectangle 66">
            <a:extLst>
              <a:ext uri="{FF2B5EF4-FFF2-40B4-BE49-F238E27FC236}">
                <a16:creationId xmlns:a16="http://schemas.microsoft.com/office/drawing/2014/main" id="{11D105EC-F601-6F1D-915C-95C098AC341A}"/>
              </a:ext>
            </a:extLst>
          </p:cNvPr>
          <p:cNvSpPr>
            <a:spLocks/>
          </p:cNvSpPr>
          <p:nvPr/>
        </p:nvSpPr>
        <p:spPr>
          <a:xfrm>
            <a:off x="7530930" y="5052612"/>
            <a:ext cx="720000" cy="297773"/>
          </a:xfrm>
          <a:prstGeom prst="rect">
            <a:avLst/>
          </a:prstGeom>
          <a:solidFill>
            <a:schemeClr val="bg1"/>
          </a:solidFill>
          <a:ln w="19050" cap="rnd">
            <a:solidFill>
              <a:schemeClr val="tx2">
                <a:lumMod val="25000"/>
                <a:lumOff val="7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800" spc="-10">
                <a:solidFill>
                  <a:srgbClr val="1A1A1A"/>
                </a:solidFill>
                <a:latin typeface="+mj-lt"/>
                <a:cs typeface="Open Sans"/>
              </a:rPr>
              <a:t>Unannounced inspection</a:t>
            </a:r>
          </a:p>
        </p:txBody>
      </p:sp>
      <p:cxnSp>
        <p:nvCxnSpPr>
          <p:cNvPr id="77" name="Straight Arrow Connector 76">
            <a:extLst>
              <a:ext uri="{FF2B5EF4-FFF2-40B4-BE49-F238E27FC236}">
                <a16:creationId xmlns:a16="http://schemas.microsoft.com/office/drawing/2014/main" id="{E75C8147-669F-437E-54B6-C95266E74E80}"/>
              </a:ext>
            </a:extLst>
          </p:cNvPr>
          <p:cNvCxnSpPr>
            <a:cxnSpLocks/>
          </p:cNvCxnSpPr>
          <p:nvPr/>
        </p:nvCxnSpPr>
        <p:spPr>
          <a:xfrm>
            <a:off x="8211627" y="4060706"/>
            <a:ext cx="7869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4" name="Connector: Elbow 83">
            <a:extLst>
              <a:ext uri="{FF2B5EF4-FFF2-40B4-BE49-F238E27FC236}">
                <a16:creationId xmlns:a16="http://schemas.microsoft.com/office/drawing/2014/main" id="{CC77FD65-A3E9-3809-A45A-B391CFC6FE9E}"/>
              </a:ext>
            </a:extLst>
          </p:cNvPr>
          <p:cNvCxnSpPr>
            <a:cxnSpLocks/>
            <a:endCxn id="64" idx="2"/>
          </p:cNvCxnSpPr>
          <p:nvPr/>
        </p:nvCxnSpPr>
        <p:spPr>
          <a:xfrm flipV="1">
            <a:off x="7522371" y="4241525"/>
            <a:ext cx="371145" cy="300614"/>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E3E9D16-039A-6AA8-9D5A-0F47D8996F41}"/>
              </a:ext>
            </a:extLst>
          </p:cNvPr>
          <p:cNvCxnSpPr>
            <a:cxnSpLocks/>
            <a:stCxn id="67" idx="3"/>
          </p:cNvCxnSpPr>
          <p:nvPr/>
        </p:nvCxnSpPr>
        <p:spPr>
          <a:xfrm>
            <a:off x="8250930" y="5201499"/>
            <a:ext cx="105895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80E8784F-BCFB-3641-217A-8D537D7B1509}"/>
              </a:ext>
            </a:extLst>
          </p:cNvPr>
          <p:cNvCxnSpPr>
            <a:cxnSpLocks/>
          </p:cNvCxnSpPr>
          <p:nvPr/>
        </p:nvCxnSpPr>
        <p:spPr>
          <a:xfrm>
            <a:off x="9233571" y="4060706"/>
            <a:ext cx="7869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3" name="Isosceles Triangle 92">
            <a:extLst>
              <a:ext uri="{FF2B5EF4-FFF2-40B4-BE49-F238E27FC236}">
                <a16:creationId xmlns:a16="http://schemas.microsoft.com/office/drawing/2014/main" id="{996D5E12-D59A-4F90-8648-A5ABD64D9158}"/>
              </a:ext>
            </a:extLst>
          </p:cNvPr>
          <p:cNvSpPr/>
          <p:nvPr/>
        </p:nvSpPr>
        <p:spPr>
          <a:xfrm rot="5400000">
            <a:off x="1149435" y="3151294"/>
            <a:ext cx="130383" cy="5400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cxnSp>
        <p:nvCxnSpPr>
          <p:cNvPr id="99" name="Straight Arrow Connector 98">
            <a:extLst>
              <a:ext uri="{FF2B5EF4-FFF2-40B4-BE49-F238E27FC236}">
                <a16:creationId xmlns:a16="http://schemas.microsoft.com/office/drawing/2014/main" id="{61D72CFF-C45C-5FCE-1BCE-CB140C7A5D7C}"/>
              </a:ext>
            </a:extLst>
          </p:cNvPr>
          <p:cNvCxnSpPr>
            <a:cxnSpLocks/>
          </p:cNvCxnSpPr>
          <p:nvPr/>
        </p:nvCxnSpPr>
        <p:spPr>
          <a:xfrm>
            <a:off x="9233571" y="4749129"/>
            <a:ext cx="7869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381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communicate the purpose and scope of inspections</a:t>
            </a:r>
            <a:r>
              <a:rPr lang="en-AU" sz="1000" dirty="0">
                <a:solidFill>
                  <a:schemeClr val="tx2"/>
                </a:solidFill>
              </a:rPr>
              <a:t>. This could be part of a standardised briefing process to ensure consistent communication. For example, a ‘scope statement’, which includes a short text summary that details the purpose and scope of an inspection can be provided to inspectors as a consistent way to convey why they are conducting this inspection and what they are looking for.</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You might outline the scope for inspectors or provide inspectors with the guidance and training to define the scope based on the inspection purpose. </a:t>
            </a:r>
            <a:r>
              <a:rPr lang="en-AU" sz="1000" dirty="0">
                <a:solidFill>
                  <a:schemeClr val="tx2"/>
                </a:solidFill>
                <a:latin typeface="VIC Medium" panose="00000600000000000000" pitchFamily="2" charset="0"/>
              </a:rPr>
              <a:t>This will not be required in situations where the inspectors has set the purpose and scope of the inspection. </a:t>
            </a:r>
          </a:p>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develop guidance that outlines the responsibilities and boundaries </a:t>
            </a:r>
            <a:r>
              <a:rPr lang="en-AU" sz="1000" dirty="0">
                <a:solidFill>
                  <a:schemeClr val="tx2"/>
                </a:solidFill>
              </a:rPr>
              <a:t>for the inspector and expectations on making decisions/judgements. This can help improve the consistency of your inspections. This could include how inspectors should respond to out-of-scope non-compliances, or guidance on when/how they should make decisions or escalate matters.</a:t>
            </a:r>
          </a:p>
          <a:p>
            <a:pPr marL="171450" indent="-171450">
              <a:spcBef>
                <a:spcPts val="600"/>
              </a:spcBef>
              <a:spcAft>
                <a:spcPts val="300"/>
              </a:spcAft>
              <a:buFont typeface="Wingdings" panose="05000000000000000000" pitchFamily="2" charset="2"/>
              <a:buChar char="q"/>
            </a:pPr>
            <a:r>
              <a:rPr lang="en-AU" sz="1000" dirty="0">
                <a:solidFill>
                  <a:schemeClr val="tx2"/>
                </a:solidFill>
              </a:rPr>
              <a:t>Inspectors provide </a:t>
            </a:r>
            <a:r>
              <a:rPr lang="en-AU" sz="1000" dirty="0">
                <a:solidFill>
                  <a:schemeClr val="tx2"/>
                </a:solidFill>
                <a:latin typeface="VIC SemiBold" panose="00000700000000000000" pitchFamily="2" charset="0"/>
              </a:rPr>
              <a:t>confirmation of their understanding </a:t>
            </a:r>
            <a:r>
              <a:rPr lang="en-AU" sz="1000" dirty="0">
                <a:solidFill>
                  <a:schemeClr val="tx2"/>
                </a:solidFill>
              </a:rPr>
              <a:t>and ability to complete inspections.</a:t>
            </a:r>
          </a:p>
        </p:txBody>
      </p:sp>
      <p:sp>
        <p:nvSpPr>
          <p:cNvPr id="12" name="Rectangle 11">
            <a:extLst>
              <a:ext uri="{FF2B5EF4-FFF2-40B4-BE49-F238E27FC236}">
                <a16:creationId xmlns:a16="http://schemas.microsoft.com/office/drawing/2014/main" id="{DFB42D44-0543-1EC1-5DB9-61A54FEF8850}"/>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dirty="0">
                <a:solidFill>
                  <a:schemeClr val="tx2"/>
                </a:solidFill>
                <a:latin typeface="VIC SemiBold" panose="00000700000000000000" pitchFamily="2" charset="0"/>
              </a:rPr>
              <a:t>Inspectors can view the purpose, scope and objectives throughout </a:t>
            </a:r>
            <a:r>
              <a:rPr lang="en-AU" sz="1000" dirty="0">
                <a:solidFill>
                  <a:schemeClr val="tx2"/>
                </a:solidFill>
              </a:rPr>
              <a:t>the inspection as needed through in-field tools and/or a central database. (For example, the inspector might have the reference material on a tablet or device to access on-site).</a:t>
            </a:r>
          </a:p>
        </p:txBody>
      </p:sp>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Communicate requirements</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Scope and purpose of the inspection to guide what is required </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A notification of purpose and scope, and performance indicators for inspectors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Notify the inspector of the inspection and communicate the purpose of the inspection. Provide guidance on what is and is not within the scope of the inspection. Inspectors should also be clear on their responsibilities, any limits to their remit and powers, and performance indicators. This component will begin the role and workflow for inspectors.</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Freeform 56">
            <a:extLst>
              <a:ext uri="{FF2B5EF4-FFF2-40B4-BE49-F238E27FC236}">
                <a16:creationId xmlns:a16="http://schemas.microsoft.com/office/drawing/2014/main" id="{FC22FA41-EF93-68F9-8A8E-A5BDF70E20C4}"/>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235059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Schedule</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know your inspectors and their capabilities</a:t>
            </a:r>
            <a:r>
              <a:rPr lang="en-AU" sz="1000" dirty="0">
                <a:solidFill>
                  <a:schemeClr val="tx2"/>
                </a:solidFill>
              </a:rPr>
              <a:t>, and this knowledge informs how you assign inspections to maximise effectiveness and efficiency.</a:t>
            </a:r>
          </a:p>
          <a:p>
            <a:pPr marL="171450" indent="-171450">
              <a:spcBef>
                <a:spcPts val="600"/>
              </a:spcBef>
              <a:spcAft>
                <a:spcPts val="300"/>
              </a:spcAft>
              <a:buFont typeface="Wingdings" panose="05000000000000000000" pitchFamily="2" charset="2"/>
              <a:buChar char="q"/>
            </a:pPr>
            <a:r>
              <a:rPr lang="en-AU" sz="1000" dirty="0">
                <a:solidFill>
                  <a:schemeClr val="tx2"/>
                </a:solidFill>
              </a:rPr>
              <a:t>You have rules of thumb in place to determine </a:t>
            </a:r>
            <a:r>
              <a:rPr lang="en-AU" sz="1000" dirty="0">
                <a:solidFill>
                  <a:schemeClr val="tx2"/>
                </a:solidFill>
                <a:latin typeface="VIC SemiBold" panose="00000700000000000000" pitchFamily="2" charset="0"/>
              </a:rPr>
              <a:t>reasonable timelines for inspections which you have established with inspectors</a:t>
            </a:r>
            <a:r>
              <a:rPr lang="en-AU" sz="1000" dirty="0">
                <a:solidFill>
                  <a:schemeClr val="tx2"/>
                </a:solidFill>
              </a:rPr>
              <a:t>. These may consider the purpose and scope of the inspection, the resources available, and the level of urgency. </a:t>
            </a:r>
          </a:p>
          <a:p>
            <a:pPr marL="171450" indent="-171450">
              <a:spcBef>
                <a:spcPts val="600"/>
              </a:spcBef>
              <a:spcAft>
                <a:spcPts val="300"/>
              </a:spcAft>
              <a:buFont typeface="Wingdings" panose="05000000000000000000" pitchFamily="2" charset="2"/>
              <a:buChar char="q"/>
            </a:pPr>
            <a:r>
              <a:rPr lang="en-AU" sz="1000" dirty="0">
                <a:solidFill>
                  <a:schemeClr val="tx2"/>
                </a:solidFill>
              </a:rPr>
              <a:t>You provide </a:t>
            </a:r>
            <a:r>
              <a:rPr lang="en-AU" sz="1000" dirty="0">
                <a:solidFill>
                  <a:schemeClr val="tx2"/>
                </a:solidFill>
                <a:latin typeface="VIC SemiBold" panose="00000700000000000000" pitchFamily="2" charset="0"/>
              </a:rPr>
              <a:t>guidance material to support </a:t>
            </a:r>
            <a:r>
              <a:rPr lang="en-AU" sz="1000" dirty="0">
                <a:solidFill>
                  <a:schemeClr val="tx2"/>
                </a:solidFill>
              </a:rPr>
              <a:t>inspectors/managers to make educated scheduling decisions. This can lead to more efficient and consistent resourcing, and better regulatory outcomes from more targeted scheduling.</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Inspectors/managers may assess urgency and </a:t>
            </a:r>
            <a:r>
              <a:rPr lang="en-AU" sz="1000" dirty="0">
                <a:solidFill>
                  <a:schemeClr val="tx2"/>
                </a:solidFill>
                <a:latin typeface="VIC SemiBold" panose="00000700000000000000" pitchFamily="2" charset="0"/>
              </a:rPr>
              <a:t>consider the trade-off between addressing high-risk items and the time/resources required </a:t>
            </a:r>
            <a:r>
              <a:rPr lang="en-AU" sz="1000" dirty="0">
                <a:solidFill>
                  <a:schemeClr val="tx2"/>
                </a:solidFill>
              </a:rPr>
              <a:t>to monitor and enforce compliance.</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Inspectors/managers are given a broader view on resources, such as tools or equipment, when scheduling. </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84869"/>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45280"/>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Availability and capability of inspectors and resources</a:t>
            </a:r>
          </a:p>
          <a:p>
            <a:pPr marL="171450" indent="-171450">
              <a:spcAft>
                <a:spcPts val="300"/>
              </a:spcAft>
              <a:buFont typeface="Arial" panose="020B0604020202020204" pitchFamily="34" charset="0"/>
              <a:buChar char="•"/>
            </a:pPr>
            <a:r>
              <a:rPr lang="en-AU" sz="1000">
                <a:solidFill>
                  <a:schemeClr val="tx2"/>
                </a:solidFill>
              </a:rPr>
              <a:t>Guidance on scheduling decisions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Inspection added to internal work schedule</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Optimise the timing of your inspections to improve efficiency. Inspections may be guided by inspectors and scheduled in accordance with their availability, the anticipated time taken for inspections, priority status, and the scope and purpose of the inspection.</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7" name="Rectangle 6">
            <a:extLst>
              <a:ext uri="{FF2B5EF4-FFF2-40B4-BE49-F238E27FC236}">
                <a16:creationId xmlns:a16="http://schemas.microsoft.com/office/drawing/2014/main" id="{CEDE82F6-5A37-41A5-B2CD-F5ED24B83F3F}"/>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360000">
              <a:spcBef>
                <a:spcPts val="600"/>
              </a:spcBef>
              <a:spcAft>
                <a:spcPts val="300"/>
              </a:spcAft>
            </a:pPr>
            <a:r>
              <a:rPr lang="en-AU" sz="1000">
                <a:solidFill>
                  <a:schemeClr val="tx2"/>
                </a:solidFill>
                <a:latin typeface="VIC SemiBold" panose="00000700000000000000" pitchFamily="2" charset="0"/>
              </a:rPr>
              <a:t>Where available, inspectors/managers use digital scheduling and resourcing systems </a:t>
            </a:r>
            <a:r>
              <a:rPr lang="en-AU" sz="1000">
                <a:solidFill>
                  <a:schemeClr val="tx2"/>
                </a:solidFill>
              </a:rPr>
              <a:t>to understand the availability and future forecast of inspectors and other staff. This should ideally be accessible by your inspectors at any location, with functionality to give live updates, notify of changes, and flag scheduling concerns where possible</a:t>
            </a:r>
            <a:r>
              <a:rPr lang="en-AU" sz="1000">
                <a:solidFill>
                  <a:schemeClr val="accent1"/>
                </a:solidFill>
              </a:rPr>
              <a:t>. </a:t>
            </a:r>
          </a:p>
        </p:txBody>
      </p:sp>
      <p:sp>
        <p:nvSpPr>
          <p:cNvPr id="8" name="Freeform 56">
            <a:extLst>
              <a:ext uri="{FF2B5EF4-FFF2-40B4-BE49-F238E27FC236}">
                <a16:creationId xmlns:a16="http://schemas.microsoft.com/office/drawing/2014/main" id="{7684B0B6-D619-1007-14E8-AECC4EDB7F68}"/>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659615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Prepare</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100"/>
              </a:spcAft>
              <a:buFont typeface="Wingdings" panose="05000000000000000000" pitchFamily="2" charset="2"/>
              <a:buChar char="q"/>
            </a:pPr>
            <a:r>
              <a:rPr lang="en-AU" sz="1000" dirty="0">
                <a:solidFill>
                  <a:schemeClr val="tx2"/>
                </a:solidFill>
                <a:latin typeface="VIC SemiBold" panose="00000700000000000000" pitchFamily="2" charset="0"/>
              </a:rPr>
              <a:t>You outline all required preparation work </a:t>
            </a:r>
            <a:r>
              <a:rPr lang="en-AU" sz="1000" dirty="0">
                <a:solidFill>
                  <a:schemeClr val="tx2"/>
                </a:solidFill>
              </a:rPr>
              <a:t>to your inspectors. This creates clear expectations, and may form part of your purpose and scope communication. Where relevant, you could have a standardised equipment check for inspectors. This can cover both physical in-field tools and digital resources. </a:t>
            </a:r>
          </a:p>
          <a:p>
            <a:pPr marL="628624" lvl="1" indent="-171450">
              <a:spcBef>
                <a:spcPts val="600"/>
              </a:spcBef>
              <a:spcAft>
                <a:spcPts val="100"/>
              </a:spcAft>
              <a:buFont typeface="Wingdings" panose="05000000000000000000" pitchFamily="2" charset="2"/>
              <a:buChar char="q"/>
            </a:pPr>
            <a:r>
              <a:rPr lang="en-AU" sz="1000" dirty="0">
                <a:solidFill>
                  <a:schemeClr val="tx2"/>
                </a:solidFill>
              </a:rPr>
              <a:t>You could provide for a structured pre-inspection preparation period. This could be used to allow inspectors the necessary time to complete the required pre-inspection preparation. </a:t>
            </a:r>
          </a:p>
          <a:p>
            <a:pPr marL="171450" indent="-171450">
              <a:spcBef>
                <a:spcPts val="600"/>
              </a:spcBef>
              <a:spcAft>
                <a:spcPts val="100"/>
              </a:spcAft>
              <a:buFont typeface="Wingdings" panose="05000000000000000000" pitchFamily="2" charset="2"/>
              <a:buChar char="q"/>
            </a:pPr>
            <a:r>
              <a:rPr lang="en-AU" sz="1000" dirty="0">
                <a:solidFill>
                  <a:schemeClr val="tx2"/>
                </a:solidFill>
              </a:rPr>
              <a:t>You </a:t>
            </a:r>
            <a:r>
              <a:rPr lang="en-AU" sz="1000" dirty="0">
                <a:solidFill>
                  <a:schemeClr val="tx2"/>
                </a:solidFill>
                <a:latin typeface="VIC SemiBold" panose="00000700000000000000" pitchFamily="2" charset="0"/>
              </a:rPr>
              <a:t>outline your expectations </a:t>
            </a:r>
            <a:r>
              <a:rPr lang="en-AU" sz="1000" dirty="0">
                <a:solidFill>
                  <a:schemeClr val="tx2"/>
                </a:solidFill>
              </a:rPr>
              <a:t>of inspector’s on-site conduct and </a:t>
            </a:r>
            <a:r>
              <a:rPr lang="en-AU" sz="1000" dirty="0">
                <a:solidFill>
                  <a:schemeClr val="tx2"/>
                </a:solidFill>
                <a:latin typeface="VIC SemiBold" panose="00000700000000000000" pitchFamily="2" charset="0"/>
              </a:rPr>
              <a:t>communicate any potential safety concerns</a:t>
            </a:r>
            <a:r>
              <a:rPr lang="en-AU" sz="1000" dirty="0">
                <a:solidFill>
                  <a:schemeClr val="tx2"/>
                </a:solidFill>
              </a:rPr>
              <a:t>. This could include general concerns, and those specific to the entity, conduct, premise or environment.</a:t>
            </a:r>
          </a:p>
          <a:p>
            <a:pPr marL="171450" indent="-171450">
              <a:spcBef>
                <a:spcPts val="600"/>
              </a:spcBef>
              <a:spcAft>
                <a:spcPts val="100"/>
              </a:spcAft>
              <a:buFont typeface="Wingdings" panose="05000000000000000000" pitchFamily="2" charset="2"/>
              <a:buChar char="q"/>
            </a:pPr>
            <a:r>
              <a:rPr lang="en-AU" sz="1000" dirty="0">
                <a:solidFill>
                  <a:schemeClr val="tx2"/>
                </a:solidFill>
                <a:latin typeface="VIC SemiBold" panose="00000700000000000000" pitchFamily="2" charset="0"/>
              </a:rPr>
              <a:t>You summarise information </a:t>
            </a:r>
            <a:r>
              <a:rPr lang="en-AU" sz="1000" dirty="0">
                <a:solidFill>
                  <a:schemeClr val="tx2"/>
                </a:solidFill>
              </a:rPr>
              <a:t>about regulated entities from multiple sources. </a:t>
            </a:r>
          </a:p>
          <a:p>
            <a:pPr marL="171450" indent="-171450">
              <a:spcBef>
                <a:spcPts val="600"/>
              </a:spcBef>
              <a:spcAft>
                <a:spcPts val="100"/>
              </a:spcAft>
              <a:buFont typeface="Wingdings" panose="05000000000000000000" pitchFamily="2" charset="2"/>
              <a:buChar char="q"/>
            </a:pPr>
            <a:r>
              <a:rPr lang="en-AU" sz="1000" dirty="0">
                <a:solidFill>
                  <a:schemeClr val="tx2"/>
                </a:solidFill>
              </a:rPr>
              <a:t>Inspectors are provided with </a:t>
            </a:r>
            <a:r>
              <a:rPr lang="en-AU" sz="1000" dirty="0">
                <a:solidFill>
                  <a:schemeClr val="tx2"/>
                </a:solidFill>
                <a:latin typeface="VIC SemiBold" panose="00000700000000000000" pitchFamily="2" charset="0"/>
              </a:rPr>
              <a:t>inspection recording tools </a:t>
            </a:r>
            <a:r>
              <a:rPr lang="en-AU" sz="1000" dirty="0">
                <a:solidFill>
                  <a:schemeClr val="tx2"/>
                </a:solidFill>
              </a:rPr>
              <a:t>(e.g. a checklist or smart form) to guide their inspection and the information collected, tailored to the scope and focus of the inspection. </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List of required information for preparation, including entity data, regulatory updates, and inspection scope and purpose</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Expectations and safety considerations for inspectors</a:t>
            </a:r>
          </a:p>
          <a:p>
            <a:pPr marL="171450" indent="-171450">
              <a:spcAft>
                <a:spcPts val="300"/>
              </a:spcAft>
              <a:buFont typeface="Arial" panose="020B0604020202020204" pitchFamily="34" charset="0"/>
              <a:buChar char="•"/>
            </a:pPr>
            <a:r>
              <a:rPr lang="en-AU" sz="1000" dirty="0">
                <a:solidFill>
                  <a:schemeClr val="tx2"/>
                </a:solidFill>
              </a:rPr>
              <a:t>Inspection reporting tool (e.g., checklist)</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dirty="0">
                <a:solidFill>
                  <a:schemeClr val="tx2"/>
                </a:solidFill>
              </a:rPr>
              <a:t>Set up inspectors with all the information and tools they require to complete the inspection. Inspectors should complete any necessary pre-reading or preparation, such as a review of entity compliance history or a refresh on workplace health and safety.</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9" name="Rectangle 8">
            <a:extLst>
              <a:ext uri="{FF2B5EF4-FFF2-40B4-BE49-F238E27FC236}">
                <a16:creationId xmlns:a16="http://schemas.microsoft.com/office/drawing/2014/main" id="{CFB13BA3-675C-74DC-B3AA-65A9743BD02E}"/>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dirty="0">
                <a:solidFill>
                  <a:schemeClr val="tx2"/>
                </a:solidFill>
                <a:latin typeface="VIC SemiBold" panose="00000700000000000000" pitchFamily="2" charset="0"/>
              </a:rPr>
              <a:t>Information can be provided to inspectors digitally </a:t>
            </a:r>
            <a:r>
              <a:rPr lang="en-AU" sz="1000" dirty="0">
                <a:solidFill>
                  <a:schemeClr val="tx2"/>
                </a:solidFill>
              </a:rPr>
              <a:t>through a case management system, or a dashboard. Consider how digital tools could be used to enable inspectors to access all relevant information on-site. This may involve connecting physical in-field tools (e.g., computers, smartphones etc) to a central database.</a:t>
            </a:r>
          </a:p>
        </p:txBody>
      </p:sp>
      <p:sp>
        <p:nvSpPr>
          <p:cNvPr id="10" name="Freeform 56">
            <a:extLst>
              <a:ext uri="{FF2B5EF4-FFF2-40B4-BE49-F238E27FC236}">
                <a16:creationId xmlns:a16="http://schemas.microsoft.com/office/drawing/2014/main" id="{F9BCDA52-C058-4677-D284-852B42C034C4}"/>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513574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Notify</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200"/>
              </a:spcAft>
              <a:buFont typeface="Wingdings" panose="05000000000000000000" pitchFamily="2" charset="2"/>
              <a:buChar char="q"/>
            </a:pPr>
            <a:r>
              <a:rPr lang="en-AU" sz="1000">
                <a:solidFill>
                  <a:schemeClr val="tx2"/>
                </a:solidFill>
                <a:latin typeface="VIC SemiBold" panose="00000700000000000000" pitchFamily="2" charset="0"/>
              </a:rPr>
              <a:t>Inspectors confirm details </a:t>
            </a:r>
            <a:r>
              <a:rPr lang="en-AU" sz="1000">
                <a:solidFill>
                  <a:schemeClr val="tx2"/>
                </a:solidFill>
              </a:rPr>
              <a:t>such as time, location, and any other relevant details for their inspection, both internally and with the regulated entity where relevant. </a:t>
            </a:r>
          </a:p>
          <a:p>
            <a:pPr marL="171450" indent="-171450">
              <a:spcBef>
                <a:spcPts val="600"/>
              </a:spcBef>
              <a:spcAft>
                <a:spcPts val="200"/>
              </a:spcAft>
              <a:buFont typeface="Wingdings" panose="05000000000000000000" pitchFamily="2" charset="2"/>
              <a:buChar char="q"/>
            </a:pPr>
            <a:r>
              <a:rPr lang="en-AU" sz="1000">
                <a:solidFill>
                  <a:schemeClr val="tx2"/>
                </a:solidFill>
              </a:rPr>
              <a:t>When appropriate in your context*:</a:t>
            </a:r>
          </a:p>
          <a:p>
            <a:pPr marL="628624" lvl="1" indent="-171450">
              <a:spcBef>
                <a:spcPts val="600"/>
              </a:spcBef>
              <a:spcAft>
                <a:spcPts val="200"/>
              </a:spcAft>
              <a:buFont typeface="Wingdings" panose="05000000000000000000" pitchFamily="2" charset="2"/>
              <a:buChar char="q"/>
            </a:pPr>
            <a:r>
              <a:rPr lang="en-AU" sz="1000">
                <a:solidFill>
                  <a:schemeClr val="tx2"/>
                </a:solidFill>
              </a:rPr>
              <a:t>Inspectors inform the regulated entity of inspection within the required notice period and, where possible, obtain confirmation of their availability.</a:t>
            </a:r>
          </a:p>
          <a:p>
            <a:pPr marL="628624" lvl="1" indent="-171450">
              <a:spcBef>
                <a:spcPts val="600"/>
              </a:spcBef>
              <a:spcAft>
                <a:spcPts val="200"/>
              </a:spcAft>
              <a:buFont typeface="Wingdings" panose="05000000000000000000" pitchFamily="2" charset="2"/>
              <a:buChar char="q"/>
            </a:pPr>
            <a:r>
              <a:rPr lang="en-AU" sz="1000">
                <a:solidFill>
                  <a:schemeClr val="tx2"/>
                </a:solidFill>
              </a:rPr>
              <a:t>Inspectors notify the regulated entity of the time and purpose of the inspection and clarify how the inspector will identify themselves. Inspectors may log communications between them and the entity.</a:t>
            </a:r>
          </a:p>
          <a:p>
            <a:pPr marL="628624" lvl="1" indent="-171450">
              <a:spcBef>
                <a:spcPts val="600"/>
              </a:spcBef>
              <a:spcAft>
                <a:spcPts val="200"/>
              </a:spcAft>
              <a:buFont typeface="Wingdings" panose="05000000000000000000" pitchFamily="2" charset="2"/>
              <a:buChar char="q"/>
            </a:pPr>
            <a:r>
              <a:rPr lang="en-AU" sz="1000">
                <a:solidFill>
                  <a:schemeClr val="tx2"/>
                </a:solidFill>
              </a:rPr>
              <a:t>Inspectors outline what is expected from the regulated entity before, during and after the inspection. Inspectors could conduct this as a pre-inspection briefing, and provide clear guidance. </a:t>
            </a:r>
            <a:endParaRPr lang="en-AU" sz="1000">
              <a:solidFill>
                <a:schemeClr val="accent1"/>
              </a:solidFill>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Entity contact details and inspection schedules</a:t>
            </a:r>
          </a:p>
          <a:p>
            <a:pPr marL="171450" indent="-171450">
              <a:spcAft>
                <a:spcPts val="300"/>
              </a:spcAft>
              <a:buFont typeface="Arial" panose="020B0604020202020204" pitchFamily="34" charset="0"/>
              <a:buChar char="•"/>
            </a:pPr>
            <a:r>
              <a:rPr lang="en-AU" sz="1000">
                <a:solidFill>
                  <a:schemeClr val="tx2"/>
                </a:solidFill>
              </a:rPr>
              <a:t>Legal or internal policy guidance or requirements for notification timelines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Log of pre-inspection communications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Notify regulated entities that an inspection has been scheduled (this will not apply for unannounced inspections). This could be conducted by the inspector or internal teams. Provide information to the regulated entity of the time, location, and purpose of inspection where appropriate.</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7" name="Rectangle 6">
            <a:extLst>
              <a:ext uri="{FF2B5EF4-FFF2-40B4-BE49-F238E27FC236}">
                <a16:creationId xmlns:a16="http://schemas.microsoft.com/office/drawing/2014/main" id="{E990AF19-7787-E9C4-1415-3730AA06B6A5}"/>
              </a:ext>
            </a:extLst>
          </p:cNvPr>
          <p:cNvSpPr/>
          <p:nvPr/>
        </p:nvSpPr>
        <p:spPr>
          <a:xfrm>
            <a:off x="458470" y="6387603"/>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00">
                <a:solidFill>
                  <a:schemeClr val="tx2"/>
                </a:solidFill>
              </a:rPr>
              <a:t>*Note: It may not be applicable to notify regulated entities, such as for unannounced inspections. Ensure that you meet legislative requirements in regard to conduct and notification.</a:t>
            </a:r>
            <a:endParaRPr lang="en-AU" sz="1000" b="1">
              <a:solidFill>
                <a:schemeClr val="bg2"/>
              </a:solidFill>
            </a:endParaRPr>
          </a:p>
        </p:txBody>
      </p:sp>
      <p:sp>
        <p:nvSpPr>
          <p:cNvPr id="8" name="Rectangle 7">
            <a:extLst>
              <a:ext uri="{FF2B5EF4-FFF2-40B4-BE49-F238E27FC236}">
                <a16:creationId xmlns:a16="http://schemas.microsoft.com/office/drawing/2014/main" id="{B6C700F4-E0E6-0880-29E4-F573B841FAD2}"/>
              </a:ext>
            </a:extLst>
          </p:cNvPr>
          <p:cNvSpPr/>
          <p:nvPr/>
        </p:nvSpPr>
        <p:spPr>
          <a:xfrm>
            <a:off x="539999" y="4529137"/>
            <a:ext cx="8820000" cy="6304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a:solidFill>
                  <a:schemeClr val="tx2"/>
                </a:solidFill>
                <a:latin typeface="VIC SemiBold" panose="00000700000000000000" pitchFamily="2" charset="0"/>
              </a:rPr>
              <a:t>Consider how inspectors can use digital forms of communication </a:t>
            </a:r>
            <a:r>
              <a:rPr lang="en-AU" sz="1000">
                <a:solidFill>
                  <a:schemeClr val="tx2"/>
                </a:solidFill>
              </a:rPr>
              <a:t>to support timely and secure notifications. Automated text or email reminders can be used to streamline communication and confirm attendance. The regulated entity could view information about their upcoming inspection and know what to expect through a digital portal.</a:t>
            </a:r>
          </a:p>
        </p:txBody>
      </p:sp>
      <p:sp>
        <p:nvSpPr>
          <p:cNvPr id="9" name="Freeform 56">
            <a:extLst>
              <a:ext uri="{FF2B5EF4-FFF2-40B4-BE49-F238E27FC236}">
                <a16:creationId xmlns:a16="http://schemas.microsoft.com/office/drawing/2014/main" id="{52EEFB99-83CB-C307-C913-DC3339BB9B31}"/>
              </a:ext>
            </a:extLst>
          </p:cNvPr>
          <p:cNvSpPr>
            <a:spLocks noChangeAspect="1" noEditPoints="1"/>
          </p:cNvSpPr>
          <p:nvPr/>
        </p:nvSpPr>
        <p:spPr bwMode="auto">
          <a:xfrm>
            <a:off x="612775" y="468377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085506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Conduct the inspection</a:t>
            </a:r>
          </a:p>
        </p:txBody>
      </p:sp>
    </p:spTree>
    <p:extLst>
      <p:ext uri="{BB962C8B-B14F-4D97-AF65-F5344CB8AC3E}">
        <p14:creationId xmlns:p14="http://schemas.microsoft.com/office/powerpoint/2010/main" val="2478982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a:t>Conduct your inspections to collect all relevant information and assess non-compliances and decide the appropriate response.</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Conduct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Conduct includes two components:</a:t>
            </a:r>
          </a:p>
        </p:txBody>
      </p:sp>
      <p:sp>
        <p:nvSpPr>
          <p:cNvPr id="8" name="Rectangle 7">
            <a:extLst>
              <a:ext uri="{FF2B5EF4-FFF2-40B4-BE49-F238E27FC236}">
                <a16:creationId xmlns:a16="http://schemas.microsoft.com/office/drawing/2014/main" id="{517AA2DF-3CA0-5AFD-2338-6CE569FD5E9C}"/>
              </a:ext>
            </a:extLst>
          </p:cNvPr>
          <p:cNvSpPr/>
          <p:nvPr/>
        </p:nvSpPr>
        <p:spPr>
          <a:xfrm>
            <a:off x="669130" y="1753589"/>
            <a:ext cx="4153769"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COLLECT INFORMATION</a:t>
            </a:r>
          </a:p>
        </p:txBody>
      </p:sp>
      <p:sp>
        <p:nvSpPr>
          <p:cNvPr id="9" name="Rectangle 8">
            <a:extLst>
              <a:ext uri="{FF2B5EF4-FFF2-40B4-BE49-F238E27FC236}">
                <a16:creationId xmlns:a16="http://schemas.microsoft.com/office/drawing/2014/main" id="{C482F107-34CF-1B4A-442A-17E54B4394AB}"/>
              </a:ext>
            </a:extLst>
          </p:cNvPr>
          <p:cNvSpPr/>
          <p:nvPr/>
        </p:nvSpPr>
        <p:spPr>
          <a:xfrm>
            <a:off x="5206229" y="1753589"/>
            <a:ext cx="415377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REVIEW</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4876942"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Oval 10">
            <a:extLst>
              <a:ext uri="{FF2B5EF4-FFF2-40B4-BE49-F238E27FC236}">
                <a16:creationId xmlns:a16="http://schemas.microsoft.com/office/drawing/2014/main" id="{3F759D97-6DAA-0453-ECC7-A645A3793833}"/>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sp>
        <p:nvSpPr>
          <p:cNvPr id="12" name="Oval 11">
            <a:extLst>
              <a:ext uri="{FF2B5EF4-FFF2-40B4-BE49-F238E27FC236}">
                <a16:creationId xmlns:a16="http://schemas.microsoft.com/office/drawing/2014/main" id="{702509D5-FDAF-9247-D3E0-0052BB89CCD5}"/>
              </a:ext>
            </a:extLst>
          </p:cNvPr>
          <p:cNvSpPr/>
          <p:nvPr/>
        </p:nvSpPr>
        <p:spPr>
          <a:xfrm>
            <a:off x="5080229"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522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What </a:t>
            </a:r>
            <a:r>
              <a:rPr lang="en-AU" sz="1000">
                <a:solidFill>
                  <a:prstClr val="white"/>
                </a:solidFill>
                <a:latin typeface="VIC"/>
              </a:rPr>
              <a:t>information is required to be collected during the inspection to satisfy the purpose and scope of the inspection?</a:t>
            </a:r>
            <a:endParaRPr kumimoji="0" lang="en-AU" sz="1000" b="0" i="0" u="none" strike="noStrike" kern="1200" cap="none" spc="0" normalizeH="0" baseline="0" noProof="0">
              <a:ln>
                <a:noFill/>
              </a:ln>
              <a:solidFill>
                <a:prstClr val="white"/>
              </a:solidFill>
              <a:effectLst/>
              <a:uLnTx/>
              <a:uFillTx/>
              <a:latin typeface="VIC"/>
              <a:ea typeface="+mn-ea"/>
              <a:cs typeface="+mn-cs"/>
            </a:endParaRP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522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What information is required for inspectors to make an inspection outcome decision(s) to inform the appropriate response.</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481229"/>
            <a:ext cx="4346499" cy="693864"/>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Are there any additional non-compliances commonly associated with this purpose and scope? Are inspectors aware of how to respond to </a:t>
            </a:r>
            <a:r>
              <a:rPr lang="en-AU" sz="1000">
                <a:solidFill>
                  <a:prstClr val="white"/>
                </a:solidFill>
                <a:latin typeface="VIC"/>
              </a:rPr>
              <a:t>non-compliances beyond inspection purpose and scope</a:t>
            </a:r>
            <a:r>
              <a:rPr kumimoji="0" lang="en-AU" sz="1000" b="0" i="0" u="none" strike="noStrike" kern="1200" cap="none" spc="0" normalizeH="0" baseline="0" noProof="0">
                <a:ln>
                  <a:noFill/>
                </a:ln>
                <a:solidFill>
                  <a:prstClr val="white"/>
                </a:solidFill>
                <a:effectLst/>
                <a:uLnTx/>
                <a:uFillTx/>
                <a:latin typeface="VIC"/>
                <a:ea typeface="+mn-ea"/>
                <a:cs typeface="+mn-cs"/>
              </a:rPr>
              <a:t>?</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481229"/>
            <a:ext cx="4346499" cy="693864"/>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mn-cs"/>
              </a:rPr>
              <a:t>Is there any additional information </a:t>
            </a:r>
            <a:r>
              <a:rPr lang="en-AU" sz="1000">
                <a:solidFill>
                  <a:prstClr val="white"/>
                </a:solidFill>
                <a:latin typeface="VIC"/>
              </a:rPr>
              <a:t>that should be collected, </a:t>
            </a:r>
            <a:r>
              <a:rPr kumimoji="0" lang="en-AU" sz="1000" b="0" i="0" u="none" strike="noStrike" kern="1200" cap="none" spc="0" normalizeH="0" baseline="0" noProof="0">
                <a:ln>
                  <a:noFill/>
                </a:ln>
                <a:solidFill>
                  <a:prstClr val="white"/>
                </a:solidFill>
                <a:effectLst/>
                <a:uLnTx/>
                <a:uFillTx/>
                <a:latin typeface="VIC"/>
                <a:ea typeface="+mn-ea"/>
                <a:cs typeface="+mn-cs"/>
              </a:rPr>
              <a:t>to inform broader intelligence or respond to current strategic priorities?</a:t>
            </a:r>
          </a:p>
        </p:txBody>
      </p:sp>
      <p:sp>
        <p:nvSpPr>
          <p:cNvPr id="16" name="Text Placeholder 2">
            <a:extLst>
              <a:ext uri="{FF2B5EF4-FFF2-40B4-BE49-F238E27FC236}">
                <a16:creationId xmlns:a16="http://schemas.microsoft.com/office/drawing/2014/main" id="{E2F58A59-E1E2-E98C-F53E-88020B3BD04B}"/>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4" name="Group 3">
            <a:extLst>
              <a:ext uri="{FF2B5EF4-FFF2-40B4-BE49-F238E27FC236}">
                <a16:creationId xmlns:a16="http://schemas.microsoft.com/office/drawing/2014/main" id="{BEB21E65-C1EB-F4FF-C5CF-7839F7B846C3}"/>
              </a:ext>
            </a:extLst>
          </p:cNvPr>
          <p:cNvGrpSpPr/>
          <p:nvPr/>
        </p:nvGrpSpPr>
        <p:grpSpPr>
          <a:xfrm>
            <a:off x="539997" y="4288801"/>
            <a:ext cx="8820000" cy="360000"/>
            <a:chOff x="539997" y="5800722"/>
            <a:chExt cx="8820000" cy="360000"/>
          </a:xfrm>
        </p:grpSpPr>
        <p:sp>
          <p:nvSpPr>
            <p:cNvPr id="13" name="Rectangle 12">
              <a:extLst>
                <a:ext uri="{FF2B5EF4-FFF2-40B4-BE49-F238E27FC236}">
                  <a16:creationId xmlns:a16="http://schemas.microsoft.com/office/drawing/2014/main" id="{5B49A8CF-2A45-8F6B-6673-4131F13A1B2C}"/>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21" name="Freeform 56">
              <a:extLst>
                <a:ext uri="{FF2B5EF4-FFF2-40B4-BE49-F238E27FC236}">
                  <a16:creationId xmlns:a16="http://schemas.microsoft.com/office/drawing/2014/main" id="{B2342A9E-5BCC-2D1A-CC17-8E7BB3D44D9C}"/>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580791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Conduct</a:t>
            </a: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27</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2" name="Rectangle 1">
            <a:extLst>
              <a:ext uri="{FF2B5EF4-FFF2-40B4-BE49-F238E27FC236}">
                <a16:creationId xmlns:a16="http://schemas.microsoft.com/office/drawing/2014/main" id="{C45EE30E-CA19-62A3-F5F0-85AC1924989C}"/>
              </a:ext>
            </a:extLst>
          </p:cNvPr>
          <p:cNvSpPr>
            <a:spLocks/>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a:t>
            </a:r>
            <a:br>
              <a:rPr lang="en-AU" sz="1000" b="1">
                <a:solidFill>
                  <a:srgbClr val="1F2A44"/>
                </a:solidFill>
                <a:cs typeface="Segoe UI Semilight" panose="020B0402040204020203" pitchFamily="34" charset="0"/>
              </a:rPr>
            </a:br>
            <a:r>
              <a:rPr lang="en-AU" sz="1000" b="1">
                <a:solidFill>
                  <a:srgbClr val="1F2A44"/>
                </a:solidFill>
                <a:cs typeface="Segoe UI Semilight" panose="020B0402040204020203" pitchFamily="34" charset="0"/>
              </a:rPr>
              <a:t>Note that at this stage inspectors may make on-the spot assessments of risk.</a:t>
            </a:r>
            <a:endParaRPr lang="en-AU" sz="1000" b="1">
              <a:solidFill>
                <a:schemeClr val="bg2"/>
              </a:solidFill>
            </a:endParaRPr>
          </a:p>
        </p:txBody>
      </p:sp>
      <p:grpSp>
        <p:nvGrpSpPr>
          <p:cNvPr id="59" name="Group 58">
            <a:extLst>
              <a:ext uri="{FF2B5EF4-FFF2-40B4-BE49-F238E27FC236}">
                <a16:creationId xmlns:a16="http://schemas.microsoft.com/office/drawing/2014/main" id="{7966A51E-032F-5CC5-A85C-BE81DF00CB02}"/>
              </a:ext>
            </a:extLst>
          </p:cNvPr>
          <p:cNvGrpSpPr>
            <a:grpSpLocks noChangeAspect="1"/>
          </p:cNvGrpSpPr>
          <p:nvPr/>
        </p:nvGrpSpPr>
        <p:grpSpPr>
          <a:xfrm>
            <a:off x="4319361" y="584059"/>
            <a:ext cx="5039997" cy="254379"/>
            <a:chOff x="-3869578" y="1922284"/>
            <a:chExt cx="4597774" cy="232059"/>
          </a:xfrm>
        </p:grpSpPr>
        <p:grpSp>
          <p:nvGrpSpPr>
            <p:cNvPr id="60" name="Group 59">
              <a:extLst>
                <a:ext uri="{FF2B5EF4-FFF2-40B4-BE49-F238E27FC236}">
                  <a16:creationId xmlns:a16="http://schemas.microsoft.com/office/drawing/2014/main" id="{8C5E0C11-D6FE-55BF-96EE-B467E1A23B4E}"/>
                </a:ext>
              </a:extLst>
            </p:cNvPr>
            <p:cNvGrpSpPr/>
            <p:nvPr/>
          </p:nvGrpSpPr>
          <p:grpSpPr>
            <a:xfrm>
              <a:off x="-3869578" y="1922284"/>
              <a:ext cx="813518" cy="232059"/>
              <a:chOff x="-5562550" y="1992616"/>
              <a:chExt cx="813518" cy="232059"/>
            </a:xfrm>
          </p:grpSpPr>
          <p:sp>
            <p:nvSpPr>
              <p:cNvPr id="158" name="Isosceles Triangle 157">
                <a:extLst>
                  <a:ext uri="{FF2B5EF4-FFF2-40B4-BE49-F238E27FC236}">
                    <a16:creationId xmlns:a16="http://schemas.microsoft.com/office/drawing/2014/main" id="{B650189D-C490-D06C-01EA-447E21E80291}"/>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59" name="Arrow: Pentagon 158">
                <a:extLst>
                  <a:ext uri="{FF2B5EF4-FFF2-40B4-BE49-F238E27FC236}">
                    <a16:creationId xmlns:a16="http://schemas.microsoft.com/office/drawing/2014/main" id="{556B94F7-66F8-12DE-EF91-E9C3CBC92AFC}"/>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160" name="Oval 159">
                <a:extLst>
                  <a:ext uri="{FF2B5EF4-FFF2-40B4-BE49-F238E27FC236}">
                    <a16:creationId xmlns:a16="http://schemas.microsoft.com/office/drawing/2014/main" id="{CCF2E00A-3EB1-65D5-E932-820F08AA2F69}"/>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63" name="Oval 162">
                <a:extLst>
                  <a:ext uri="{FF2B5EF4-FFF2-40B4-BE49-F238E27FC236}">
                    <a16:creationId xmlns:a16="http://schemas.microsoft.com/office/drawing/2014/main" id="{35A22C48-7BFF-065D-D251-4204DD39A1BA}"/>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65" name="Isosceles Triangle 164">
                <a:extLst>
                  <a:ext uri="{FF2B5EF4-FFF2-40B4-BE49-F238E27FC236}">
                    <a16:creationId xmlns:a16="http://schemas.microsoft.com/office/drawing/2014/main" id="{057BB563-DA46-58DA-1BDB-18EA53B88DA3}"/>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67" name="Group 5">
                <a:extLst>
                  <a:ext uri="{FF2B5EF4-FFF2-40B4-BE49-F238E27FC236}">
                    <a16:creationId xmlns:a16="http://schemas.microsoft.com/office/drawing/2014/main" id="{BA40AD7A-781C-94C6-ADF7-973A144A20D3}"/>
                  </a:ext>
                </a:extLst>
              </p:cNvPr>
              <p:cNvGrpSpPr>
                <a:grpSpLocks noChangeAspect="1"/>
              </p:cNvGrpSpPr>
              <p:nvPr/>
            </p:nvGrpSpPr>
            <p:grpSpPr bwMode="auto">
              <a:xfrm>
                <a:off x="-5510730" y="2044519"/>
                <a:ext cx="129011" cy="128252"/>
                <a:chOff x="3163" y="2182"/>
                <a:chExt cx="340" cy="338"/>
              </a:xfrm>
              <a:solidFill>
                <a:schemeClr val="tx2"/>
              </a:solidFill>
            </p:grpSpPr>
            <p:sp>
              <p:nvSpPr>
                <p:cNvPr id="169" name="Freeform 6">
                  <a:extLst>
                    <a:ext uri="{FF2B5EF4-FFF2-40B4-BE49-F238E27FC236}">
                      <a16:creationId xmlns:a16="http://schemas.microsoft.com/office/drawing/2014/main" id="{4CE16F63-9EA8-B05D-CFF3-BF952E97DB48}"/>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70" name="Freeform 7">
                  <a:extLst>
                    <a:ext uri="{FF2B5EF4-FFF2-40B4-BE49-F238E27FC236}">
                      <a16:creationId xmlns:a16="http://schemas.microsoft.com/office/drawing/2014/main" id="{F3C65103-19A9-B0A4-0DB8-DCB0EA282A7F}"/>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71" name="Freeform 8">
                  <a:extLst>
                    <a:ext uri="{FF2B5EF4-FFF2-40B4-BE49-F238E27FC236}">
                      <a16:creationId xmlns:a16="http://schemas.microsoft.com/office/drawing/2014/main" id="{E878FE38-766E-32D7-D960-BDC3ABC9EEC9}"/>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1" name="Group 60">
              <a:extLst>
                <a:ext uri="{FF2B5EF4-FFF2-40B4-BE49-F238E27FC236}">
                  <a16:creationId xmlns:a16="http://schemas.microsoft.com/office/drawing/2014/main" id="{CBDAE077-F9AB-67E3-2399-DAC19B8BAD7F}"/>
                </a:ext>
              </a:extLst>
            </p:cNvPr>
            <p:cNvGrpSpPr/>
            <p:nvPr/>
          </p:nvGrpSpPr>
          <p:grpSpPr>
            <a:xfrm>
              <a:off x="-2940692" y="1922284"/>
              <a:ext cx="814355" cy="232059"/>
              <a:chOff x="-4452658" y="1992616"/>
              <a:chExt cx="814355" cy="232059"/>
            </a:xfrm>
          </p:grpSpPr>
          <p:sp>
            <p:nvSpPr>
              <p:cNvPr id="148" name="Isosceles Triangle 147">
                <a:extLst>
                  <a:ext uri="{FF2B5EF4-FFF2-40B4-BE49-F238E27FC236}">
                    <a16:creationId xmlns:a16="http://schemas.microsoft.com/office/drawing/2014/main" id="{40D202C0-B5F1-3883-7087-A919D58DC932}"/>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49" name="Arrow: Pentagon 148">
                <a:extLst>
                  <a:ext uri="{FF2B5EF4-FFF2-40B4-BE49-F238E27FC236}">
                    <a16:creationId xmlns:a16="http://schemas.microsoft.com/office/drawing/2014/main" id="{98A959ED-79DA-4DAE-DC11-D17AE8EF9B77}"/>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150" name="Isosceles Triangle 149">
                <a:extLst>
                  <a:ext uri="{FF2B5EF4-FFF2-40B4-BE49-F238E27FC236}">
                    <a16:creationId xmlns:a16="http://schemas.microsoft.com/office/drawing/2014/main" id="{9A101C20-5874-73FF-40C7-C73A94DE1684}"/>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51" name="Group 150">
                <a:extLst>
                  <a:ext uri="{FF2B5EF4-FFF2-40B4-BE49-F238E27FC236}">
                    <a16:creationId xmlns:a16="http://schemas.microsoft.com/office/drawing/2014/main" id="{C0B05DD3-8DEC-A58E-C0CF-E3657CDA5763}"/>
                  </a:ext>
                </a:extLst>
              </p:cNvPr>
              <p:cNvGrpSpPr/>
              <p:nvPr/>
            </p:nvGrpSpPr>
            <p:grpSpPr>
              <a:xfrm>
                <a:off x="-4452658" y="1992616"/>
                <a:ext cx="232059" cy="232059"/>
                <a:chOff x="722538" y="2874633"/>
                <a:chExt cx="360000" cy="360000"/>
              </a:xfrm>
            </p:grpSpPr>
            <p:sp>
              <p:nvSpPr>
                <p:cNvPr id="156" name="Oval 155">
                  <a:extLst>
                    <a:ext uri="{FF2B5EF4-FFF2-40B4-BE49-F238E27FC236}">
                      <a16:creationId xmlns:a16="http://schemas.microsoft.com/office/drawing/2014/main" id="{F0716C55-7374-7E6A-A0D3-8ADC7DEE7C7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57" name="Oval 156">
                  <a:extLst>
                    <a:ext uri="{FF2B5EF4-FFF2-40B4-BE49-F238E27FC236}">
                      <a16:creationId xmlns:a16="http://schemas.microsoft.com/office/drawing/2014/main" id="{F2907094-3031-BBA9-385D-687DE2C96351}"/>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152" name="Group 151">
                <a:extLst>
                  <a:ext uri="{FF2B5EF4-FFF2-40B4-BE49-F238E27FC236}">
                    <a16:creationId xmlns:a16="http://schemas.microsoft.com/office/drawing/2014/main" id="{BAB2195B-43A5-369A-D0BE-DBC9B23F5DAE}"/>
                  </a:ext>
                </a:extLst>
              </p:cNvPr>
              <p:cNvGrpSpPr>
                <a:grpSpLocks noChangeAspect="1"/>
              </p:cNvGrpSpPr>
              <p:nvPr/>
            </p:nvGrpSpPr>
            <p:grpSpPr>
              <a:xfrm>
                <a:off x="-4400757" y="2046064"/>
                <a:ext cx="125162" cy="125162"/>
                <a:chOff x="6107113" y="1108075"/>
                <a:chExt cx="542925" cy="542925"/>
              </a:xfrm>
              <a:solidFill>
                <a:schemeClr val="tx2"/>
              </a:solidFill>
            </p:grpSpPr>
            <p:sp>
              <p:nvSpPr>
                <p:cNvPr id="154" name="Freeform 129">
                  <a:extLst>
                    <a:ext uri="{FF2B5EF4-FFF2-40B4-BE49-F238E27FC236}">
                      <a16:creationId xmlns:a16="http://schemas.microsoft.com/office/drawing/2014/main" id="{6908A437-DE1F-4457-A681-36BF2E2130C3}"/>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55" name="Freeform 130">
                  <a:extLst>
                    <a:ext uri="{FF2B5EF4-FFF2-40B4-BE49-F238E27FC236}">
                      <a16:creationId xmlns:a16="http://schemas.microsoft.com/office/drawing/2014/main" id="{9987ECF1-E05A-3B80-EC2E-63C168433CB1}"/>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2" name="Group 61">
              <a:extLst>
                <a:ext uri="{FF2B5EF4-FFF2-40B4-BE49-F238E27FC236}">
                  <a16:creationId xmlns:a16="http://schemas.microsoft.com/office/drawing/2014/main" id="{B37EC7D4-0AE0-0D90-71F9-EB4A8032BBB7}"/>
                </a:ext>
              </a:extLst>
            </p:cNvPr>
            <p:cNvGrpSpPr/>
            <p:nvPr/>
          </p:nvGrpSpPr>
          <p:grpSpPr>
            <a:xfrm>
              <a:off x="-2005853" y="1922284"/>
              <a:ext cx="831754" cy="232059"/>
              <a:chOff x="-3336813" y="1992616"/>
              <a:chExt cx="831754" cy="232059"/>
            </a:xfrm>
          </p:grpSpPr>
          <p:sp>
            <p:nvSpPr>
              <p:cNvPr id="127" name="Isosceles Triangle 126">
                <a:extLst>
                  <a:ext uri="{FF2B5EF4-FFF2-40B4-BE49-F238E27FC236}">
                    <a16:creationId xmlns:a16="http://schemas.microsoft.com/office/drawing/2014/main" id="{4B395B06-563D-A5DC-26C6-F4DB84417A3D}"/>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29" name="Arrow: Pentagon 128">
                <a:extLst>
                  <a:ext uri="{FF2B5EF4-FFF2-40B4-BE49-F238E27FC236}">
                    <a16:creationId xmlns:a16="http://schemas.microsoft.com/office/drawing/2014/main" id="{60568CE1-C872-3FAC-E85D-9FCFB16E6BE0}"/>
                  </a:ext>
                </a:extLst>
              </p:cNvPr>
              <p:cNvSpPr/>
              <p:nvPr/>
            </p:nvSpPr>
            <p:spPr>
              <a:xfrm>
                <a:off x="-3245720" y="2001768"/>
                <a:ext cx="707012"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bg1"/>
                    </a:solidFill>
                    <a:latin typeface="+mj-lt"/>
                  </a:rPr>
                  <a:t>CONDUCT</a:t>
                </a:r>
              </a:p>
            </p:txBody>
          </p:sp>
          <p:sp>
            <p:nvSpPr>
              <p:cNvPr id="131" name="Isosceles Triangle 130">
                <a:extLst>
                  <a:ext uri="{FF2B5EF4-FFF2-40B4-BE49-F238E27FC236}">
                    <a16:creationId xmlns:a16="http://schemas.microsoft.com/office/drawing/2014/main" id="{8CDF0505-C437-419E-94E1-81AF1A9C658F}"/>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33" name="Oval 132">
                <a:extLst>
                  <a:ext uri="{FF2B5EF4-FFF2-40B4-BE49-F238E27FC236}">
                    <a16:creationId xmlns:a16="http://schemas.microsoft.com/office/drawing/2014/main" id="{C5AABDC7-DEFF-623C-5E82-A8C84AC48E83}"/>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35" name="Oval 134">
                <a:extLst>
                  <a:ext uri="{FF2B5EF4-FFF2-40B4-BE49-F238E27FC236}">
                    <a16:creationId xmlns:a16="http://schemas.microsoft.com/office/drawing/2014/main" id="{A5A29434-27A2-1037-C0CC-2AB2F057A362}"/>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37" name="Group 136">
                <a:extLst>
                  <a:ext uri="{FF2B5EF4-FFF2-40B4-BE49-F238E27FC236}">
                    <a16:creationId xmlns:a16="http://schemas.microsoft.com/office/drawing/2014/main" id="{507B220D-D50A-65D4-A866-9A7A1D88D98B}"/>
                  </a:ext>
                </a:extLst>
              </p:cNvPr>
              <p:cNvGrpSpPr>
                <a:grpSpLocks noChangeAspect="1"/>
              </p:cNvGrpSpPr>
              <p:nvPr/>
            </p:nvGrpSpPr>
            <p:grpSpPr>
              <a:xfrm>
                <a:off x="-3266565" y="2049188"/>
                <a:ext cx="96235" cy="118977"/>
                <a:chOff x="5126038" y="3305175"/>
                <a:chExt cx="436562" cy="539750"/>
              </a:xfrm>
              <a:solidFill>
                <a:schemeClr val="tx2"/>
              </a:solidFill>
            </p:grpSpPr>
            <p:sp>
              <p:nvSpPr>
                <p:cNvPr id="138" name="Freeform 34">
                  <a:extLst>
                    <a:ext uri="{FF2B5EF4-FFF2-40B4-BE49-F238E27FC236}">
                      <a16:creationId xmlns:a16="http://schemas.microsoft.com/office/drawing/2014/main" id="{FE5E4171-28F0-E8B8-DDCD-5B02B078B07E}"/>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0" name="Freeform 35">
                  <a:extLst>
                    <a:ext uri="{FF2B5EF4-FFF2-40B4-BE49-F238E27FC236}">
                      <a16:creationId xmlns:a16="http://schemas.microsoft.com/office/drawing/2014/main" id="{E562FB72-39FE-CB88-AFB1-E6A8E4178ED1}"/>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1" name="Freeform 36">
                  <a:extLst>
                    <a:ext uri="{FF2B5EF4-FFF2-40B4-BE49-F238E27FC236}">
                      <a16:creationId xmlns:a16="http://schemas.microsoft.com/office/drawing/2014/main" id="{1FBDABA1-3D58-EE20-BEAC-1B5870635B3C}"/>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3" name="Freeform 37">
                  <a:extLst>
                    <a:ext uri="{FF2B5EF4-FFF2-40B4-BE49-F238E27FC236}">
                      <a16:creationId xmlns:a16="http://schemas.microsoft.com/office/drawing/2014/main" id="{8BD32470-17F8-E6A0-C1AE-6CEAC90D4F69}"/>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4" name="Freeform 38">
                  <a:extLst>
                    <a:ext uri="{FF2B5EF4-FFF2-40B4-BE49-F238E27FC236}">
                      <a16:creationId xmlns:a16="http://schemas.microsoft.com/office/drawing/2014/main" id="{0A67ADA3-BB6F-1C82-9EC4-7C889277A24C}"/>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6" name="Freeform 39">
                  <a:extLst>
                    <a:ext uri="{FF2B5EF4-FFF2-40B4-BE49-F238E27FC236}">
                      <a16:creationId xmlns:a16="http://schemas.microsoft.com/office/drawing/2014/main" id="{323C79BD-BF1C-57B1-8B60-0AD65C2106DE}"/>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47" name="Freeform 40">
                  <a:extLst>
                    <a:ext uri="{FF2B5EF4-FFF2-40B4-BE49-F238E27FC236}">
                      <a16:creationId xmlns:a16="http://schemas.microsoft.com/office/drawing/2014/main" id="{458920B8-DC27-49D9-67BE-539BEE8428C5}"/>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3" name="Group 62">
              <a:extLst>
                <a:ext uri="{FF2B5EF4-FFF2-40B4-BE49-F238E27FC236}">
                  <a16:creationId xmlns:a16="http://schemas.microsoft.com/office/drawing/2014/main" id="{D633747C-2248-B7CC-2B3E-1390258139E4}"/>
                </a:ext>
              </a:extLst>
            </p:cNvPr>
            <p:cNvGrpSpPr/>
            <p:nvPr/>
          </p:nvGrpSpPr>
          <p:grpSpPr>
            <a:xfrm>
              <a:off x="-88602" y="1922284"/>
              <a:ext cx="816798" cy="232059"/>
              <a:chOff x="-1159348" y="1992616"/>
              <a:chExt cx="816798" cy="232059"/>
            </a:xfrm>
          </p:grpSpPr>
          <p:sp>
            <p:nvSpPr>
              <p:cNvPr id="110" name="Arrow: Pentagon 109">
                <a:extLst>
                  <a:ext uri="{FF2B5EF4-FFF2-40B4-BE49-F238E27FC236}">
                    <a16:creationId xmlns:a16="http://schemas.microsoft.com/office/drawing/2014/main" id="{370A44E8-BF9F-A832-A2D9-99A348A95598}"/>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111" name="Group 110">
                <a:extLst>
                  <a:ext uri="{FF2B5EF4-FFF2-40B4-BE49-F238E27FC236}">
                    <a16:creationId xmlns:a16="http://schemas.microsoft.com/office/drawing/2014/main" id="{1F9A0822-C29F-C94E-A771-6E649D374591}"/>
                  </a:ext>
                </a:extLst>
              </p:cNvPr>
              <p:cNvGrpSpPr/>
              <p:nvPr/>
            </p:nvGrpSpPr>
            <p:grpSpPr>
              <a:xfrm>
                <a:off x="-1159348" y="1992616"/>
                <a:ext cx="232059" cy="232059"/>
                <a:chOff x="722538" y="2874633"/>
                <a:chExt cx="360000" cy="360000"/>
              </a:xfrm>
            </p:grpSpPr>
            <p:sp>
              <p:nvSpPr>
                <p:cNvPr id="122" name="Oval 121">
                  <a:extLst>
                    <a:ext uri="{FF2B5EF4-FFF2-40B4-BE49-F238E27FC236}">
                      <a16:creationId xmlns:a16="http://schemas.microsoft.com/office/drawing/2014/main" id="{04B311F0-FFDE-33AC-7913-9D9FDD79B376}"/>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125" name="Oval 124">
                  <a:extLst>
                    <a:ext uri="{FF2B5EF4-FFF2-40B4-BE49-F238E27FC236}">
                      <a16:creationId xmlns:a16="http://schemas.microsoft.com/office/drawing/2014/main" id="{11BE88D0-FDF4-65C2-847C-B8DA987E432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114" name="Group 113">
                <a:extLst>
                  <a:ext uri="{FF2B5EF4-FFF2-40B4-BE49-F238E27FC236}">
                    <a16:creationId xmlns:a16="http://schemas.microsoft.com/office/drawing/2014/main" id="{2BDFBC5B-8A06-FBB1-F1D5-F29AB19988B4}"/>
                  </a:ext>
                </a:extLst>
              </p:cNvPr>
              <p:cNvGrpSpPr>
                <a:grpSpLocks noChangeAspect="1"/>
              </p:cNvGrpSpPr>
              <p:nvPr/>
            </p:nvGrpSpPr>
            <p:grpSpPr>
              <a:xfrm>
                <a:off x="-1104014" y="2061697"/>
                <a:ext cx="121389" cy="93898"/>
                <a:chOff x="8389938" y="1176338"/>
                <a:chExt cx="539751" cy="417513"/>
              </a:xfrm>
              <a:solidFill>
                <a:schemeClr val="tx2"/>
              </a:solidFill>
            </p:grpSpPr>
            <p:sp>
              <p:nvSpPr>
                <p:cNvPr id="117" name="Freeform 23">
                  <a:extLst>
                    <a:ext uri="{FF2B5EF4-FFF2-40B4-BE49-F238E27FC236}">
                      <a16:creationId xmlns:a16="http://schemas.microsoft.com/office/drawing/2014/main" id="{B348706C-3191-C03B-01FD-D3D60C198AA8}"/>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119" name="Freeform 24">
                  <a:extLst>
                    <a:ext uri="{FF2B5EF4-FFF2-40B4-BE49-F238E27FC236}">
                      <a16:creationId xmlns:a16="http://schemas.microsoft.com/office/drawing/2014/main" id="{0219D740-94C1-3A91-0400-1C29222BEA52}"/>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64" name="Group 63">
              <a:extLst>
                <a:ext uri="{FF2B5EF4-FFF2-40B4-BE49-F238E27FC236}">
                  <a16:creationId xmlns:a16="http://schemas.microsoft.com/office/drawing/2014/main" id="{83B28B84-ADA5-BD9A-EA34-26BE83278693}"/>
                </a:ext>
              </a:extLst>
            </p:cNvPr>
            <p:cNvGrpSpPr/>
            <p:nvPr/>
          </p:nvGrpSpPr>
          <p:grpSpPr>
            <a:xfrm>
              <a:off x="-1053614" y="1922284"/>
              <a:ext cx="844528" cy="232059"/>
              <a:chOff x="-2221794" y="1992616"/>
              <a:chExt cx="844528" cy="232059"/>
            </a:xfrm>
          </p:grpSpPr>
          <p:sp>
            <p:nvSpPr>
              <p:cNvPr id="65" name="Isosceles Triangle 64">
                <a:extLst>
                  <a:ext uri="{FF2B5EF4-FFF2-40B4-BE49-F238E27FC236}">
                    <a16:creationId xmlns:a16="http://schemas.microsoft.com/office/drawing/2014/main" id="{5ECCE754-CC0F-B4D6-1A11-B9EEFDC2E540}"/>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67" name="Isosceles Triangle 66">
                <a:extLst>
                  <a:ext uri="{FF2B5EF4-FFF2-40B4-BE49-F238E27FC236}">
                    <a16:creationId xmlns:a16="http://schemas.microsoft.com/office/drawing/2014/main" id="{84A3C74A-3890-F331-D3BE-30277796D1BB}"/>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88" name="Arrow: Pentagon 87">
                <a:extLst>
                  <a:ext uri="{FF2B5EF4-FFF2-40B4-BE49-F238E27FC236}">
                    <a16:creationId xmlns:a16="http://schemas.microsoft.com/office/drawing/2014/main" id="{107A5C07-41FA-2873-F5C3-87B7A7AF6FA2}"/>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93" name="Isosceles Triangle 92">
                <a:extLst>
                  <a:ext uri="{FF2B5EF4-FFF2-40B4-BE49-F238E27FC236}">
                    <a16:creationId xmlns:a16="http://schemas.microsoft.com/office/drawing/2014/main" id="{9A25BD92-F1D7-BD90-6CD9-15B271E32AA6}"/>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01" name="Group 100">
                <a:extLst>
                  <a:ext uri="{FF2B5EF4-FFF2-40B4-BE49-F238E27FC236}">
                    <a16:creationId xmlns:a16="http://schemas.microsoft.com/office/drawing/2014/main" id="{76911DCA-2009-A163-D9DA-B196459527E2}"/>
                  </a:ext>
                </a:extLst>
              </p:cNvPr>
              <p:cNvGrpSpPr/>
              <p:nvPr/>
            </p:nvGrpSpPr>
            <p:grpSpPr>
              <a:xfrm>
                <a:off x="-2221794" y="1992616"/>
                <a:ext cx="232059" cy="232059"/>
                <a:chOff x="722538" y="2874633"/>
                <a:chExt cx="360000" cy="360000"/>
              </a:xfrm>
            </p:grpSpPr>
            <p:sp>
              <p:nvSpPr>
                <p:cNvPr id="108" name="Oval 107">
                  <a:extLst>
                    <a:ext uri="{FF2B5EF4-FFF2-40B4-BE49-F238E27FC236}">
                      <a16:creationId xmlns:a16="http://schemas.microsoft.com/office/drawing/2014/main" id="{696BE915-2E5F-91B6-D35D-F071398D1296}"/>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09" name="Oval 108">
                  <a:extLst>
                    <a:ext uri="{FF2B5EF4-FFF2-40B4-BE49-F238E27FC236}">
                      <a16:creationId xmlns:a16="http://schemas.microsoft.com/office/drawing/2014/main" id="{BB62D434-21F8-C589-22DA-974DAB4E1A95}"/>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103" name="Freeform 23">
                <a:extLst>
                  <a:ext uri="{FF2B5EF4-FFF2-40B4-BE49-F238E27FC236}">
                    <a16:creationId xmlns:a16="http://schemas.microsoft.com/office/drawing/2014/main" id="{DD350F9A-2289-DC5D-4FE9-02F3392E8BCF}"/>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106" name="Oval 105">
                <a:extLst>
                  <a:ext uri="{FF2B5EF4-FFF2-40B4-BE49-F238E27FC236}">
                    <a16:creationId xmlns:a16="http://schemas.microsoft.com/office/drawing/2014/main" id="{99E130F0-ED45-1A6A-AC90-BC7413A696AC}"/>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grpSp>
        <p:nvGrpSpPr>
          <p:cNvPr id="257" name="Group 256">
            <a:extLst>
              <a:ext uri="{FF2B5EF4-FFF2-40B4-BE49-F238E27FC236}">
                <a16:creationId xmlns:a16="http://schemas.microsoft.com/office/drawing/2014/main" id="{66ED0559-30D0-EA0B-A94A-BA5DBD67A7EF}"/>
              </a:ext>
            </a:extLst>
          </p:cNvPr>
          <p:cNvGrpSpPr/>
          <p:nvPr/>
        </p:nvGrpSpPr>
        <p:grpSpPr>
          <a:xfrm>
            <a:off x="935498" y="1280444"/>
            <a:ext cx="8292411" cy="466980"/>
            <a:chOff x="935498" y="1280444"/>
            <a:chExt cx="8292411" cy="466980"/>
          </a:xfrm>
        </p:grpSpPr>
        <p:sp>
          <p:nvSpPr>
            <p:cNvPr id="245" name="Arrow: Pentagon 244">
              <a:extLst>
                <a:ext uri="{FF2B5EF4-FFF2-40B4-BE49-F238E27FC236}">
                  <a16:creationId xmlns:a16="http://schemas.microsoft.com/office/drawing/2014/main" id="{6A768EFE-CFF5-B90B-B6ED-CBB64A985480}"/>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246" name="Isosceles Triangle 245">
              <a:extLst>
                <a:ext uri="{FF2B5EF4-FFF2-40B4-BE49-F238E27FC236}">
                  <a16:creationId xmlns:a16="http://schemas.microsoft.com/office/drawing/2014/main" id="{4810EE26-97E0-89C9-D379-074514B0E98A}"/>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247" name="Straight Connector 246">
              <a:extLst>
                <a:ext uri="{FF2B5EF4-FFF2-40B4-BE49-F238E27FC236}">
                  <a16:creationId xmlns:a16="http://schemas.microsoft.com/office/drawing/2014/main" id="{DDFAF402-E56B-D1D5-C9AC-1143A9B9CDF4}"/>
                </a:ext>
              </a:extLst>
            </p:cNvPr>
            <p:cNvCxnSpPr>
              <a:cxnSpLocks/>
              <a:stCxn id="250" idx="3"/>
              <a:endCxn id="248"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48" name="Isosceles Triangle 247">
              <a:extLst>
                <a:ext uri="{FF2B5EF4-FFF2-40B4-BE49-F238E27FC236}">
                  <a16:creationId xmlns:a16="http://schemas.microsoft.com/office/drawing/2014/main" id="{1D229B1C-24E3-0D5F-E4CA-FCFB0C387050}"/>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49" name="Isosceles Triangle 248">
              <a:extLst>
                <a:ext uri="{FF2B5EF4-FFF2-40B4-BE49-F238E27FC236}">
                  <a16:creationId xmlns:a16="http://schemas.microsoft.com/office/drawing/2014/main" id="{1299B0A0-DB70-ACAC-4693-FD7278BA6683}"/>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0" name="Arrow: Pentagon 249">
              <a:extLst>
                <a:ext uri="{FF2B5EF4-FFF2-40B4-BE49-F238E27FC236}">
                  <a16:creationId xmlns:a16="http://schemas.microsoft.com/office/drawing/2014/main" id="{864684B0-DD76-435A-0650-6C37D27FEE90}"/>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CONDUCT</a:t>
              </a:r>
            </a:p>
          </p:txBody>
        </p:sp>
        <p:sp>
          <p:nvSpPr>
            <p:cNvPr id="251" name="Isosceles Triangle 250">
              <a:extLst>
                <a:ext uri="{FF2B5EF4-FFF2-40B4-BE49-F238E27FC236}">
                  <a16:creationId xmlns:a16="http://schemas.microsoft.com/office/drawing/2014/main" id="{4E027F06-8DE5-7006-2F54-98D7F2D11F9D}"/>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2" name="Oval 251">
              <a:extLst>
                <a:ext uri="{FF2B5EF4-FFF2-40B4-BE49-F238E27FC236}">
                  <a16:creationId xmlns:a16="http://schemas.microsoft.com/office/drawing/2014/main" id="{A467BC7B-274C-B03E-F309-BA0E3DE300DF}"/>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3" name="Oval 252">
              <a:extLst>
                <a:ext uri="{FF2B5EF4-FFF2-40B4-BE49-F238E27FC236}">
                  <a16:creationId xmlns:a16="http://schemas.microsoft.com/office/drawing/2014/main" id="{77DA058C-E5BC-2D1E-A08D-025AC0190A11}"/>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195" name="Group 194">
              <a:extLst>
                <a:ext uri="{FF2B5EF4-FFF2-40B4-BE49-F238E27FC236}">
                  <a16:creationId xmlns:a16="http://schemas.microsoft.com/office/drawing/2014/main" id="{942D1390-52F5-D4CB-CFAC-96F43327BDEF}"/>
                </a:ext>
              </a:extLst>
            </p:cNvPr>
            <p:cNvGrpSpPr>
              <a:grpSpLocks noChangeAspect="1"/>
            </p:cNvGrpSpPr>
            <p:nvPr/>
          </p:nvGrpSpPr>
          <p:grpSpPr>
            <a:xfrm>
              <a:off x="1087950" y="1413749"/>
              <a:ext cx="162076" cy="200370"/>
              <a:chOff x="5126038" y="3305175"/>
              <a:chExt cx="436562" cy="539750"/>
            </a:xfrm>
            <a:solidFill>
              <a:schemeClr val="tx2"/>
            </a:solidFill>
          </p:grpSpPr>
          <p:sp>
            <p:nvSpPr>
              <p:cNvPr id="213" name="Freeform 34">
                <a:extLst>
                  <a:ext uri="{FF2B5EF4-FFF2-40B4-BE49-F238E27FC236}">
                    <a16:creationId xmlns:a16="http://schemas.microsoft.com/office/drawing/2014/main" id="{C8CA6648-63FD-6633-A36A-95329CC46E51}"/>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4" name="Freeform 35">
                <a:extLst>
                  <a:ext uri="{FF2B5EF4-FFF2-40B4-BE49-F238E27FC236}">
                    <a16:creationId xmlns:a16="http://schemas.microsoft.com/office/drawing/2014/main" id="{A695E6F3-7C4E-5247-20FA-FDCB6FD0E6E4}"/>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5" name="Freeform 36">
                <a:extLst>
                  <a:ext uri="{FF2B5EF4-FFF2-40B4-BE49-F238E27FC236}">
                    <a16:creationId xmlns:a16="http://schemas.microsoft.com/office/drawing/2014/main" id="{FFEC6652-9629-7990-4165-C5D7265DFFE6}"/>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6" name="Freeform 37">
                <a:extLst>
                  <a:ext uri="{FF2B5EF4-FFF2-40B4-BE49-F238E27FC236}">
                    <a16:creationId xmlns:a16="http://schemas.microsoft.com/office/drawing/2014/main" id="{16F9FA8C-DEDB-8A04-70F0-C474169708E1}"/>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7" name="Freeform 38">
                <a:extLst>
                  <a:ext uri="{FF2B5EF4-FFF2-40B4-BE49-F238E27FC236}">
                    <a16:creationId xmlns:a16="http://schemas.microsoft.com/office/drawing/2014/main" id="{8C4E70D6-5A5A-6742-A8A1-0CF6805570CD}"/>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18" name="Freeform 39">
                <a:extLst>
                  <a:ext uri="{FF2B5EF4-FFF2-40B4-BE49-F238E27FC236}">
                    <a16:creationId xmlns:a16="http://schemas.microsoft.com/office/drawing/2014/main" id="{23CF7FF8-928E-7844-B6A0-D88E584BABB5}"/>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20" name="Freeform 40">
                <a:extLst>
                  <a:ext uri="{FF2B5EF4-FFF2-40B4-BE49-F238E27FC236}">
                    <a16:creationId xmlns:a16="http://schemas.microsoft.com/office/drawing/2014/main" id="{C71F51BD-99FD-B4A1-A00E-798C3FB625CD}"/>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sp>
        <p:nvSpPr>
          <p:cNvPr id="261" name="Isosceles Triangle 260">
            <a:extLst>
              <a:ext uri="{FF2B5EF4-FFF2-40B4-BE49-F238E27FC236}">
                <a16:creationId xmlns:a16="http://schemas.microsoft.com/office/drawing/2014/main" id="{945EBFAA-1CD8-05FE-64CA-E0691EAC9A0E}"/>
              </a:ext>
            </a:extLst>
          </p:cNvPr>
          <p:cNvSpPr/>
          <p:nvPr/>
        </p:nvSpPr>
        <p:spPr>
          <a:xfrm rot="5400000">
            <a:off x="5588476" y="21627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62" name="Rectangle 261">
            <a:extLst>
              <a:ext uri="{FF2B5EF4-FFF2-40B4-BE49-F238E27FC236}">
                <a16:creationId xmlns:a16="http://schemas.microsoft.com/office/drawing/2014/main" id="{E04605A3-4A52-55A5-EE26-C4BA6EAFAF47}"/>
              </a:ext>
            </a:extLst>
          </p:cNvPr>
          <p:cNvSpPr/>
          <p:nvPr/>
        </p:nvSpPr>
        <p:spPr>
          <a:xfrm>
            <a:off x="935498" y="2080369"/>
            <a:ext cx="4596182"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Collect information</a:t>
            </a:r>
          </a:p>
        </p:txBody>
      </p:sp>
      <p:sp>
        <p:nvSpPr>
          <p:cNvPr id="263" name="Rectangle 262">
            <a:extLst>
              <a:ext uri="{FF2B5EF4-FFF2-40B4-BE49-F238E27FC236}">
                <a16:creationId xmlns:a16="http://schemas.microsoft.com/office/drawing/2014/main" id="{7CA97A37-C71B-32A1-CAA7-FDD1D3077C03}"/>
              </a:ext>
            </a:extLst>
          </p:cNvPr>
          <p:cNvSpPr/>
          <p:nvPr/>
        </p:nvSpPr>
        <p:spPr>
          <a:xfrm>
            <a:off x="5775657" y="2080369"/>
            <a:ext cx="3452251"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Review</a:t>
            </a:r>
          </a:p>
        </p:txBody>
      </p:sp>
      <p:sp>
        <p:nvSpPr>
          <p:cNvPr id="266" name="Rectangle 265">
            <a:extLst>
              <a:ext uri="{FF2B5EF4-FFF2-40B4-BE49-F238E27FC236}">
                <a16:creationId xmlns:a16="http://schemas.microsoft.com/office/drawing/2014/main" id="{C1D10FEE-FAB0-588E-7A72-ADEF85A49A7B}"/>
              </a:ext>
            </a:extLst>
          </p:cNvPr>
          <p:cNvSpPr/>
          <p:nvPr/>
        </p:nvSpPr>
        <p:spPr>
          <a:xfrm>
            <a:off x="935498" y="3235232"/>
            <a:ext cx="236776" cy="1423658"/>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a:t>
            </a:r>
          </a:p>
        </p:txBody>
      </p:sp>
      <p:sp>
        <p:nvSpPr>
          <p:cNvPr id="267" name="Rectangle 266">
            <a:extLst>
              <a:ext uri="{FF2B5EF4-FFF2-40B4-BE49-F238E27FC236}">
                <a16:creationId xmlns:a16="http://schemas.microsoft.com/office/drawing/2014/main" id="{496FC571-D178-2DE9-A3A4-25317D395F96}"/>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8" name="Rectangle 267">
            <a:extLst>
              <a:ext uri="{FF2B5EF4-FFF2-40B4-BE49-F238E27FC236}">
                <a16:creationId xmlns:a16="http://schemas.microsoft.com/office/drawing/2014/main" id="{CDF6BD15-2AF0-F353-8D54-180994D6F85C}"/>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69" name="Content Placeholder 1">
            <a:extLst>
              <a:ext uri="{FF2B5EF4-FFF2-40B4-BE49-F238E27FC236}">
                <a16:creationId xmlns:a16="http://schemas.microsoft.com/office/drawing/2014/main" id="{5D74EDCC-1CC1-0197-A961-52CE245B39B4}"/>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70" name="Content Placeholder 1">
            <a:extLst>
              <a:ext uri="{FF2B5EF4-FFF2-40B4-BE49-F238E27FC236}">
                <a16:creationId xmlns:a16="http://schemas.microsoft.com/office/drawing/2014/main" id="{436DFFF1-5353-17B5-72B6-FDBD379DACB2}"/>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grpSp>
        <p:nvGrpSpPr>
          <p:cNvPr id="271" name="Group 270">
            <a:extLst>
              <a:ext uri="{FF2B5EF4-FFF2-40B4-BE49-F238E27FC236}">
                <a16:creationId xmlns:a16="http://schemas.microsoft.com/office/drawing/2014/main" id="{5CE2A8B9-7E07-023A-DEE9-6C2DA8450A0C}"/>
              </a:ext>
            </a:extLst>
          </p:cNvPr>
          <p:cNvGrpSpPr/>
          <p:nvPr/>
        </p:nvGrpSpPr>
        <p:grpSpPr>
          <a:xfrm>
            <a:off x="5192305" y="5313828"/>
            <a:ext cx="4027932" cy="879244"/>
            <a:chOff x="5199976" y="5125940"/>
            <a:chExt cx="4027932" cy="1255910"/>
          </a:xfrm>
        </p:grpSpPr>
        <p:sp>
          <p:nvSpPr>
            <p:cNvPr id="272" name="Right Triangle 271">
              <a:extLst>
                <a:ext uri="{FF2B5EF4-FFF2-40B4-BE49-F238E27FC236}">
                  <a16:creationId xmlns:a16="http://schemas.microsoft.com/office/drawing/2014/main" id="{ABF5B87E-61F3-3D91-8D71-69C328EEA271}"/>
                </a:ext>
              </a:extLst>
            </p:cNvPr>
            <p:cNvSpPr/>
            <p:nvPr/>
          </p:nvSpPr>
          <p:spPr>
            <a:xfrm rot="5400000">
              <a:off x="5126720" y="5199196"/>
              <a:ext cx="488511"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73" name="object 112">
              <a:extLst>
                <a:ext uri="{FF2B5EF4-FFF2-40B4-BE49-F238E27FC236}">
                  <a16:creationId xmlns:a16="http://schemas.microsoft.com/office/drawing/2014/main" id="{ACF02170-C14A-77B6-8381-5AA8DD4E5E28}"/>
                </a:ext>
              </a:extLst>
            </p:cNvPr>
            <p:cNvSpPr txBox="1"/>
            <p:nvPr/>
          </p:nvSpPr>
          <p:spPr>
            <a:xfrm>
              <a:off x="5245451" y="5206981"/>
              <a:ext cx="3982457" cy="117486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Conduct</a:t>
              </a:r>
              <a:r>
                <a:rPr lang="en-AU" sz="1000">
                  <a:latin typeface="+mj-lt"/>
                  <a:cs typeface="Times New Roman"/>
                </a:rPr>
                <a:t>: Conduct your inspection to collect all relevant information and identify non-compliances. This information will be used at a later stage to make an informed decision about whether further action is required and what action is appropriate.</a:t>
              </a:r>
            </a:p>
          </p:txBody>
        </p:sp>
      </p:grpSp>
      <p:sp>
        <p:nvSpPr>
          <p:cNvPr id="274" name="Content Placeholder 1">
            <a:extLst>
              <a:ext uri="{FF2B5EF4-FFF2-40B4-BE49-F238E27FC236}">
                <a16:creationId xmlns:a16="http://schemas.microsoft.com/office/drawing/2014/main" id="{361E75AA-591C-923F-9B13-D242388440B0}"/>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sp>
        <p:nvSpPr>
          <p:cNvPr id="275" name="Content Placeholder 1">
            <a:extLst>
              <a:ext uri="{FF2B5EF4-FFF2-40B4-BE49-F238E27FC236}">
                <a16:creationId xmlns:a16="http://schemas.microsoft.com/office/drawing/2014/main" id="{1754E360-70E2-8B47-1963-9D3C2313F88C}"/>
              </a:ext>
            </a:extLst>
          </p:cNvPr>
          <p:cNvSpPr txBox="1">
            <a:spLocks/>
          </p:cNvSpPr>
          <p:nvPr/>
        </p:nvSpPr>
        <p:spPr>
          <a:xfrm>
            <a:off x="2819225" y="5945002"/>
            <a:ext cx="1464643"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Desktop assessments</a:t>
            </a:r>
          </a:p>
        </p:txBody>
      </p:sp>
      <p:cxnSp>
        <p:nvCxnSpPr>
          <p:cNvPr id="276" name="Straight Arrow Connector 275">
            <a:extLst>
              <a:ext uri="{FF2B5EF4-FFF2-40B4-BE49-F238E27FC236}">
                <a16:creationId xmlns:a16="http://schemas.microsoft.com/office/drawing/2014/main" id="{1F2D573F-5F6A-66F7-658E-8605AFF7624F}"/>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77" name="Straight Arrow Connector 276">
            <a:extLst>
              <a:ext uri="{FF2B5EF4-FFF2-40B4-BE49-F238E27FC236}">
                <a16:creationId xmlns:a16="http://schemas.microsoft.com/office/drawing/2014/main" id="{E8A6484B-B11A-2BDD-55F6-299737C3584C}"/>
              </a:ext>
            </a:extLst>
          </p:cNvPr>
          <p:cNvCxnSpPr>
            <a:cxnSpLocks/>
          </p:cNvCxnSpPr>
          <p:nvPr/>
        </p:nvCxnSpPr>
        <p:spPr>
          <a:xfrm>
            <a:off x="2518320" y="6044812"/>
            <a:ext cx="216000" cy="0"/>
          </a:xfrm>
          <a:prstGeom prst="straightConnector1">
            <a:avLst/>
          </a:prstGeom>
          <a:ln w="12700" cap="rnd">
            <a:solidFill>
              <a:schemeClr val="accent3"/>
            </a:solidFill>
            <a:prstDash val="solid"/>
            <a:tailEnd type="triangle" w="sm" len="sm"/>
          </a:ln>
        </p:spPr>
        <p:style>
          <a:lnRef idx="1">
            <a:schemeClr val="accent1"/>
          </a:lnRef>
          <a:fillRef idx="0">
            <a:schemeClr val="accent1"/>
          </a:fillRef>
          <a:effectRef idx="0">
            <a:schemeClr val="accent1"/>
          </a:effectRef>
          <a:fontRef idx="minor">
            <a:schemeClr val="tx1"/>
          </a:fontRef>
        </p:style>
      </p:cxnSp>
      <p:sp>
        <p:nvSpPr>
          <p:cNvPr id="289" name="Rectangle 288">
            <a:extLst>
              <a:ext uri="{FF2B5EF4-FFF2-40B4-BE49-F238E27FC236}">
                <a16:creationId xmlns:a16="http://schemas.microsoft.com/office/drawing/2014/main" id="{9694BE80-E14B-CCFD-B9A5-275928032BE7}"/>
              </a:ext>
            </a:extLst>
          </p:cNvPr>
          <p:cNvSpPr>
            <a:spLocks/>
          </p:cNvSpPr>
          <p:nvPr/>
        </p:nvSpPr>
        <p:spPr>
          <a:xfrm>
            <a:off x="2529858" y="3235232"/>
            <a:ext cx="784705" cy="667378"/>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Travel </a:t>
            </a:r>
            <a:br>
              <a:rPr lang="en-AU" sz="900" spc="-10">
                <a:solidFill>
                  <a:srgbClr val="1A1A1A"/>
                </a:solidFill>
                <a:latin typeface="+mj-lt"/>
                <a:cs typeface="Open Sans"/>
              </a:rPr>
            </a:br>
            <a:r>
              <a:rPr lang="en-AU" sz="900" spc="-10">
                <a:solidFill>
                  <a:srgbClr val="1A1A1A"/>
                </a:solidFill>
                <a:latin typeface="+mj-lt"/>
                <a:cs typeface="Open Sans"/>
              </a:rPr>
              <a:t>to site</a:t>
            </a:r>
          </a:p>
        </p:txBody>
      </p:sp>
      <p:sp>
        <p:nvSpPr>
          <p:cNvPr id="292" name="Rectangle 291">
            <a:extLst>
              <a:ext uri="{FF2B5EF4-FFF2-40B4-BE49-F238E27FC236}">
                <a16:creationId xmlns:a16="http://schemas.microsoft.com/office/drawing/2014/main" id="{1CECA4D5-6C10-8C02-C0EA-085016337658}"/>
              </a:ext>
            </a:extLst>
          </p:cNvPr>
          <p:cNvSpPr>
            <a:spLocks/>
          </p:cNvSpPr>
          <p:nvPr/>
        </p:nvSpPr>
        <p:spPr>
          <a:xfrm>
            <a:off x="3539837" y="3235232"/>
            <a:ext cx="784705" cy="667378"/>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Enter site and make presence known</a:t>
            </a:r>
          </a:p>
        </p:txBody>
      </p:sp>
      <p:grpSp>
        <p:nvGrpSpPr>
          <p:cNvPr id="372" name="Group 371">
            <a:extLst>
              <a:ext uri="{FF2B5EF4-FFF2-40B4-BE49-F238E27FC236}">
                <a16:creationId xmlns:a16="http://schemas.microsoft.com/office/drawing/2014/main" id="{1338EDE1-E10B-881A-644F-169B05AE0CC6}"/>
              </a:ext>
            </a:extLst>
          </p:cNvPr>
          <p:cNvGrpSpPr/>
          <p:nvPr/>
        </p:nvGrpSpPr>
        <p:grpSpPr>
          <a:xfrm>
            <a:off x="4549816" y="3235231"/>
            <a:ext cx="1000567" cy="667379"/>
            <a:chOff x="4745678" y="3932407"/>
            <a:chExt cx="1000567" cy="667379"/>
          </a:xfrm>
        </p:grpSpPr>
        <p:sp>
          <p:nvSpPr>
            <p:cNvPr id="295" name="Rectangle 294">
              <a:extLst>
                <a:ext uri="{FF2B5EF4-FFF2-40B4-BE49-F238E27FC236}">
                  <a16:creationId xmlns:a16="http://schemas.microsoft.com/office/drawing/2014/main" id="{35928F96-2833-BC93-6FDF-D49217F3DD84}"/>
                </a:ext>
              </a:extLst>
            </p:cNvPr>
            <p:cNvSpPr>
              <a:spLocks/>
            </p:cNvSpPr>
            <p:nvPr/>
          </p:nvSpPr>
          <p:spPr>
            <a:xfrm>
              <a:off x="4745678" y="4088952"/>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Collect information on non-compliance</a:t>
              </a:r>
            </a:p>
          </p:txBody>
        </p:sp>
        <p:sp>
          <p:nvSpPr>
            <p:cNvPr id="296" name="Rectangle 295">
              <a:extLst>
                <a:ext uri="{FF2B5EF4-FFF2-40B4-BE49-F238E27FC236}">
                  <a16:creationId xmlns:a16="http://schemas.microsoft.com/office/drawing/2014/main" id="{C79B5524-F458-808B-32CB-00D94852532C}"/>
                </a:ext>
              </a:extLst>
            </p:cNvPr>
            <p:cNvSpPr>
              <a:spLocks/>
            </p:cNvSpPr>
            <p:nvPr/>
          </p:nvSpPr>
          <p:spPr>
            <a:xfrm>
              <a:off x="4745678" y="3932407"/>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374" name="Group 373">
            <a:extLst>
              <a:ext uri="{FF2B5EF4-FFF2-40B4-BE49-F238E27FC236}">
                <a16:creationId xmlns:a16="http://schemas.microsoft.com/office/drawing/2014/main" id="{929C736D-8F00-73F6-852E-12BCE938F800}"/>
              </a:ext>
            </a:extLst>
          </p:cNvPr>
          <p:cNvGrpSpPr/>
          <p:nvPr/>
        </p:nvGrpSpPr>
        <p:grpSpPr>
          <a:xfrm>
            <a:off x="5775658" y="3235231"/>
            <a:ext cx="964740" cy="1423657"/>
            <a:chOff x="5906233" y="3932407"/>
            <a:chExt cx="1000567" cy="1423657"/>
          </a:xfrm>
        </p:grpSpPr>
        <p:sp>
          <p:nvSpPr>
            <p:cNvPr id="298" name="Rectangle 297">
              <a:extLst>
                <a:ext uri="{FF2B5EF4-FFF2-40B4-BE49-F238E27FC236}">
                  <a16:creationId xmlns:a16="http://schemas.microsoft.com/office/drawing/2014/main" id="{2C46074B-B0CB-0078-BF93-1512027801D6}"/>
                </a:ext>
              </a:extLst>
            </p:cNvPr>
            <p:cNvSpPr>
              <a:spLocks/>
            </p:cNvSpPr>
            <p:nvPr/>
          </p:nvSpPr>
          <p:spPr>
            <a:xfrm>
              <a:off x="5906233" y="4088951"/>
              <a:ext cx="1000567" cy="1267113"/>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Review information collected </a:t>
              </a:r>
            </a:p>
          </p:txBody>
        </p:sp>
        <p:sp>
          <p:nvSpPr>
            <p:cNvPr id="299" name="Rectangle 298">
              <a:extLst>
                <a:ext uri="{FF2B5EF4-FFF2-40B4-BE49-F238E27FC236}">
                  <a16:creationId xmlns:a16="http://schemas.microsoft.com/office/drawing/2014/main" id="{1DAF2AB7-E967-A382-D1D2-85AA78ADF992}"/>
                </a:ext>
              </a:extLst>
            </p:cNvPr>
            <p:cNvSpPr>
              <a:spLocks/>
            </p:cNvSpPr>
            <p:nvPr/>
          </p:nvSpPr>
          <p:spPr>
            <a:xfrm>
              <a:off x="5906233" y="3932407"/>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sp>
        <p:nvSpPr>
          <p:cNvPr id="312" name="Rectangle 311">
            <a:extLst>
              <a:ext uri="{FF2B5EF4-FFF2-40B4-BE49-F238E27FC236}">
                <a16:creationId xmlns:a16="http://schemas.microsoft.com/office/drawing/2014/main" id="{C5182453-6FEE-DBEA-7A0F-C5CA43CAEF63}"/>
              </a:ext>
            </a:extLst>
          </p:cNvPr>
          <p:cNvSpPr>
            <a:spLocks/>
          </p:cNvSpPr>
          <p:nvPr/>
        </p:nvSpPr>
        <p:spPr>
          <a:xfrm>
            <a:off x="6907968" y="3235231"/>
            <a:ext cx="1094098" cy="41528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Further information required</a:t>
            </a:r>
          </a:p>
        </p:txBody>
      </p:sp>
      <p:sp>
        <p:nvSpPr>
          <p:cNvPr id="313" name="Rectangle 312">
            <a:extLst>
              <a:ext uri="{FF2B5EF4-FFF2-40B4-BE49-F238E27FC236}">
                <a16:creationId xmlns:a16="http://schemas.microsoft.com/office/drawing/2014/main" id="{7BD00FBB-69BE-0D8F-EA66-1C85324C1079}"/>
              </a:ext>
            </a:extLst>
          </p:cNvPr>
          <p:cNvSpPr>
            <a:spLocks/>
          </p:cNvSpPr>
          <p:nvPr/>
        </p:nvSpPr>
        <p:spPr>
          <a:xfrm>
            <a:off x="6907968" y="3701616"/>
            <a:ext cx="1094098" cy="546748"/>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Identified non-compliance outside of intended inspection scope</a:t>
            </a:r>
          </a:p>
        </p:txBody>
      </p:sp>
      <p:grpSp>
        <p:nvGrpSpPr>
          <p:cNvPr id="357" name="Group 356">
            <a:extLst>
              <a:ext uri="{FF2B5EF4-FFF2-40B4-BE49-F238E27FC236}">
                <a16:creationId xmlns:a16="http://schemas.microsoft.com/office/drawing/2014/main" id="{A9F8ADD4-9EC7-55D0-B158-C16ED0A3066D}"/>
              </a:ext>
            </a:extLst>
          </p:cNvPr>
          <p:cNvGrpSpPr/>
          <p:nvPr/>
        </p:nvGrpSpPr>
        <p:grpSpPr>
          <a:xfrm>
            <a:off x="1304017" y="3235231"/>
            <a:ext cx="1000567" cy="667378"/>
            <a:chOff x="1264013" y="3932407"/>
            <a:chExt cx="1000567" cy="667378"/>
          </a:xfrm>
        </p:grpSpPr>
        <p:sp>
          <p:nvSpPr>
            <p:cNvPr id="340" name="Rectangle 339">
              <a:extLst>
                <a:ext uri="{FF2B5EF4-FFF2-40B4-BE49-F238E27FC236}">
                  <a16:creationId xmlns:a16="http://schemas.microsoft.com/office/drawing/2014/main" id="{BF333770-18CF-AEFD-C4AB-B50E257ED499}"/>
                </a:ext>
              </a:extLst>
            </p:cNvPr>
            <p:cNvSpPr>
              <a:spLocks/>
            </p:cNvSpPr>
            <p:nvPr/>
          </p:nvSpPr>
          <p:spPr>
            <a:xfrm>
              <a:off x="1264013" y="4088951"/>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dirty="0">
                  <a:solidFill>
                    <a:srgbClr val="1A1A1A"/>
                  </a:solidFill>
                  <a:latin typeface="+mj-lt"/>
                  <a:cs typeface="Open Sans"/>
                </a:rPr>
                <a:t>Collect all tools and equipment</a:t>
              </a:r>
            </a:p>
          </p:txBody>
        </p:sp>
        <p:sp>
          <p:nvSpPr>
            <p:cNvPr id="287" name="Rectangle 286">
              <a:extLst>
                <a:ext uri="{FF2B5EF4-FFF2-40B4-BE49-F238E27FC236}">
                  <a16:creationId xmlns:a16="http://schemas.microsoft.com/office/drawing/2014/main" id="{407B517E-5BC3-F1A4-E31C-FCE3FEC96FD8}"/>
                </a:ext>
              </a:extLst>
            </p:cNvPr>
            <p:cNvSpPr>
              <a:spLocks/>
            </p:cNvSpPr>
            <p:nvPr/>
          </p:nvSpPr>
          <p:spPr>
            <a:xfrm>
              <a:off x="1264013" y="3932407"/>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358" name="Group 357">
            <a:extLst>
              <a:ext uri="{FF2B5EF4-FFF2-40B4-BE49-F238E27FC236}">
                <a16:creationId xmlns:a16="http://schemas.microsoft.com/office/drawing/2014/main" id="{A3AC006C-57C1-B588-CC22-49EB6B8E756D}"/>
              </a:ext>
            </a:extLst>
          </p:cNvPr>
          <p:cNvGrpSpPr/>
          <p:nvPr/>
        </p:nvGrpSpPr>
        <p:grpSpPr>
          <a:xfrm>
            <a:off x="1291867" y="3991510"/>
            <a:ext cx="1000567" cy="667378"/>
            <a:chOff x="1251863" y="4688686"/>
            <a:chExt cx="1000567" cy="667378"/>
          </a:xfrm>
        </p:grpSpPr>
        <p:sp>
          <p:nvSpPr>
            <p:cNvPr id="341" name="Rectangle 340">
              <a:extLst>
                <a:ext uri="{FF2B5EF4-FFF2-40B4-BE49-F238E27FC236}">
                  <a16:creationId xmlns:a16="http://schemas.microsoft.com/office/drawing/2014/main" id="{F46DC9A0-E8BC-11B2-1DBC-51B9D42569D4}"/>
                </a:ext>
              </a:extLst>
            </p:cNvPr>
            <p:cNvSpPr>
              <a:spLocks/>
            </p:cNvSpPr>
            <p:nvPr/>
          </p:nvSpPr>
          <p:spPr>
            <a:xfrm>
              <a:off x="1251863" y="4845230"/>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Collate all relevant documents</a:t>
              </a:r>
            </a:p>
          </p:txBody>
        </p:sp>
        <p:sp>
          <p:nvSpPr>
            <p:cNvPr id="342" name="Rectangle 341">
              <a:extLst>
                <a:ext uri="{FF2B5EF4-FFF2-40B4-BE49-F238E27FC236}">
                  <a16:creationId xmlns:a16="http://schemas.microsoft.com/office/drawing/2014/main" id="{748A7D16-5774-5598-B872-D99C6BADA6D4}"/>
                </a:ext>
              </a:extLst>
            </p:cNvPr>
            <p:cNvSpPr>
              <a:spLocks/>
            </p:cNvSpPr>
            <p:nvPr/>
          </p:nvSpPr>
          <p:spPr>
            <a:xfrm>
              <a:off x="1251863" y="4688686"/>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373" name="Group 372">
            <a:extLst>
              <a:ext uri="{FF2B5EF4-FFF2-40B4-BE49-F238E27FC236}">
                <a16:creationId xmlns:a16="http://schemas.microsoft.com/office/drawing/2014/main" id="{413C7FD0-A135-83E1-6F8F-7F191AD25265}"/>
              </a:ext>
            </a:extLst>
          </p:cNvPr>
          <p:cNvGrpSpPr/>
          <p:nvPr/>
        </p:nvGrpSpPr>
        <p:grpSpPr>
          <a:xfrm>
            <a:off x="4549816" y="3991510"/>
            <a:ext cx="1000567" cy="667379"/>
            <a:chOff x="4745678" y="4688686"/>
            <a:chExt cx="1000567" cy="667379"/>
          </a:xfrm>
        </p:grpSpPr>
        <p:sp>
          <p:nvSpPr>
            <p:cNvPr id="344" name="Rectangle 343">
              <a:extLst>
                <a:ext uri="{FF2B5EF4-FFF2-40B4-BE49-F238E27FC236}">
                  <a16:creationId xmlns:a16="http://schemas.microsoft.com/office/drawing/2014/main" id="{AEE7F84E-A112-7C69-984A-04BA96C7FC38}"/>
                </a:ext>
              </a:extLst>
            </p:cNvPr>
            <p:cNvSpPr>
              <a:spLocks/>
            </p:cNvSpPr>
            <p:nvPr/>
          </p:nvSpPr>
          <p:spPr>
            <a:xfrm>
              <a:off x="4745678" y="4845231"/>
              <a:ext cx="1000567" cy="510834"/>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Conduct </a:t>
              </a:r>
              <a:br>
                <a:rPr lang="en-AU" sz="900" spc="-10">
                  <a:solidFill>
                    <a:srgbClr val="1A1A1A"/>
                  </a:solidFill>
                  <a:latin typeface="+mj-lt"/>
                  <a:cs typeface="Open Sans"/>
                </a:rPr>
              </a:br>
              <a:r>
                <a:rPr lang="en-AU" sz="900" spc="-10">
                  <a:solidFill>
                    <a:srgbClr val="1A1A1A"/>
                  </a:solidFill>
                  <a:latin typeface="+mj-lt"/>
                  <a:cs typeface="Open Sans"/>
                </a:rPr>
                <a:t>desktop assessment</a:t>
              </a:r>
            </a:p>
          </p:txBody>
        </p:sp>
        <p:sp>
          <p:nvSpPr>
            <p:cNvPr id="345" name="Rectangle 344">
              <a:extLst>
                <a:ext uri="{FF2B5EF4-FFF2-40B4-BE49-F238E27FC236}">
                  <a16:creationId xmlns:a16="http://schemas.microsoft.com/office/drawing/2014/main" id="{D523AB0E-8C91-A3DA-834F-BA39CDE67637}"/>
                </a:ext>
              </a:extLst>
            </p:cNvPr>
            <p:cNvSpPr>
              <a:spLocks/>
            </p:cNvSpPr>
            <p:nvPr/>
          </p:nvSpPr>
          <p:spPr>
            <a:xfrm>
              <a:off x="4745678" y="4688686"/>
              <a:ext cx="1000567"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sp>
        <p:nvSpPr>
          <p:cNvPr id="355" name="Isosceles Triangle 354">
            <a:extLst>
              <a:ext uri="{FF2B5EF4-FFF2-40B4-BE49-F238E27FC236}">
                <a16:creationId xmlns:a16="http://schemas.microsoft.com/office/drawing/2014/main" id="{5399E849-F8F1-E9AD-9A55-824252C11AAE}"/>
              </a:ext>
            </a:extLst>
          </p:cNvPr>
          <p:cNvSpPr/>
          <p:nvPr/>
        </p:nvSpPr>
        <p:spPr>
          <a:xfrm rot="5400000">
            <a:off x="1172954" y="35305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356" name="Isosceles Triangle 355">
            <a:extLst>
              <a:ext uri="{FF2B5EF4-FFF2-40B4-BE49-F238E27FC236}">
                <a16:creationId xmlns:a16="http://schemas.microsoft.com/office/drawing/2014/main" id="{A09B650F-9290-6A55-5FE4-238A21C59AF1}"/>
              </a:ext>
            </a:extLst>
          </p:cNvPr>
          <p:cNvSpPr/>
          <p:nvPr/>
        </p:nvSpPr>
        <p:spPr>
          <a:xfrm rot="5400000">
            <a:off x="1172954" y="4286829"/>
            <a:ext cx="130383" cy="7674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cxnSp>
        <p:nvCxnSpPr>
          <p:cNvPr id="360" name="Straight Arrow Connector 359">
            <a:extLst>
              <a:ext uri="{FF2B5EF4-FFF2-40B4-BE49-F238E27FC236}">
                <a16:creationId xmlns:a16="http://schemas.microsoft.com/office/drawing/2014/main" id="{75733119-F9BA-3BE0-36F3-F2F1111F6353}"/>
              </a:ext>
            </a:extLst>
          </p:cNvPr>
          <p:cNvCxnSpPr>
            <a:cxnSpLocks/>
            <a:endCxn id="289" idx="1"/>
          </p:cNvCxnSpPr>
          <p:nvPr/>
        </p:nvCxnSpPr>
        <p:spPr>
          <a:xfrm>
            <a:off x="2311353" y="3567831"/>
            <a:ext cx="218505" cy="109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Straight Arrow Connector 361">
            <a:extLst>
              <a:ext uri="{FF2B5EF4-FFF2-40B4-BE49-F238E27FC236}">
                <a16:creationId xmlns:a16="http://schemas.microsoft.com/office/drawing/2014/main" id="{4F34D7CD-C5BF-CCC9-B595-5DCDFC299260}"/>
              </a:ext>
            </a:extLst>
          </p:cNvPr>
          <p:cNvCxnSpPr>
            <a:cxnSpLocks/>
            <a:endCxn id="292" idx="1"/>
          </p:cNvCxnSpPr>
          <p:nvPr/>
        </p:nvCxnSpPr>
        <p:spPr>
          <a:xfrm>
            <a:off x="3311550" y="3567831"/>
            <a:ext cx="228287" cy="109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5" name="Straight Arrow Connector 364">
            <a:extLst>
              <a:ext uri="{FF2B5EF4-FFF2-40B4-BE49-F238E27FC236}">
                <a16:creationId xmlns:a16="http://schemas.microsoft.com/office/drawing/2014/main" id="{79197F9E-9D75-B0CD-7D91-6D21567E88DB}"/>
              </a:ext>
            </a:extLst>
          </p:cNvPr>
          <p:cNvCxnSpPr>
            <a:cxnSpLocks/>
          </p:cNvCxnSpPr>
          <p:nvPr/>
        </p:nvCxnSpPr>
        <p:spPr>
          <a:xfrm>
            <a:off x="2297146" y="4325198"/>
            <a:ext cx="2250000" cy="1"/>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8" name="Straight Arrow Connector 377">
            <a:extLst>
              <a:ext uri="{FF2B5EF4-FFF2-40B4-BE49-F238E27FC236}">
                <a16:creationId xmlns:a16="http://schemas.microsoft.com/office/drawing/2014/main" id="{69E90216-3464-C41D-3287-95E567738812}"/>
              </a:ext>
            </a:extLst>
          </p:cNvPr>
          <p:cNvCxnSpPr>
            <a:cxnSpLocks/>
          </p:cNvCxnSpPr>
          <p:nvPr/>
        </p:nvCxnSpPr>
        <p:spPr>
          <a:xfrm>
            <a:off x="4325657" y="3567831"/>
            <a:ext cx="228287" cy="109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81" name="Connector: Elbow 380">
            <a:extLst>
              <a:ext uri="{FF2B5EF4-FFF2-40B4-BE49-F238E27FC236}">
                <a16:creationId xmlns:a16="http://schemas.microsoft.com/office/drawing/2014/main" id="{2DCA87FF-49E2-DC4D-A9C7-CD6FAF75A029}"/>
              </a:ext>
            </a:extLst>
          </p:cNvPr>
          <p:cNvCxnSpPr>
            <a:cxnSpLocks/>
          </p:cNvCxnSpPr>
          <p:nvPr/>
        </p:nvCxnSpPr>
        <p:spPr>
          <a:xfrm>
            <a:off x="5550383" y="3567831"/>
            <a:ext cx="225274" cy="378139"/>
          </a:xfrm>
          <a:prstGeom prst="bentConnector3">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83" name="Connector: Elbow 382">
            <a:extLst>
              <a:ext uri="{FF2B5EF4-FFF2-40B4-BE49-F238E27FC236}">
                <a16:creationId xmlns:a16="http://schemas.microsoft.com/office/drawing/2014/main" id="{57CAE3ED-7545-D0C0-EF9C-AB3BB67DCC4B}"/>
              </a:ext>
            </a:extLst>
          </p:cNvPr>
          <p:cNvCxnSpPr>
            <a:cxnSpLocks/>
          </p:cNvCxnSpPr>
          <p:nvPr/>
        </p:nvCxnSpPr>
        <p:spPr>
          <a:xfrm rot="5400000" flipH="1" flipV="1">
            <a:off x="5420830" y="4083010"/>
            <a:ext cx="371743" cy="112637"/>
          </a:xfrm>
          <a:prstGeom prst="bentConnector3">
            <a:avLst>
              <a:gd name="adj1" fmla="val -1245"/>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87" name="Connector: Elbow 386">
            <a:extLst>
              <a:ext uri="{FF2B5EF4-FFF2-40B4-BE49-F238E27FC236}">
                <a16:creationId xmlns:a16="http://schemas.microsoft.com/office/drawing/2014/main" id="{5A20E173-81D7-D7F8-D562-F0CB86C9F243}"/>
              </a:ext>
            </a:extLst>
          </p:cNvPr>
          <p:cNvCxnSpPr>
            <a:cxnSpLocks/>
            <a:stCxn id="298" idx="3"/>
            <a:endCxn id="312" idx="1"/>
          </p:cNvCxnSpPr>
          <p:nvPr/>
        </p:nvCxnSpPr>
        <p:spPr>
          <a:xfrm flipV="1">
            <a:off x="6740398" y="3442874"/>
            <a:ext cx="167570" cy="582458"/>
          </a:xfrm>
          <a:prstGeom prst="bentConnector3">
            <a:avLst>
              <a:gd name="adj1" fmla="val 2351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90" name="Connector: Elbow 389">
            <a:extLst>
              <a:ext uri="{FF2B5EF4-FFF2-40B4-BE49-F238E27FC236}">
                <a16:creationId xmlns:a16="http://schemas.microsoft.com/office/drawing/2014/main" id="{88AECE41-FEB3-FF80-412B-EEBDE37973B5}"/>
              </a:ext>
            </a:extLst>
          </p:cNvPr>
          <p:cNvCxnSpPr>
            <a:cxnSpLocks/>
            <a:stCxn id="298" idx="3"/>
            <a:endCxn id="314" idx="1"/>
          </p:cNvCxnSpPr>
          <p:nvPr/>
        </p:nvCxnSpPr>
        <p:spPr>
          <a:xfrm>
            <a:off x="6740398" y="4025332"/>
            <a:ext cx="167570" cy="464705"/>
          </a:xfrm>
          <a:prstGeom prst="bentConnector3">
            <a:avLst>
              <a:gd name="adj1" fmla="val 1744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94" name="Connector: Elbow 393">
            <a:extLst>
              <a:ext uri="{FF2B5EF4-FFF2-40B4-BE49-F238E27FC236}">
                <a16:creationId xmlns:a16="http://schemas.microsoft.com/office/drawing/2014/main" id="{1C0BFC47-3242-6BB4-ED34-D829CF9F8828}"/>
              </a:ext>
            </a:extLst>
          </p:cNvPr>
          <p:cNvCxnSpPr>
            <a:cxnSpLocks/>
            <a:stCxn id="313" idx="3"/>
            <a:endCxn id="347" idx="1"/>
          </p:cNvCxnSpPr>
          <p:nvPr/>
        </p:nvCxnSpPr>
        <p:spPr>
          <a:xfrm flipV="1">
            <a:off x="8002066" y="3489990"/>
            <a:ext cx="225275" cy="485000"/>
          </a:xfrm>
          <a:prstGeom prst="bentConnector3">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98" name="Connector: Elbow 397">
            <a:extLst>
              <a:ext uri="{FF2B5EF4-FFF2-40B4-BE49-F238E27FC236}">
                <a16:creationId xmlns:a16="http://schemas.microsoft.com/office/drawing/2014/main" id="{7B19FD17-27A6-1FD0-C10A-8D873EC8C591}"/>
              </a:ext>
            </a:extLst>
          </p:cNvPr>
          <p:cNvCxnSpPr>
            <a:cxnSpLocks/>
            <a:stCxn id="313" idx="3"/>
            <a:endCxn id="348" idx="1"/>
          </p:cNvCxnSpPr>
          <p:nvPr/>
        </p:nvCxnSpPr>
        <p:spPr>
          <a:xfrm>
            <a:off x="8002066" y="3974990"/>
            <a:ext cx="225275" cy="48270"/>
          </a:xfrm>
          <a:prstGeom prst="bentConnector3">
            <a:avLst>
              <a:gd name="adj1" fmla="val 5000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01" name="Connector: Elbow 400">
            <a:extLst>
              <a:ext uri="{FF2B5EF4-FFF2-40B4-BE49-F238E27FC236}">
                <a16:creationId xmlns:a16="http://schemas.microsoft.com/office/drawing/2014/main" id="{2E7C0F89-C8BA-C6CE-C5D6-87EB80C34CE4}"/>
              </a:ext>
            </a:extLst>
          </p:cNvPr>
          <p:cNvCxnSpPr>
            <a:cxnSpLocks/>
            <a:stCxn id="296" idx="0"/>
            <a:endCxn id="312" idx="3"/>
          </p:cNvCxnSpPr>
          <p:nvPr/>
        </p:nvCxnSpPr>
        <p:spPr>
          <a:xfrm rot="16200000" flipH="1">
            <a:off x="6422261" y="1863069"/>
            <a:ext cx="207643" cy="2951966"/>
          </a:xfrm>
          <a:prstGeom prst="bentConnector4">
            <a:avLst>
              <a:gd name="adj1" fmla="val -110093"/>
              <a:gd name="adj2" fmla="val 103657"/>
            </a:avLst>
          </a:prstGeom>
          <a:ln w="12700">
            <a:solidFill>
              <a:schemeClr val="tx2"/>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47" name="Rectangle 346">
            <a:extLst>
              <a:ext uri="{FF2B5EF4-FFF2-40B4-BE49-F238E27FC236}">
                <a16:creationId xmlns:a16="http://schemas.microsoft.com/office/drawing/2014/main" id="{1E6CA7E6-15BD-E3EA-3F93-45B0040B3698}"/>
              </a:ext>
            </a:extLst>
          </p:cNvPr>
          <p:cNvSpPr>
            <a:spLocks/>
          </p:cNvSpPr>
          <p:nvPr/>
        </p:nvSpPr>
        <p:spPr>
          <a:xfrm>
            <a:off x="8227341" y="3221750"/>
            <a:ext cx="1000567" cy="53648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Collect information on non-compliance</a:t>
            </a:r>
          </a:p>
        </p:txBody>
      </p:sp>
      <p:sp>
        <p:nvSpPr>
          <p:cNvPr id="348" name="Rectangle 347">
            <a:extLst>
              <a:ext uri="{FF2B5EF4-FFF2-40B4-BE49-F238E27FC236}">
                <a16:creationId xmlns:a16="http://schemas.microsoft.com/office/drawing/2014/main" id="{0C29ACF7-5B9B-7F0B-2162-CA79FEFB5A47}"/>
              </a:ext>
            </a:extLst>
          </p:cNvPr>
          <p:cNvSpPr>
            <a:spLocks/>
          </p:cNvSpPr>
          <p:nvPr/>
        </p:nvSpPr>
        <p:spPr>
          <a:xfrm>
            <a:off x="8227341" y="3815617"/>
            <a:ext cx="1000567" cy="41528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 further action required</a:t>
            </a:r>
          </a:p>
        </p:txBody>
      </p:sp>
      <p:sp>
        <p:nvSpPr>
          <p:cNvPr id="314" name="Rectangle 313">
            <a:extLst>
              <a:ext uri="{FF2B5EF4-FFF2-40B4-BE49-F238E27FC236}">
                <a16:creationId xmlns:a16="http://schemas.microsoft.com/office/drawing/2014/main" id="{949844B0-4FC3-6239-32A9-F0E626CB594C}"/>
              </a:ext>
            </a:extLst>
          </p:cNvPr>
          <p:cNvSpPr>
            <a:spLocks/>
          </p:cNvSpPr>
          <p:nvPr/>
        </p:nvSpPr>
        <p:spPr>
          <a:xfrm>
            <a:off x="6907968" y="4323846"/>
            <a:ext cx="2319941" cy="332381"/>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If sufficient information has been collected, move to </a:t>
            </a:r>
            <a:r>
              <a:rPr lang="en-AU" sz="900" b="1" i="1" spc="-10">
                <a:solidFill>
                  <a:srgbClr val="1A1A1A"/>
                </a:solidFill>
                <a:latin typeface="+mj-lt"/>
                <a:cs typeface="Open Sans"/>
              </a:rPr>
              <a:t>Record and Assess</a:t>
            </a:r>
          </a:p>
        </p:txBody>
      </p:sp>
      <p:cxnSp>
        <p:nvCxnSpPr>
          <p:cNvPr id="4" name="Straight Arrow Connector 3">
            <a:extLst>
              <a:ext uri="{FF2B5EF4-FFF2-40B4-BE49-F238E27FC236}">
                <a16:creationId xmlns:a16="http://schemas.microsoft.com/office/drawing/2014/main" id="{76F624EB-1567-69EB-913F-75D61D1DB6DC}"/>
              </a:ext>
            </a:extLst>
          </p:cNvPr>
          <p:cNvCxnSpPr>
            <a:cxnSpLocks/>
          </p:cNvCxnSpPr>
          <p:nvPr/>
        </p:nvCxnSpPr>
        <p:spPr>
          <a:xfrm>
            <a:off x="695324" y="3902609"/>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532DFFB-D37B-2220-49FD-4404C845CA7D}"/>
              </a:ext>
            </a:extLst>
          </p:cNvPr>
          <p:cNvCxnSpPr>
            <a:cxnSpLocks/>
          </p:cNvCxnSpPr>
          <p:nvPr/>
        </p:nvCxnSpPr>
        <p:spPr>
          <a:xfrm>
            <a:off x="9227908" y="4488946"/>
            <a:ext cx="11335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cxnSp>
        <p:nvCxnSpPr>
          <p:cNvPr id="17" name="Connector: Elbow 16">
            <a:extLst>
              <a:ext uri="{FF2B5EF4-FFF2-40B4-BE49-F238E27FC236}">
                <a16:creationId xmlns:a16="http://schemas.microsoft.com/office/drawing/2014/main" id="{0032B989-C5E1-8848-9E49-71F405C72A3D}"/>
              </a:ext>
            </a:extLst>
          </p:cNvPr>
          <p:cNvCxnSpPr>
            <a:cxnSpLocks/>
          </p:cNvCxnSpPr>
          <p:nvPr/>
        </p:nvCxnSpPr>
        <p:spPr>
          <a:xfrm>
            <a:off x="5886450" y="3007666"/>
            <a:ext cx="2841175" cy="214084"/>
          </a:xfrm>
          <a:prstGeom prst="bentConnector2">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0C9DDF5-BA26-4DB5-1315-CFDFEC4940A9}"/>
              </a:ext>
            </a:extLst>
          </p:cNvPr>
          <p:cNvCxnSpPr>
            <a:cxnSpLocks/>
            <a:stCxn id="348" idx="2"/>
          </p:cNvCxnSpPr>
          <p:nvPr/>
        </p:nvCxnSpPr>
        <p:spPr>
          <a:xfrm>
            <a:off x="8727625" y="4230903"/>
            <a:ext cx="0" cy="92943"/>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or: Elbow 31">
            <a:extLst>
              <a:ext uri="{FF2B5EF4-FFF2-40B4-BE49-F238E27FC236}">
                <a16:creationId xmlns:a16="http://schemas.microsoft.com/office/drawing/2014/main" id="{FBA299C9-AE86-9D66-58B6-7AF4F88AEB76}"/>
              </a:ext>
            </a:extLst>
          </p:cNvPr>
          <p:cNvCxnSpPr>
            <a:cxnSpLocks/>
            <a:stCxn id="298" idx="3"/>
            <a:endCxn id="313" idx="1"/>
          </p:cNvCxnSpPr>
          <p:nvPr/>
        </p:nvCxnSpPr>
        <p:spPr>
          <a:xfrm flipV="1">
            <a:off x="6740398" y="3974990"/>
            <a:ext cx="167570" cy="50342"/>
          </a:xfrm>
          <a:prstGeom prst="bentConnector3">
            <a:avLst>
              <a:gd name="adj1" fmla="val 21579"/>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7860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Collect information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311458"/>
            <a:ext cx="8820000" cy="1435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Wingdings" panose="05000000000000000000" pitchFamily="2" charset="2"/>
              <a:buChar char="q"/>
            </a:pPr>
            <a:r>
              <a:rPr lang="en-AU" sz="1000" dirty="0">
                <a:solidFill>
                  <a:schemeClr val="tx2"/>
                </a:solidFill>
              </a:rPr>
              <a:t>You establish </a:t>
            </a:r>
            <a:r>
              <a:rPr lang="en-AU" sz="1000" dirty="0">
                <a:solidFill>
                  <a:schemeClr val="tx2"/>
                </a:solidFill>
                <a:latin typeface="VIC SemiBold" panose="00000700000000000000" pitchFamily="2" charset="0"/>
              </a:rPr>
              <a:t>consistent procedures and guidelines</a:t>
            </a:r>
            <a:r>
              <a:rPr lang="en-AU" sz="1000" dirty="0">
                <a:solidFill>
                  <a:schemeClr val="tx2"/>
                </a:solidFill>
              </a:rPr>
              <a:t> for collecting inspection data, tailored to different inspection scopes and purposes to focus inspector efforts. </a:t>
            </a:r>
          </a:p>
          <a:p>
            <a:pPr marL="628624" lvl="1" indent="-171450">
              <a:spcAft>
                <a:spcPts val="300"/>
              </a:spcAft>
              <a:buFont typeface="Wingdings" panose="05000000000000000000" pitchFamily="2" charset="2"/>
              <a:buChar char="q"/>
            </a:pPr>
            <a:r>
              <a:rPr lang="en-AU" sz="1000" dirty="0">
                <a:solidFill>
                  <a:schemeClr val="tx2"/>
                </a:solidFill>
              </a:rPr>
              <a:t>Procedures and guidelines should </a:t>
            </a:r>
            <a:r>
              <a:rPr lang="en-AU" sz="1000" dirty="0">
                <a:solidFill>
                  <a:schemeClr val="tx2"/>
                </a:solidFill>
                <a:latin typeface="VIC SemiBold" panose="00000700000000000000" pitchFamily="2" charset="0"/>
              </a:rPr>
              <a:t>support effective data management practices </a:t>
            </a:r>
            <a:r>
              <a:rPr lang="en-AU" sz="1000" dirty="0">
                <a:solidFill>
                  <a:schemeClr val="tx2"/>
                </a:solidFill>
              </a:rPr>
              <a:t>(as discussed in Part A) by using data categories that are consistent across your organisation and with co-regulators where possible. </a:t>
            </a:r>
          </a:p>
          <a:p>
            <a:pPr marL="628624" lvl="1" indent="-171450">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Inspectors consider any relevant additional information </a:t>
            </a:r>
            <a:r>
              <a:rPr lang="en-AU" sz="1000" dirty="0">
                <a:solidFill>
                  <a:schemeClr val="tx2"/>
                </a:solidFill>
              </a:rPr>
              <a:t>to support broader intelligence, reporting or analysis. You provide guidance on current priorities or key interest areas to support inspectors.</a:t>
            </a:r>
          </a:p>
          <a:p>
            <a:pPr marL="628624" lvl="1" indent="-171450">
              <a:spcAft>
                <a:spcPts val="300"/>
              </a:spcAft>
              <a:buFont typeface="Wingdings" panose="05000000000000000000" pitchFamily="2" charset="2"/>
              <a:buChar char="q"/>
            </a:pPr>
            <a:r>
              <a:rPr lang="en-AU" sz="1000" dirty="0">
                <a:solidFill>
                  <a:schemeClr val="tx2"/>
                </a:solidFill>
              </a:rPr>
              <a:t>You are clear on </a:t>
            </a:r>
            <a:r>
              <a:rPr lang="en-AU" sz="1000" dirty="0">
                <a:solidFill>
                  <a:schemeClr val="tx2"/>
                </a:solidFill>
                <a:latin typeface="VIC SemiBold" panose="00000700000000000000" pitchFamily="2" charset="0"/>
              </a:rPr>
              <a:t>the requirements to capture evidence</a:t>
            </a:r>
            <a:r>
              <a:rPr lang="en-AU" sz="1000" dirty="0">
                <a:solidFill>
                  <a:schemeClr val="tx2"/>
                </a:solidFill>
              </a:rPr>
              <a:t> during inspections, aligned to the severity of the issue and the purpose of the inspection, e.g., written, photographic, or video evidence. You have considered and provide the appropriate tools to do so.</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050529"/>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113458"/>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660494"/>
            <a:ext cx="4365550" cy="43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Guidance on conducting inspections and recording tools for inspectors, tailored to the purpose and type of inspection</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660494"/>
            <a:ext cx="4365550" cy="43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Information collected from the inspection that meets all operational, legislative, and evidentiary requirements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39998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39998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46249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46249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50"/>
            <a:ext cx="8820000" cy="4988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Gather all relevant information during the inspection as guided by the purpose and scope of the inspection. Collect all information required to inform inspection outcomes decisions and the appropriate response.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BB169848-4F39-0C5A-6BE1-F2CB1F9227AF}"/>
              </a:ext>
            </a:extLst>
          </p:cNvPr>
          <p:cNvSpPr/>
          <p:nvPr/>
        </p:nvSpPr>
        <p:spPr>
          <a:xfrm>
            <a:off x="539999" y="3746651"/>
            <a:ext cx="8820000" cy="155822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Ins="72000" bIns="72000" rtlCol="0" anchor="ctr" anchorCtr="0">
            <a:noAutofit/>
          </a:bodyPr>
          <a:lstStyle/>
          <a:p>
            <a:pPr marL="628624" lvl="1" indent="-171450">
              <a:spcAft>
                <a:spcPts val="300"/>
              </a:spcAft>
              <a:buFont typeface="Arial" panose="020B0604020202020204" pitchFamily="34" charset="0"/>
              <a:buChar char="•"/>
            </a:pPr>
            <a:r>
              <a:rPr lang="en-AU" sz="1000" dirty="0">
                <a:solidFill>
                  <a:schemeClr val="tx2"/>
                </a:solidFill>
              </a:rPr>
              <a:t>Better practice recording tools allow inspectors to consistently record common information (for ease of use and to support future automation) but have flexibility to tailor their approach to the purpose and scope of inspection. To consider how inspectors could use configurable inspection recording tools, be clear on your approach to assessing compliance (e.g. do you assess a range of obligations against a checklist, and/or do you need to capture free text observations, or photos taken in the field?).</a:t>
            </a:r>
          </a:p>
          <a:p>
            <a:pPr marL="628624" lvl="1" indent="-171450">
              <a:spcAft>
                <a:spcPts val="300"/>
              </a:spcAft>
              <a:buFont typeface="Arial" panose="020B0604020202020204" pitchFamily="34" charset="0"/>
              <a:buChar char="•"/>
            </a:pPr>
            <a:r>
              <a:rPr lang="en-AU" sz="1000" dirty="0">
                <a:solidFill>
                  <a:schemeClr val="tx2"/>
                </a:solidFill>
              </a:rPr>
              <a:t>Consider how a modular approach to developing inspection checklists can be taken, using interchangeable sections and configurable fields to adapt checklists to the purpose and scope of the inspection. </a:t>
            </a:r>
          </a:p>
          <a:p>
            <a:pPr marL="628624" lvl="1" indent="-171450">
              <a:spcAft>
                <a:spcPts val="300"/>
              </a:spcAft>
              <a:buFont typeface="Arial" panose="020B0604020202020204" pitchFamily="34" charset="0"/>
              <a:buChar char="•"/>
            </a:pPr>
            <a:r>
              <a:rPr lang="en-AU" sz="1000" dirty="0">
                <a:solidFill>
                  <a:schemeClr val="tx2"/>
                </a:solidFill>
              </a:rPr>
              <a:t>When considering your digital functionality requirements, be clear on whether information will need to be collected remotely, accounting for where mobile coverage may be limited. Guidance on remote inspections is available on BRV’s website.</a:t>
            </a:r>
          </a:p>
        </p:txBody>
      </p:sp>
      <p:sp>
        <p:nvSpPr>
          <p:cNvPr id="12" name="Freeform 56">
            <a:extLst>
              <a:ext uri="{FF2B5EF4-FFF2-40B4-BE49-F238E27FC236}">
                <a16:creationId xmlns:a16="http://schemas.microsoft.com/office/drawing/2014/main" id="{D2658A59-55B7-E395-AB20-EA5916A5EDDC}"/>
              </a:ext>
            </a:extLst>
          </p:cNvPr>
          <p:cNvSpPr>
            <a:spLocks noChangeAspect="1" noEditPoints="1"/>
          </p:cNvSpPr>
          <p:nvPr/>
        </p:nvSpPr>
        <p:spPr bwMode="auto">
          <a:xfrm>
            <a:off x="650875" y="4355901"/>
            <a:ext cx="339725" cy="3397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810992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Collect information cont.</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9543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200"/>
              </a:spcAft>
              <a:buFont typeface="Wingdings" panose="05000000000000000000" pitchFamily="2" charset="2"/>
              <a:buChar char="q"/>
            </a:pPr>
            <a:r>
              <a:rPr lang="en-AU" sz="1000" dirty="0">
                <a:solidFill>
                  <a:schemeClr val="tx2"/>
                </a:solidFill>
                <a:latin typeface="VIC SemiBold" panose="00000700000000000000" pitchFamily="2" charset="0"/>
              </a:rPr>
              <a:t>You provide guidance or training </a:t>
            </a:r>
            <a:r>
              <a:rPr lang="en-AU" sz="1000" dirty="0">
                <a:solidFill>
                  <a:schemeClr val="tx2"/>
                </a:solidFill>
              </a:rPr>
              <a:t>to ensure inspectors are confident in gathering comprehensive and accurate information, sufficient to justify decisions and fulfill legislative requirements. This will include the use of any digital tools and collecting information in line with your standard practice (e.g., using common taxonomies or categorising information, see Part A for more information).</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Guidance on conducting inspections and recording tools for inspectors, tailored to the purpose and type of inspection</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Information collected from the inspection that meets all operational, legislative, and evidentiary requirements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Gather all relevant information during the inspection as indicated by the purpose and scope of the inspection. Collect all information required to inform the inspection outcome decision and response.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A77335B7-8C89-99D5-E5F7-BAF2F8BF3163}"/>
              </a:ext>
            </a:extLst>
          </p:cNvPr>
          <p:cNvSpPr/>
          <p:nvPr/>
        </p:nvSpPr>
        <p:spPr>
          <a:xfrm>
            <a:off x="539999" y="3388486"/>
            <a:ext cx="8820000" cy="140998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628624" lvl="1" indent="-171450">
              <a:spcAft>
                <a:spcPts val="300"/>
              </a:spcAft>
              <a:buFont typeface="Arial" panose="020B0604020202020204" pitchFamily="34" charset="0"/>
              <a:buChar char="•"/>
            </a:pPr>
            <a:r>
              <a:rPr lang="en-AU" sz="1000" dirty="0">
                <a:solidFill>
                  <a:schemeClr val="tx2"/>
                </a:solidFill>
                <a:latin typeface="VIC SemiBold" panose="00000700000000000000" pitchFamily="2" charset="0"/>
              </a:rPr>
              <a:t>Inspectors use digital tools</a:t>
            </a:r>
            <a:r>
              <a:rPr lang="en-AU" sz="1000" dirty="0">
                <a:solidFill>
                  <a:schemeClr val="tx2"/>
                </a:solidFill>
              </a:rPr>
              <a:t>, such as smart forms and tablets, to record insights digitally. Drop-down options are used to categorise information for easier use and analysis. </a:t>
            </a:r>
          </a:p>
          <a:p>
            <a:pPr marL="628624" lvl="1" indent="-171450">
              <a:spcAft>
                <a:spcPts val="300"/>
              </a:spcAft>
              <a:buFont typeface="Arial" panose="020B0604020202020204" pitchFamily="34" charset="0"/>
              <a:buChar char="•"/>
            </a:pPr>
            <a:r>
              <a:rPr lang="en-AU" sz="1000" dirty="0">
                <a:solidFill>
                  <a:schemeClr val="tx2"/>
                </a:solidFill>
              </a:rPr>
              <a:t>Digital tools enable attachment uploads, offline data collection, and auto-saves to prevent information loss, ultimately improving case management. Smart forms may use a combination of drop-down fields and free text to appropriately capture all insights.</a:t>
            </a:r>
          </a:p>
          <a:p>
            <a:pPr marL="628624" lvl="1" indent="-171450">
              <a:spcAft>
                <a:spcPts val="300"/>
              </a:spcAft>
              <a:buFont typeface="Arial" panose="020B0604020202020204" pitchFamily="34" charset="0"/>
              <a:buChar char="•"/>
            </a:pPr>
            <a:r>
              <a:rPr lang="en-AU" sz="1000" dirty="0">
                <a:solidFill>
                  <a:schemeClr val="tx2"/>
                </a:solidFill>
              </a:rPr>
              <a:t>For desktop assessments, inspectors may require access to different document locations and use digital tools to streamline processes or reduce the need for manual involvement. </a:t>
            </a:r>
          </a:p>
        </p:txBody>
      </p:sp>
      <p:sp>
        <p:nvSpPr>
          <p:cNvPr id="12" name="Freeform 56">
            <a:extLst>
              <a:ext uri="{FF2B5EF4-FFF2-40B4-BE49-F238E27FC236}">
                <a16:creationId xmlns:a16="http://schemas.microsoft.com/office/drawing/2014/main" id="{A37117A0-C5A2-85E4-5D14-960867EB400D}"/>
              </a:ext>
            </a:extLst>
          </p:cNvPr>
          <p:cNvSpPr>
            <a:spLocks noChangeAspect="1" noEditPoints="1"/>
          </p:cNvSpPr>
          <p:nvPr/>
        </p:nvSpPr>
        <p:spPr bwMode="auto">
          <a:xfrm>
            <a:off x="650875" y="3904565"/>
            <a:ext cx="377825" cy="3778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16193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A822B-2287-BA2F-F6FB-44561672A0D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A70E05E-9BBC-2239-347D-CC170ECB4634}"/>
              </a:ext>
            </a:extLst>
          </p:cNvPr>
          <p:cNvSpPr>
            <a:spLocks noGrp="1"/>
          </p:cNvSpPr>
          <p:nvPr>
            <p:ph type="title"/>
          </p:nvPr>
        </p:nvSpPr>
        <p:spPr>
          <a:xfrm>
            <a:off x="540000" y="548681"/>
            <a:ext cx="8824914" cy="341618"/>
          </a:xfrm>
        </p:spPr>
        <p:txBody>
          <a:bodyPr/>
          <a:lstStyle/>
          <a:p>
            <a:r>
              <a:rPr lang="en-AU"/>
              <a:t>This Playbook discusses ‘better practice’ compliance monitoring inspections in two parts</a:t>
            </a:r>
          </a:p>
        </p:txBody>
      </p:sp>
      <p:grpSp>
        <p:nvGrpSpPr>
          <p:cNvPr id="22" name="Group 21">
            <a:extLst>
              <a:ext uri="{FF2B5EF4-FFF2-40B4-BE49-F238E27FC236}">
                <a16:creationId xmlns:a16="http://schemas.microsoft.com/office/drawing/2014/main" id="{448CCE75-14C7-AAC9-4E39-9EA59EE1ED95}"/>
              </a:ext>
            </a:extLst>
          </p:cNvPr>
          <p:cNvGrpSpPr/>
          <p:nvPr/>
        </p:nvGrpSpPr>
        <p:grpSpPr>
          <a:xfrm>
            <a:off x="540000" y="2622934"/>
            <a:ext cx="8824914" cy="82389"/>
            <a:chOff x="540000" y="2808051"/>
            <a:chExt cx="8824914" cy="82389"/>
          </a:xfrm>
        </p:grpSpPr>
        <p:cxnSp>
          <p:nvCxnSpPr>
            <p:cNvPr id="17" name="Straight Connector 16">
              <a:extLst>
                <a:ext uri="{FF2B5EF4-FFF2-40B4-BE49-F238E27FC236}">
                  <a16:creationId xmlns:a16="http://schemas.microsoft.com/office/drawing/2014/main" id="{4C99B61F-8A34-559F-F5F7-682572DD03D1}"/>
                </a:ext>
              </a:extLst>
            </p:cNvPr>
            <p:cNvCxnSpPr>
              <a:cxnSpLocks/>
            </p:cNvCxnSpPr>
            <p:nvPr/>
          </p:nvCxnSpPr>
          <p:spPr>
            <a:xfrm>
              <a:off x="540000" y="2808051"/>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Isosceles Triangle 20">
              <a:extLst>
                <a:ext uri="{FF2B5EF4-FFF2-40B4-BE49-F238E27FC236}">
                  <a16:creationId xmlns:a16="http://schemas.microsoft.com/office/drawing/2014/main" id="{942B3145-9BD4-7397-66D0-9EE129416FC4}"/>
                </a:ext>
              </a:extLst>
            </p:cNvPr>
            <p:cNvSpPr/>
            <p:nvPr/>
          </p:nvSpPr>
          <p:spPr>
            <a:xfrm rot="10800000">
              <a:off x="1114182" y="2808051"/>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err="1">
                <a:ln>
                  <a:noFill/>
                </a:ln>
                <a:solidFill>
                  <a:srgbClr val="D2D4DA"/>
                </a:solidFill>
                <a:effectLst/>
                <a:uLnTx/>
                <a:uFillTx/>
                <a:latin typeface="VIC"/>
                <a:ea typeface="+mn-ea"/>
                <a:cs typeface="+mn-cs"/>
              </a:endParaRPr>
            </a:p>
          </p:txBody>
        </p:sp>
      </p:grpSp>
      <p:cxnSp>
        <p:nvCxnSpPr>
          <p:cNvPr id="24" name="Straight Connector 23">
            <a:extLst>
              <a:ext uri="{FF2B5EF4-FFF2-40B4-BE49-F238E27FC236}">
                <a16:creationId xmlns:a16="http://schemas.microsoft.com/office/drawing/2014/main" id="{0F177706-D984-EB2C-3B08-44068617FA39}"/>
              </a:ext>
            </a:extLst>
          </p:cNvPr>
          <p:cNvCxnSpPr>
            <a:cxnSpLocks/>
          </p:cNvCxnSpPr>
          <p:nvPr/>
        </p:nvCxnSpPr>
        <p:spPr>
          <a:xfrm>
            <a:off x="540000" y="3871953"/>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Isosceles Triangle 24">
            <a:extLst>
              <a:ext uri="{FF2B5EF4-FFF2-40B4-BE49-F238E27FC236}">
                <a16:creationId xmlns:a16="http://schemas.microsoft.com/office/drawing/2014/main" id="{C3D03374-69D8-6B3F-2B52-6FBD5F367B42}"/>
              </a:ext>
            </a:extLst>
          </p:cNvPr>
          <p:cNvSpPr/>
          <p:nvPr/>
        </p:nvSpPr>
        <p:spPr>
          <a:xfrm rot="10800000">
            <a:off x="1114182" y="3871953"/>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D2D4DA"/>
              </a:solidFill>
              <a:effectLst/>
              <a:uLnTx/>
              <a:uFillTx/>
              <a:latin typeface="VIC"/>
              <a:ea typeface="+mn-ea"/>
              <a:cs typeface="+mn-cs"/>
            </a:endParaRPr>
          </a:p>
        </p:txBody>
      </p:sp>
      <p:sp>
        <p:nvSpPr>
          <p:cNvPr id="27" name="Rectangle 26">
            <a:extLst>
              <a:ext uri="{FF2B5EF4-FFF2-40B4-BE49-F238E27FC236}">
                <a16:creationId xmlns:a16="http://schemas.microsoft.com/office/drawing/2014/main" id="{97B79F52-7939-7312-5BC5-4A27CFCD2C71}"/>
              </a:ext>
            </a:extLst>
          </p:cNvPr>
          <p:cNvSpPr/>
          <p:nvPr/>
        </p:nvSpPr>
        <p:spPr>
          <a:xfrm>
            <a:off x="1790700"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l" defTabSz="914349"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dirty="0">
                <a:ln>
                  <a:noFill/>
                </a:ln>
                <a:solidFill>
                  <a:srgbClr val="1F2A44"/>
                </a:solidFill>
                <a:effectLst/>
                <a:uLnTx/>
                <a:uFillTx/>
                <a:latin typeface="VIC"/>
                <a:ea typeface="+mn-ea"/>
                <a:cs typeface="+mn-cs"/>
              </a:rPr>
              <a:t>This Playbook outlines how to </a:t>
            </a:r>
            <a:br>
              <a:rPr kumimoji="0" lang="en-AU" sz="1000" b="0" i="0" u="none" strike="noStrike" kern="1200" cap="none" spc="0" normalizeH="0" baseline="0" noProof="0" dirty="0">
                <a:ln>
                  <a:noFill/>
                </a:ln>
                <a:solidFill>
                  <a:srgbClr val="1F2A44"/>
                </a:solidFill>
                <a:effectLst/>
                <a:uLnTx/>
                <a:uFillTx/>
                <a:latin typeface="VIC"/>
                <a:ea typeface="+mn-ea"/>
                <a:cs typeface="+mn-cs"/>
              </a:rPr>
            </a:br>
            <a:r>
              <a:rPr kumimoji="0" lang="en-AU" sz="1000" b="0" i="0" u="none" strike="noStrike" kern="1200" cap="none" spc="0" normalizeH="0" baseline="0" noProof="0" dirty="0">
                <a:ln>
                  <a:noFill/>
                </a:ln>
                <a:solidFill>
                  <a:srgbClr val="1F2A44"/>
                </a:solidFill>
                <a:effectLst/>
                <a:uLnTx/>
                <a:uFillTx/>
                <a:latin typeface="VIC"/>
                <a:ea typeface="+mn-ea"/>
                <a:cs typeface="+mn-cs"/>
              </a:rPr>
              <a:t>design and implement ‘better practice’ compliance monitoring inspections to guide you towards digital readiness.</a:t>
            </a:r>
          </a:p>
        </p:txBody>
      </p:sp>
      <p:sp>
        <p:nvSpPr>
          <p:cNvPr id="30" name="Rectangle 29">
            <a:extLst>
              <a:ext uri="{FF2B5EF4-FFF2-40B4-BE49-F238E27FC236}">
                <a16:creationId xmlns:a16="http://schemas.microsoft.com/office/drawing/2014/main" id="{FE4AD4B9-DF2C-C126-2F30-8B7FB9F4BFF2}"/>
              </a:ext>
            </a:extLst>
          </p:cNvPr>
          <p:cNvSpPr/>
          <p:nvPr/>
        </p:nvSpPr>
        <p:spPr>
          <a:xfrm>
            <a:off x="1790700"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b="1" i="0" u="none" strike="noStrike" kern="1200" cap="none" spc="0" normalizeH="0" baseline="0" noProof="0">
                <a:ln>
                  <a:noFill/>
                </a:ln>
                <a:solidFill>
                  <a:srgbClr val="1F2A44"/>
                </a:solidFill>
                <a:effectLst/>
                <a:uLnTx/>
                <a:uFillTx/>
                <a:latin typeface="VIC SemiBold" panose="00000700000000000000"/>
                <a:ea typeface="+mn-ea"/>
                <a:cs typeface="+mn-cs"/>
              </a:rPr>
              <a:t>WHAT</a:t>
            </a:r>
          </a:p>
        </p:txBody>
      </p:sp>
      <p:sp>
        <p:nvSpPr>
          <p:cNvPr id="28" name="Rectangle 27">
            <a:extLst>
              <a:ext uri="{FF2B5EF4-FFF2-40B4-BE49-F238E27FC236}">
                <a16:creationId xmlns:a16="http://schemas.microsoft.com/office/drawing/2014/main" id="{557E9D39-D7EE-D77E-5BE9-173CEBB20AF7}"/>
              </a:ext>
            </a:extLst>
          </p:cNvPr>
          <p:cNvSpPr/>
          <p:nvPr/>
        </p:nvSpPr>
        <p:spPr>
          <a:xfrm>
            <a:off x="4346495"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l" defTabSz="914349"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Better practice results in a </a:t>
            </a:r>
            <a:br>
              <a:rPr kumimoji="0" lang="en-AU" sz="1000" b="0" i="0" u="none" strike="noStrike" kern="1200" cap="none" spc="0" normalizeH="0" baseline="0" noProof="0">
                <a:ln>
                  <a:noFill/>
                </a:ln>
                <a:solidFill>
                  <a:srgbClr val="1F2A44"/>
                </a:solidFill>
                <a:effectLst/>
                <a:uLnTx/>
                <a:uFillTx/>
                <a:latin typeface="VIC"/>
                <a:ea typeface="+mn-ea"/>
                <a:cs typeface="+mn-cs"/>
              </a:rPr>
            </a:br>
            <a:r>
              <a:rPr kumimoji="0" lang="en-AU" sz="1000" b="0" i="0" u="none" strike="noStrike" kern="1200" cap="none" spc="0" normalizeH="0" baseline="0" noProof="0">
                <a:ln>
                  <a:noFill/>
                </a:ln>
                <a:solidFill>
                  <a:srgbClr val="1F2A44"/>
                </a:solidFill>
                <a:effectLst/>
                <a:uLnTx/>
                <a:uFillTx/>
                <a:latin typeface="VIC"/>
                <a:ea typeface="+mn-ea"/>
                <a:cs typeface="+mn-cs"/>
              </a:rPr>
              <a:t>well-regulated environment with more effective regulation and more efficient use of resources. </a:t>
            </a:r>
          </a:p>
        </p:txBody>
      </p:sp>
      <p:sp>
        <p:nvSpPr>
          <p:cNvPr id="31" name="Rectangle 30">
            <a:extLst>
              <a:ext uri="{FF2B5EF4-FFF2-40B4-BE49-F238E27FC236}">
                <a16:creationId xmlns:a16="http://schemas.microsoft.com/office/drawing/2014/main" id="{8F016C2F-262C-1F4D-88AB-DA684CEAA8A9}"/>
              </a:ext>
            </a:extLst>
          </p:cNvPr>
          <p:cNvSpPr/>
          <p:nvPr/>
        </p:nvSpPr>
        <p:spPr>
          <a:xfrm>
            <a:off x="4346495"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b="1" i="0" u="none" strike="noStrike" kern="1200" cap="none" spc="0" normalizeH="0" baseline="0" noProof="0">
                <a:ln>
                  <a:noFill/>
                </a:ln>
                <a:solidFill>
                  <a:srgbClr val="1F2A44"/>
                </a:solidFill>
                <a:effectLst/>
                <a:uLnTx/>
                <a:uFillTx/>
                <a:latin typeface="VIC SemiBold" panose="00000700000000000000"/>
                <a:ea typeface="+mn-ea"/>
                <a:cs typeface="+mn-cs"/>
              </a:rPr>
              <a:t>WHY</a:t>
            </a:r>
          </a:p>
        </p:txBody>
      </p:sp>
      <p:sp>
        <p:nvSpPr>
          <p:cNvPr id="29" name="Rectangle 28">
            <a:extLst>
              <a:ext uri="{FF2B5EF4-FFF2-40B4-BE49-F238E27FC236}">
                <a16:creationId xmlns:a16="http://schemas.microsoft.com/office/drawing/2014/main" id="{AD08D4C7-FA1F-1891-D9E6-5F5CC982B6B9}"/>
              </a:ext>
            </a:extLst>
          </p:cNvPr>
          <p:cNvSpPr/>
          <p:nvPr/>
        </p:nvSpPr>
        <p:spPr>
          <a:xfrm>
            <a:off x="6902292"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l" defTabSz="914349"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Use both Part A and Part B of this Playbook to review your foundations and compare your current processes to ‘better practice’.</a:t>
            </a:r>
          </a:p>
        </p:txBody>
      </p:sp>
      <p:sp>
        <p:nvSpPr>
          <p:cNvPr id="32" name="Rectangle 31">
            <a:extLst>
              <a:ext uri="{FF2B5EF4-FFF2-40B4-BE49-F238E27FC236}">
                <a16:creationId xmlns:a16="http://schemas.microsoft.com/office/drawing/2014/main" id="{1F918C0F-0F39-CF1A-3D3D-85DC3671E453}"/>
              </a:ext>
            </a:extLst>
          </p:cNvPr>
          <p:cNvSpPr/>
          <p:nvPr/>
        </p:nvSpPr>
        <p:spPr>
          <a:xfrm>
            <a:off x="6902292"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b="1" i="0" u="none" strike="noStrike" kern="1200" cap="none" spc="0" normalizeH="0" baseline="0" noProof="0">
                <a:ln>
                  <a:noFill/>
                </a:ln>
                <a:solidFill>
                  <a:srgbClr val="1F2A44"/>
                </a:solidFill>
                <a:effectLst/>
                <a:uLnTx/>
                <a:uFillTx/>
                <a:latin typeface="VIC SemiBold" panose="00000700000000000000"/>
                <a:ea typeface="+mn-ea"/>
                <a:cs typeface="+mn-cs"/>
              </a:rPr>
              <a:t>HOW</a:t>
            </a:r>
          </a:p>
        </p:txBody>
      </p:sp>
      <p:grpSp>
        <p:nvGrpSpPr>
          <p:cNvPr id="12" name="Group 11">
            <a:extLst>
              <a:ext uri="{FF2B5EF4-FFF2-40B4-BE49-F238E27FC236}">
                <a16:creationId xmlns:a16="http://schemas.microsoft.com/office/drawing/2014/main" id="{FD220C1F-CFF5-1EF1-5E9E-17EDB7CB9299}"/>
              </a:ext>
            </a:extLst>
          </p:cNvPr>
          <p:cNvGrpSpPr/>
          <p:nvPr/>
        </p:nvGrpSpPr>
        <p:grpSpPr>
          <a:xfrm>
            <a:off x="540000" y="1121310"/>
            <a:ext cx="1161985" cy="5031840"/>
            <a:chOff x="540000" y="1121310"/>
            <a:chExt cx="1294480" cy="5031840"/>
          </a:xfrm>
        </p:grpSpPr>
        <p:sp>
          <p:nvSpPr>
            <p:cNvPr id="8" name="Rectangle 7">
              <a:extLst>
                <a:ext uri="{FF2B5EF4-FFF2-40B4-BE49-F238E27FC236}">
                  <a16:creationId xmlns:a16="http://schemas.microsoft.com/office/drawing/2014/main" id="{D12460DA-7E09-FF20-9EAB-553AD2D19D4F}"/>
                </a:ext>
              </a:extLst>
            </p:cNvPr>
            <p:cNvSpPr/>
            <p:nvPr/>
          </p:nvSpPr>
          <p:spPr>
            <a:xfrm>
              <a:off x="540000" y="3871952"/>
              <a:ext cx="1294480" cy="2281198"/>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b="1" i="0" u="none" strike="noStrike" kern="1200" cap="none" spc="0" normalizeH="0" baseline="0" noProof="0" dirty="0">
                  <a:ln>
                    <a:noFill/>
                  </a:ln>
                  <a:solidFill>
                    <a:schemeClr val="bg1"/>
                  </a:solidFill>
                  <a:effectLst/>
                  <a:uLnTx/>
                  <a:uFillTx/>
                  <a:latin typeface="VIC SemiBold" panose="00000700000000000000"/>
                  <a:ea typeface="+mn-ea"/>
                  <a:cs typeface="+mn-cs"/>
                </a:rPr>
                <a:t>PART B</a:t>
              </a:r>
            </a:p>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i="0" u="none" strike="noStrike" kern="1200" cap="none" spc="0" normalizeH="0" baseline="0" noProof="0" dirty="0">
                  <a:ln>
                    <a:noFill/>
                  </a:ln>
                  <a:solidFill>
                    <a:schemeClr val="bg1"/>
                  </a:solidFill>
                  <a:effectLst/>
                  <a:uLnTx/>
                  <a:uFillTx/>
                  <a:ea typeface="+mn-ea"/>
                  <a:cs typeface="+mn-cs"/>
                </a:rPr>
                <a:t>and comparing your current processes with ‘better practice’ to determine areas for improvement. </a:t>
              </a:r>
            </a:p>
          </p:txBody>
        </p:sp>
        <p:sp>
          <p:nvSpPr>
            <p:cNvPr id="6" name="Rectangle 5">
              <a:extLst>
                <a:ext uri="{FF2B5EF4-FFF2-40B4-BE49-F238E27FC236}">
                  <a16:creationId xmlns:a16="http://schemas.microsoft.com/office/drawing/2014/main" id="{61871A36-9626-BA9B-B77C-9DB7604B9ADD}"/>
                </a:ext>
              </a:extLst>
            </p:cNvPr>
            <p:cNvSpPr/>
            <p:nvPr/>
          </p:nvSpPr>
          <p:spPr>
            <a:xfrm>
              <a:off x="540000" y="1121310"/>
              <a:ext cx="1294480" cy="1490891"/>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b="1" i="0" u="none" strike="noStrike" kern="1200" cap="none" spc="0" normalizeH="0" baseline="0" noProof="0" dirty="0">
                  <a:ln>
                    <a:noFill/>
                  </a:ln>
                  <a:solidFill>
                    <a:srgbClr val="1F2A44"/>
                  </a:solidFill>
                  <a:effectLst/>
                  <a:uLnTx/>
                  <a:uFillTx/>
                  <a:latin typeface="VIC SemiBold" panose="00000700000000000000"/>
                  <a:ea typeface="+mn-ea"/>
                  <a:cs typeface="+mn-cs"/>
                </a:rPr>
                <a:t>OVERVIEW</a:t>
              </a:r>
            </a:p>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i="0" u="none" strike="noStrike" kern="1200" cap="none" spc="0" normalizeH="0" baseline="0" noProof="0" dirty="0">
                  <a:ln>
                    <a:noFill/>
                  </a:ln>
                  <a:solidFill>
                    <a:srgbClr val="1F2A44"/>
                  </a:solidFill>
                  <a:effectLst/>
                  <a:uLnTx/>
                  <a:uFillTx/>
                  <a:latin typeface="VIC" panose="00000500000000000000" pitchFamily="50" charset="0"/>
                </a:rPr>
                <a:t>Use this Playbook to implement ‘better practice’ compliance monitoring inspections…</a:t>
              </a:r>
            </a:p>
          </p:txBody>
        </p:sp>
        <p:sp>
          <p:nvSpPr>
            <p:cNvPr id="7" name="Rectangle 6">
              <a:extLst>
                <a:ext uri="{FF2B5EF4-FFF2-40B4-BE49-F238E27FC236}">
                  <a16:creationId xmlns:a16="http://schemas.microsoft.com/office/drawing/2014/main" id="{7FAE1D1D-9B0F-DD78-7A18-8DE763959404}"/>
                </a:ext>
              </a:extLst>
            </p:cNvPr>
            <p:cNvSpPr/>
            <p:nvPr/>
          </p:nvSpPr>
          <p:spPr>
            <a:xfrm>
              <a:off x="540000" y="2630057"/>
              <a:ext cx="1294480" cy="1234774"/>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b="1" i="0" u="none" strike="noStrike" kern="1200" cap="none" spc="0" normalizeH="0" baseline="0" noProof="0" dirty="0">
                  <a:ln>
                    <a:noFill/>
                  </a:ln>
                  <a:solidFill>
                    <a:srgbClr val="1F2A44"/>
                  </a:solidFill>
                  <a:effectLst/>
                  <a:uLnTx/>
                  <a:uFillTx/>
                  <a:latin typeface="VIC SemiBold" panose="00000700000000000000"/>
                  <a:ea typeface="+mn-ea"/>
                  <a:cs typeface="+mn-cs"/>
                </a:rPr>
                <a:t>PART A</a:t>
              </a:r>
            </a:p>
            <a:p>
              <a:pPr marL="0" marR="0" lvl="0" indent="0" algn="ctr" defTabSz="914349"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dirty="0">
                  <a:ln>
                    <a:noFill/>
                  </a:ln>
                  <a:solidFill>
                    <a:srgbClr val="1F2A44"/>
                  </a:solidFill>
                  <a:effectLst/>
                  <a:uLnTx/>
                  <a:uFillTx/>
                  <a:latin typeface="VIC"/>
                  <a:ea typeface="+mn-ea"/>
                  <a:cs typeface="+mn-cs"/>
                </a:rPr>
                <a:t>by reviewing the foundations that underpin ‘better practice’...</a:t>
              </a:r>
            </a:p>
          </p:txBody>
        </p:sp>
      </p:grpSp>
      <p:sp>
        <p:nvSpPr>
          <p:cNvPr id="2" name="Rectangle 1">
            <a:extLst>
              <a:ext uri="{FF2B5EF4-FFF2-40B4-BE49-F238E27FC236}">
                <a16:creationId xmlns:a16="http://schemas.microsoft.com/office/drawing/2014/main" id="{BE1641F0-5237-7041-8A26-98852EE7671B}"/>
              </a:ext>
            </a:extLst>
          </p:cNvPr>
          <p:cNvSpPr/>
          <p:nvPr/>
        </p:nvSpPr>
        <p:spPr>
          <a:xfrm>
            <a:off x="1790700" y="2765474"/>
            <a:ext cx="1826149" cy="447270"/>
          </a:xfrm>
          <a:prstGeom prst="rect">
            <a:avLst/>
          </a:prstGeom>
          <a:solidFill>
            <a:srgbClr val="FFFFFF">
              <a:alpha val="10196"/>
            </a:srgbClr>
          </a:solidFill>
          <a:ln w="19050" cap="rnd">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dirty="0">
                <a:ln>
                  <a:noFill/>
                </a:ln>
                <a:solidFill>
                  <a:srgbClr val="1F2A44"/>
                </a:solidFill>
                <a:effectLst/>
                <a:uLnTx/>
                <a:uFillTx/>
                <a:latin typeface="VIC"/>
                <a:ea typeface="+mn-ea"/>
                <a:cs typeface="+mn-cs"/>
              </a:rPr>
              <a:t>Understand your </a:t>
            </a:r>
            <a:br>
              <a:rPr kumimoji="0" lang="en-AU" sz="1000" b="0" i="0" u="none" strike="noStrike" kern="1200" cap="none" spc="0" normalizeH="0" baseline="0" noProof="0" dirty="0">
                <a:ln>
                  <a:noFill/>
                </a:ln>
                <a:solidFill>
                  <a:srgbClr val="1F2A44"/>
                </a:solidFill>
                <a:effectLst/>
                <a:uLnTx/>
                <a:uFillTx/>
                <a:latin typeface="VIC"/>
                <a:ea typeface="+mn-ea"/>
                <a:cs typeface="+mn-cs"/>
              </a:rPr>
            </a:br>
            <a:r>
              <a:rPr kumimoji="0" lang="en-AU" sz="1000" b="1" i="0" u="none" strike="noStrike" kern="1200" cap="none" spc="0" normalizeH="0" baseline="0" noProof="0" dirty="0">
                <a:ln>
                  <a:noFill/>
                </a:ln>
                <a:solidFill>
                  <a:srgbClr val="1F2A44"/>
                </a:solidFill>
                <a:effectLst/>
                <a:uLnTx/>
                <a:uFillTx/>
                <a:latin typeface="VIC"/>
                <a:ea typeface="+mn-ea"/>
                <a:cs typeface="+mn-cs"/>
              </a:rPr>
              <a:t>regulatory approach</a:t>
            </a:r>
          </a:p>
        </p:txBody>
      </p:sp>
      <p:sp>
        <p:nvSpPr>
          <p:cNvPr id="4" name="Rectangle 3">
            <a:extLst>
              <a:ext uri="{FF2B5EF4-FFF2-40B4-BE49-F238E27FC236}">
                <a16:creationId xmlns:a16="http://schemas.microsoft.com/office/drawing/2014/main" id="{B93B06D0-938D-E640-B5AA-F99CEB8CC46A}"/>
              </a:ext>
            </a:extLst>
          </p:cNvPr>
          <p:cNvSpPr/>
          <p:nvPr/>
        </p:nvSpPr>
        <p:spPr>
          <a:xfrm>
            <a:off x="3692296" y="2762412"/>
            <a:ext cx="1826149" cy="447270"/>
          </a:xfrm>
          <a:prstGeom prst="rect">
            <a:avLst/>
          </a:prstGeom>
          <a:solidFill>
            <a:srgbClr val="FFFFFF">
              <a:alpha val="10196"/>
            </a:srgbClr>
          </a:solidFill>
          <a:ln w="19050" cap="rnd">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Consider related </a:t>
            </a:r>
            <a:r>
              <a:rPr kumimoji="0" lang="en-AU" sz="1000" b="1" i="0" u="none" strike="noStrike" kern="1200" cap="none" spc="0" normalizeH="0" baseline="0" noProof="0">
                <a:ln>
                  <a:noFill/>
                </a:ln>
                <a:solidFill>
                  <a:srgbClr val="1F2A44"/>
                </a:solidFill>
                <a:effectLst/>
                <a:uLnTx/>
                <a:uFillTx/>
                <a:latin typeface="VIC"/>
                <a:ea typeface="+mn-ea"/>
                <a:cs typeface="+mn-cs"/>
              </a:rPr>
              <a:t>activities and functions</a:t>
            </a:r>
          </a:p>
        </p:txBody>
      </p:sp>
      <p:sp>
        <p:nvSpPr>
          <p:cNvPr id="9" name="Rectangle 8">
            <a:extLst>
              <a:ext uri="{FF2B5EF4-FFF2-40B4-BE49-F238E27FC236}">
                <a16:creationId xmlns:a16="http://schemas.microsoft.com/office/drawing/2014/main" id="{C0B96F7F-C972-1D23-6127-56F9FDA771E8}"/>
              </a:ext>
            </a:extLst>
          </p:cNvPr>
          <p:cNvSpPr/>
          <p:nvPr/>
        </p:nvSpPr>
        <p:spPr>
          <a:xfrm>
            <a:off x="5593892" y="2765474"/>
            <a:ext cx="1826149" cy="447270"/>
          </a:xfrm>
          <a:prstGeom prst="rect">
            <a:avLst/>
          </a:prstGeom>
          <a:solidFill>
            <a:srgbClr val="FFFFFF">
              <a:alpha val="10196"/>
            </a:srgbClr>
          </a:solidFill>
          <a:ln w="19050" cap="rnd">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Reflect on your strategic</a:t>
            </a:r>
            <a:br>
              <a:rPr kumimoji="0" lang="en-AU" sz="1000" b="0" i="0" u="none" strike="noStrike" kern="1200" cap="none" spc="0" normalizeH="0" baseline="0" noProof="0">
                <a:ln>
                  <a:noFill/>
                </a:ln>
                <a:solidFill>
                  <a:srgbClr val="1F2A44"/>
                </a:solidFill>
                <a:effectLst/>
                <a:uLnTx/>
                <a:uFillTx/>
                <a:latin typeface="VIC"/>
                <a:ea typeface="+mn-ea"/>
                <a:cs typeface="+mn-cs"/>
              </a:rPr>
            </a:br>
            <a:r>
              <a:rPr kumimoji="0" lang="en-AU" sz="1000" b="0" i="0" u="none" strike="noStrike" kern="1200" cap="none" spc="0" normalizeH="0" baseline="0" noProof="0">
                <a:ln>
                  <a:noFill/>
                </a:ln>
                <a:solidFill>
                  <a:srgbClr val="1F2A44"/>
                </a:solidFill>
                <a:effectLst/>
                <a:uLnTx/>
                <a:uFillTx/>
                <a:latin typeface="VIC"/>
                <a:ea typeface="+mn-ea"/>
                <a:cs typeface="+mn-cs"/>
              </a:rPr>
              <a:t> </a:t>
            </a:r>
            <a:r>
              <a:rPr kumimoji="0" lang="en-AU" sz="1000" b="1" i="0" u="none" strike="noStrike" kern="1200" cap="none" spc="0" normalizeH="0" baseline="0" noProof="0">
                <a:ln>
                  <a:noFill/>
                </a:ln>
                <a:solidFill>
                  <a:srgbClr val="1F2A44"/>
                </a:solidFill>
                <a:effectLst/>
                <a:uLnTx/>
                <a:uFillTx/>
                <a:latin typeface="VIC"/>
                <a:ea typeface="+mn-ea"/>
                <a:cs typeface="+mn-cs"/>
              </a:rPr>
              <a:t>inspection mix</a:t>
            </a:r>
          </a:p>
        </p:txBody>
      </p:sp>
      <p:sp>
        <p:nvSpPr>
          <p:cNvPr id="10" name="Rectangle 9">
            <a:extLst>
              <a:ext uri="{FF2B5EF4-FFF2-40B4-BE49-F238E27FC236}">
                <a16:creationId xmlns:a16="http://schemas.microsoft.com/office/drawing/2014/main" id="{FE15F0B5-8AA1-8809-05DF-6924E99CFC7F}"/>
              </a:ext>
            </a:extLst>
          </p:cNvPr>
          <p:cNvSpPr/>
          <p:nvPr/>
        </p:nvSpPr>
        <p:spPr>
          <a:xfrm>
            <a:off x="1790700" y="3282144"/>
            <a:ext cx="2444986" cy="447270"/>
          </a:xfrm>
          <a:prstGeom prst="rect">
            <a:avLst/>
          </a:prstGeom>
          <a:solidFill>
            <a:srgbClr val="FFFFFF">
              <a:alpha val="10196"/>
            </a:srgbClr>
          </a:solidFill>
          <a:ln w="19050" cap="rnd">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dirty="0">
                <a:ln>
                  <a:noFill/>
                </a:ln>
                <a:solidFill>
                  <a:srgbClr val="1F2A44"/>
                </a:solidFill>
                <a:effectLst/>
                <a:uLnTx/>
                <a:uFillTx/>
                <a:latin typeface="VIC"/>
                <a:ea typeface="+mn-ea"/>
                <a:cs typeface="+mn-cs"/>
              </a:rPr>
              <a:t>Consider your </a:t>
            </a:r>
            <a:r>
              <a:rPr kumimoji="0" lang="en-AU" sz="1000" b="1" i="0" u="none" strike="noStrike" kern="1200" cap="none" spc="0" normalizeH="0" baseline="0" noProof="0" dirty="0">
                <a:ln>
                  <a:noFill/>
                </a:ln>
                <a:solidFill>
                  <a:srgbClr val="1F2A44"/>
                </a:solidFill>
                <a:effectLst/>
                <a:uLnTx/>
                <a:uFillTx/>
                <a:latin typeface="VIC"/>
                <a:ea typeface="+mn-ea"/>
                <a:cs typeface="+mn-cs"/>
              </a:rPr>
              <a:t>strategic </a:t>
            </a:r>
            <a:br>
              <a:rPr kumimoji="0" lang="en-AU" sz="1000" b="1" i="0" u="none" strike="noStrike" kern="1200" cap="none" spc="0" normalizeH="0" baseline="0" noProof="0" dirty="0">
                <a:ln>
                  <a:noFill/>
                </a:ln>
                <a:solidFill>
                  <a:srgbClr val="1F2A44"/>
                </a:solidFill>
                <a:effectLst/>
                <a:uLnTx/>
                <a:uFillTx/>
                <a:latin typeface="VIC"/>
                <a:ea typeface="+mn-ea"/>
                <a:cs typeface="+mn-cs"/>
              </a:rPr>
            </a:br>
            <a:r>
              <a:rPr kumimoji="0" lang="en-AU" sz="1000" b="1" i="0" u="none" strike="noStrike" kern="1200" cap="none" spc="0" normalizeH="0" baseline="0" noProof="0" dirty="0">
                <a:ln>
                  <a:noFill/>
                </a:ln>
                <a:solidFill>
                  <a:srgbClr val="1F2A44"/>
                </a:solidFill>
                <a:effectLst/>
                <a:uLnTx/>
                <a:uFillTx/>
                <a:latin typeface="VIC"/>
                <a:ea typeface="+mn-ea"/>
                <a:cs typeface="+mn-cs"/>
              </a:rPr>
              <a:t>resource allocation</a:t>
            </a:r>
          </a:p>
        </p:txBody>
      </p:sp>
      <p:sp>
        <p:nvSpPr>
          <p:cNvPr id="11" name="Rectangle 10">
            <a:extLst>
              <a:ext uri="{FF2B5EF4-FFF2-40B4-BE49-F238E27FC236}">
                <a16:creationId xmlns:a16="http://schemas.microsoft.com/office/drawing/2014/main" id="{102DDB3B-EE56-4198-DD85-50B985927DC5}"/>
              </a:ext>
            </a:extLst>
          </p:cNvPr>
          <p:cNvSpPr/>
          <p:nvPr/>
        </p:nvSpPr>
        <p:spPr>
          <a:xfrm>
            <a:off x="4333676" y="3282144"/>
            <a:ext cx="2444986" cy="447270"/>
          </a:xfrm>
          <a:prstGeom prst="rect">
            <a:avLst/>
          </a:prstGeom>
          <a:solidFill>
            <a:srgbClr val="FFFFFF">
              <a:alpha val="10196"/>
            </a:srgbClr>
          </a:solidFill>
          <a:ln w="19050" cap="rnd">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Review your </a:t>
            </a:r>
            <a:r>
              <a:rPr kumimoji="0" lang="en-AU" sz="1000" b="1" i="0" u="none" strike="noStrike" kern="1200" cap="none" spc="0" normalizeH="0" baseline="0" noProof="0">
                <a:ln>
                  <a:noFill/>
                </a:ln>
                <a:solidFill>
                  <a:srgbClr val="1F2A44"/>
                </a:solidFill>
                <a:effectLst/>
                <a:uLnTx/>
                <a:uFillTx/>
                <a:latin typeface="VIC"/>
                <a:ea typeface="+mn-ea"/>
                <a:cs typeface="+mn-cs"/>
              </a:rPr>
              <a:t>data and intelligence </a:t>
            </a:r>
            <a:br>
              <a:rPr kumimoji="0" lang="en-AU" sz="1000" b="1" i="0" u="none" strike="noStrike" kern="1200" cap="none" spc="0" normalizeH="0" baseline="0" noProof="0">
                <a:ln>
                  <a:noFill/>
                </a:ln>
                <a:solidFill>
                  <a:srgbClr val="1F2A44"/>
                </a:solidFill>
                <a:effectLst/>
                <a:uLnTx/>
                <a:uFillTx/>
                <a:latin typeface="VIC"/>
                <a:ea typeface="+mn-ea"/>
                <a:cs typeface="+mn-cs"/>
              </a:rPr>
            </a:br>
            <a:r>
              <a:rPr kumimoji="0" lang="en-AU" sz="1000" b="1" i="0" u="none" strike="noStrike" kern="1200" cap="none" spc="0" normalizeH="0" baseline="0" noProof="0">
                <a:ln>
                  <a:noFill/>
                </a:ln>
                <a:solidFill>
                  <a:srgbClr val="1F2A44"/>
                </a:solidFill>
                <a:effectLst/>
                <a:uLnTx/>
                <a:uFillTx/>
                <a:latin typeface="VIC"/>
                <a:ea typeface="+mn-ea"/>
                <a:cs typeface="+mn-cs"/>
              </a:rPr>
              <a:t>practices </a:t>
            </a:r>
            <a:r>
              <a:rPr kumimoji="0" lang="en-AU" sz="1000" b="0" i="0" u="none" strike="noStrike" kern="1200" cap="none" spc="0" normalizeH="0" baseline="0" noProof="0">
                <a:ln>
                  <a:noFill/>
                </a:ln>
                <a:solidFill>
                  <a:srgbClr val="1F2A44"/>
                </a:solidFill>
                <a:effectLst/>
                <a:uLnTx/>
                <a:uFillTx/>
                <a:latin typeface="VIC"/>
                <a:ea typeface="+mn-ea"/>
                <a:cs typeface="+mn-cs"/>
              </a:rPr>
              <a:t>to inform risk analysis</a:t>
            </a:r>
          </a:p>
        </p:txBody>
      </p:sp>
      <p:sp>
        <p:nvSpPr>
          <p:cNvPr id="14" name="Rectangle 13">
            <a:extLst>
              <a:ext uri="{FF2B5EF4-FFF2-40B4-BE49-F238E27FC236}">
                <a16:creationId xmlns:a16="http://schemas.microsoft.com/office/drawing/2014/main" id="{BA1FC4F1-B901-605C-E873-678E8EF65A78}"/>
              </a:ext>
            </a:extLst>
          </p:cNvPr>
          <p:cNvSpPr/>
          <p:nvPr/>
        </p:nvSpPr>
        <p:spPr>
          <a:xfrm>
            <a:off x="7495489" y="2765474"/>
            <a:ext cx="1826149" cy="447270"/>
          </a:xfrm>
          <a:prstGeom prst="rect">
            <a:avLst/>
          </a:prstGeom>
          <a:solidFill>
            <a:srgbClr val="FFFFFF">
              <a:alpha val="10196"/>
            </a:srgbClr>
          </a:solidFill>
          <a:ln w="19050" cap="rnd">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Enable </a:t>
            </a:r>
            <a:r>
              <a:rPr kumimoji="0" lang="en-AU" sz="1000" b="1" i="0" u="none" strike="noStrike" kern="1200" cap="none" spc="0" normalizeH="0" baseline="0" noProof="0">
                <a:ln>
                  <a:noFill/>
                </a:ln>
                <a:solidFill>
                  <a:srgbClr val="1F2A44"/>
                </a:solidFill>
                <a:effectLst/>
                <a:uLnTx/>
                <a:uFillTx/>
                <a:latin typeface="VIC"/>
                <a:ea typeface="+mn-ea"/>
                <a:cs typeface="+mn-cs"/>
              </a:rPr>
              <a:t>continuous improvement</a:t>
            </a:r>
          </a:p>
        </p:txBody>
      </p:sp>
      <p:sp>
        <p:nvSpPr>
          <p:cNvPr id="16" name="Rectangle 15">
            <a:extLst>
              <a:ext uri="{FF2B5EF4-FFF2-40B4-BE49-F238E27FC236}">
                <a16:creationId xmlns:a16="http://schemas.microsoft.com/office/drawing/2014/main" id="{AAFE2F35-4727-2396-A189-91D76BE60232}"/>
              </a:ext>
            </a:extLst>
          </p:cNvPr>
          <p:cNvSpPr/>
          <p:nvPr/>
        </p:nvSpPr>
        <p:spPr>
          <a:xfrm>
            <a:off x="6876652" y="3282144"/>
            <a:ext cx="2444986" cy="447270"/>
          </a:xfrm>
          <a:prstGeom prst="rect">
            <a:avLst/>
          </a:prstGeom>
          <a:solidFill>
            <a:srgbClr val="FFFFFF">
              <a:alpha val="10196"/>
            </a:srgbClr>
          </a:solidFill>
          <a:ln w="19050" cap="rnd">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dirty="0">
                <a:ln>
                  <a:noFill/>
                </a:ln>
                <a:solidFill>
                  <a:srgbClr val="1F2A44"/>
                </a:solidFill>
                <a:effectLst/>
                <a:uLnTx/>
                <a:uFillTx/>
                <a:latin typeface="VIC"/>
                <a:ea typeface="+mn-ea"/>
                <a:cs typeface="+mn-cs"/>
              </a:rPr>
              <a:t>Review your </a:t>
            </a:r>
            <a:br>
              <a:rPr kumimoji="0" lang="en-AU" sz="1000" b="0" i="0" u="none" strike="noStrike" kern="1200" cap="none" spc="0" normalizeH="0" baseline="0" noProof="0" dirty="0">
                <a:ln>
                  <a:noFill/>
                </a:ln>
                <a:solidFill>
                  <a:srgbClr val="1F2A44"/>
                </a:solidFill>
                <a:effectLst/>
                <a:uLnTx/>
                <a:uFillTx/>
                <a:latin typeface="VIC"/>
                <a:ea typeface="+mn-ea"/>
                <a:cs typeface="+mn-cs"/>
              </a:rPr>
            </a:br>
            <a:r>
              <a:rPr kumimoji="0" lang="en-AU" sz="1000" b="1" i="0" u="none" strike="noStrike" kern="1200" cap="none" spc="0" normalizeH="0" baseline="0" noProof="0" dirty="0">
                <a:ln>
                  <a:noFill/>
                </a:ln>
                <a:solidFill>
                  <a:srgbClr val="1F2A44"/>
                </a:solidFill>
                <a:effectLst/>
                <a:uLnTx/>
                <a:uFillTx/>
                <a:latin typeface="VIC"/>
                <a:ea typeface="+mn-ea"/>
                <a:cs typeface="+mn-cs"/>
              </a:rPr>
              <a:t>digital systems and tools</a:t>
            </a:r>
          </a:p>
        </p:txBody>
      </p:sp>
      <p:sp>
        <p:nvSpPr>
          <p:cNvPr id="18" name="Rectangle 17">
            <a:extLst>
              <a:ext uri="{FF2B5EF4-FFF2-40B4-BE49-F238E27FC236}">
                <a16:creationId xmlns:a16="http://schemas.microsoft.com/office/drawing/2014/main" id="{05D4B1AA-5ADE-C10D-8D82-9FB1755D1A89}"/>
              </a:ext>
            </a:extLst>
          </p:cNvPr>
          <p:cNvSpPr/>
          <p:nvPr/>
        </p:nvSpPr>
        <p:spPr>
          <a:xfrm>
            <a:off x="1778518" y="4034454"/>
            <a:ext cx="7552093" cy="2105995"/>
          </a:xfrm>
          <a:prstGeom prst="rect">
            <a:avLst/>
          </a:prstGeom>
          <a:noFill/>
          <a:ln w="9525" cap="rnd">
            <a:solidFill>
              <a:srgbClr val="4C5569"/>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1" i="0" u="none" strike="noStrike" kern="1200" cap="none" spc="0" normalizeH="0" baseline="0" noProof="0">
              <a:ln>
                <a:noFill/>
              </a:ln>
              <a:solidFill>
                <a:prstClr val="white"/>
              </a:solidFill>
              <a:effectLst/>
              <a:uLnTx/>
              <a:uFillTx/>
              <a:latin typeface="VIC"/>
              <a:ea typeface="+mn-ea"/>
              <a:cs typeface="+mn-cs"/>
            </a:endParaRPr>
          </a:p>
        </p:txBody>
      </p:sp>
      <p:grpSp>
        <p:nvGrpSpPr>
          <p:cNvPr id="111" name="Group 110">
            <a:extLst>
              <a:ext uri="{FF2B5EF4-FFF2-40B4-BE49-F238E27FC236}">
                <a16:creationId xmlns:a16="http://schemas.microsoft.com/office/drawing/2014/main" id="{F9D7929F-85BD-08D5-7BAA-050AA36E29F5}"/>
              </a:ext>
            </a:extLst>
          </p:cNvPr>
          <p:cNvGrpSpPr/>
          <p:nvPr/>
        </p:nvGrpSpPr>
        <p:grpSpPr>
          <a:xfrm>
            <a:off x="3770014" y="4133390"/>
            <a:ext cx="5500488" cy="1918159"/>
            <a:chOff x="10208914" y="4133390"/>
            <a:chExt cx="5500488" cy="1918159"/>
          </a:xfrm>
        </p:grpSpPr>
        <p:sp>
          <p:nvSpPr>
            <p:cNvPr id="23" name="Rectangle 22">
              <a:extLst>
                <a:ext uri="{FF2B5EF4-FFF2-40B4-BE49-F238E27FC236}">
                  <a16:creationId xmlns:a16="http://schemas.microsoft.com/office/drawing/2014/main" id="{5A406F3A-5567-34BA-A3FC-93D1CE7C1895}"/>
                </a:ext>
              </a:extLst>
            </p:cNvPr>
            <p:cNvSpPr/>
            <p:nvPr/>
          </p:nvSpPr>
          <p:spPr>
            <a:xfrm>
              <a:off x="14507537" y="4175864"/>
              <a:ext cx="1201865" cy="186775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1" i="0" u="none" strike="noStrike" kern="1200" cap="none" spc="0" normalizeH="0" baseline="0" noProof="0" dirty="0">
                  <a:ln>
                    <a:noFill/>
                  </a:ln>
                  <a:solidFill>
                    <a:schemeClr val="bg1"/>
                  </a:solidFill>
                  <a:effectLst/>
                  <a:uLnTx/>
                  <a:uFillTx/>
                  <a:latin typeface="VIC SemiBold" panose="00000700000000000000"/>
                  <a:ea typeface="+mn-ea"/>
                  <a:cs typeface="+mn-cs"/>
                </a:rPr>
                <a:t>DOWNSTREAM ACTIONS</a:t>
              </a:r>
            </a:p>
            <a:p>
              <a:pPr marL="171450" marR="0" lvl="0" indent="-171450" algn="l" defTabSz="914349" rtl="0" eaLnBrk="1" fontAlgn="auto" latinLnBrk="0" hangingPunct="1">
                <a:lnSpc>
                  <a:spcPct val="100000"/>
                </a:lnSpc>
                <a:spcBef>
                  <a:spcPts val="0"/>
                </a:spcBef>
                <a:spcAft>
                  <a:spcPts val="3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Remedial enforcement</a:t>
              </a:r>
            </a:p>
            <a:p>
              <a:pPr marL="171450" marR="0" lvl="0" indent="-171450" algn="l" defTabSz="914349" rtl="0" eaLnBrk="1" fontAlgn="auto" latinLnBrk="0" hangingPunct="1">
                <a:lnSpc>
                  <a:spcPct val="100000"/>
                </a:lnSpc>
                <a:spcBef>
                  <a:spcPts val="0"/>
                </a:spcBef>
                <a:spcAft>
                  <a:spcPts val="3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Investigations</a:t>
              </a:r>
            </a:p>
            <a:p>
              <a:pPr marL="171450" marR="0" lvl="0" indent="-171450" algn="l" defTabSz="914349" rtl="0" eaLnBrk="1" fontAlgn="auto" latinLnBrk="0" hangingPunct="1">
                <a:lnSpc>
                  <a:spcPct val="100000"/>
                </a:lnSpc>
                <a:spcBef>
                  <a:spcPts val="0"/>
                </a:spcBef>
                <a:spcAft>
                  <a:spcPts val="3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Sanctions</a:t>
              </a:r>
            </a:p>
          </p:txBody>
        </p:sp>
        <p:sp>
          <p:nvSpPr>
            <p:cNvPr id="26" name="Rectangle 25">
              <a:extLst>
                <a:ext uri="{FF2B5EF4-FFF2-40B4-BE49-F238E27FC236}">
                  <a16:creationId xmlns:a16="http://schemas.microsoft.com/office/drawing/2014/main" id="{7B7B28A5-D7AE-69D1-5FBF-88BE7554F764}"/>
                </a:ext>
              </a:extLst>
            </p:cNvPr>
            <p:cNvSpPr/>
            <p:nvPr/>
          </p:nvSpPr>
          <p:spPr>
            <a:xfrm>
              <a:off x="14507537" y="4133390"/>
              <a:ext cx="1201865" cy="42473"/>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33" name="Isosceles Triangle 32">
              <a:extLst>
                <a:ext uri="{FF2B5EF4-FFF2-40B4-BE49-F238E27FC236}">
                  <a16:creationId xmlns:a16="http://schemas.microsoft.com/office/drawing/2014/main" id="{E2337557-0157-916F-1BA7-330D808D0E58}"/>
                </a:ext>
              </a:extLst>
            </p:cNvPr>
            <p:cNvSpPr/>
            <p:nvPr/>
          </p:nvSpPr>
          <p:spPr>
            <a:xfrm rot="5400000">
              <a:off x="10171814" y="4963974"/>
              <a:ext cx="159389" cy="85190"/>
            </a:xfrm>
            <a:prstGeom prs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37" name="Isosceles Triangle 36">
              <a:extLst>
                <a:ext uri="{FF2B5EF4-FFF2-40B4-BE49-F238E27FC236}">
                  <a16:creationId xmlns:a16="http://schemas.microsoft.com/office/drawing/2014/main" id="{8DCEB02F-FC36-C1FF-81AA-5C495B938DF2}"/>
                </a:ext>
              </a:extLst>
            </p:cNvPr>
            <p:cNvSpPr/>
            <p:nvPr/>
          </p:nvSpPr>
          <p:spPr>
            <a:xfrm rot="5400000">
              <a:off x="14377460" y="4963978"/>
              <a:ext cx="159389" cy="85190"/>
            </a:xfrm>
            <a:prstGeom prs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38" name="Rectangle 37">
              <a:extLst>
                <a:ext uri="{FF2B5EF4-FFF2-40B4-BE49-F238E27FC236}">
                  <a16:creationId xmlns:a16="http://schemas.microsoft.com/office/drawing/2014/main" id="{4793A491-B04C-8DF4-CE85-4E4F00E95BA3}"/>
                </a:ext>
              </a:extLst>
            </p:cNvPr>
            <p:cNvSpPr/>
            <p:nvPr/>
          </p:nvSpPr>
          <p:spPr>
            <a:xfrm>
              <a:off x="10301890" y="4140480"/>
              <a:ext cx="4104883" cy="1911069"/>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349" rtl="0" eaLnBrk="1" fontAlgn="auto" latinLnBrk="0" hangingPunct="1">
                <a:lnSpc>
                  <a:spcPct val="100000"/>
                </a:lnSpc>
                <a:spcBef>
                  <a:spcPts val="0"/>
                </a:spcBef>
                <a:spcAft>
                  <a:spcPts val="60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39" name="Rectangle 38">
              <a:extLst>
                <a:ext uri="{FF2B5EF4-FFF2-40B4-BE49-F238E27FC236}">
                  <a16:creationId xmlns:a16="http://schemas.microsoft.com/office/drawing/2014/main" id="{E0069B05-6897-3BCF-C7B2-56FB3603E3B6}"/>
                </a:ext>
              </a:extLst>
            </p:cNvPr>
            <p:cNvSpPr/>
            <p:nvPr/>
          </p:nvSpPr>
          <p:spPr>
            <a:xfrm>
              <a:off x="10301889" y="4139020"/>
              <a:ext cx="2996359" cy="215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l" defTabSz="914349" rtl="0" eaLnBrk="1" fontAlgn="auto" latinLnBrk="0" hangingPunct="1">
                <a:lnSpc>
                  <a:spcPct val="100000"/>
                </a:lnSpc>
                <a:spcBef>
                  <a:spcPts val="0"/>
                </a:spcBef>
                <a:spcAft>
                  <a:spcPts val="300"/>
                </a:spcAft>
                <a:buClrTx/>
                <a:buSzTx/>
                <a:buFontTx/>
                <a:buNone/>
                <a:tabLst/>
                <a:defRPr/>
              </a:pPr>
              <a:r>
                <a:rPr kumimoji="0" lang="en-AU" sz="1000" b="1" i="0" u="none" strike="noStrike" kern="1200" cap="none" spc="0" normalizeH="0" baseline="0" noProof="0" dirty="0">
                  <a:ln>
                    <a:noFill/>
                  </a:ln>
                  <a:solidFill>
                    <a:schemeClr val="bg1"/>
                  </a:solidFill>
                  <a:effectLst/>
                  <a:uLnTx/>
                  <a:uFillTx/>
                  <a:latin typeface="VIC SemiBold" panose="00000700000000000000" pitchFamily="50" charset="0"/>
                  <a:ea typeface="+mn-ea"/>
                  <a:cs typeface="+mn-cs"/>
                </a:rPr>
                <a:t>BETTER PRACTICE INSPECTION PROCESS</a:t>
              </a:r>
            </a:p>
          </p:txBody>
        </p:sp>
        <p:sp>
          <p:nvSpPr>
            <p:cNvPr id="40" name="Freeform: Shape 39">
              <a:extLst>
                <a:ext uri="{FF2B5EF4-FFF2-40B4-BE49-F238E27FC236}">
                  <a16:creationId xmlns:a16="http://schemas.microsoft.com/office/drawing/2014/main" id="{DE88CE25-CD4B-E207-ABF5-D93E549E39F1}"/>
                </a:ext>
              </a:extLst>
            </p:cNvPr>
            <p:cNvSpPr/>
            <p:nvPr/>
          </p:nvSpPr>
          <p:spPr>
            <a:xfrm>
              <a:off x="13298248" y="4146225"/>
              <a:ext cx="1102772" cy="1897388"/>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12700">
              <a:solidFill>
                <a:schemeClr val="accent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41" name="Rectangle 40">
              <a:extLst>
                <a:ext uri="{FF2B5EF4-FFF2-40B4-BE49-F238E27FC236}">
                  <a16:creationId xmlns:a16="http://schemas.microsoft.com/office/drawing/2014/main" id="{D9DA6704-CBA3-57AE-C375-EEEB55424266}"/>
                </a:ext>
              </a:extLst>
            </p:cNvPr>
            <p:cNvSpPr/>
            <p:nvPr/>
          </p:nvSpPr>
          <p:spPr>
            <a:xfrm>
              <a:off x="10374942" y="4412699"/>
              <a:ext cx="3953022" cy="215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1"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INSPECTION ACTIVITIES</a:t>
              </a:r>
            </a:p>
          </p:txBody>
        </p:sp>
        <p:sp>
          <p:nvSpPr>
            <p:cNvPr id="42" name="Rectangle 41">
              <a:extLst>
                <a:ext uri="{FF2B5EF4-FFF2-40B4-BE49-F238E27FC236}">
                  <a16:creationId xmlns:a16="http://schemas.microsoft.com/office/drawing/2014/main" id="{5CA3A994-8D0E-C8BB-B1B3-923FBD9B1AE3}"/>
                </a:ext>
              </a:extLst>
            </p:cNvPr>
            <p:cNvSpPr/>
            <p:nvPr/>
          </p:nvSpPr>
          <p:spPr>
            <a:xfrm>
              <a:off x="10374942"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dirty="0">
                  <a:ln>
                    <a:noFill/>
                  </a:ln>
                  <a:solidFill>
                    <a:schemeClr val="bg1"/>
                  </a:solidFill>
                  <a:effectLst/>
                  <a:uLnTx/>
                  <a:uFillTx/>
                  <a:latin typeface="VIC" panose="00000500000000000000" pitchFamily="50" charset="0"/>
                  <a:ea typeface="+mn-ea"/>
                  <a:cs typeface="+mn-cs"/>
                </a:rPr>
                <a:t>TRIGGER AND FOCUS</a:t>
              </a:r>
            </a:p>
          </p:txBody>
        </p:sp>
        <p:sp>
          <p:nvSpPr>
            <p:cNvPr id="43" name="Rectangle 42">
              <a:extLst>
                <a:ext uri="{FF2B5EF4-FFF2-40B4-BE49-F238E27FC236}">
                  <a16:creationId xmlns:a16="http://schemas.microsoft.com/office/drawing/2014/main" id="{4604122F-7ED4-F9D3-EEE3-73E05FAFECEC}"/>
                </a:ext>
              </a:extLst>
            </p:cNvPr>
            <p:cNvSpPr/>
            <p:nvPr/>
          </p:nvSpPr>
          <p:spPr>
            <a:xfrm>
              <a:off x="1117580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chemeClr val="bg1"/>
                  </a:solidFill>
                  <a:effectLst/>
                  <a:uLnTx/>
                  <a:uFillTx/>
                  <a:latin typeface="VIC" panose="00000500000000000000" pitchFamily="50" charset="0"/>
                  <a:ea typeface="+mn-ea"/>
                  <a:cs typeface="+mn-cs"/>
                </a:rPr>
                <a:t>PLAN</a:t>
              </a:r>
            </a:p>
          </p:txBody>
        </p:sp>
        <p:sp>
          <p:nvSpPr>
            <p:cNvPr id="44" name="Rectangle 43">
              <a:extLst>
                <a:ext uri="{FF2B5EF4-FFF2-40B4-BE49-F238E27FC236}">
                  <a16:creationId xmlns:a16="http://schemas.microsoft.com/office/drawing/2014/main" id="{F235BC0E-756E-3526-8B5B-D2C932983538}"/>
                </a:ext>
              </a:extLst>
            </p:cNvPr>
            <p:cNvSpPr/>
            <p:nvPr/>
          </p:nvSpPr>
          <p:spPr>
            <a:xfrm>
              <a:off x="1197666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chemeClr val="bg1"/>
                  </a:solidFill>
                  <a:effectLst/>
                  <a:uLnTx/>
                  <a:uFillTx/>
                  <a:latin typeface="VIC" panose="00000500000000000000" pitchFamily="50" charset="0"/>
                  <a:ea typeface="+mn-ea"/>
                  <a:cs typeface="+mn-cs"/>
                </a:rPr>
                <a:t>CONDUCT</a:t>
              </a:r>
            </a:p>
          </p:txBody>
        </p:sp>
        <p:sp>
          <p:nvSpPr>
            <p:cNvPr id="45" name="Rectangle 44">
              <a:extLst>
                <a:ext uri="{FF2B5EF4-FFF2-40B4-BE49-F238E27FC236}">
                  <a16:creationId xmlns:a16="http://schemas.microsoft.com/office/drawing/2014/main" id="{C3872875-E1FC-26C0-D089-D62A5379D8C2}"/>
                </a:ext>
              </a:extLst>
            </p:cNvPr>
            <p:cNvSpPr/>
            <p:nvPr/>
          </p:nvSpPr>
          <p:spPr>
            <a:xfrm>
              <a:off x="1277752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chemeClr val="bg1"/>
                  </a:solidFill>
                  <a:effectLst/>
                  <a:uLnTx/>
                  <a:uFillTx/>
                  <a:latin typeface="VIC" panose="00000500000000000000" pitchFamily="50" charset="0"/>
                  <a:ea typeface="+mn-ea"/>
                  <a:cs typeface="+mn-cs"/>
                </a:rPr>
                <a:t>RECORD AND ASSESS</a:t>
              </a:r>
            </a:p>
          </p:txBody>
        </p:sp>
        <p:sp>
          <p:nvSpPr>
            <p:cNvPr id="46" name="Rectangle 45">
              <a:extLst>
                <a:ext uri="{FF2B5EF4-FFF2-40B4-BE49-F238E27FC236}">
                  <a16:creationId xmlns:a16="http://schemas.microsoft.com/office/drawing/2014/main" id="{CF705382-B04F-DBC4-5A52-A2D2D65C38C7}"/>
                </a:ext>
              </a:extLst>
            </p:cNvPr>
            <p:cNvSpPr/>
            <p:nvPr/>
          </p:nvSpPr>
          <p:spPr>
            <a:xfrm>
              <a:off x="13578381" y="4678362"/>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0" i="0" u="none" strike="noStrike" kern="1200" cap="none" spc="0" normalizeH="0" baseline="0" noProof="0">
                  <a:ln>
                    <a:noFill/>
                  </a:ln>
                  <a:solidFill>
                    <a:schemeClr val="bg1"/>
                  </a:solidFill>
                  <a:effectLst/>
                  <a:uLnTx/>
                  <a:uFillTx/>
                  <a:latin typeface="VIC" panose="00000500000000000000" pitchFamily="50" charset="0"/>
                  <a:ea typeface="+mn-ea"/>
                  <a:cs typeface="+mn-cs"/>
                </a:rPr>
                <a:t>CLOSE OUT</a:t>
              </a:r>
            </a:p>
          </p:txBody>
        </p:sp>
        <p:cxnSp>
          <p:nvCxnSpPr>
            <p:cNvPr id="48" name="Straight Connector 47">
              <a:extLst>
                <a:ext uri="{FF2B5EF4-FFF2-40B4-BE49-F238E27FC236}">
                  <a16:creationId xmlns:a16="http://schemas.microsoft.com/office/drawing/2014/main" id="{B5F73B36-2554-D3D1-C95E-D92A45639F74}"/>
                </a:ext>
              </a:extLst>
            </p:cNvPr>
            <p:cNvCxnSpPr>
              <a:cxnSpLocks/>
            </p:cNvCxnSpPr>
            <p:nvPr/>
          </p:nvCxnSpPr>
          <p:spPr>
            <a:xfrm>
              <a:off x="10374942" y="5768344"/>
              <a:ext cx="395302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8B23F64-7B1D-4F77-67D8-53922B233695}"/>
                </a:ext>
              </a:extLst>
            </p:cNvPr>
            <p:cNvSpPr/>
            <p:nvPr/>
          </p:nvSpPr>
          <p:spPr>
            <a:xfrm>
              <a:off x="11559428" y="5679305"/>
              <a:ext cx="1584046" cy="178077"/>
            </a:xfrm>
            <a:prstGeom prst="rect">
              <a:avLst/>
            </a:prstGeom>
            <a:solidFill>
              <a:srgbClr val="2A354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r>
                <a:rPr kumimoji="0" lang="en-AU" sz="1000" b="1" i="0" u="none" strike="noStrike" kern="1200" cap="none" spc="0" normalizeH="0" baseline="0" noProof="0" dirty="0">
                  <a:ln>
                    <a:noFill/>
                  </a:ln>
                  <a:solidFill>
                    <a:schemeClr val="bg1"/>
                  </a:solidFill>
                  <a:effectLst/>
                  <a:uLnTx/>
                  <a:uFillTx/>
                  <a:latin typeface="VIC SemiBold" panose="00000700000000000000" pitchFamily="50" charset="0"/>
                  <a:ea typeface="+mn-ea"/>
                  <a:cs typeface="+mn-cs"/>
                </a:rPr>
                <a:t>COVERED IN PART B</a:t>
              </a:r>
            </a:p>
          </p:txBody>
        </p:sp>
        <p:sp>
          <p:nvSpPr>
            <p:cNvPr id="55" name="Right Triangle 54">
              <a:extLst>
                <a:ext uri="{FF2B5EF4-FFF2-40B4-BE49-F238E27FC236}">
                  <a16:creationId xmlns:a16="http://schemas.microsoft.com/office/drawing/2014/main" id="{13965542-6316-DB87-FDF2-FDA9002337D3}"/>
                </a:ext>
              </a:extLst>
            </p:cNvPr>
            <p:cNvSpPr/>
            <p:nvPr/>
          </p:nvSpPr>
          <p:spPr>
            <a:xfrm rot="5400000">
              <a:off x="10375712" y="4679606"/>
              <a:ext cx="98176" cy="95692"/>
            </a:xfrm>
            <a:prstGeom prst="rtTriangle">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dirty="0">
                <a:ln>
                  <a:noFill/>
                </a:ln>
                <a:solidFill>
                  <a:srgbClr val="1F2A44"/>
                </a:solidFill>
                <a:effectLst/>
                <a:uLnTx/>
                <a:uFillTx/>
                <a:latin typeface="VIC"/>
                <a:ea typeface="+mn-ea"/>
                <a:cs typeface="+mn-cs"/>
              </a:endParaRPr>
            </a:p>
          </p:txBody>
        </p:sp>
        <p:sp>
          <p:nvSpPr>
            <p:cNvPr id="62" name="Right Triangle 61">
              <a:extLst>
                <a:ext uri="{FF2B5EF4-FFF2-40B4-BE49-F238E27FC236}">
                  <a16:creationId xmlns:a16="http://schemas.microsoft.com/office/drawing/2014/main" id="{0D502920-FCC6-69FE-9606-E007EF9E2153}"/>
                </a:ext>
              </a:extLst>
            </p:cNvPr>
            <p:cNvSpPr/>
            <p:nvPr/>
          </p:nvSpPr>
          <p:spPr>
            <a:xfrm rot="5400000">
              <a:off x="11176569" y="4679606"/>
              <a:ext cx="98176" cy="95692"/>
            </a:xfrm>
            <a:prstGeom prst="rtTriangle">
              <a:avLst/>
            </a:prstGeom>
            <a:solidFill>
              <a:schemeClr val="accent6">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63" name="Right Triangle 62">
              <a:extLst>
                <a:ext uri="{FF2B5EF4-FFF2-40B4-BE49-F238E27FC236}">
                  <a16:creationId xmlns:a16="http://schemas.microsoft.com/office/drawing/2014/main" id="{6BE692C1-2C24-67E1-9DF8-9EE9C5381EB7}"/>
                </a:ext>
              </a:extLst>
            </p:cNvPr>
            <p:cNvSpPr/>
            <p:nvPr/>
          </p:nvSpPr>
          <p:spPr>
            <a:xfrm rot="5400000">
              <a:off x="11977427" y="4679630"/>
              <a:ext cx="98177" cy="95692"/>
            </a:xfrm>
            <a:prstGeom prst="rtTriangle">
              <a:avLst/>
            </a:prstGeom>
            <a:solidFill>
              <a:schemeClr val="accent6">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64" name="Right Triangle 63">
              <a:extLst>
                <a:ext uri="{FF2B5EF4-FFF2-40B4-BE49-F238E27FC236}">
                  <a16:creationId xmlns:a16="http://schemas.microsoft.com/office/drawing/2014/main" id="{10364053-78C9-72D1-EEAA-769C50F02730}"/>
                </a:ext>
              </a:extLst>
            </p:cNvPr>
            <p:cNvSpPr/>
            <p:nvPr/>
          </p:nvSpPr>
          <p:spPr>
            <a:xfrm rot="5400000">
              <a:off x="12778286" y="4679649"/>
              <a:ext cx="98177" cy="95692"/>
            </a:xfrm>
            <a:prstGeom prst="rtTriangle">
              <a:avLst/>
            </a:prstGeom>
            <a:solidFill>
              <a:schemeClr val="accent6">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65" name="Right Triangle 64">
              <a:extLst>
                <a:ext uri="{FF2B5EF4-FFF2-40B4-BE49-F238E27FC236}">
                  <a16:creationId xmlns:a16="http://schemas.microsoft.com/office/drawing/2014/main" id="{C27FCEF3-B489-048A-85FB-4E42D01DC8D5}"/>
                </a:ext>
              </a:extLst>
            </p:cNvPr>
            <p:cNvSpPr/>
            <p:nvPr/>
          </p:nvSpPr>
          <p:spPr>
            <a:xfrm rot="5400000">
              <a:off x="13579107" y="4679656"/>
              <a:ext cx="98177" cy="95692"/>
            </a:xfrm>
            <a:prstGeom prst="rtTriangle">
              <a:avLst/>
            </a:prstGeom>
            <a:solidFill>
              <a:schemeClr val="accent6">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grpSp>
      <p:grpSp>
        <p:nvGrpSpPr>
          <p:cNvPr id="73" name="Group 72">
            <a:extLst>
              <a:ext uri="{FF2B5EF4-FFF2-40B4-BE49-F238E27FC236}">
                <a16:creationId xmlns:a16="http://schemas.microsoft.com/office/drawing/2014/main" id="{FE5BE1A2-D9A2-590B-B67F-C7D964831FA4}"/>
              </a:ext>
            </a:extLst>
          </p:cNvPr>
          <p:cNvGrpSpPr/>
          <p:nvPr/>
        </p:nvGrpSpPr>
        <p:grpSpPr>
          <a:xfrm>
            <a:off x="1859711" y="4133390"/>
            <a:ext cx="1896168" cy="1910872"/>
            <a:chOff x="2083658" y="4273528"/>
            <a:chExt cx="2284758" cy="1619634"/>
          </a:xfrm>
        </p:grpSpPr>
        <p:sp>
          <p:nvSpPr>
            <p:cNvPr id="108" name="Rectangle 107">
              <a:extLst>
                <a:ext uri="{FF2B5EF4-FFF2-40B4-BE49-F238E27FC236}">
                  <a16:creationId xmlns:a16="http://schemas.microsoft.com/office/drawing/2014/main" id="{BE2D3FFD-2230-FE2D-9D73-FF4324BDFE58}"/>
                </a:ext>
              </a:extLst>
            </p:cNvPr>
            <p:cNvSpPr/>
            <p:nvPr/>
          </p:nvSpPr>
          <p:spPr>
            <a:xfrm>
              <a:off x="2083658" y="4309527"/>
              <a:ext cx="2284758" cy="1583635"/>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marL="0" marR="0" lvl="0" indent="0" algn="ctr" defTabSz="914349" rtl="0" eaLnBrk="1" fontAlgn="auto" latinLnBrk="0" hangingPunct="1">
                <a:lnSpc>
                  <a:spcPct val="100000"/>
                </a:lnSpc>
                <a:spcBef>
                  <a:spcPts val="0"/>
                </a:spcBef>
                <a:spcAft>
                  <a:spcPts val="100"/>
                </a:spcAft>
                <a:buClrTx/>
                <a:buSzTx/>
                <a:buFontTx/>
                <a:buNone/>
                <a:tabLst/>
                <a:defRPr/>
              </a:pPr>
              <a:r>
                <a:rPr kumimoji="0" lang="en-AU" sz="1000" b="1" i="0" u="none" strike="noStrike" kern="1200" cap="none" spc="0" normalizeH="0" baseline="0" noProof="0" dirty="0">
                  <a:ln>
                    <a:noFill/>
                  </a:ln>
                  <a:solidFill>
                    <a:schemeClr val="bg1"/>
                  </a:solidFill>
                  <a:effectLst/>
                  <a:uLnTx/>
                  <a:uFillTx/>
                  <a:latin typeface="VIC SemiBold" panose="00000700000000000000"/>
                  <a:ea typeface="+mn-ea"/>
                  <a:cs typeface="+mn-cs"/>
                </a:rPr>
                <a:t>UPSTREAM </a:t>
              </a:r>
              <a:br>
                <a:rPr kumimoji="0" lang="en-AU" sz="1000" b="1" i="0" u="none" strike="noStrike" kern="1200" cap="none" spc="0" normalizeH="0" baseline="0" noProof="0" dirty="0">
                  <a:ln>
                    <a:noFill/>
                  </a:ln>
                  <a:solidFill>
                    <a:schemeClr val="bg1"/>
                  </a:solidFill>
                  <a:effectLst/>
                  <a:uLnTx/>
                  <a:uFillTx/>
                  <a:latin typeface="VIC SemiBold" panose="00000700000000000000"/>
                  <a:ea typeface="+mn-ea"/>
                  <a:cs typeface="+mn-cs"/>
                </a:rPr>
              </a:br>
              <a:r>
                <a:rPr kumimoji="0" lang="en-AU" sz="1000" b="1" i="0" u="none" strike="noStrike" kern="1200" cap="none" spc="0" normalizeH="0" baseline="0" noProof="0" dirty="0">
                  <a:ln>
                    <a:noFill/>
                  </a:ln>
                  <a:solidFill>
                    <a:schemeClr val="bg1"/>
                  </a:solidFill>
                  <a:effectLst/>
                  <a:uLnTx/>
                  <a:uFillTx/>
                  <a:latin typeface="VIC SemiBold" panose="00000700000000000000"/>
                  <a:ea typeface="+mn-ea"/>
                  <a:cs typeface="+mn-cs"/>
                </a:rPr>
                <a:t>INTELLIGENCE INPUTS</a:t>
              </a:r>
            </a:p>
            <a:p>
              <a:pPr marL="171450" marR="0" lvl="0" indent="-171450" algn="l" defTabSz="914349" rtl="0" eaLnBrk="1" fontAlgn="auto" latinLnBrk="0" hangingPunct="1">
                <a:lnSpc>
                  <a:spcPct val="100000"/>
                </a:lnSpc>
                <a:spcBef>
                  <a:spcPts val="0"/>
                </a:spcBef>
                <a:spcAft>
                  <a:spcPts val="1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Permissions and conditions</a:t>
              </a:r>
            </a:p>
            <a:p>
              <a:pPr marL="171450" marR="0" lvl="0" indent="-171450" algn="l" defTabSz="914349" rtl="0" eaLnBrk="1" fontAlgn="auto" latinLnBrk="0" hangingPunct="1">
                <a:lnSpc>
                  <a:spcPct val="100000"/>
                </a:lnSpc>
                <a:spcBef>
                  <a:spcPts val="0"/>
                </a:spcBef>
                <a:spcAft>
                  <a:spcPts val="1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Complaints and referrals</a:t>
              </a:r>
            </a:p>
            <a:p>
              <a:pPr marL="171450" marR="0" lvl="0" indent="-171450" algn="l" defTabSz="914349" rtl="0" eaLnBrk="1" fontAlgn="auto" latinLnBrk="0" hangingPunct="1">
                <a:lnSpc>
                  <a:spcPct val="100000"/>
                </a:lnSpc>
                <a:spcBef>
                  <a:spcPts val="0"/>
                </a:spcBef>
                <a:spcAft>
                  <a:spcPts val="1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Reporting and analysis</a:t>
              </a:r>
            </a:p>
            <a:p>
              <a:pPr marL="171450" marR="0" lvl="0" indent="-171450" algn="l" defTabSz="914349" rtl="0" eaLnBrk="1" fontAlgn="auto" latinLnBrk="0" hangingPunct="1">
                <a:lnSpc>
                  <a:spcPct val="100000"/>
                </a:lnSpc>
                <a:spcBef>
                  <a:spcPts val="0"/>
                </a:spcBef>
                <a:spcAft>
                  <a:spcPts val="1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Entity profile including past compliance</a:t>
              </a:r>
            </a:p>
            <a:p>
              <a:pPr marL="171450" marR="0" lvl="0" indent="-171450" algn="l" defTabSz="914349" rtl="0" eaLnBrk="1" fontAlgn="auto" latinLnBrk="0" hangingPunct="1">
                <a:lnSpc>
                  <a:spcPct val="100000"/>
                </a:lnSpc>
                <a:spcBef>
                  <a:spcPts val="0"/>
                </a:spcBef>
                <a:spcAft>
                  <a:spcPts val="1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Regulated entity notifications &amp; reporting </a:t>
              </a:r>
            </a:p>
            <a:p>
              <a:pPr marL="171450" marR="0" lvl="0" indent="-171450" algn="l" defTabSz="914349" rtl="0" eaLnBrk="1" fontAlgn="auto" latinLnBrk="0" hangingPunct="1">
                <a:lnSpc>
                  <a:spcPct val="100000"/>
                </a:lnSpc>
                <a:spcBef>
                  <a:spcPts val="0"/>
                </a:spcBef>
                <a:spcAft>
                  <a:spcPts val="100"/>
                </a:spcAft>
                <a:buClr>
                  <a:srgbClr val="4C5569"/>
                </a:buClr>
                <a:buSzTx/>
                <a:buFont typeface="Arial" panose="020B0604020202020204" pitchFamily="34" charset="0"/>
                <a:buChar char="•"/>
                <a:tabLst/>
                <a:defRPr/>
              </a:pPr>
              <a:r>
                <a:rPr kumimoji="0" lang="en-AU" sz="1000" b="0" i="0" u="none" strike="noStrike" kern="1200" cap="none" spc="0" normalizeH="0" baseline="0" noProof="0" dirty="0">
                  <a:ln>
                    <a:noFill/>
                  </a:ln>
                  <a:solidFill>
                    <a:schemeClr val="bg1"/>
                  </a:solidFill>
                  <a:effectLst/>
                  <a:uLnTx/>
                  <a:uFillTx/>
                  <a:latin typeface="VIC"/>
                  <a:ea typeface="+mn-ea"/>
                  <a:cs typeface="+mn-cs"/>
                </a:rPr>
                <a:t>Industry notifications</a:t>
              </a:r>
            </a:p>
          </p:txBody>
        </p:sp>
        <p:sp>
          <p:nvSpPr>
            <p:cNvPr id="109" name="Rectangle 108">
              <a:extLst>
                <a:ext uri="{FF2B5EF4-FFF2-40B4-BE49-F238E27FC236}">
                  <a16:creationId xmlns:a16="http://schemas.microsoft.com/office/drawing/2014/main" id="{33527511-4D6A-1D01-4128-BD9856193C68}"/>
                </a:ext>
              </a:extLst>
            </p:cNvPr>
            <p:cNvSpPr/>
            <p:nvPr/>
          </p:nvSpPr>
          <p:spPr>
            <a:xfrm>
              <a:off x="2083658" y="4273528"/>
              <a:ext cx="2284758" cy="36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marL="0" marR="0" lvl="0" indent="0" algn="ctr" defTabSz="914349" rtl="0" eaLnBrk="1" fontAlgn="auto" latinLnBrk="0" hangingPunct="1">
                <a:lnSpc>
                  <a:spcPct val="100000"/>
                </a:lnSpc>
                <a:spcBef>
                  <a:spcPts val="0"/>
                </a:spcBef>
                <a:spcAft>
                  <a:spcPts val="300"/>
                </a:spcAft>
                <a:buClrTx/>
                <a:buSzTx/>
                <a:buFontTx/>
                <a:buNone/>
                <a:tabLst/>
                <a:defRPr/>
              </a:pPr>
              <a:endParaRPr kumimoji="0" lang="en-AU" sz="1000" b="1" i="0" u="none" strike="noStrike" kern="1200" cap="none" spc="0" normalizeH="0" baseline="0" noProof="0">
                <a:ln>
                  <a:noFill/>
                </a:ln>
                <a:solidFill>
                  <a:srgbClr val="1F2A44"/>
                </a:solidFill>
                <a:effectLst/>
                <a:uLnTx/>
                <a:uFillTx/>
                <a:latin typeface="VIC SemiBold" panose="00000700000000000000"/>
                <a:ea typeface="+mn-ea"/>
                <a:cs typeface="+mn-cs"/>
              </a:endParaRPr>
            </a:p>
          </p:txBody>
        </p:sp>
      </p:grpSp>
    </p:spTree>
    <p:extLst>
      <p:ext uri="{BB962C8B-B14F-4D97-AF65-F5344CB8AC3E}">
        <p14:creationId xmlns:p14="http://schemas.microsoft.com/office/powerpoint/2010/main" val="3968180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Review</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Inspectors review their observations and findings </a:t>
            </a:r>
            <a:r>
              <a:rPr lang="en-AU" sz="1000" dirty="0">
                <a:solidFill>
                  <a:schemeClr val="tx2"/>
                </a:solidFill>
              </a:rPr>
              <a:t>to confirm inspection completion, ensuring all requirements are met and all relevant information is captured. For example, an inspector can review their checklist to ensure all compliance areas have been assessed, that all findings have been documented and to outline any additional non-compliance identified.</a:t>
            </a:r>
          </a:p>
          <a:p>
            <a:pPr marL="171450" indent="-171450">
              <a:spcBef>
                <a:spcPts val="600"/>
              </a:spcBef>
              <a:spcAft>
                <a:spcPts val="300"/>
              </a:spcAft>
              <a:buFont typeface="Wingdings" panose="05000000000000000000" pitchFamily="2" charset="2"/>
              <a:buChar char="q"/>
            </a:pPr>
            <a:r>
              <a:rPr lang="en-AU" sz="1000" dirty="0">
                <a:solidFill>
                  <a:schemeClr val="tx2"/>
                </a:solidFill>
              </a:rPr>
              <a:t>You provide clear guidance or training on </a:t>
            </a:r>
            <a:r>
              <a:rPr lang="en-AU" sz="1000" dirty="0">
                <a:solidFill>
                  <a:schemeClr val="tx2"/>
                </a:solidFill>
                <a:latin typeface="VIC SemiBold" panose="00000700000000000000" pitchFamily="2" charset="0"/>
              </a:rPr>
              <a:t>when inspectors should pursue non-compliance that is outside the intended scope </a:t>
            </a:r>
            <a:r>
              <a:rPr lang="en-AU" sz="1000" dirty="0">
                <a:solidFill>
                  <a:schemeClr val="tx2"/>
                </a:solidFill>
              </a:rPr>
              <a:t>of inspection. For example, inspectors inspect additional non-compliances if there is a sense of urgency and/or it will save resources to address during the inspection. </a:t>
            </a:r>
          </a:p>
          <a:p>
            <a:pPr marL="628624" lvl="1" indent="-171450">
              <a:spcBef>
                <a:spcPts val="600"/>
              </a:spcBef>
              <a:spcAft>
                <a:spcPts val="300"/>
              </a:spcAft>
              <a:buFont typeface="Wingdings" panose="05000000000000000000" pitchFamily="2" charset="2"/>
              <a:buChar char="q"/>
            </a:pPr>
            <a:r>
              <a:rPr lang="en-AU" sz="1000" dirty="0">
                <a:solidFill>
                  <a:schemeClr val="tx2"/>
                </a:solidFill>
              </a:rPr>
              <a:t>Guidance</a:t>
            </a:r>
            <a:r>
              <a:rPr lang="en-AU" sz="1000" dirty="0">
                <a:solidFill>
                  <a:schemeClr val="tx2"/>
                </a:solidFill>
                <a:latin typeface="VIC SemiBold" panose="00000700000000000000" pitchFamily="2" charset="0"/>
              </a:rPr>
              <a:t> supports inspectors to consider all relevant information </a:t>
            </a:r>
            <a:r>
              <a:rPr lang="en-AU" sz="1000" dirty="0">
                <a:solidFill>
                  <a:schemeClr val="tx2"/>
                </a:solidFill>
              </a:rPr>
              <a:t>to identify any additional non-compliances. </a:t>
            </a:r>
          </a:p>
          <a:p>
            <a:pPr marL="628624" lvl="1"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If appropriate, </a:t>
            </a:r>
            <a:r>
              <a:rPr lang="en-AU" sz="1000" dirty="0">
                <a:solidFill>
                  <a:schemeClr val="tx2"/>
                </a:solidFill>
              </a:rPr>
              <a:t>additional non-compliances will be inspected as per the ‘</a:t>
            </a:r>
            <a:r>
              <a:rPr lang="en-AU" sz="1000" dirty="0">
                <a:solidFill>
                  <a:schemeClr val="tx2"/>
                </a:solidFill>
                <a:hlinkClick r:id="rId5" action="ppaction://hlinksldjump"/>
              </a:rPr>
              <a:t>Collect information</a:t>
            </a:r>
            <a:r>
              <a:rPr lang="en-AU" sz="1000" dirty="0">
                <a:solidFill>
                  <a:schemeClr val="tx2"/>
                </a:solidFill>
              </a:rPr>
              <a:t>’ component. Consider how you can design your recording tools to enable the flexibility of capturing additional non-compliances and other notes.</a:t>
            </a:r>
          </a:p>
          <a:p>
            <a:pPr marL="171450" indent="-171450">
              <a:spcBef>
                <a:spcPts val="6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Inspectors could declare </a:t>
            </a:r>
            <a:r>
              <a:rPr lang="en-AU" sz="1000" dirty="0">
                <a:solidFill>
                  <a:schemeClr val="tx2"/>
                </a:solidFill>
              </a:rPr>
              <a:t>that they have, to the best of their ability, noted all relevant information and non-compliances. This can provide notification for internal systems and support evidence of an adequate inspection being conducted.</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dirty="0">
                <a:solidFill>
                  <a:schemeClr val="tx2"/>
                </a:solidFill>
              </a:rPr>
              <a:t>Completed recording tools, collected information and preliminary findings from the inspection, and scope and purpose definition</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Confirmation of a completed inspection for internal reference</a:t>
            </a:r>
          </a:p>
          <a:p>
            <a:pPr marL="171450" indent="-171450">
              <a:spcAft>
                <a:spcPts val="300"/>
              </a:spcAft>
              <a:buFont typeface="Arial" panose="020B0604020202020204" pitchFamily="34" charset="0"/>
              <a:buChar char="•"/>
            </a:pPr>
            <a:r>
              <a:rPr lang="en-AU" sz="1000">
                <a:solidFill>
                  <a:schemeClr val="tx2"/>
                </a:solidFill>
              </a:rPr>
              <a:t>Information collected from additional non-compliances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Inspectors review the information collected to determine whether further information is required or if a decision on compliance and responsive action can be made. At this stage, inspectors might identify non-compliance outside the intended inspection scope and should use their judgement to inspect and address it if there is sufficient risk of harm or potential resource savings.</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9" name="Rectangle 8">
            <a:extLst>
              <a:ext uri="{FF2B5EF4-FFF2-40B4-BE49-F238E27FC236}">
                <a16:creationId xmlns:a16="http://schemas.microsoft.com/office/drawing/2014/main" id="{37BCD2BB-1D9F-B448-1378-0CE8B3F18F73}"/>
              </a:ext>
            </a:extLst>
          </p:cNvPr>
          <p:cNvSpPr/>
          <p:nvPr/>
        </p:nvSpPr>
        <p:spPr>
          <a:xfrm>
            <a:off x="539999" y="4772914"/>
            <a:ext cx="8820000" cy="432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a:solidFill>
                  <a:schemeClr val="tx2"/>
                </a:solidFill>
              </a:rPr>
              <a:t>Consider if your systems can use rules (such as required evidence or commonly associated non-compliances) to support the review of information collected and flag any additional requirements, non-compliances or considerations for the inspector.</a:t>
            </a:r>
            <a:endParaRPr lang="en-AU" sz="1000">
              <a:solidFill>
                <a:schemeClr val="accent1"/>
              </a:solidFill>
            </a:endParaRPr>
          </a:p>
        </p:txBody>
      </p:sp>
      <p:sp>
        <p:nvSpPr>
          <p:cNvPr id="10" name="Freeform 56">
            <a:extLst>
              <a:ext uri="{FF2B5EF4-FFF2-40B4-BE49-F238E27FC236}">
                <a16:creationId xmlns:a16="http://schemas.microsoft.com/office/drawing/2014/main" id="{0F54C2CD-59E2-66C6-B5A3-427458554775}"/>
              </a:ext>
            </a:extLst>
          </p:cNvPr>
          <p:cNvSpPr>
            <a:spLocks noChangeAspect="1" noEditPoints="1"/>
          </p:cNvSpPr>
          <p:nvPr/>
        </p:nvSpPr>
        <p:spPr bwMode="auto">
          <a:xfrm>
            <a:off x="666442" y="4853942"/>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876904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Record and assess information</a:t>
            </a:r>
          </a:p>
        </p:txBody>
      </p:sp>
    </p:spTree>
    <p:extLst>
      <p:ext uri="{BB962C8B-B14F-4D97-AF65-F5344CB8AC3E}">
        <p14:creationId xmlns:p14="http://schemas.microsoft.com/office/powerpoint/2010/main" val="21929215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a:xfrm>
            <a:off x="540000" y="995406"/>
            <a:ext cx="8820000" cy="555934"/>
          </a:xfrm>
        </p:spPr>
        <p:txBody>
          <a:bodyPr/>
          <a:lstStyle/>
          <a:p>
            <a:r>
              <a:rPr lang="en-AU" sz="1000"/>
              <a:t>Record and assess information collected to determine the appropriate response to non-compliances identified in the inspection, and to keep a record of the evidence and reasoning that led to that decision.</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Record and assess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Record and assess includes two components:</a:t>
            </a:r>
          </a:p>
        </p:txBody>
      </p:sp>
      <p:sp>
        <p:nvSpPr>
          <p:cNvPr id="8" name="Rectangle 7">
            <a:extLst>
              <a:ext uri="{FF2B5EF4-FFF2-40B4-BE49-F238E27FC236}">
                <a16:creationId xmlns:a16="http://schemas.microsoft.com/office/drawing/2014/main" id="{517AA2DF-3CA0-5AFD-2338-6CE569FD5E9C}"/>
              </a:ext>
            </a:extLst>
          </p:cNvPr>
          <p:cNvSpPr/>
          <p:nvPr/>
        </p:nvSpPr>
        <p:spPr>
          <a:xfrm>
            <a:off x="669130" y="1753589"/>
            <a:ext cx="4153769"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RECORD AND ASSESS</a:t>
            </a:r>
          </a:p>
        </p:txBody>
      </p:sp>
      <p:sp>
        <p:nvSpPr>
          <p:cNvPr id="9" name="Rectangle 8">
            <a:extLst>
              <a:ext uri="{FF2B5EF4-FFF2-40B4-BE49-F238E27FC236}">
                <a16:creationId xmlns:a16="http://schemas.microsoft.com/office/drawing/2014/main" id="{C482F107-34CF-1B4A-442A-17E54B4394AB}"/>
              </a:ext>
            </a:extLst>
          </p:cNvPr>
          <p:cNvSpPr/>
          <p:nvPr/>
        </p:nvSpPr>
        <p:spPr>
          <a:xfrm>
            <a:off x="5206229" y="1753589"/>
            <a:ext cx="415377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DECISION</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4876942"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Oval 10">
            <a:extLst>
              <a:ext uri="{FF2B5EF4-FFF2-40B4-BE49-F238E27FC236}">
                <a16:creationId xmlns:a16="http://schemas.microsoft.com/office/drawing/2014/main" id="{3F759D97-6DAA-0453-ECC7-A645A3793833}"/>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sp>
        <p:nvSpPr>
          <p:cNvPr id="12" name="Oval 11">
            <a:extLst>
              <a:ext uri="{FF2B5EF4-FFF2-40B4-BE49-F238E27FC236}">
                <a16:creationId xmlns:a16="http://schemas.microsoft.com/office/drawing/2014/main" id="{702509D5-FDAF-9247-D3E0-0052BB89CCD5}"/>
              </a:ext>
            </a:extLst>
          </p:cNvPr>
          <p:cNvSpPr/>
          <p:nvPr/>
        </p:nvSpPr>
        <p:spPr>
          <a:xfrm>
            <a:off x="5080229"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468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your recording requirements as dictated by policy and legislation?</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46800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dirty="0">
                <a:solidFill>
                  <a:schemeClr val="bg1"/>
                </a:solidFill>
              </a:rPr>
              <a:t>What are the tools used to assess compliance and decide outcomes?</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447023"/>
            <a:ext cx="4346499" cy="728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is your approach to inspector decision-making? (i.e., have you prioritised training and capability uplift to promote inspector judgement in decision-making or used a more prescriptive decision-making process?)</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447023"/>
            <a:ext cx="4346499" cy="728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When are inspectors able/not able to make decisions on inspection outcomes? When should matters be escalated for decision-making?</a:t>
            </a:r>
          </a:p>
        </p:txBody>
      </p:sp>
      <p:sp>
        <p:nvSpPr>
          <p:cNvPr id="2" name="Text Placeholder 2">
            <a:extLst>
              <a:ext uri="{FF2B5EF4-FFF2-40B4-BE49-F238E27FC236}">
                <a16:creationId xmlns:a16="http://schemas.microsoft.com/office/drawing/2014/main" id="{A9A2813D-2057-FDF6-458C-88CF9BFF3154}"/>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13" name="Group 12">
            <a:extLst>
              <a:ext uri="{FF2B5EF4-FFF2-40B4-BE49-F238E27FC236}">
                <a16:creationId xmlns:a16="http://schemas.microsoft.com/office/drawing/2014/main" id="{EEF1CD2D-DE14-5506-287B-666B0CCA59AC}"/>
              </a:ext>
            </a:extLst>
          </p:cNvPr>
          <p:cNvGrpSpPr/>
          <p:nvPr/>
        </p:nvGrpSpPr>
        <p:grpSpPr>
          <a:xfrm>
            <a:off x="539997" y="4234473"/>
            <a:ext cx="8820000" cy="360000"/>
            <a:chOff x="539997" y="5800722"/>
            <a:chExt cx="8820000" cy="360000"/>
          </a:xfrm>
        </p:grpSpPr>
        <p:sp>
          <p:nvSpPr>
            <p:cNvPr id="4" name="Rectangle 3">
              <a:extLst>
                <a:ext uri="{FF2B5EF4-FFF2-40B4-BE49-F238E27FC236}">
                  <a16:creationId xmlns:a16="http://schemas.microsoft.com/office/drawing/2014/main" id="{EB19A41B-36CB-06A0-D2BA-07FCA9AF0AAA}"/>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7" name="Freeform 56">
              <a:extLst>
                <a:ext uri="{FF2B5EF4-FFF2-40B4-BE49-F238E27FC236}">
                  <a16:creationId xmlns:a16="http://schemas.microsoft.com/office/drawing/2014/main" id="{4E55F253-157A-37EE-73B1-379B54A16F04}"/>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2828822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Record and assess</a:t>
            </a: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33</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2" name="Rectangle 1">
            <a:extLst>
              <a:ext uri="{FF2B5EF4-FFF2-40B4-BE49-F238E27FC236}">
                <a16:creationId xmlns:a16="http://schemas.microsoft.com/office/drawing/2014/main" id="{C45EE30E-CA19-62A3-F5F0-85AC1924989C}"/>
              </a:ext>
            </a:extLst>
          </p:cNvPr>
          <p:cNvSpPr>
            <a:spLocks/>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a:t>
            </a:r>
            <a:endParaRPr lang="en-AU" sz="1000" b="1">
              <a:solidFill>
                <a:schemeClr val="bg2"/>
              </a:solidFill>
            </a:endParaRPr>
          </a:p>
        </p:txBody>
      </p:sp>
      <p:grpSp>
        <p:nvGrpSpPr>
          <p:cNvPr id="7" name="Group 6">
            <a:extLst>
              <a:ext uri="{FF2B5EF4-FFF2-40B4-BE49-F238E27FC236}">
                <a16:creationId xmlns:a16="http://schemas.microsoft.com/office/drawing/2014/main" id="{7E1B2684-38F1-3BD1-F8DC-9D4604949FA3}"/>
              </a:ext>
            </a:extLst>
          </p:cNvPr>
          <p:cNvGrpSpPr>
            <a:grpSpLocks noChangeAspect="1"/>
          </p:cNvGrpSpPr>
          <p:nvPr/>
        </p:nvGrpSpPr>
        <p:grpSpPr>
          <a:xfrm>
            <a:off x="4319363" y="584059"/>
            <a:ext cx="5039996" cy="254379"/>
            <a:chOff x="-3869577" y="1922284"/>
            <a:chExt cx="4597773" cy="232059"/>
          </a:xfrm>
        </p:grpSpPr>
        <p:grpSp>
          <p:nvGrpSpPr>
            <p:cNvPr id="8" name="Group 7">
              <a:extLst>
                <a:ext uri="{FF2B5EF4-FFF2-40B4-BE49-F238E27FC236}">
                  <a16:creationId xmlns:a16="http://schemas.microsoft.com/office/drawing/2014/main" id="{5F1DA6AA-9E7D-438D-7E7E-56619978EB9C}"/>
                </a:ext>
              </a:extLst>
            </p:cNvPr>
            <p:cNvGrpSpPr/>
            <p:nvPr/>
          </p:nvGrpSpPr>
          <p:grpSpPr>
            <a:xfrm>
              <a:off x="-3869577" y="1922284"/>
              <a:ext cx="813518" cy="232059"/>
              <a:chOff x="-5562550" y="1992616"/>
              <a:chExt cx="813518" cy="232059"/>
            </a:xfrm>
          </p:grpSpPr>
          <p:sp>
            <p:nvSpPr>
              <p:cNvPr id="51" name="Isosceles Triangle 50">
                <a:extLst>
                  <a:ext uri="{FF2B5EF4-FFF2-40B4-BE49-F238E27FC236}">
                    <a16:creationId xmlns:a16="http://schemas.microsoft.com/office/drawing/2014/main" id="{3D2B0370-FC13-777F-27AA-DE45335D0AE7}"/>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2" name="Arrow: Pentagon 51">
                <a:extLst>
                  <a:ext uri="{FF2B5EF4-FFF2-40B4-BE49-F238E27FC236}">
                    <a16:creationId xmlns:a16="http://schemas.microsoft.com/office/drawing/2014/main" id="{E8D46DC8-5A32-F1DE-49B6-85C759BA3931}"/>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53" name="Oval 52">
                <a:extLst>
                  <a:ext uri="{FF2B5EF4-FFF2-40B4-BE49-F238E27FC236}">
                    <a16:creationId xmlns:a16="http://schemas.microsoft.com/office/drawing/2014/main" id="{C20513CF-9B75-1224-DC55-82BF7D15F92D}"/>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4" name="Oval 53">
                <a:extLst>
                  <a:ext uri="{FF2B5EF4-FFF2-40B4-BE49-F238E27FC236}">
                    <a16:creationId xmlns:a16="http://schemas.microsoft.com/office/drawing/2014/main" id="{2C4C114B-61C5-66CC-939A-BF3A59D0D09A}"/>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5" name="Isosceles Triangle 54">
                <a:extLst>
                  <a:ext uri="{FF2B5EF4-FFF2-40B4-BE49-F238E27FC236}">
                    <a16:creationId xmlns:a16="http://schemas.microsoft.com/office/drawing/2014/main" id="{55BE49B1-A02F-F38A-9259-52A5DA013E59}"/>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56" name="Group 5">
                <a:extLst>
                  <a:ext uri="{FF2B5EF4-FFF2-40B4-BE49-F238E27FC236}">
                    <a16:creationId xmlns:a16="http://schemas.microsoft.com/office/drawing/2014/main" id="{71E41F0E-4801-4910-7538-5FAD1DA67C6F}"/>
                  </a:ext>
                </a:extLst>
              </p:cNvPr>
              <p:cNvGrpSpPr>
                <a:grpSpLocks noChangeAspect="1"/>
              </p:cNvGrpSpPr>
              <p:nvPr/>
            </p:nvGrpSpPr>
            <p:grpSpPr bwMode="auto">
              <a:xfrm>
                <a:off x="-5510730" y="2044519"/>
                <a:ext cx="129011" cy="128252"/>
                <a:chOff x="3163" y="2182"/>
                <a:chExt cx="340" cy="338"/>
              </a:xfrm>
              <a:solidFill>
                <a:schemeClr val="tx2"/>
              </a:solidFill>
            </p:grpSpPr>
            <p:sp>
              <p:nvSpPr>
                <p:cNvPr id="57" name="Freeform 6">
                  <a:extLst>
                    <a:ext uri="{FF2B5EF4-FFF2-40B4-BE49-F238E27FC236}">
                      <a16:creationId xmlns:a16="http://schemas.microsoft.com/office/drawing/2014/main" id="{FEB0D41C-F5D8-2C90-82FF-720776B899D6}"/>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8" name="Freeform 7">
                  <a:extLst>
                    <a:ext uri="{FF2B5EF4-FFF2-40B4-BE49-F238E27FC236}">
                      <a16:creationId xmlns:a16="http://schemas.microsoft.com/office/drawing/2014/main" id="{1073AA8E-9419-E350-D23E-84E60D2DD313}"/>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9" name="Freeform 8">
                  <a:extLst>
                    <a:ext uri="{FF2B5EF4-FFF2-40B4-BE49-F238E27FC236}">
                      <a16:creationId xmlns:a16="http://schemas.microsoft.com/office/drawing/2014/main" id="{DD05B903-E787-C201-44CC-0EFD29EAA892}"/>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9" name="Group 8">
              <a:extLst>
                <a:ext uri="{FF2B5EF4-FFF2-40B4-BE49-F238E27FC236}">
                  <a16:creationId xmlns:a16="http://schemas.microsoft.com/office/drawing/2014/main" id="{4644DB14-1929-3957-EB73-4D71E6B30954}"/>
                </a:ext>
              </a:extLst>
            </p:cNvPr>
            <p:cNvGrpSpPr/>
            <p:nvPr/>
          </p:nvGrpSpPr>
          <p:grpSpPr>
            <a:xfrm>
              <a:off x="-2940691" y="1922284"/>
              <a:ext cx="814355" cy="232059"/>
              <a:chOff x="-4452658" y="1992616"/>
              <a:chExt cx="814355" cy="232059"/>
            </a:xfrm>
          </p:grpSpPr>
          <p:sp>
            <p:nvSpPr>
              <p:cNvPr id="42" name="Isosceles Triangle 41">
                <a:extLst>
                  <a:ext uri="{FF2B5EF4-FFF2-40B4-BE49-F238E27FC236}">
                    <a16:creationId xmlns:a16="http://schemas.microsoft.com/office/drawing/2014/main" id="{4C768976-EC9C-C527-D0AD-1DBF10343963}"/>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3" name="Arrow: Pentagon 42">
                <a:extLst>
                  <a:ext uri="{FF2B5EF4-FFF2-40B4-BE49-F238E27FC236}">
                    <a16:creationId xmlns:a16="http://schemas.microsoft.com/office/drawing/2014/main" id="{E2753059-FC41-4EB3-833C-557B8DA386CB}"/>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44" name="Isosceles Triangle 43">
                <a:extLst>
                  <a:ext uri="{FF2B5EF4-FFF2-40B4-BE49-F238E27FC236}">
                    <a16:creationId xmlns:a16="http://schemas.microsoft.com/office/drawing/2014/main" id="{F734DA5C-F47F-572C-7EBB-4CA31BDCCA83}"/>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45" name="Group 44">
                <a:extLst>
                  <a:ext uri="{FF2B5EF4-FFF2-40B4-BE49-F238E27FC236}">
                    <a16:creationId xmlns:a16="http://schemas.microsoft.com/office/drawing/2014/main" id="{C593EA72-C40A-3A4A-61F7-F8B6B8B0AF5D}"/>
                  </a:ext>
                </a:extLst>
              </p:cNvPr>
              <p:cNvGrpSpPr/>
              <p:nvPr/>
            </p:nvGrpSpPr>
            <p:grpSpPr>
              <a:xfrm>
                <a:off x="-4452658" y="1992616"/>
                <a:ext cx="232059" cy="232059"/>
                <a:chOff x="722538" y="2874633"/>
                <a:chExt cx="360000" cy="360000"/>
              </a:xfrm>
            </p:grpSpPr>
            <p:sp>
              <p:nvSpPr>
                <p:cNvPr id="49" name="Oval 48">
                  <a:extLst>
                    <a:ext uri="{FF2B5EF4-FFF2-40B4-BE49-F238E27FC236}">
                      <a16:creationId xmlns:a16="http://schemas.microsoft.com/office/drawing/2014/main" id="{4EEB32B1-4197-E35B-2E64-49E26AE6DA5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0" name="Oval 49">
                  <a:extLst>
                    <a:ext uri="{FF2B5EF4-FFF2-40B4-BE49-F238E27FC236}">
                      <a16:creationId xmlns:a16="http://schemas.microsoft.com/office/drawing/2014/main" id="{9EE45A78-5223-E0E2-250C-6C5A2C67DAD8}"/>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46" name="Group 45">
                <a:extLst>
                  <a:ext uri="{FF2B5EF4-FFF2-40B4-BE49-F238E27FC236}">
                    <a16:creationId xmlns:a16="http://schemas.microsoft.com/office/drawing/2014/main" id="{42FC27F1-10EA-79B4-805A-86E28379C762}"/>
                  </a:ext>
                </a:extLst>
              </p:cNvPr>
              <p:cNvGrpSpPr>
                <a:grpSpLocks noChangeAspect="1"/>
              </p:cNvGrpSpPr>
              <p:nvPr/>
            </p:nvGrpSpPr>
            <p:grpSpPr>
              <a:xfrm>
                <a:off x="-4400757" y="2046064"/>
                <a:ext cx="125162" cy="125162"/>
                <a:chOff x="6107113" y="1108075"/>
                <a:chExt cx="542925" cy="542925"/>
              </a:xfrm>
              <a:solidFill>
                <a:schemeClr val="tx2"/>
              </a:solidFill>
            </p:grpSpPr>
            <p:sp>
              <p:nvSpPr>
                <p:cNvPr id="47" name="Freeform 129">
                  <a:extLst>
                    <a:ext uri="{FF2B5EF4-FFF2-40B4-BE49-F238E27FC236}">
                      <a16:creationId xmlns:a16="http://schemas.microsoft.com/office/drawing/2014/main" id="{BCAB45A5-C935-97F2-B22C-C8B0EC7B2BA4}"/>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8" name="Freeform 130">
                  <a:extLst>
                    <a:ext uri="{FF2B5EF4-FFF2-40B4-BE49-F238E27FC236}">
                      <a16:creationId xmlns:a16="http://schemas.microsoft.com/office/drawing/2014/main" id="{5960685E-6732-F202-18DD-C60166BE75A3}"/>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0" name="Group 9">
              <a:extLst>
                <a:ext uri="{FF2B5EF4-FFF2-40B4-BE49-F238E27FC236}">
                  <a16:creationId xmlns:a16="http://schemas.microsoft.com/office/drawing/2014/main" id="{2D966C5D-B5C8-F8CB-A0C9-E381B198E930}"/>
                </a:ext>
              </a:extLst>
            </p:cNvPr>
            <p:cNvGrpSpPr/>
            <p:nvPr/>
          </p:nvGrpSpPr>
          <p:grpSpPr>
            <a:xfrm>
              <a:off x="-2005852" y="1922284"/>
              <a:ext cx="831754" cy="232059"/>
              <a:chOff x="-3336813" y="1992616"/>
              <a:chExt cx="831754" cy="232059"/>
            </a:xfrm>
          </p:grpSpPr>
          <p:sp>
            <p:nvSpPr>
              <p:cNvPr id="29" name="Isosceles Triangle 28">
                <a:extLst>
                  <a:ext uri="{FF2B5EF4-FFF2-40B4-BE49-F238E27FC236}">
                    <a16:creationId xmlns:a16="http://schemas.microsoft.com/office/drawing/2014/main" id="{179E65A4-5A24-5D71-BECE-077019D6A005}"/>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0" name="Arrow: Pentagon 29">
                <a:extLst>
                  <a:ext uri="{FF2B5EF4-FFF2-40B4-BE49-F238E27FC236}">
                    <a16:creationId xmlns:a16="http://schemas.microsoft.com/office/drawing/2014/main" id="{F3C34306-8F07-6041-3396-3DE0B04AA9AB}"/>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31" name="Isosceles Triangle 30">
                <a:extLst>
                  <a:ext uri="{FF2B5EF4-FFF2-40B4-BE49-F238E27FC236}">
                    <a16:creationId xmlns:a16="http://schemas.microsoft.com/office/drawing/2014/main" id="{61B1A3A8-42CF-46F7-7470-90A4E2138597}"/>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2" name="Oval 31">
                <a:extLst>
                  <a:ext uri="{FF2B5EF4-FFF2-40B4-BE49-F238E27FC236}">
                    <a16:creationId xmlns:a16="http://schemas.microsoft.com/office/drawing/2014/main" id="{CBC1EA7F-BDFA-AFF3-2406-587A5EA4BECC}"/>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3" name="Oval 32">
                <a:extLst>
                  <a:ext uri="{FF2B5EF4-FFF2-40B4-BE49-F238E27FC236}">
                    <a16:creationId xmlns:a16="http://schemas.microsoft.com/office/drawing/2014/main" id="{F3DCD297-6690-8BA6-626A-F2FFDD45CDC6}"/>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34" name="Group 33">
                <a:extLst>
                  <a:ext uri="{FF2B5EF4-FFF2-40B4-BE49-F238E27FC236}">
                    <a16:creationId xmlns:a16="http://schemas.microsoft.com/office/drawing/2014/main" id="{ABAEF2B3-F6DD-BB65-E939-306BE4EB3A7A}"/>
                  </a:ext>
                </a:extLst>
              </p:cNvPr>
              <p:cNvGrpSpPr>
                <a:grpSpLocks noChangeAspect="1"/>
              </p:cNvGrpSpPr>
              <p:nvPr/>
            </p:nvGrpSpPr>
            <p:grpSpPr>
              <a:xfrm>
                <a:off x="-3266565" y="2049187"/>
                <a:ext cx="96235" cy="118977"/>
                <a:chOff x="5126038" y="3305175"/>
                <a:chExt cx="436562" cy="539750"/>
              </a:xfrm>
              <a:solidFill>
                <a:schemeClr val="tx2"/>
              </a:solidFill>
            </p:grpSpPr>
            <p:sp>
              <p:nvSpPr>
                <p:cNvPr id="35" name="Freeform 34">
                  <a:extLst>
                    <a:ext uri="{FF2B5EF4-FFF2-40B4-BE49-F238E27FC236}">
                      <a16:creationId xmlns:a16="http://schemas.microsoft.com/office/drawing/2014/main" id="{6DCADD55-DD26-1175-915C-7A7AC436E007}"/>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6" name="Freeform 35">
                  <a:extLst>
                    <a:ext uri="{FF2B5EF4-FFF2-40B4-BE49-F238E27FC236}">
                      <a16:creationId xmlns:a16="http://schemas.microsoft.com/office/drawing/2014/main" id="{D65D3FF5-F6F4-2346-10FB-F9A9C9D23A43}"/>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7" name="Freeform 36">
                  <a:extLst>
                    <a:ext uri="{FF2B5EF4-FFF2-40B4-BE49-F238E27FC236}">
                      <a16:creationId xmlns:a16="http://schemas.microsoft.com/office/drawing/2014/main" id="{91D4BEBD-B9E1-333D-E425-C88A8A148F31}"/>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37">
                  <a:extLst>
                    <a:ext uri="{FF2B5EF4-FFF2-40B4-BE49-F238E27FC236}">
                      <a16:creationId xmlns:a16="http://schemas.microsoft.com/office/drawing/2014/main" id="{D7A80CAF-030D-3681-46C3-0E305883AAE7}"/>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9" name="Freeform 38">
                  <a:extLst>
                    <a:ext uri="{FF2B5EF4-FFF2-40B4-BE49-F238E27FC236}">
                      <a16:creationId xmlns:a16="http://schemas.microsoft.com/office/drawing/2014/main" id="{8EADEFB9-9274-B15E-23A6-8C000DFA8372}"/>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0" name="Freeform 39">
                  <a:extLst>
                    <a:ext uri="{FF2B5EF4-FFF2-40B4-BE49-F238E27FC236}">
                      <a16:creationId xmlns:a16="http://schemas.microsoft.com/office/drawing/2014/main" id="{62DE7EA0-83AE-8F74-55BB-CF8412B6F62F}"/>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1" name="Freeform 40">
                  <a:extLst>
                    <a:ext uri="{FF2B5EF4-FFF2-40B4-BE49-F238E27FC236}">
                      <a16:creationId xmlns:a16="http://schemas.microsoft.com/office/drawing/2014/main" id="{C5F31A63-1522-BE46-D4B5-50AD4EFD7722}"/>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1" name="Group 10">
              <a:extLst>
                <a:ext uri="{FF2B5EF4-FFF2-40B4-BE49-F238E27FC236}">
                  <a16:creationId xmlns:a16="http://schemas.microsoft.com/office/drawing/2014/main" id="{A4394175-AA04-8673-9E10-99C528EB4B21}"/>
                </a:ext>
              </a:extLst>
            </p:cNvPr>
            <p:cNvGrpSpPr/>
            <p:nvPr/>
          </p:nvGrpSpPr>
          <p:grpSpPr>
            <a:xfrm>
              <a:off x="-88602" y="1922284"/>
              <a:ext cx="816798" cy="232059"/>
              <a:chOff x="-1159348" y="1992616"/>
              <a:chExt cx="816798" cy="232059"/>
            </a:xfrm>
          </p:grpSpPr>
          <p:sp>
            <p:nvSpPr>
              <p:cNvPr id="22" name="Arrow: Pentagon 21">
                <a:extLst>
                  <a:ext uri="{FF2B5EF4-FFF2-40B4-BE49-F238E27FC236}">
                    <a16:creationId xmlns:a16="http://schemas.microsoft.com/office/drawing/2014/main" id="{A0A64E53-0FF7-F30B-6CB2-290032D50423}"/>
                  </a:ext>
                </a:extLst>
              </p:cNvPr>
              <p:cNvSpPr/>
              <p:nvPr/>
            </p:nvSpPr>
            <p:spPr>
              <a:xfrm>
                <a:off x="-1042928" y="2001768"/>
                <a:ext cx="700378" cy="21375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CLOSE-OUT</a:t>
                </a:r>
              </a:p>
            </p:txBody>
          </p:sp>
          <p:grpSp>
            <p:nvGrpSpPr>
              <p:cNvPr id="23" name="Group 22">
                <a:extLst>
                  <a:ext uri="{FF2B5EF4-FFF2-40B4-BE49-F238E27FC236}">
                    <a16:creationId xmlns:a16="http://schemas.microsoft.com/office/drawing/2014/main" id="{704B47CB-D7E4-55E8-8F52-F4C7900DB59B}"/>
                  </a:ext>
                </a:extLst>
              </p:cNvPr>
              <p:cNvGrpSpPr/>
              <p:nvPr/>
            </p:nvGrpSpPr>
            <p:grpSpPr>
              <a:xfrm>
                <a:off x="-1159348" y="1992616"/>
                <a:ext cx="232059" cy="232059"/>
                <a:chOff x="722538" y="2874633"/>
                <a:chExt cx="360000" cy="360000"/>
              </a:xfrm>
            </p:grpSpPr>
            <p:sp>
              <p:nvSpPr>
                <p:cNvPr id="27" name="Oval 26">
                  <a:extLst>
                    <a:ext uri="{FF2B5EF4-FFF2-40B4-BE49-F238E27FC236}">
                      <a16:creationId xmlns:a16="http://schemas.microsoft.com/office/drawing/2014/main" id="{5734BFB6-3025-EB40-3025-52D15F8C8EF1}"/>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8" name="Oval 27">
                  <a:extLst>
                    <a:ext uri="{FF2B5EF4-FFF2-40B4-BE49-F238E27FC236}">
                      <a16:creationId xmlns:a16="http://schemas.microsoft.com/office/drawing/2014/main" id="{FE587FAF-3000-7196-55E5-E63AA095D8E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24" name="Group 23">
                <a:extLst>
                  <a:ext uri="{FF2B5EF4-FFF2-40B4-BE49-F238E27FC236}">
                    <a16:creationId xmlns:a16="http://schemas.microsoft.com/office/drawing/2014/main" id="{E207668D-4FE5-0229-4163-4BF1CB7BAEEA}"/>
                  </a:ext>
                </a:extLst>
              </p:cNvPr>
              <p:cNvGrpSpPr>
                <a:grpSpLocks noChangeAspect="1"/>
              </p:cNvGrpSpPr>
              <p:nvPr/>
            </p:nvGrpSpPr>
            <p:grpSpPr>
              <a:xfrm>
                <a:off x="-1104014" y="2061697"/>
                <a:ext cx="121389" cy="93898"/>
                <a:chOff x="8389938" y="1176338"/>
                <a:chExt cx="539751" cy="417513"/>
              </a:xfrm>
              <a:solidFill>
                <a:schemeClr val="tx2"/>
              </a:solidFill>
            </p:grpSpPr>
            <p:sp>
              <p:nvSpPr>
                <p:cNvPr id="25" name="Freeform 23">
                  <a:extLst>
                    <a:ext uri="{FF2B5EF4-FFF2-40B4-BE49-F238E27FC236}">
                      <a16:creationId xmlns:a16="http://schemas.microsoft.com/office/drawing/2014/main" id="{45899BB6-DB59-0865-F845-9D0505D91CBF}"/>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6" name="Freeform 24">
                  <a:extLst>
                    <a:ext uri="{FF2B5EF4-FFF2-40B4-BE49-F238E27FC236}">
                      <a16:creationId xmlns:a16="http://schemas.microsoft.com/office/drawing/2014/main" id="{14A89B68-DD81-63B7-8E68-FBFEBBB4D24E}"/>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2" name="Group 11">
              <a:extLst>
                <a:ext uri="{FF2B5EF4-FFF2-40B4-BE49-F238E27FC236}">
                  <a16:creationId xmlns:a16="http://schemas.microsoft.com/office/drawing/2014/main" id="{067B070F-8484-A389-A7F0-2F1AEC8357D9}"/>
                </a:ext>
              </a:extLst>
            </p:cNvPr>
            <p:cNvGrpSpPr/>
            <p:nvPr/>
          </p:nvGrpSpPr>
          <p:grpSpPr>
            <a:xfrm>
              <a:off x="-1053614" y="1922284"/>
              <a:ext cx="844528" cy="232059"/>
              <a:chOff x="-2221794" y="1992616"/>
              <a:chExt cx="844528" cy="232059"/>
            </a:xfrm>
          </p:grpSpPr>
          <p:sp>
            <p:nvSpPr>
              <p:cNvPr id="13" name="Isosceles Triangle 12">
                <a:extLst>
                  <a:ext uri="{FF2B5EF4-FFF2-40B4-BE49-F238E27FC236}">
                    <a16:creationId xmlns:a16="http://schemas.microsoft.com/office/drawing/2014/main" id="{2CD74C99-13B3-CC0E-A5C7-C56F212BDB50}"/>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4" name="Isosceles Triangle 13">
                <a:extLst>
                  <a:ext uri="{FF2B5EF4-FFF2-40B4-BE49-F238E27FC236}">
                    <a16:creationId xmlns:a16="http://schemas.microsoft.com/office/drawing/2014/main" id="{77E77CA4-2FF2-BE57-9830-AFE232ED7F76}"/>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5" name="Arrow: Pentagon 14">
                <a:extLst>
                  <a:ext uri="{FF2B5EF4-FFF2-40B4-BE49-F238E27FC236}">
                    <a16:creationId xmlns:a16="http://schemas.microsoft.com/office/drawing/2014/main" id="{2A8F5D9A-D7CB-3CD5-DFD2-2D17354C609B}"/>
                  </a:ext>
                </a:extLst>
              </p:cNvPr>
              <p:cNvSpPr/>
              <p:nvPr/>
            </p:nvSpPr>
            <p:spPr>
              <a:xfrm>
                <a:off x="-2102549" y="2001768"/>
                <a:ext cx="690655" cy="213754"/>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bg1"/>
                    </a:solidFill>
                    <a:latin typeface="+mj-lt"/>
                  </a:rPr>
                  <a:t>RECORD </a:t>
                </a:r>
                <a:br>
                  <a:rPr lang="en-AU" sz="600">
                    <a:solidFill>
                      <a:schemeClr val="bg1"/>
                    </a:solidFill>
                    <a:latin typeface="+mj-lt"/>
                  </a:rPr>
                </a:br>
                <a:r>
                  <a:rPr lang="en-AU" sz="600">
                    <a:solidFill>
                      <a:schemeClr val="bg1"/>
                    </a:solidFill>
                    <a:latin typeface="+mj-lt"/>
                  </a:rPr>
                  <a:t>AND ASSESS</a:t>
                </a:r>
              </a:p>
            </p:txBody>
          </p:sp>
          <p:sp>
            <p:nvSpPr>
              <p:cNvPr id="16" name="Isosceles Triangle 15">
                <a:extLst>
                  <a:ext uri="{FF2B5EF4-FFF2-40B4-BE49-F238E27FC236}">
                    <a16:creationId xmlns:a16="http://schemas.microsoft.com/office/drawing/2014/main" id="{020CA39D-C350-1CC8-6530-05CDB56496D8}"/>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7" name="Group 16">
                <a:extLst>
                  <a:ext uri="{FF2B5EF4-FFF2-40B4-BE49-F238E27FC236}">
                    <a16:creationId xmlns:a16="http://schemas.microsoft.com/office/drawing/2014/main" id="{CCDDB021-4497-F090-DA2C-19C08F2EA68E}"/>
                  </a:ext>
                </a:extLst>
              </p:cNvPr>
              <p:cNvGrpSpPr/>
              <p:nvPr/>
            </p:nvGrpSpPr>
            <p:grpSpPr>
              <a:xfrm>
                <a:off x="-2221794" y="1992616"/>
                <a:ext cx="232059" cy="232059"/>
                <a:chOff x="722538" y="2874633"/>
                <a:chExt cx="360000" cy="360000"/>
              </a:xfrm>
            </p:grpSpPr>
            <p:sp>
              <p:nvSpPr>
                <p:cNvPr id="20" name="Oval 19">
                  <a:extLst>
                    <a:ext uri="{FF2B5EF4-FFF2-40B4-BE49-F238E27FC236}">
                      <a16:creationId xmlns:a16="http://schemas.microsoft.com/office/drawing/2014/main" id="{FA52C3D6-E262-A9AD-FB31-FFF79864A8C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1" name="Oval 20">
                  <a:extLst>
                    <a:ext uri="{FF2B5EF4-FFF2-40B4-BE49-F238E27FC236}">
                      <a16:creationId xmlns:a16="http://schemas.microsoft.com/office/drawing/2014/main" id="{2DCDBB6D-8170-3055-3C4E-F657995493F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18" name="Freeform 23">
                <a:extLst>
                  <a:ext uri="{FF2B5EF4-FFF2-40B4-BE49-F238E27FC236}">
                    <a16:creationId xmlns:a16="http://schemas.microsoft.com/office/drawing/2014/main" id="{F26B1620-8A33-2396-7CD7-3B2034456306}"/>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19" name="Oval 18">
                <a:extLst>
                  <a:ext uri="{FF2B5EF4-FFF2-40B4-BE49-F238E27FC236}">
                    <a16:creationId xmlns:a16="http://schemas.microsoft.com/office/drawing/2014/main" id="{9DBCDEAC-AD1B-5403-D4C5-056AEFE0C00A}"/>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grpSp>
        <p:nvGrpSpPr>
          <p:cNvPr id="177" name="Group 176">
            <a:extLst>
              <a:ext uri="{FF2B5EF4-FFF2-40B4-BE49-F238E27FC236}">
                <a16:creationId xmlns:a16="http://schemas.microsoft.com/office/drawing/2014/main" id="{EE07DA95-C713-51E4-DC6E-048CCCCC0C05}"/>
              </a:ext>
            </a:extLst>
          </p:cNvPr>
          <p:cNvGrpSpPr/>
          <p:nvPr/>
        </p:nvGrpSpPr>
        <p:grpSpPr>
          <a:xfrm>
            <a:off x="935498" y="1280444"/>
            <a:ext cx="8292411" cy="466980"/>
            <a:chOff x="935498" y="1280444"/>
            <a:chExt cx="8292411" cy="466980"/>
          </a:xfrm>
        </p:grpSpPr>
        <p:sp>
          <p:nvSpPr>
            <p:cNvPr id="160" name="Arrow: Pentagon 159">
              <a:extLst>
                <a:ext uri="{FF2B5EF4-FFF2-40B4-BE49-F238E27FC236}">
                  <a16:creationId xmlns:a16="http://schemas.microsoft.com/office/drawing/2014/main" id="{38350A47-CFC2-EF92-D1F2-19A032FCB43C}"/>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162" name="Isosceles Triangle 161">
              <a:extLst>
                <a:ext uri="{FF2B5EF4-FFF2-40B4-BE49-F238E27FC236}">
                  <a16:creationId xmlns:a16="http://schemas.microsoft.com/office/drawing/2014/main" id="{A7D2D710-C510-7900-2A29-125EB3DDC119}"/>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163" name="Straight Connector 162">
              <a:extLst>
                <a:ext uri="{FF2B5EF4-FFF2-40B4-BE49-F238E27FC236}">
                  <a16:creationId xmlns:a16="http://schemas.microsoft.com/office/drawing/2014/main" id="{AB940943-747D-C73B-4D04-1079E16602CA}"/>
                </a:ext>
              </a:extLst>
            </p:cNvPr>
            <p:cNvCxnSpPr>
              <a:cxnSpLocks/>
              <a:stCxn id="167" idx="3"/>
              <a:endCxn id="165"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5" name="Isosceles Triangle 164">
              <a:extLst>
                <a:ext uri="{FF2B5EF4-FFF2-40B4-BE49-F238E27FC236}">
                  <a16:creationId xmlns:a16="http://schemas.microsoft.com/office/drawing/2014/main" id="{5B5B5434-4AE4-C9F9-B56B-6C09F2C368CF}"/>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66" name="Isosceles Triangle 165">
              <a:extLst>
                <a:ext uri="{FF2B5EF4-FFF2-40B4-BE49-F238E27FC236}">
                  <a16:creationId xmlns:a16="http://schemas.microsoft.com/office/drawing/2014/main" id="{B7D1BFEC-59CC-0A0D-FE24-9887616AE39E}"/>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67" name="Arrow: Pentagon 166">
              <a:extLst>
                <a:ext uri="{FF2B5EF4-FFF2-40B4-BE49-F238E27FC236}">
                  <a16:creationId xmlns:a16="http://schemas.microsoft.com/office/drawing/2014/main" id="{033B85CC-E25F-C2CC-12A2-05A9DD903EDF}"/>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RECORD </a:t>
              </a:r>
              <a:br>
                <a:rPr lang="en-AU" sz="1000">
                  <a:solidFill>
                    <a:schemeClr val="tx2"/>
                  </a:solidFill>
                  <a:latin typeface="+mj-lt"/>
                </a:rPr>
              </a:br>
              <a:r>
                <a:rPr lang="en-AU" sz="1000">
                  <a:solidFill>
                    <a:schemeClr val="tx2"/>
                  </a:solidFill>
                  <a:latin typeface="+mj-lt"/>
                </a:rPr>
                <a:t>AND ASSESS</a:t>
              </a:r>
            </a:p>
          </p:txBody>
        </p:sp>
        <p:sp>
          <p:nvSpPr>
            <p:cNvPr id="168" name="Isosceles Triangle 167">
              <a:extLst>
                <a:ext uri="{FF2B5EF4-FFF2-40B4-BE49-F238E27FC236}">
                  <a16:creationId xmlns:a16="http://schemas.microsoft.com/office/drawing/2014/main" id="{B9D76A6A-73BD-20CD-687C-FF71E48BAE55}"/>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69" name="Oval 168">
              <a:extLst>
                <a:ext uri="{FF2B5EF4-FFF2-40B4-BE49-F238E27FC236}">
                  <a16:creationId xmlns:a16="http://schemas.microsoft.com/office/drawing/2014/main" id="{3EC7BFDD-C780-3764-AFEA-B436567C2605}"/>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0" name="Oval 169">
              <a:extLst>
                <a:ext uri="{FF2B5EF4-FFF2-40B4-BE49-F238E27FC236}">
                  <a16:creationId xmlns:a16="http://schemas.microsoft.com/office/drawing/2014/main" id="{ABF065C4-55C3-5A1A-1595-D236437BC60A}"/>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176" name="Group 175">
              <a:extLst>
                <a:ext uri="{FF2B5EF4-FFF2-40B4-BE49-F238E27FC236}">
                  <a16:creationId xmlns:a16="http://schemas.microsoft.com/office/drawing/2014/main" id="{4E273F83-0C84-3B00-98B3-BF570E9C0A4B}"/>
                </a:ext>
              </a:extLst>
            </p:cNvPr>
            <p:cNvGrpSpPr/>
            <p:nvPr/>
          </p:nvGrpSpPr>
          <p:grpSpPr>
            <a:xfrm>
              <a:off x="1060988" y="1405934"/>
              <a:ext cx="216000" cy="216000"/>
              <a:chOff x="252410" y="2427228"/>
              <a:chExt cx="216000" cy="216000"/>
            </a:xfrm>
          </p:grpSpPr>
          <p:sp>
            <p:nvSpPr>
              <p:cNvPr id="174" name="Freeform 23">
                <a:extLst>
                  <a:ext uri="{FF2B5EF4-FFF2-40B4-BE49-F238E27FC236}">
                    <a16:creationId xmlns:a16="http://schemas.microsoft.com/office/drawing/2014/main" id="{132A42DF-0EC7-3A52-CB1E-DCDEEEFBB042}"/>
                  </a:ext>
                </a:extLst>
              </p:cNvPr>
              <p:cNvSpPr>
                <a:spLocks noChangeAspect="1" noEditPoints="1"/>
              </p:cNvSpPr>
              <p:nvPr/>
            </p:nvSpPr>
            <p:spPr bwMode="auto">
              <a:xfrm>
                <a:off x="302307" y="2474580"/>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1040"/>
              </a:p>
            </p:txBody>
          </p:sp>
          <p:sp>
            <p:nvSpPr>
              <p:cNvPr id="175" name="Oval 174">
                <a:extLst>
                  <a:ext uri="{FF2B5EF4-FFF2-40B4-BE49-F238E27FC236}">
                    <a16:creationId xmlns:a16="http://schemas.microsoft.com/office/drawing/2014/main" id="{16AFA49C-D91E-86B6-A71F-6BC5D877409F}"/>
                  </a:ext>
                </a:extLst>
              </p:cNvPr>
              <p:cNvSpPr/>
              <p:nvPr/>
            </p:nvSpPr>
            <p:spPr>
              <a:xfrm>
                <a:off x="252410" y="2427228"/>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sp>
        <p:nvSpPr>
          <p:cNvPr id="211" name="Rectangle 210">
            <a:extLst>
              <a:ext uri="{FF2B5EF4-FFF2-40B4-BE49-F238E27FC236}">
                <a16:creationId xmlns:a16="http://schemas.microsoft.com/office/drawing/2014/main" id="{A5324205-D01A-80F0-950D-F6FFC18C6A3B}"/>
              </a:ext>
            </a:extLst>
          </p:cNvPr>
          <p:cNvSpPr/>
          <p:nvPr/>
        </p:nvSpPr>
        <p:spPr>
          <a:xfrm>
            <a:off x="935498" y="3521876"/>
            <a:ext cx="236776" cy="92308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a:t>
            </a:r>
          </a:p>
        </p:txBody>
      </p:sp>
      <p:sp>
        <p:nvSpPr>
          <p:cNvPr id="212" name="Rectangle 211">
            <a:extLst>
              <a:ext uri="{FF2B5EF4-FFF2-40B4-BE49-F238E27FC236}">
                <a16:creationId xmlns:a16="http://schemas.microsoft.com/office/drawing/2014/main" id="{1AC15381-EC1E-CDFC-B378-2CC5A4BE70B6}"/>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13" name="Rectangle 212">
            <a:extLst>
              <a:ext uri="{FF2B5EF4-FFF2-40B4-BE49-F238E27FC236}">
                <a16:creationId xmlns:a16="http://schemas.microsoft.com/office/drawing/2014/main" id="{1085F908-BB09-5A9E-B49C-BA967A73001B}"/>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14" name="Content Placeholder 1">
            <a:extLst>
              <a:ext uri="{FF2B5EF4-FFF2-40B4-BE49-F238E27FC236}">
                <a16:creationId xmlns:a16="http://schemas.microsoft.com/office/drawing/2014/main" id="{83C38979-5FD8-F2EA-88BD-C0D2C42E0FDF}"/>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15" name="Content Placeholder 1">
            <a:extLst>
              <a:ext uri="{FF2B5EF4-FFF2-40B4-BE49-F238E27FC236}">
                <a16:creationId xmlns:a16="http://schemas.microsoft.com/office/drawing/2014/main" id="{5B65704F-F747-86F1-D529-EA40AD73853B}"/>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sp>
        <p:nvSpPr>
          <p:cNvPr id="225" name="Isosceles Triangle 224">
            <a:extLst>
              <a:ext uri="{FF2B5EF4-FFF2-40B4-BE49-F238E27FC236}">
                <a16:creationId xmlns:a16="http://schemas.microsoft.com/office/drawing/2014/main" id="{A5411BD7-A26B-8A41-6C75-A6D2CFD2FBF3}"/>
              </a:ext>
            </a:extLst>
          </p:cNvPr>
          <p:cNvSpPr/>
          <p:nvPr/>
        </p:nvSpPr>
        <p:spPr>
          <a:xfrm rot="5400000">
            <a:off x="6017752" y="2162750"/>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26" name="Rectangle 225">
            <a:extLst>
              <a:ext uri="{FF2B5EF4-FFF2-40B4-BE49-F238E27FC236}">
                <a16:creationId xmlns:a16="http://schemas.microsoft.com/office/drawing/2014/main" id="{7F083C9E-5E77-64E9-6F52-18EC63EA7914}"/>
              </a:ext>
            </a:extLst>
          </p:cNvPr>
          <p:cNvSpPr/>
          <p:nvPr/>
        </p:nvSpPr>
        <p:spPr>
          <a:xfrm>
            <a:off x="935498" y="2080369"/>
            <a:ext cx="5019640"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Record and assess</a:t>
            </a:r>
          </a:p>
        </p:txBody>
      </p:sp>
      <p:sp>
        <p:nvSpPr>
          <p:cNvPr id="227" name="Rectangle 226">
            <a:extLst>
              <a:ext uri="{FF2B5EF4-FFF2-40B4-BE49-F238E27FC236}">
                <a16:creationId xmlns:a16="http://schemas.microsoft.com/office/drawing/2014/main" id="{8B41625D-9C1A-0DC5-6C76-1C13E8B967C2}"/>
              </a:ext>
            </a:extLst>
          </p:cNvPr>
          <p:cNvSpPr/>
          <p:nvPr/>
        </p:nvSpPr>
        <p:spPr>
          <a:xfrm>
            <a:off x="6210751" y="2080369"/>
            <a:ext cx="3017157"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Decision</a:t>
            </a:r>
          </a:p>
        </p:txBody>
      </p:sp>
      <p:grpSp>
        <p:nvGrpSpPr>
          <p:cNvPr id="228" name="Group 227">
            <a:extLst>
              <a:ext uri="{FF2B5EF4-FFF2-40B4-BE49-F238E27FC236}">
                <a16:creationId xmlns:a16="http://schemas.microsoft.com/office/drawing/2014/main" id="{57FC9D7D-B643-1E99-F413-60703887FDC4}"/>
              </a:ext>
            </a:extLst>
          </p:cNvPr>
          <p:cNvGrpSpPr/>
          <p:nvPr/>
        </p:nvGrpSpPr>
        <p:grpSpPr>
          <a:xfrm>
            <a:off x="5199976" y="5303865"/>
            <a:ext cx="4027932" cy="857137"/>
            <a:chOff x="5199976" y="5303865"/>
            <a:chExt cx="4027932" cy="857137"/>
          </a:xfrm>
        </p:grpSpPr>
        <p:sp>
          <p:nvSpPr>
            <p:cNvPr id="229" name="Right Triangle 228">
              <a:extLst>
                <a:ext uri="{FF2B5EF4-FFF2-40B4-BE49-F238E27FC236}">
                  <a16:creationId xmlns:a16="http://schemas.microsoft.com/office/drawing/2014/main" id="{0BDF1904-DA5C-00DC-4BAD-F9B2AA183CEF}"/>
                </a:ext>
              </a:extLst>
            </p:cNvPr>
            <p:cNvSpPr/>
            <p:nvPr/>
          </p:nvSpPr>
          <p:spPr>
            <a:xfrm rot="5400000">
              <a:off x="5199976" y="5303865"/>
              <a:ext cx="342000"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30" name="object 112">
              <a:extLst>
                <a:ext uri="{FF2B5EF4-FFF2-40B4-BE49-F238E27FC236}">
                  <a16:creationId xmlns:a16="http://schemas.microsoft.com/office/drawing/2014/main" id="{624EE815-A86D-93D2-55AE-A022F5ADA3DD}"/>
                </a:ext>
              </a:extLst>
            </p:cNvPr>
            <p:cNvSpPr txBox="1"/>
            <p:nvPr/>
          </p:nvSpPr>
          <p:spPr>
            <a:xfrm>
              <a:off x="5245451" y="5353403"/>
              <a:ext cx="3982457" cy="80759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Record and assess</a:t>
              </a:r>
              <a:r>
                <a:rPr lang="en-AU" sz="1000">
                  <a:latin typeface="+mj-lt"/>
                  <a:cs typeface="Times New Roman"/>
                </a:rPr>
                <a:t>: Record and assess information collected to support and inform decision-making. </a:t>
              </a:r>
              <a:br>
                <a:rPr lang="en-AU" sz="1000">
                  <a:latin typeface="+mj-lt"/>
                  <a:cs typeface="Times New Roman"/>
                </a:rPr>
              </a:br>
              <a:r>
                <a:rPr lang="en-AU" sz="1000">
                  <a:latin typeface="+mj-lt"/>
                  <a:cs typeface="Times New Roman"/>
                </a:rPr>
                <a:t>Make a decision based on information available and assessment(s).</a:t>
              </a:r>
            </a:p>
          </p:txBody>
        </p:sp>
      </p:grpSp>
      <p:sp>
        <p:nvSpPr>
          <p:cNvPr id="234" name="Isosceles Triangle 233">
            <a:extLst>
              <a:ext uri="{FF2B5EF4-FFF2-40B4-BE49-F238E27FC236}">
                <a16:creationId xmlns:a16="http://schemas.microsoft.com/office/drawing/2014/main" id="{2E32DDDD-BD6B-09A1-C87D-ACCFB1427F25}"/>
              </a:ext>
            </a:extLst>
          </p:cNvPr>
          <p:cNvSpPr/>
          <p:nvPr/>
        </p:nvSpPr>
        <p:spPr>
          <a:xfrm rot="5400000">
            <a:off x="1172954" y="3945046"/>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grpSp>
        <p:nvGrpSpPr>
          <p:cNvPr id="265" name="Group 264">
            <a:extLst>
              <a:ext uri="{FF2B5EF4-FFF2-40B4-BE49-F238E27FC236}">
                <a16:creationId xmlns:a16="http://schemas.microsoft.com/office/drawing/2014/main" id="{7B346044-5EEF-5BAB-C151-77A418928EDA}"/>
              </a:ext>
            </a:extLst>
          </p:cNvPr>
          <p:cNvGrpSpPr/>
          <p:nvPr/>
        </p:nvGrpSpPr>
        <p:grpSpPr>
          <a:xfrm>
            <a:off x="1304017" y="3521874"/>
            <a:ext cx="1381578" cy="952879"/>
            <a:chOff x="1304017" y="3932407"/>
            <a:chExt cx="1381578" cy="952879"/>
          </a:xfrm>
        </p:grpSpPr>
        <p:sp>
          <p:nvSpPr>
            <p:cNvPr id="251" name="Rectangle 250">
              <a:extLst>
                <a:ext uri="{FF2B5EF4-FFF2-40B4-BE49-F238E27FC236}">
                  <a16:creationId xmlns:a16="http://schemas.microsoft.com/office/drawing/2014/main" id="{8BC1F48F-6F77-C9CE-608A-FDBFFC2C182B}"/>
                </a:ext>
              </a:extLst>
            </p:cNvPr>
            <p:cNvSpPr>
              <a:spLocks/>
            </p:cNvSpPr>
            <p:nvPr/>
          </p:nvSpPr>
          <p:spPr>
            <a:xfrm>
              <a:off x="1304017"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Submit completed inspection inputs</a:t>
              </a:r>
            </a:p>
          </p:txBody>
        </p:sp>
        <p:sp>
          <p:nvSpPr>
            <p:cNvPr id="252" name="Rectangle 251">
              <a:extLst>
                <a:ext uri="{FF2B5EF4-FFF2-40B4-BE49-F238E27FC236}">
                  <a16:creationId xmlns:a16="http://schemas.microsoft.com/office/drawing/2014/main" id="{7FD0F7B2-C50C-AFCB-365F-8D2EA2F83180}"/>
                </a:ext>
              </a:extLst>
            </p:cNvPr>
            <p:cNvSpPr>
              <a:spLocks/>
            </p:cNvSpPr>
            <p:nvPr/>
          </p:nvSpPr>
          <p:spPr>
            <a:xfrm>
              <a:off x="1304017"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lnSpc>
                  <a:spcPct val="90000"/>
                </a:lnSpc>
              </a:pPr>
              <a:r>
                <a:rPr lang="en-AU" sz="900" spc="-10">
                  <a:solidFill>
                    <a:schemeClr val="bg1"/>
                  </a:solidFill>
                  <a:latin typeface="+mj-lt"/>
                  <a:cs typeface="Open Sans"/>
                </a:rPr>
                <a:t>COMMON</a:t>
              </a:r>
            </a:p>
          </p:txBody>
        </p:sp>
      </p:grpSp>
      <p:grpSp>
        <p:nvGrpSpPr>
          <p:cNvPr id="266" name="Group 265">
            <a:extLst>
              <a:ext uri="{FF2B5EF4-FFF2-40B4-BE49-F238E27FC236}">
                <a16:creationId xmlns:a16="http://schemas.microsoft.com/office/drawing/2014/main" id="{B78C636C-C7A8-DDCA-68C3-0745D3302D08}"/>
              </a:ext>
            </a:extLst>
          </p:cNvPr>
          <p:cNvGrpSpPr/>
          <p:nvPr/>
        </p:nvGrpSpPr>
        <p:grpSpPr>
          <a:xfrm>
            <a:off x="2939595" y="3521874"/>
            <a:ext cx="1381578" cy="952879"/>
            <a:chOff x="2939595" y="3932407"/>
            <a:chExt cx="1381578" cy="952879"/>
          </a:xfrm>
        </p:grpSpPr>
        <p:sp>
          <p:nvSpPr>
            <p:cNvPr id="254" name="Rectangle 253">
              <a:extLst>
                <a:ext uri="{FF2B5EF4-FFF2-40B4-BE49-F238E27FC236}">
                  <a16:creationId xmlns:a16="http://schemas.microsoft.com/office/drawing/2014/main" id="{076196AF-EA84-2AED-0B59-2C8AB84258A6}"/>
                </a:ext>
              </a:extLst>
            </p:cNvPr>
            <p:cNvSpPr>
              <a:spLocks/>
            </p:cNvSpPr>
            <p:nvPr/>
          </p:nvSpPr>
          <p:spPr>
            <a:xfrm>
              <a:off x="2939595"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Assess any </a:t>
              </a:r>
              <a:br>
                <a:rPr lang="en-AU" sz="900" spc="-10">
                  <a:solidFill>
                    <a:srgbClr val="1A1A1A"/>
                  </a:solidFill>
                  <a:latin typeface="+mj-lt"/>
                  <a:cs typeface="Open Sans"/>
                </a:rPr>
              </a:br>
              <a:r>
                <a:rPr lang="en-AU" sz="900" spc="-10">
                  <a:solidFill>
                    <a:srgbClr val="1A1A1A"/>
                  </a:solidFill>
                  <a:latin typeface="+mj-lt"/>
                  <a:cs typeface="Open Sans"/>
                </a:rPr>
                <a:t>non-compliances</a:t>
              </a:r>
            </a:p>
          </p:txBody>
        </p:sp>
        <p:sp>
          <p:nvSpPr>
            <p:cNvPr id="255" name="Rectangle 254">
              <a:extLst>
                <a:ext uri="{FF2B5EF4-FFF2-40B4-BE49-F238E27FC236}">
                  <a16:creationId xmlns:a16="http://schemas.microsoft.com/office/drawing/2014/main" id="{B4AF0F61-D9B3-784D-C3A9-803CC971499B}"/>
                </a:ext>
              </a:extLst>
            </p:cNvPr>
            <p:cNvSpPr>
              <a:spLocks/>
            </p:cNvSpPr>
            <p:nvPr/>
          </p:nvSpPr>
          <p:spPr>
            <a:xfrm>
              <a:off x="2939595"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267" name="Group 266">
            <a:extLst>
              <a:ext uri="{FF2B5EF4-FFF2-40B4-BE49-F238E27FC236}">
                <a16:creationId xmlns:a16="http://schemas.microsoft.com/office/drawing/2014/main" id="{D61F6FC9-40A2-6AFF-9385-B043AC84A883}"/>
              </a:ext>
            </a:extLst>
          </p:cNvPr>
          <p:cNvGrpSpPr/>
          <p:nvPr/>
        </p:nvGrpSpPr>
        <p:grpSpPr>
          <a:xfrm>
            <a:off x="4575173" y="3521874"/>
            <a:ext cx="1381578" cy="952879"/>
            <a:chOff x="4575173" y="3932407"/>
            <a:chExt cx="1381578" cy="952879"/>
          </a:xfrm>
        </p:grpSpPr>
        <p:sp>
          <p:nvSpPr>
            <p:cNvPr id="257" name="Rectangle 256">
              <a:extLst>
                <a:ext uri="{FF2B5EF4-FFF2-40B4-BE49-F238E27FC236}">
                  <a16:creationId xmlns:a16="http://schemas.microsoft.com/office/drawing/2014/main" id="{3AA6E3CD-86EB-E158-3ED4-1B621B60A7A6}"/>
                </a:ext>
              </a:extLst>
            </p:cNvPr>
            <p:cNvSpPr>
              <a:spLocks/>
            </p:cNvSpPr>
            <p:nvPr/>
          </p:nvSpPr>
          <p:spPr>
            <a:xfrm>
              <a:off x="4575173"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Record all </a:t>
              </a:r>
              <a:br>
                <a:rPr lang="en-AU" sz="900" spc="-10">
                  <a:solidFill>
                    <a:srgbClr val="1A1A1A"/>
                  </a:solidFill>
                  <a:latin typeface="+mj-lt"/>
                  <a:cs typeface="Open Sans"/>
                </a:rPr>
              </a:br>
              <a:r>
                <a:rPr lang="en-AU" sz="900" spc="-10">
                  <a:solidFill>
                    <a:srgbClr val="1A1A1A"/>
                  </a:solidFill>
                  <a:latin typeface="+mj-lt"/>
                  <a:cs typeface="Open Sans"/>
                </a:rPr>
                <a:t>non-compliances </a:t>
              </a:r>
              <a:br>
                <a:rPr lang="en-AU" sz="900" spc="-10">
                  <a:solidFill>
                    <a:srgbClr val="1A1A1A"/>
                  </a:solidFill>
                  <a:latin typeface="+mj-lt"/>
                  <a:cs typeface="Open Sans"/>
                </a:rPr>
              </a:br>
              <a:r>
                <a:rPr lang="en-AU" sz="900" spc="-10">
                  <a:solidFill>
                    <a:srgbClr val="1A1A1A"/>
                  </a:solidFill>
                  <a:latin typeface="+mj-lt"/>
                  <a:cs typeface="Open Sans"/>
                </a:rPr>
                <a:t>and assessment outcomes</a:t>
              </a:r>
            </a:p>
          </p:txBody>
        </p:sp>
        <p:sp>
          <p:nvSpPr>
            <p:cNvPr id="258" name="Rectangle 257">
              <a:extLst>
                <a:ext uri="{FF2B5EF4-FFF2-40B4-BE49-F238E27FC236}">
                  <a16:creationId xmlns:a16="http://schemas.microsoft.com/office/drawing/2014/main" id="{C7D1F9EB-EC81-C844-C112-4D6A3E6F38A7}"/>
                </a:ext>
              </a:extLst>
            </p:cNvPr>
            <p:cNvSpPr>
              <a:spLocks/>
            </p:cNvSpPr>
            <p:nvPr/>
          </p:nvSpPr>
          <p:spPr>
            <a:xfrm>
              <a:off x="4575173"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grpSp>
        <p:nvGrpSpPr>
          <p:cNvPr id="268" name="Group 267">
            <a:extLst>
              <a:ext uri="{FF2B5EF4-FFF2-40B4-BE49-F238E27FC236}">
                <a16:creationId xmlns:a16="http://schemas.microsoft.com/office/drawing/2014/main" id="{15529279-E346-AF4E-13BA-6902A51DF9B0}"/>
              </a:ext>
            </a:extLst>
          </p:cNvPr>
          <p:cNvGrpSpPr/>
          <p:nvPr/>
        </p:nvGrpSpPr>
        <p:grpSpPr>
          <a:xfrm>
            <a:off x="6210751" y="3521874"/>
            <a:ext cx="1381578" cy="952879"/>
            <a:chOff x="6210751" y="3932407"/>
            <a:chExt cx="1381578" cy="952879"/>
          </a:xfrm>
        </p:grpSpPr>
        <p:sp>
          <p:nvSpPr>
            <p:cNvPr id="260" name="Rectangle 259">
              <a:extLst>
                <a:ext uri="{FF2B5EF4-FFF2-40B4-BE49-F238E27FC236}">
                  <a16:creationId xmlns:a16="http://schemas.microsoft.com/office/drawing/2014/main" id="{8EEB1566-3D1F-C339-C239-0172885CEFD4}"/>
                </a:ext>
              </a:extLst>
            </p:cNvPr>
            <p:cNvSpPr>
              <a:spLocks/>
            </p:cNvSpPr>
            <p:nvPr/>
          </p:nvSpPr>
          <p:spPr>
            <a:xfrm>
              <a:off x="6210751" y="4088951"/>
              <a:ext cx="1381578" cy="79633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Use assessment outcomes to determine responsive action(s)</a:t>
              </a:r>
            </a:p>
          </p:txBody>
        </p:sp>
        <p:sp>
          <p:nvSpPr>
            <p:cNvPr id="261" name="Rectangle 260">
              <a:extLst>
                <a:ext uri="{FF2B5EF4-FFF2-40B4-BE49-F238E27FC236}">
                  <a16:creationId xmlns:a16="http://schemas.microsoft.com/office/drawing/2014/main" id="{EB3575D1-4C63-903A-6EFA-ACD1A8DA10B7}"/>
                </a:ext>
              </a:extLst>
            </p:cNvPr>
            <p:cNvSpPr>
              <a:spLocks/>
            </p:cNvSpPr>
            <p:nvPr/>
          </p:nvSpPr>
          <p:spPr>
            <a:xfrm>
              <a:off x="6210751" y="3932407"/>
              <a:ext cx="1381578"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900">
                  <a:solidFill>
                    <a:schemeClr val="bg1"/>
                  </a:solidFill>
                  <a:latin typeface="VIC" panose="00000500000000000000" pitchFamily="50" charset="0"/>
                </a:rPr>
                <a:t>CONFIGURABLE</a:t>
              </a:r>
            </a:p>
          </p:txBody>
        </p:sp>
      </p:grpSp>
      <p:sp>
        <p:nvSpPr>
          <p:cNvPr id="263" name="Rectangle 262">
            <a:extLst>
              <a:ext uri="{FF2B5EF4-FFF2-40B4-BE49-F238E27FC236}">
                <a16:creationId xmlns:a16="http://schemas.microsoft.com/office/drawing/2014/main" id="{BE906590-5F58-9392-0D3D-AEB566E734B3}"/>
              </a:ext>
            </a:extLst>
          </p:cNvPr>
          <p:cNvSpPr>
            <a:spLocks/>
          </p:cNvSpPr>
          <p:nvPr/>
        </p:nvSpPr>
        <p:spPr>
          <a:xfrm>
            <a:off x="7846330" y="3521874"/>
            <a:ext cx="1381578" cy="923081"/>
          </a:xfrm>
          <a:prstGeom prst="rect">
            <a:avLst/>
          </a:prstGeom>
          <a:solidFill>
            <a:schemeClr val="bg1"/>
          </a:solidFill>
          <a:ln w="12700" cap="rnd">
            <a:solidFill>
              <a:schemeClr val="accent6"/>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b="1" i="1" spc="-10">
                <a:solidFill>
                  <a:srgbClr val="1A1A1A"/>
                </a:solidFill>
                <a:latin typeface="+mj-lt"/>
                <a:cs typeface="Open Sans"/>
              </a:rPr>
              <a:t>Move to Close-out</a:t>
            </a:r>
            <a:endParaRPr lang="en-AU" sz="900" i="1" spc="-10">
              <a:solidFill>
                <a:srgbClr val="1A1A1A"/>
              </a:solidFill>
              <a:latin typeface="+mj-lt"/>
              <a:cs typeface="Open Sans"/>
            </a:endParaRPr>
          </a:p>
          <a:p>
            <a:pPr marL="16510" marR="8890" indent="5715" algn="ctr">
              <a:lnSpc>
                <a:spcPct val="90000"/>
              </a:lnSpc>
            </a:pPr>
            <a:r>
              <a:rPr lang="en-AU" sz="900" i="1" spc="-10">
                <a:solidFill>
                  <a:srgbClr val="1A1A1A"/>
                </a:solidFill>
                <a:latin typeface="+mj-lt"/>
                <a:cs typeface="Open Sans"/>
              </a:rPr>
              <a:t>As escalate or refer, remedial action, </a:t>
            </a:r>
            <a:br>
              <a:rPr lang="en-AU" sz="900" i="1" spc="-10">
                <a:solidFill>
                  <a:srgbClr val="1A1A1A"/>
                </a:solidFill>
                <a:latin typeface="+mj-lt"/>
                <a:cs typeface="Open Sans"/>
              </a:rPr>
            </a:br>
            <a:r>
              <a:rPr lang="en-AU" sz="900" i="1" spc="-10">
                <a:solidFill>
                  <a:srgbClr val="1A1A1A"/>
                </a:solidFill>
                <a:latin typeface="+mj-lt"/>
                <a:cs typeface="Open Sans"/>
              </a:rPr>
              <a:t>or record ‘no action’</a:t>
            </a:r>
          </a:p>
        </p:txBody>
      </p:sp>
      <p:cxnSp>
        <p:nvCxnSpPr>
          <p:cNvPr id="270" name="Straight Arrow Connector 269">
            <a:extLst>
              <a:ext uri="{FF2B5EF4-FFF2-40B4-BE49-F238E27FC236}">
                <a16:creationId xmlns:a16="http://schemas.microsoft.com/office/drawing/2014/main" id="{B9FFEEC0-4A44-2E0C-4CA8-3D95DACE26DF}"/>
              </a:ext>
            </a:extLst>
          </p:cNvPr>
          <p:cNvCxnSpPr>
            <a:cxnSpLocks/>
          </p:cNvCxnSpPr>
          <p:nvPr/>
        </p:nvCxnSpPr>
        <p:spPr>
          <a:xfrm>
            <a:off x="2685595"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72" name="Straight Arrow Connector 271">
            <a:extLst>
              <a:ext uri="{FF2B5EF4-FFF2-40B4-BE49-F238E27FC236}">
                <a16:creationId xmlns:a16="http://schemas.microsoft.com/office/drawing/2014/main" id="{79AFDDC9-3A9C-976B-F919-75F1D7FFAB41}"/>
              </a:ext>
            </a:extLst>
          </p:cNvPr>
          <p:cNvCxnSpPr>
            <a:cxnSpLocks/>
          </p:cNvCxnSpPr>
          <p:nvPr/>
        </p:nvCxnSpPr>
        <p:spPr>
          <a:xfrm>
            <a:off x="4324029"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73" name="Straight Arrow Connector 272">
            <a:extLst>
              <a:ext uri="{FF2B5EF4-FFF2-40B4-BE49-F238E27FC236}">
                <a16:creationId xmlns:a16="http://schemas.microsoft.com/office/drawing/2014/main" id="{044AE534-BE8D-AC78-D59A-7AA28FB2DB5A}"/>
              </a:ext>
            </a:extLst>
          </p:cNvPr>
          <p:cNvCxnSpPr>
            <a:cxnSpLocks/>
          </p:cNvCxnSpPr>
          <p:nvPr/>
        </p:nvCxnSpPr>
        <p:spPr>
          <a:xfrm>
            <a:off x="5962463"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74" name="Straight Arrow Connector 273">
            <a:extLst>
              <a:ext uri="{FF2B5EF4-FFF2-40B4-BE49-F238E27FC236}">
                <a16:creationId xmlns:a16="http://schemas.microsoft.com/office/drawing/2014/main" id="{777E7A30-36A1-A343-1A36-4A7048B63567}"/>
              </a:ext>
            </a:extLst>
          </p:cNvPr>
          <p:cNvCxnSpPr>
            <a:cxnSpLocks/>
          </p:cNvCxnSpPr>
          <p:nvPr/>
        </p:nvCxnSpPr>
        <p:spPr>
          <a:xfrm>
            <a:off x="7600898" y="3998313"/>
            <a:ext cx="25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75" name="Content Placeholder 1">
            <a:extLst>
              <a:ext uri="{FF2B5EF4-FFF2-40B4-BE49-F238E27FC236}">
                <a16:creationId xmlns:a16="http://schemas.microsoft.com/office/drawing/2014/main" id="{053FC760-78F1-1354-2D89-8A4B29F2518E}"/>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cxnSp>
        <p:nvCxnSpPr>
          <p:cNvPr id="276" name="Straight Arrow Connector 275">
            <a:extLst>
              <a:ext uri="{FF2B5EF4-FFF2-40B4-BE49-F238E27FC236}">
                <a16:creationId xmlns:a16="http://schemas.microsoft.com/office/drawing/2014/main" id="{5566C4EA-357C-9537-96AF-9B6A1CA2FB87}"/>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9E0351E5-CE2D-67EC-488D-1E47546EDF3D}"/>
              </a:ext>
            </a:extLst>
          </p:cNvPr>
          <p:cNvCxnSpPr>
            <a:cxnSpLocks/>
          </p:cNvCxnSpPr>
          <p:nvPr/>
        </p:nvCxnSpPr>
        <p:spPr>
          <a:xfrm>
            <a:off x="9227908" y="4015030"/>
            <a:ext cx="11335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98916488-A149-958F-6B60-CFDA88111493}"/>
              </a:ext>
            </a:extLst>
          </p:cNvPr>
          <p:cNvCxnSpPr>
            <a:cxnSpLocks/>
          </p:cNvCxnSpPr>
          <p:nvPr/>
        </p:nvCxnSpPr>
        <p:spPr>
          <a:xfrm>
            <a:off x="695324" y="4029359"/>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Tree>
    <p:extLst>
      <p:ext uri="{BB962C8B-B14F-4D97-AF65-F5344CB8AC3E}">
        <p14:creationId xmlns:p14="http://schemas.microsoft.com/office/powerpoint/2010/main" val="1704200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Record and assess information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8" y="2181334"/>
            <a:ext cx="8820000" cy="2894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72000" rtlCol="0" anchor="t">
            <a:noAutofit/>
          </a:bodyPr>
          <a:lstStyle/>
          <a:p>
            <a:pPr marL="171450" indent="-171450">
              <a:spcBef>
                <a:spcPts val="300"/>
              </a:spcBef>
              <a:buFont typeface="Wingdings" panose="05000000000000000000" pitchFamily="2" charset="2"/>
              <a:buChar char="q"/>
            </a:pPr>
            <a:r>
              <a:rPr lang="en-AU" sz="950" dirty="0">
                <a:solidFill>
                  <a:schemeClr val="tx2"/>
                </a:solidFill>
                <a:latin typeface="VIC SemiBold"/>
              </a:rPr>
              <a:t>Guidance</a:t>
            </a:r>
            <a:r>
              <a:rPr lang="en-AU" sz="950" dirty="0">
                <a:solidFill>
                  <a:schemeClr val="tx2"/>
                </a:solidFill>
                <a:latin typeface="VIC"/>
              </a:rPr>
              <a:t> </a:t>
            </a:r>
            <a:r>
              <a:rPr lang="en-AU" sz="950" dirty="0">
                <a:solidFill>
                  <a:schemeClr val="tx2"/>
                </a:solidFill>
              </a:rPr>
              <a:t>includes defining and using common data taxonomies to categorise information and supports inspectors to decide what information to record  (e.g., if not useful for intelligence) and what is required to support follow on processes and continuous improvement and performance reporting.</a:t>
            </a:r>
            <a:endParaRPr lang="en-US" sz="950" dirty="0">
              <a:solidFill>
                <a:schemeClr val="tx2"/>
              </a:solidFill>
            </a:endParaRPr>
          </a:p>
          <a:p>
            <a:pPr marL="171450" indent="-171450">
              <a:spcBef>
                <a:spcPts val="300"/>
              </a:spcBef>
              <a:buFont typeface="Wingdings" panose="05000000000000000000" pitchFamily="2" charset="2"/>
              <a:buChar char="q"/>
            </a:pPr>
            <a:r>
              <a:rPr lang="en-AU" sz="950" dirty="0">
                <a:solidFill>
                  <a:schemeClr val="tx2"/>
                </a:solidFill>
              </a:rPr>
              <a:t>Inspectors (or designated staff) </a:t>
            </a:r>
            <a:r>
              <a:rPr lang="en-AU" sz="950" dirty="0">
                <a:solidFill>
                  <a:schemeClr val="tx2"/>
                </a:solidFill>
                <a:latin typeface="VIC SemiBold"/>
              </a:rPr>
              <a:t>record all relevant information in an accessible location </a:t>
            </a:r>
            <a:r>
              <a:rPr lang="en-AU" sz="950" dirty="0">
                <a:solidFill>
                  <a:schemeClr val="tx2"/>
                </a:solidFill>
              </a:rPr>
              <a:t>(e.g., a central database) to inform intelligence and in accordance with record keeping requirements. This includes information about non-compliances observed, and information about the regulated entities behaviour and attitudes and about the judgements and decisions made. </a:t>
            </a:r>
          </a:p>
          <a:p>
            <a:pPr marL="171450" indent="-171450">
              <a:spcBef>
                <a:spcPts val="300"/>
              </a:spcBef>
              <a:buFont typeface="Wingdings" panose="05000000000000000000" pitchFamily="2" charset="2"/>
              <a:buChar char="q"/>
            </a:pPr>
            <a:r>
              <a:rPr lang="en-AU" sz="950" dirty="0">
                <a:solidFill>
                  <a:schemeClr val="tx2"/>
                </a:solidFill>
                <a:latin typeface="VIC SemiBold"/>
              </a:rPr>
              <a:t>Inspectors are supported with guidance to assess </a:t>
            </a:r>
            <a:r>
              <a:rPr lang="en-AU" sz="950" dirty="0">
                <a:solidFill>
                  <a:schemeClr val="tx2"/>
                </a:solidFill>
              </a:rPr>
              <a:t>compliance. You provide guidance to your staff to support consistent decision-making, considering the inspection purpose. You consider how </a:t>
            </a:r>
            <a:r>
              <a:rPr lang="en-AU" sz="950" dirty="0">
                <a:solidFill>
                  <a:schemeClr val="tx2"/>
                </a:solidFill>
                <a:latin typeface="VIC SemiBold"/>
              </a:rPr>
              <a:t>assessment tools can be adapted </a:t>
            </a:r>
            <a:r>
              <a:rPr lang="en-AU" sz="950" dirty="0">
                <a:solidFill>
                  <a:schemeClr val="tx2"/>
                </a:solidFill>
              </a:rPr>
              <a:t>to simplify their use and support tailoring to meet the purpose of inspections. You should regularly review your assessment tools and logic to ensure consistent and justified assessments.</a:t>
            </a:r>
          </a:p>
          <a:p>
            <a:pPr marL="171450" indent="-171450">
              <a:spcBef>
                <a:spcPts val="300"/>
              </a:spcBef>
              <a:buFont typeface="Wingdings" panose="05000000000000000000" pitchFamily="2" charset="2"/>
              <a:buChar char="q"/>
            </a:pPr>
            <a:r>
              <a:rPr lang="en-AU" sz="950" dirty="0">
                <a:solidFill>
                  <a:schemeClr val="tx2"/>
                </a:solidFill>
              </a:rPr>
              <a:t>You have accounted for what needs to be recorded for internal purposes (e.g. internal information to generate follow on activities), compared with what may need to be also ‘published’ in inspection reports or notices.</a:t>
            </a:r>
          </a:p>
          <a:p>
            <a:pPr marL="171450" indent="-171450">
              <a:spcBef>
                <a:spcPts val="300"/>
              </a:spcBef>
              <a:buFont typeface="Wingdings" panose="05000000000000000000" pitchFamily="2" charset="2"/>
              <a:buChar char="q"/>
            </a:pPr>
            <a:r>
              <a:rPr lang="en-AU" sz="950" dirty="0">
                <a:solidFill>
                  <a:schemeClr val="tx2"/>
                </a:solidFill>
              </a:rPr>
              <a:t>When setting your standards for record keeping in inspections, you have accounted for whether your inspection is likely to lead to or be relied on investigation. The record keeping standards for routine inspections may differ from law enforcement purposes, and excessive requirements may be burdensome or inefficient for officers. Account for the interaction between your inspection teams and that of dedicated investigators, as applicable</a:t>
            </a:r>
          </a:p>
          <a:p>
            <a:pPr marL="171450" indent="-171450">
              <a:spcBef>
                <a:spcPts val="300"/>
              </a:spcBef>
              <a:buFont typeface="Wingdings" panose="05000000000000000000" pitchFamily="2" charset="2"/>
              <a:buChar char="q"/>
            </a:pPr>
            <a:r>
              <a:rPr lang="en-AU" sz="950" dirty="0">
                <a:solidFill>
                  <a:schemeClr val="tx2"/>
                </a:solidFill>
              </a:rPr>
              <a:t>Your regulator policies and systems promote suitable </a:t>
            </a:r>
            <a:r>
              <a:rPr lang="en-AU" sz="950" b="1" dirty="0">
                <a:solidFill>
                  <a:schemeClr val="tx2"/>
                </a:solidFill>
              </a:rPr>
              <a:t>record keeping to support consistency and transparency </a:t>
            </a:r>
            <a:r>
              <a:rPr lang="en-AU" sz="950" dirty="0">
                <a:solidFill>
                  <a:schemeClr val="tx2"/>
                </a:solidFill>
              </a:rPr>
              <a:t>for key parts of field activity, particularly where actions by officers may not be visible to regulator leadership. Your reporting standards promote consistency and accountability for officer conduct and support the continuous improvement of your delegation frameworks and policies over time. </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1920405"/>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1983334"/>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15" name="Rectangle 14">
            <a:extLst>
              <a:ext uri="{FF2B5EF4-FFF2-40B4-BE49-F238E27FC236}">
                <a16:creationId xmlns:a16="http://schemas.microsoft.com/office/drawing/2014/main" id="{469CBEF3-E3CF-7EBE-0976-B34F6113A5E9}"/>
              </a:ext>
            </a:extLst>
          </p:cNvPr>
          <p:cNvSpPr/>
          <p:nvPr/>
        </p:nvSpPr>
        <p:spPr>
          <a:xfrm>
            <a:off x="539997" y="1453549"/>
            <a:ext cx="8820000" cy="3965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300"/>
              </a:spcAft>
            </a:pPr>
            <a:r>
              <a:rPr lang="en-AU" sz="950">
                <a:solidFill>
                  <a:schemeClr val="tx2"/>
                </a:solidFill>
              </a:rPr>
              <a:t>During and following an inspection record all relevant information in accordance with your record keeping requirements, to support decision-making and protect the chain of evidence. Determine whether the entity is or is not compliant and how to respond to cases of non-compliance.</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5" name="Rectangle 4">
            <a:extLst>
              <a:ext uri="{FF2B5EF4-FFF2-40B4-BE49-F238E27FC236}">
                <a16:creationId xmlns:a16="http://schemas.microsoft.com/office/drawing/2014/main" id="{C1370DA6-F8D9-8A95-ABD8-637480C7EFC0}"/>
              </a:ext>
            </a:extLst>
          </p:cNvPr>
          <p:cNvSpPr/>
          <p:nvPr/>
        </p:nvSpPr>
        <p:spPr>
          <a:xfrm>
            <a:off x="476846" y="5736403"/>
            <a:ext cx="4365550" cy="40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buFont typeface="Arial" panose="020B0604020202020204" pitchFamily="34" charset="0"/>
              <a:buChar char="•"/>
            </a:pPr>
            <a:r>
              <a:rPr lang="en-AU" sz="950">
                <a:solidFill>
                  <a:schemeClr val="tx2"/>
                </a:solidFill>
              </a:rPr>
              <a:t>Data collected from inspection, preliminary findings, and inspection purpose</a:t>
            </a:r>
          </a:p>
        </p:txBody>
      </p:sp>
      <p:sp>
        <p:nvSpPr>
          <p:cNvPr id="6" name="Rectangle 5">
            <a:extLst>
              <a:ext uri="{FF2B5EF4-FFF2-40B4-BE49-F238E27FC236}">
                <a16:creationId xmlns:a16="http://schemas.microsoft.com/office/drawing/2014/main" id="{1D4AF43E-5191-9B60-580B-B45D3480B7D8}"/>
              </a:ext>
            </a:extLst>
          </p:cNvPr>
          <p:cNvSpPr/>
          <p:nvPr/>
        </p:nvSpPr>
        <p:spPr>
          <a:xfrm>
            <a:off x="4994449" y="5727378"/>
            <a:ext cx="4365550" cy="4060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72000" rtlCol="0" anchor="t">
            <a:noAutofit/>
          </a:bodyPr>
          <a:lstStyle/>
          <a:p>
            <a:pPr marL="171450" indent="-171450">
              <a:buFont typeface="Arial" panose="020B0604020202020204" pitchFamily="34" charset="0"/>
              <a:buChar char="•"/>
            </a:pPr>
            <a:r>
              <a:rPr lang="en-AU" sz="950">
                <a:solidFill>
                  <a:schemeClr val="tx2"/>
                </a:solidFill>
              </a:rPr>
              <a:t>Recorded information for intelligence and future use</a:t>
            </a:r>
          </a:p>
          <a:p>
            <a:pPr marL="171450" indent="-171450">
              <a:buFont typeface="Arial" panose="020B0604020202020204" pitchFamily="34" charset="0"/>
              <a:buChar char="•"/>
            </a:pPr>
            <a:r>
              <a:rPr lang="en-AU" sz="950">
                <a:solidFill>
                  <a:schemeClr val="tx2"/>
                </a:solidFill>
              </a:rPr>
              <a:t>Assessment of non-compliance(s)</a:t>
            </a:r>
          </a:p>
        </p:txBody>
      </p:sp>
      <p:grpSp>
        <p:nvGrpSpPr>
          <p:cNvPr id="20" name="Group 19">
            <a:extLst>
              <a:ext uri="{FF2B5EF4-FFF2-40B4-BE49-F238E27FC236}">
                <a16:creationId xmlns:a16="http://schemas.microsoft.com/office/drawing/2014/main" id="{D7346423-DFA6-92A8-865A-A96755E96AB9}"/>
              </a:ext>
            </a:extLst>
          </p:cNvPr>
          <p:cNvGrpSpPr/>
          <p:nvPr/>
        </p:nvGrpSpPr>
        <p:grpSpPr>
          <a:xfrm>
            <a:off x="4930949" y="5471199"/>
            <a:ext cx="1187201" cy="266700"/>
            <a:chOff x="4930949" y="5603708"/>
            <a:chExt cx="1187201" cy="266700"/>
          </a:xfrm>
        </p:grpSpPr>
        <p:sp>
          <p:nvSpPr>
            <p:cNvPr id="7" name="Half Frame 6">
              <a:extLst>
                <a:ext uri="{FF2B5EF4-FFF2-40B4-BE49-F238E27FC236}">
                  <a16:creationId xmlns:a16="http://schemas.microsoft.com/office/drawing/2014/main" id="{5C6A69B8-8878-202E-BBD6-9A99AF7A41FF}"/>
                </a:ext>
              </a:extLst>
            </p:cNvPr>
            <p:cNvSpPr/>
            <p:nvPr/>
          </p:nvSpPr>
          <p:spPr>
            <a:xfrm>
              <a:off x="4930949" y="5603708"/>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9" name="Rectangle 8">
              <a:extLst>
                <a:ext uri="{FF2B5EF4-FFF2-40B4-BE49-F238E27FC236}">
                  <a16:creationId xmlns:a16="http://schemas.microsoft.com/office/drawing/2014/main" id="{07E6976F-6342-EF04-065B-169C2CB2F915}"/>
                </a:ext>
              </a:extLst>
            </p:cNvPr>
            <p:cNvSpPr/>
            <p:nvPr/>
          </p:nvSpPr>
          <p:spPr>
            <a:xfrm>
              <a:off x="4994449" y="5661888"/>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grpSp>
      <p:sp>
        <p:nvSpPr>
          <p:cNvPr id="8" name="Rectangle 7">
            <a:extLst>
              <a:ext uri="{FF2B5EF4-FFF2-40B4-BE49-F238E27FC236}">
                <a16:creationId xmlns:a16="http://schemas.microsoft.com/office/drawing/2014/main" id="{37A03AA9-4CDB-908D-207E-F2FC60D682EC}"/>
              </a:ext>
            </a:extLst>
          </p:cNvPr>
          <p:cNvSpPr/>
          <p:nvPr/>
        </p:nvSpPr>
        <p:spPr>
          <a:xfrm>
            <a:off x="543746" y="5080922"/>
            <a:ext cx="8820000" cy="22899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lvl="1">
              <a:spcAft>
                <a:spcPts val="200"/>
              </a:spcAft>
            </a:pPr>
            <a:r>
              <a:rPr lang="en-AU" sz="950">
                <a:solidFill>
                  <a:schemeClr val="tx2"/>
                </a:solidFill>
              </a:rPr>
              <a:t>Please see digital considerations on following slide</a:t>
            </a:r>
          </a:p>
        </p:txBody>
      </p:sp>
      <p:grpSp>
        <p:nvGrpSpPr>
          <p:cNvPr id="21" name="Group 20">
            <a:extLst>
              <a:ext uri="{FF2B5EF4-FFF2-40B4-BE49-F238E27FC236}">
                <a16:creationId xmlns:a16="http://schemas.microsoft.com/office/drawing/2014/main" id="{A1988BBA-BE0B-2BB0-BBD5-3A4716B8CD22}"/>
              </a:ext>
            </a:extLst>
          </p:cNvPr>
          <p:cNvGrpSpPr/>
          <p:nvPr/>
        </p:nvGrpSpPr>
        <p:grpSpPr>
          <a:xfrm>
            <a:off x="419274" y="5471199"/>
            <a:ext cx="1187201" cy="266700"/>
            <a:chOff x="3581574" y="5600533"/>
            <a:chExt cx="1187201" cy="266700"/>
          </a:xfrm>
        </p:grpSpPr>
        <p:sp>
          <p:nvSpPr>
            <p:cNvPr id="14" name="Half Frame 13">
              <a:extLst>
                <a:ext uri="{FF2B5EF4-FFF2-40B4-BE49-F238E27FC236}">
                  <a16:creationId xmlns:a16="http://schemas.microsoft.com/office/drawing/2014/main" id="{BAC446B7-77BC-B711-45FE-994A5E517BCA}"/>
                </a:ext>
              </a:extLst>
            </p:cNvPr>
            <p:cNvSpPr/>
            <p:nvPr/>
          </p:nvSpPr>
          <p:spPr>
            <a:xfrm>
              <a:off x="3581574" y="5600533"/>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 name="Rectangle 16">
              <a:extLst>
                <a:ext uri="{FF2B5EF4-FFF2-40B4-BE49-F238E27FC236}">
                  <a16:creationId xmlns:a16="http://schemas.microsoft.com/office/drawing/2014/main" id="{33F3F27A-19AC-CFFD-885F-7B4217C090DA}"/>
                </a:ext>
              </a:extLst>
            </p:cNvPr>
            <p:cNvSpPr/>
            <p:nvPr/>
          </p:nvSpPr>
          <p:spPr>
            <a:xfrm>
              <a:off x="3645074" y="5658713"/>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grpSp>
      <p:sp>
        <p:nvSpPr>
          <p:cNvPr id="13" name="Freeform 56">
            <a:extLst>
              <a:ext uri="{FF2B5EF4-FFF2-40B4-BE49-F238E27FC236}">
                <a16:creationId xmlns:a16="http://schemas.microsoft.com/office/drawing/2014/main" id="{B77BFEFD-E533-ABF9-FEEB-8348EFA7E881}"/>
              </a:ext>
            </a:extLst>
          </p:cNvPr>
          <p:cNvSpPr>
            <a:spLocks noChangeAspect="1" noEditPoints="1"/>
          </p:cNvSpPr>
          <p:nvPr/>
        </p:nvSpPr>
        <p:spPr bwMode="auto">
          <a:xfrm>
            <a:off x="748119" y="5109712"/>
            <a:ext cx="157403" cy="157403"/>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885697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Record and assess information</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93793"/>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8" y="2247601"/>
            <a:ext cx="44130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DIGITAL RECORD KEEPING CONSIDERATIONS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7"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300"/>
              </a:spcAft>
            </a:pPr>
            <a:r>
              <a:rPr lang="en-AU" sz="1000">
                <a:solidFill>
                  <a:schemeClr val="tx2"/>
                </a:solidFill>
              </a:rPr>
              <a:t>During and following an inspection record all relevant information in accordance with your record keeping requirements, to support decision-making and protect the chain of evidence. Determine whether the entity is or is not compliant and how to respond to cases of non-compliance.</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FB6B9AE0-1B65-B044-F34D-65870A46D364}"/>
              </a:ext>
            </a:extLst>
          </p:cNvPr>
          <p:cNvSpPr/>
          <p:nvPr/>
        </p:nvSpPr>
        <p:spPr>
          <a:xfrm>
            <a:off x="539998" y="2445601"/>
            <a:ext cx="8820000" cy="241355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36000" rtlCol="0" anchor="t" anchorCtr="0">
            <a:noAutofit/>
          </a:bodyPr>
          <a:lstStyle/>
          <a:p>
            <a:pPr marL="628015" lvl="1" indent="-171450">
              <a:spcAft>
                <a:spcPts val="300"/>
              </a:spcAft>
              <a:buFont typeface="Arial" panose="020B0604020202020204" pitchFamily="34" charset="0"/>
              <a:buChar char="•"/>
            </a:pPr>
            <a:r>
              <a:rPr lang="en-AU" sz="1000">
                <a:solidFill>
                  <a:schemeClr val="tx2"/>
                </a:solidFill>
                <a:latin typeface="VIC SemiBold"/>
              </a:rPr>
              <a:t>To better understand what recording equipment and systems you might require, determine whether you need information to be recorded in real time, and/or recorded directly into your systems while infield. </a:t>
            </a:r>
            <a:endParaRPr lang="en-US" sz="1000">
              <a:solidFill>
                <a:schemeClr val="tx2"/>
              </a:solidFill>
              <a:latin typeface="VIC SemiBold"/>
            </a:endParaRPr>
          </a:p>
          <a:p>
            <a:pPr marL="628015" lvl="1" indent="-171450">
              <a:spcAft>
                <a:spcPts val="300"/>
              </a:spcAft>
              <a:buFont typeface="Arial" panose="020B0604020202020204" pitchFamily="34" charset="0"/>
              <a:buChar char="•"/>
            </a:pPr>
            <a:r>
              <a:rPr lang="en-AU" sz="1000">
                <a:solidFill>
                  <a:schemeClr val="tx2"/>
                </a:solidFill>
              </a:rPr>
              <a:t>Consider how to </a:t>
            </a:r>
            <a:r>
              <a:rPr lang="en-AU" sz="1000">
                <a:solidFill>
                  <a:schemeClr val="tx2"/>
                </a:solidFill>
                <a:latin typeface="VIC SemiBold"/>
              </a:rPr>
              <a:t>digitise or automate assessments and insights </a:t>
            </a:r>
            <a:r>
              <a:rPr lang="en-AU" sz="1000">
                <a:solidFill>
                  <a:schemeClr val="tx2"/>
                </a:solidFill>
              </a:rPr>
              <a:t>to inform decision-making. This could include using business rules within your smart forms to automate assessments, or linking your inspection inputs to assessment criteria. Digital smart forms might also be used to ensure all mandatory fields are filled by inspectors.</a:t>
            </a:r>
            <a:endParaRPr lang="en-US" sz="1000">
              <a:solidFill>
                <a:schemeClr val="tx2"/>
              </a:solidFill>
            </a:endParaRPr>
          </a:p>
          <a:p>
            <a:pPr marL="628015" lvl="1" indent="-171450">
              <a:spcAft>
                <a:spcPts val="300"/>
              </a:spcAft>
              <a:buFont typeface="Arial" panose="020B0604020202020204" pitchFamily="34" charset="0"/>
              <a:buChar char="•"/>
            </a:pPr>
            <a:r>
              <a:rPr lang="en-AU" sz="1000">
                <a:solidFill>
                  <a:schemeClr val="tx2"/>
                </a:solidFill>
              </a:rPr>
              <a:t>Consider how you can </a:t>
            </a:r>
            <a:r>
              <a:rPr lang="en-AU" sz="1000">
                <a:solidFill>
                  <a:schemeClr val="tx2"/>
                </a:solidFill>
                <a:latin typeface="VIC SemiBold"/>
              </a:rPr>
              <a:t>use digital systems to store inspection data </a:t>
            </a:r>
            <a:r>
              <a:rPr lang="en-AU" sz="1000">
                <a:solidFill>
                  <a:schemeClr val="tx2"/>
                </a:solidFill>
              </a:rPr>
              <a:t>and link it to the entity’s digital profile for future reference, improving regulatory intelligence.</a:t>
            </a:r>
          </a:p>
          <a:p>
            <a:pPr marL="628015" lvl="1" indent="-171450">
              <a:spcAft>
                <a:spcPts val="300"/>
              </a:spcAft>
              <a:buFont typeface="Arial" panose="020B0604020202020204" pitchFamily="34" charset="0"/>
              <a:buChar char="•"/>
            </a:pPr>
            <a:r>
              <a:rPr lang="en-AU" sz="1000">
                <a:solidFill>
                  <a:schemeClr val="tx2"/>
                </a:solidFill>
              </a:rPr>
              <a:t>Systems should be designed so that notes, observations, photos and other information form part of the inspection record and links to the officer who conducted the inspection and </a:t>
            </a:r>
            <a:r>
              <a:rPr lang="en-AU" sz="1000" b="1">
                <a:solidFill>
                  <a:schemeClr val="tx2"/>
                </a:solidFill>
              </a:rPr>
              <a:t>can be readily accessed</a:t>
            </a:r>
            <a:r>
              <a:rPr lang="en-AU" sz="1000">
                <a:solidFill>
                  <a:schemeClr val="tx2"/>
                </a:solidFill>
              </a:rPr>
              <a:t>.</a:t>
            </a:r>
          </a:p>
          <a:p>
            <a:pPr marL="628015" lvl="1" indent="-171450">
              <a:spcAft>
                <a:spcPts val="300"/>
              </a:spcAft>
              <a:buFont typeface="Arial" panose="020B0604020202020204" pitchFamily="34" charset="0"/>
              <a:buChar char="•"/>
            </a:pPr>
            <a:r>
              <a:rPr lang="en-AU" sz="1000">
                <a:solidFill>
                  <a:schemeClr val="tx2"/>
                </a:solidFill>
              </a:rPr>
              <a:t>Consider whether you require systems that record officer interactions with regulated entities, the significance of non-compliances observed, attitude or behavioural factors or 'compliance posture' of regulated entities, </a:t>
            </a:r>
          </a:p>
          <a:p>
            <a:pPr marL="628015" lvl="1" indent="-171450">
              <a:spcAft>
                <a:spcPts val="300"/>
              </a:spcAft>
              <a:buFont typeface="Arial" panose="020B0604020202020204" pitchFamily="34" charset="0"/>
              <a:buChar char="•"/>
            </a:pPr>
            <a:r>
              <a:rPr lang="en-AU" sz="1000">
                <a:solidFill>
                  <a:schemeClr val="tx2"/>
                </a:solidFill>
              </a:rPr>
              <a:t>Where a non-compliance is observed, systems should be able to capture this and risk-based decisions made in response to a non-compliance, including decisions to educate or take enforcement action. </a:t>
            </a:r>
          </a:p>
        </p:txBody>
      </p:sp>
      <p:sp>
        <p:nvSpPr>
          <p:cNvPr id="13" name="Rectangle 12">
            <a:extLst>
              <a:ext uri="{FF2B5EF4-FFF2-40B4-BE49-F238E27FC236}">
                <a16:creationId xmlns:a16="http://schemas.microsoft.com/office/drawing/2014/main" id="{5C081B8F-8DEC-7809-B2E9-B4E899C8926E}"/>
              </a:ext>
            </a:extLst>
          </p:cNvPr>
          <p:cNvSpPr/>
          <p:nvPr/>
        </p:nvSpPr>
        <p:spPr>
          <a:xfrm>
            <a:off x="476846" y="5660494"/>
            <a:ext cx="4365550" cy="457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Data collected from inspection, preliminary findings, and inspection purpose</a:t>
            </a:r>
          </a:p>
        </p:txBody>
      </p:sp>
      <p:sp>
        <p:nvSpPr>
          <p:cNvPr id="22" name="Rectangle 21">
            <a:extLst>
              <a:ext uri="{FF2B5EF4-FFF2-40B4-BE49-F238E27FC236}">
                <a16:creationId xmlns:a16="http://schemas.microsoft.com/office/drawing/2014/main" id="{5F657A62-F4C1-30CF-5847-C5F53C5CE50D}"/>
              </a:ext>
            </a:extLst>
          </p:cNvPr>
          <p:cNvSpPr/>
          <p:nvPr/>
        </p:nvSpPr>
        <p:spPr>
          <a:xfrm>
            <a:off x="4994449" y="5651469"/>
            <a:ext cx="4365550" cy="457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72000" rIns="9144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Recorded information for intelligence and future use</a:t>
            </a:r>
          </a:p>
          <a:p>
            <a:pPr marL="171450" indent="-171450">
              <a:spcAft>
                <a:spcPts val="300"/>
              </a:spcAft>
              <a:buFont typeface="Arial" panose="020B0604020202020204" pitchFamily="34" charset="0"/>
              <a:buChar char="•"/>
            </a:pPr>
            <a:r>
              <a:rPr lang="en-AU" sz="1000">
                <a:solidFill>
                  <a:schemeClr val="tx2"/>
                </a:solidFill>
              </a:rPr>
              <a:t>Assessment of non-compliance(s)</a:t>
            </a:r>
          </a:p>
        </p:txBody>
      </p:sp>
      <p:grpSp>
        <p:nvGrpSpPr>
          <p:cNvPr id="23" name="Group 22">
            <a:extLst>
              <a:ext uri="{FF2B5EF4-FFF2-40B4-BE49-F238E27FC236}">
                <a16:creationId xmlns:a16="http://schemas.microsoft.com/office/drawing/2014/main" id="{1904B8B3-63ED-4B2D-9256-0E2B288E796E}"/>
              </a:ext>
            </a:extLst>
          </p:cNvPr>
          <p:cNvGrpSpPr/>
          <p:nvPr/>
        </p:nvGrpSpPr>
        <p:grpSpPr>
          <a:xfrm>
            <a:off x="4930949" y="5395290"/>
            <a:ext cx="1187201" cy="266700"/>
            <a:chOff x="4930949" y="5603708"/>
            <a:chExt cx="1187201" cy="266700"/>
          </a:xfrm>
        </p:grpSpPr>
        <p:sp>
          <p:nvSpPr>
            <p:cNvPr id="24" name="Half Frame 23">
              <a:extLst>
                <a:ext uri="{FF2B5EF4-FFF2-40B4-BE49-F238E27FC236}">
                  <a16:creationId xmlns:a16="http://schemas.microsoft.com/office/drawing/2014/main" id="{AE82007A-38BD-47BE-02AF-3BCCA9B650DB}"/>
                </a:ext>
              </a:extLst>
            </p:cNvPr>
            <p:cNvSpPr/>
            <p:nvPr/>
          </p:nvSpPr>
          <p:spPr>
            <a:xfrm>
              <a:off x="4930949" y="5603708"/>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5" name="Rectangle 24">
              <a:extLst>
                <a:ext uri="{FF2B5EF4-FFF2-40B4-BE49-F238E27FC236}">
                  <a16:creationId xmlns:a16="http://schemas.microsoft.com/office/drawing/2014/main" id="{1B7FA04C-14B8-4DB0-7B6F-B5063BEBAFF0}"/>
                </a:ext>
              </a:extLst>
            </p:cNvPr>
            <p:cNvSpPr/>
            <p:nvPr/>
          </p:nvSpPr>
          <p:spPr>
            <a:xfrm>
              <a:off x="4994449" y="5661888"/>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grpSp>
      <p:grpSp>
        <p:nvGrpSpPr>
          <p:cNvPr id="26" name="Group 25">
            <a:extLst>
              <a:ext uri="{FF2B5EF4-FFF2-40B4-BE49-F238E27FC236}">
                <a16:creationId xmlns:a16="http://schemas.microsoft.com/office/drawing/2014/main" id="{F050F05C-DECA-4EE6-271F-3F145A6A70C7}"/>
              </a:ext>
            </a:extLst>
          </p:cNvPr>
          <p:cNvGrpSpPr/>
          <p:nvPr/>
        </p:nvGrpSpPr>
        <p:grpSpPr>
          <a:xfrm>
            <a:off x="419274" y="5395290"/>
            <a:ext cx="1187201" cy="266700"/>
            <a:chOff x="3581574" y="5600533"/>
            <a:chExt cx="1187201" cy="266700"/>
          </a:xfrm>
        </p:grpSpPr>
        <p:sp>
          <p:nvSpPr>
            <p:cNvPr id="27" name="Half Frame 26">
              <a:extLst>
                <a:ext uri="{FF2B5EF4-FFF2-40B4-BE49-F238E27FC236}">
                  <a16:creationId xmlns:a16="http://schemas.microsoft.com/office/drawing/2014/main" id="{3183356F-4E48-EAA0-7074-BA85D899F6B8}"/>
                </a:ext>
              </a:extLst>
            </p:cNvPr>
            <p:cNvSpPr/>
            <p:nvPr/>
          </p:nvSpPr>
          <p:spPr>
            <a:xfrm>
              <a:off x="3581574" y="5600533"/>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8" name="Rectangle 27">
              <a:extLst>
                <a:ext uri="{FF2B5EF4-FFF2-40B4-BE49-F238E27FC236}">
                  <a16:creationId xmlns:a16="http://schemas.microsoft.com/office/drawing/2014/main" id="{265F87B1-EDCE-2B7E-2AB6-123EBD0BA103}"/>
                </a:ext>
              </a:extLst>
            </p:cNvPr>
            <p:cNvSpPr/>
            <p:nvPr/>
          </p:nvSpPr>
          <p:spPr>
            <a:xfrm>
              <a:off x="3645074" y="5658713"/>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grpSp>
      <p:sp>
        <p:nvSpPr>
          <p:cNvPr id="29" name="Freeform 56">
            <a:extLst>
              <a:ext uri="{FF2B5EF4-FFF2-40B4-BE49-F238E27FC236}">
                <a16:creationId xmlns:a16="http://schemas.microsoft.com/office/drawing/2014/main" id="{B59A3C6D-4F04-DC60-F7D4-5737BA76301F}"/>
              </a:ext>
            </a:extLst>
          </p:cNvPr>
          <p:cNvSpPr>
            <a:spLocks noChangeAspect="1" noEditPoints="1"/>
          </p:cNvSpPr>
          <p:nvPr/>
        </p:nvSpPr>
        <p:spPr bwMode="auto">
          <a:xfrm>
            <a:off x="650875" y="3482514"/>
            <a:ext cx="339725" cy="3397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1667203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Decision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You have developed guidance for decision-making</a:t>
            </a:r>
            <a:r>
              <a:rPr lang="en-AU" sz="1000" dirty="0">
                <a:solidFill>
                  <a:schemeClr val="tx2"/>
                </a:solidFill>
              </a:rPr>
              <a:t>. Inspectors follow structured guidance for decision-making, balancing rules with expert judgment to ensure decisions are fair and appropriate to the specific situation.</a:t>
            </a:r>
          </a:p>
          <a:p>
            <a:pPr marL="628624" lvl="1"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Guidance balances </a:t>
            </a:r>
            <a:r>
              <a:rPr lang="en-AU" sz="1000" dirty="0">
                <a:solidFill>
                  <a:schemeClr val="tx2"/>
                </a:solidFill>
              </a:rPr>
              <a:t>prescriptive direction and/or principles-driven guidelines to support inspector decision-making. Consider the needs and training of your inspectors to develop tailored guidance.</a:t>
            </a:r>
          </a:p>
          <a:p>
            <a:pPr marL="628624" lvl="1" indent="-171450">
              <a:spcBef>
                <a:spcPts val="400"/>
              </a:spcBef>
              <a:buFont typeface="Wingdings" panose="05000000000000000000" pitchFamily="2" charset="2"/>
              <a:buChar char="q"/>
            </a:pPr>
            <a:r>
              <a:rPr lang="en-AU" sz="1000" dirty="0">
                <a:solidFill>
                  <a:schemeClr val="tx2"/>
                </a:solidFill>
              </a:rPr>
              <a:t>To make decisions, </a:t>
            </a:r>
            <a:r>
              <a:rPr lang="en-AU" sz="1000" dirty="0">
                <a:solidFill>
                  <a:schemeClr val="tx2"/>
                </a:solidFill>
                <a:latin typeface="VIC SemiBold" panose="00000700000000000000" pitchFamily="2" charset="0"/>
              </a:rPr>
              <a:t>inspectors consider </a:t>
            </a:r>
            <a:r>
              <a:rPr lang="en-AU" sz="1000" dirty="0">
                <a:solidFill>
                  <a:schemeClr val="tx2"/>
                </a:solidFill>
              </a:rPr>
              <a:t>the level of risk identified, any time-sensitivity, their purpose and approach, and any additional factors to determine the most appropriate responsive action. There are also clear escalation procedures for where a decision cannot be made or requires more consideration.</a:t>
            </a:r>
          </a:p>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Inspectors clearly record their decision </a:t>
            </a:r>
            <a:r>
              <a:rPr lang="en-AU" sz="1000" dirty="0">
                <a:solidFill>
                  <a:schemeClr val="tx2"/>
                </a:solidFill>
              </a:rPr>
              <a:t>including; what the decision is, the entity, the decision maker and sign-off, date of decision and any relevant information or evidence that justified their decision. </a:t>
            </a:r>
          </a:p>
          <a:p>
            <a:pPr marL="628624" lvl="1" indent="-171450">
              <a:spcBef>
                <a:spcPts val="400"/>
              </a:spcBef>
              <a:buFont typeface="Wingdings" panose="05000000000000000000" pitchFamily="2" charset="2"/>
              <a:buChar char="q"/>
            </a:pPr>
            <a:r>
              <a:rPr lang="en-AU" sz="1000" dirty="0">
                <a:solidFill>
                  <a:schemeClr val="tx2"/>
                </a:solidFill>
              </a:rPr>
              <a:t>Decisions should align with assessment outcomes and recommendation wherever possible. There should be clear justification for any variance between decisions and recommendations.</a:t>
            </a:r>
          </a:p>
          <a:p>
            <a:pPr marL="171450" indent="-171450">
              <a:spcBef>
                <a:spcPts val="400"/>
              </a:spcBef>
              <a:buFont typeface="Wingdings" panose="05000000000000000000" pitchFamily="2" charset="2"/>
              <a:buChar char="q"/>
            </a:pPr>
            <a:endParaRPr lang="en-AU" sz="1000" dirty="0">
              <a:solidFill>
                <a:schemeClr val="tx2"/>
              </a:solidFill>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Inspection reports, risk assessments, legislation and your regulatory approach</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Recorded decision against an entity profile</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dirty="0">
                <a:solidFill>
                  <a:schemeClr val="tx2"/>
                </a:solidFill>
              </a:rPr>
              <a:t>Following final assessment, the inspector (or designated staff) decide the inspection outcome from options including: ‘no action required’, remedial action (the use of powers such as issuing notices), escalation (to internal teams such as investigations) or referral (external entities such as co-regulators).</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10" name="Rectangle 9">
            <a:extLst>
              <a:ext uri="{FF2B5EF4-FFF2-40B4-BE49-F238E27FC236}">
                <a16:creationId xmlns:a16="http://schemas.microsoft.com/office/drawing/2014/main" id="{E965219D-9790-310F-A8FD-387441BDEA42}"/>
              </a:ext>
            </a:extLst>
          </p:cNvPr>
          <p:cNvSpPr/>
          <p:nvPr/>
        </p:nvSpPr>
        <p:spPr>
          <a:xfrm>
            <a:off x="539999" y="4505325"/>
            <a:ext cx="8820000" cy="71139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lvl="1">
              <a:spcAft>
                <a:spcPts val="200"/>
              </a:spcAft>
            </a:pPr>
            <a:r>
              <a:rPr lang="en-AU" sz="1000">
                <a:solidFill>
                  <a:schemeClr val="tx2"/>
                </a:solidFill>
              </a:rPr>
              <a:t>Consider how inspectors can</a:t>
            </a:r>
            <a:r>
              <a:rPr lang="en-AU" sz="1000">
                <a:solidFill>
                  <a:schemeClr val="tx2"/>
                </a:solidFill>
                <a:latin typeface="VIC SemiBold" panose="00000700000000000000" pitchFamily="2" charset="0"/>
              </a:rPr>
              <a:t> digitally record decision outcomes</a:t>
            </a:r>
            <a:r>
              <a:rPr lang="en-AU" sz="1000">
                <a:solidFill>
                  <a:schemeClr val="tx2"/>
                </a:solidFill>
              </a:rPr>
              <a:t>, linking them to the entity’s profile for future intelligence, with all relevant evidence clearly documented to justify actions. </a:t>
            </a:r>
          </a:p>
          <a:p>
            <a:pPr lvl="1">
              <a:spcAft>
                <a:spcPts val="200"/>
              </a:spcAft>
            </a:pPr>
            <a:r>
              <a:rPr lang="en-AU" sz="1000">
                <a:solidFill>
                  <a:schemeClr val="tx2"/>
                </a:solidFill>
              </a:rPr>
              <a:t>Inspectors might use a central database or case management system to access relevant information and in a future state, use defined rules to provide automatic decisions for simple cases.</a:t>
            </a:r>
          </a:p>
        </p:txBody>
      </p:sp>
      <p:sp>
        <p:nvSpPr>
          <p:cNvPr id="12" name="Freeform 56">
            <a:extLst>
              <a:ext uri="{FF2B5EF4-FFF2-40B4-BE49-F238E27FC236}">
                <a16:creationId xmlns:a16="http://schemas.microsoft.com/office/drawing/2014/main" id="{07D725A1-89BF-68CF-DCAD-284F067CE3EC}"/>
              </a:ext>
            </a:extLst>
          </p:cNvPr>
          <p:cNvSpPr>
            <a:spLocks noChangeAspect="1" noEditPoints="1"/>
          </p:cNvSpPr>
          <p:nvPr/>
        </p:nvSpPr>
        <p:spPr bwMode="auto">
          <a:xfrm>
            <a:off x="650875" y="4686374"/>
            <a:ext cx="339725" cy="339725"/>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3369393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r>
              <a:rPr lang="en-AU"/>
              <a:t>Close-out the inspection</a:t>
            </a:r>
          </a:p>
        </p:txBody>
      </p:sp>
    </p:spTree>
    <p:extLst>
      <p:ext uri="{BB962C8B-B14F-4D97-AF65-F5344CB8AC3E}">
        <p14:creationId xmlns:p14="http://schemas.microsoft.com/office/powerpoint/2010/main" val="19901648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a:t>Close-out your inspections through finalising the documentation to give effect to the inspector’s decision. </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Close-out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Close-out includes four components:</a:t>
            </a:r>
          </a:p>
        </p:txBody>
      </p:sp>
      <p:grpSp>
        <p:nvGrpSpPr>
          <p:cNvPr id="27" name="Group 26">
            <a:extLst>
              <a:ext uri="{FF2B5EF4-FFF2-40B4-BE49-F238E27FC236}">
                <a16:creationId xmlns:a16="http://schemas.microsoft.com/office/drawing/2014/main" id="{69203721-4891-871A-052C-C97BB8043CB1}"/>
              </a:ext>
            </a:extLst>
          </p:cNvPr>
          <p:cNvGrpSpPr/>
          <p:nvPr/>
        </p:nvGrpSpPr>
        <p:grpSpPr>
          <a:xfrm>
            <a:off x="5043880" y="1753589"/>
            <a:ext cx="2070001" cy="300036"/>
            <a:chOff x="4871998" y="1753589"/>
            <a:chExt cx="2070001" cy="300036"/>
          </a:xfrm>
        </p:grpSpPr>
        <p:sp>
          <p:nvSpPr>
            <p:cNvPr id="2" name="Rectangle 1">
              <a:extLst>
                <a:ext uri="{FF2B5EF4-FFF2-40B4-BE49-F238E27FC236}">
                  <a16:creationId xmlns:a16="http://schemas.microsoft.com/office/drawing/2014/main" id="{9961F161-9162-02E4-B775-F5499DF869A3}"/>
                </a:ext>
              </a:extLst>
            </p:cNvPr>
            <p:cNvSpPr/>
            <p:nvPr/>
          </p:nvSpPr>
          <p:spPr>
            <a:xfrm>
              <a:off x="4997999"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pitchFamily="2" charset="0"/>
                </a:rPr>
                <a:t>RECORD ‘NO ACTION’</a:t>
              </a:r>
            </a:p>
          </p:txBody>
        </p:sp>
        <p:sp>
          <p:nvSpPr>
            <p:cNvPr id="12" name="Oval 11">
              <a:extLst>
                <a:ext uri="{FF2B5EF4-FFF2-40B4-BE49-F238E27FC236}">
                  <a16:creationId xmlns:a16="http://schemas.microsoft.com/office/drawing/2014/main" id="{702509D5-FDAF-9247-D3E0-0052BB89CCD5}"/>
                </a:ext>
              </a:extLst>
            </p:cNvPr>
            <p:cNvSpPr/>
            <p:nvPr/>
          </p:nvSpPr>
          <p:spPr>
            <a:xfrm>
              <a:off x="4871998"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3</a:t>
              </a:r>
            </a:p>
          </p:txBody>
        </p:sp>
      </p:grpSp>
      <p:sp>
        <p:nvSpPr>
          <p:cNvPr id="14" name="Rectangle 13">
            <a:extLst>
              <a:ext uri="{FF2B5EF4-FFF2-40B4-BE49-F238E27FC236}">
                <a16:creationId xmlns:a16="http://schemas.microsoft.com/office/drawing/2014/main" id="{EF2467E4-BEFE-2B6E-F02B-8C98D5E327C6}"/>
              </a:ext>
            </a:extLst>
          </p:cNvPr>
          <p:cNvSpPr/>
          <p:nvPr/>
        </p:nvSpPr>
        <p:spPr>
          <a:xfrm>
            <a:off x="539999" y="253717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is the power of inspectors to take remedial action as outlined in legislation?</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84595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information will be required by internal teams or external entities to make decisions following an escalation or referral?</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When can inspections be closed out on-site by inspectors and when should they be referred internally/externally to another decision maker?</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57402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follow-on activities will be required and what are the requirements, processes or additional resources needed to complete those activities?</a:t>
            </a:r>
          </a:p>
        </p:txBody>
      </p:sp>
      <p:grpSp>
        <p:nvGrpSpPr>
          <p:cNvPr id="25" name="Group 24">
            <a:extLst>
              <a:ext uri="{FF2B5EF4-FFF2-40B4-BE49-F238E27FC236}">
                <a16:creationId xmlns:a16="http://schemas.microsoft.com/office/drawing/2014/main" id="{25E9FC96-398A-06F1-8D33-46C17E76084D}"/>
              </a:ext>
            </a:extLst>
          </p:cNvPr>
          <p:cNvGrpSpPr/>
          <p:nvPr/>
        </p:nvGrpSpPr>
        <p:grpSpPr>
          <a:xfrm>
            <a:off x="2792350" y="1753589"/>
            <a:ext cx="2072310" cy="300036"/>
            <a:chOff x="2705254" y="1753589"/>
            <a:chExt cx="2072310" cy="300036"/>
          </a:xfrm>
        </p:grpSpPr>
        <p:sp>
          <p:nvSpPr>
            <p:cNvPr id="9" name="Rectangle 8">
              <a:extLst>
                <a:ext uri="{FF2B5EF4-FFF2-40B4-BE49-F238E27FC236}">
                  <a16:creationId xmlns:a16="http://schemas.microsoft.com/office/drawing/2014/main" id="{C482F107-34CF-1B4A-442A-17E54B4394AB}"/>
                </a:ext>
              </a:extLst>
            </p:cNvPr>
            <p:cNvSpPr/>
            <p:nvPr/>
          </p:nvSpPr>
          <p:spPr>
            <a:xfrm>
              <a:off x="2833564"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pitchFamily="2" charset="0"/>
                </a:rPr>
                <a:t>CONDUCT REMEDIAL ACTION</a:t>
              </a:r>
            </a:p>
          </p:txBody>
        </p:sp>
        <p:sp>
          <p:nvSpPr>
            <p:cNvPr id="16" name="Oval 15">
              <a:extLst>
                <a:ext uri="{FF2B5EF4-FFF2-40B4-BE49-F238E27FC236}">
                  <a16:creationId xmlns:a16="http://schemas.microsoft.com/office/drawing/2014/main" id="{38417239-DCB8-CDE0-A218-9E2A7CC8D1A0}"/>
                </a:ext>
              </a:extLst>
            </p:cNvPr>
            <p:cNvSpPr/>
            <p:nvPr/>
          </p:nvSpPr>
          <p:spPr>
            <a:xfrm>
              <a:off x="2705254"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grpSp>
      <p:grpSp>
        <p:nvGrpSpPr>
          <p:cNvPr id="28" name="Group 27">
            <a:extLst>
              <a:ext uri="{FF2B5EF4-FFF2-40B4-BE49-F238E27FC236}">
                <a16:creationId xmlns:a16="http://schemas.microsoft.com/office/drawing/2014/main" id="{C9C742C4-B5EC-0B01-3261-5906B5902280}"/>
              </a:ext>
            </a:extLst>
          </p:cNvPr>
          <p:cNvGrpSpPr/>
          <p:nvPr/>
        </p:nvGrpSpPr>
        <p:grpSpPr>
          <a:xfrm>
            <a:off x="7293102" y="1753589"/>
            <a:ext cx="2066896" cy="300036"/>
            <a:chOff x="7255536" y="1753589"/>
            <a:chExt cx="2066896" cy="300036"/>
          </a:xfrm>
        </p:grpSpPr>
        <p:sp>
          <p:nvSpPr>
            <p:cNvPr id="4" name="Rectangle 3">
              <a:extLst>
                <a:ext uri="{FF2B5EF4-FFF2-40B4-BE49-F238E27FC236}">
                  <a16:creationId xmlns:a16="http://schemas.microsoft.com/office/drawing/2014/main" id="{D976FB40-9C76-458D-6D3F-E76476B42EE0}"/>
                </a:ext>
              </a:extLst>
            </p:cNvPr>
            <p:cNvSpPr/>
            <p:nvPr/>
          </p:nvSpPr>
          <p:spPr>
            <a:xfrm>
              <a:off x="7378432"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pitchFamily="2" charset="0"/>
                </a:rPr>
                <a:t>CLOSE-OUT</a:t>
              </a:r>
            </a:p>
          </p:txBody>
        </p:sp>
        <p:sp>
          <p:nvSpPr>
            <p:cNvPr id="21" name="Oval 20">
              <a:extLst>
                <a:ext uri="{FF2B5EF4-FFF2-40B4-BE49-F238E27FC236}">
                  <a16:creationId xmlns:a16="http://schemas.microsoft.com/office/drawing/2014/main" id="{83A82AB2-F2CB-79E7-0D92-018DAA7A9B41}"/>
                </a:ext>
              </a:extLst>
            </p:cNvPr>
            <p:cNvSpPr/>
            <p:nvPr/>
          </p:nvSpPr>
          <p:spPr>
            <a:xfrm>
              <a:off x="7255536"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4</a:t>
              </a:r>
            </a:p>
          </p:txBody>
        </p:sp>
      </p:grpSp>
      <p:grpSp>
        <p:nvGrpSpPr>
          <p:cNvPr id="26" name="Group 25">
            <a:extLst>
              <a:ext uri="{FF2B5EF4-FFF2-40B4-BE49-F238E27FC236}">
                <a16:creationId xmlns:a16="http://schemas.microsoft.com/office/drawing/2014/main" id="{31894629-CE3A-F221-C172-6DAF40E89608}"/>
              </a:ext>
            </a:extLst>
          </p:cNvPr>
          <p:cNvGrpSpPr/>
          <p:nvPr/>
        </p:nvGrpSpPr>
        <p:grpSpPr>
          <a:xfrm>
            <a:off x="540000" y="1753589"/>
            <a:ext cx="2073130" cy="300036"/>
            <a:chOff x="540000" y="1753589"/>
            <a:chExt cx="2073130" cy="300036"/>
          </a:xfrm>
        </p:grpSpPr>
        <p:sp>
          <p:nvSpPr>
            <p:cNvPr id="8" name="Rectangle 7">
              <a:extLst>
                <a:ext uri="{FF2B5EF4-FFF2-40B4-BE49-F238E27FC236}">
                  <a16:creationId xmlns:a16="http://schemas.microsoft.com/office/drawing/2014/main" id="{517AA2DF-3CA0-5AFD-2338-6CE569FD5E9C}"/>
                </a:ext>
              </a:extLst>
            </p:cNvPr>
            <p:cNvSpPr/>
            <p:nvPr/>
          </p:nvSpPr>
          <p:spPr>
            <a:xfrm>
              <a:off x="669130" y="1753589"/>
              <a:ext cx="194400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bg1"/>
                  </a:solidFill>
                  <a:latin typeface="VIC SemiBold" panose="00000700000000000000"/>
                </a:rPr>
                <a:t>ESCALATE OR REFER</a:t>
              </a:r>
            </a:p>
          </p:txBody>
        </p:sp>
        <p:sp>
          <p:nvSpPr>
            <p:cNvPr id="24" name="Oval 23">
              <a:extLst>
                <a:ext uri="{FF2B5EF4-FFF2-40B4-BE49-F238E27FC236}">
                  <a16:creationId xmlns:a16="http://schemas.microsoft.com/office/drawing/2014/main" id="{1014D487-8654-84A4-A21F-6D678E464124}"/>
                </a:ext>
              </a:extLst>
            </p:cNvPr>
            <p:cNvSpPr/>
            <p:nvPr/>
          </p:nvSpPr>
          <p:spPr>
            <a:xfrm>
              <a:off x="540000" y="1777607"/>
              <a:ext cx="252000" cy="252000"/>
            </a:xfrm>
            <a:prstGeom prst="ellipse">
              <a:avLst/>
            </a:prstGeom>
            <a:solidFill>
              <a:schemeClr val="tx2"/>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grpSp>
      <p:sp>
        <p:nvSpPr>
          <p:cNvPr id="31" name="Text Placeholder 2">
            <a:extLst>
              <a:ext uri="{FF2B5EF4-FFF2-40B4-BE49-F238E27FC236}">
                <a16:creationId xmlns:a16="http://schemas.microsoft.com/office/drawing/2014/main" id="{3D951582-76ED-4AB7-71C6-35960E6F25FC}"/>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grpSp>
        <p:nvGrpSpPr>
          <p:cNvPr id="13" name="Group 12">
            <a:extLst>
              <a:ext uri="{FF2B5EF4-FFF2-40B4-BE49-F238E27FC236}">
                <a16:creationId xmlns:a16="http://schemas.microsoft.com/office/drawing/2014/main" id="{7435AA4C-EAF7-E857-85B5-96C7564F66A4}"/>
              </a:ext>
            </a:extLst>
          </p:cNvPr>
          <p:cNvGrpSpPr/>
          <p:nvPr/>
        </p:nvGrpSpPr>
        <p:grpSpPr>
          <a:xfrm>
            <a:off x="539997" y="4270696"/>
            <a:ext cx="8820000" cy="360000"/>
            <a:chOff x="539997" y="5800722"/>
            <a:chExt cx="8820000" cy="360000"/>
          </a:xfrm>
        </p:grpSpPr>
        <p:sp>
          <p:nvSpPr>
            <p:cNvPr id="7" name="Rectangle 6">
              <a:extLst>
                <a:ext uri="{FF2B5EF4-FFF2-40B4-BE49-F238E27FC236}">
                  <a16:creationId xmlns:a16="http://schemas.microsoft.com/office/drawing/2014/main" id="{41F52AB6-1828-832D-D971-3DD72442C167}"/>
                </a:ext>
              </a:extLst>
            </p:cNvPr>
            <p:cNvSpPr/>
            <p:nvPr/>
          </p:nvSpPr>
          <p:spPr>
            <a:xfrm>
              <a:off x="539997" y="5800722"/>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10" name="Freeform 56">
              <a:extLst>
                <a:ext uri="{FF2B5EF4-FFF2-40B4-BE49-F238E27FC236}">
                  <a16:creationId xmlns:a16="http://schemas.microsoft.com/office/drawing/2014/main" id="{B68B4654-7D3C-1CD9-EB96-4D79BFF309D7}"/>
                </a:ext>
              </a:extLst>
            </p:cNvPr>
            <p:cNvSpPr>
              <a:spLocks noChangeAspect="1" noEditPoints="1"/>
            </p:cNvSpPr>
            <p:nvPr/>
          </p:nvSpPr>
          <p:spPr bwMode="auto">
            <a:xfrm>
              <a:off x="781321" y="5848314"/>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2464139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2" name="Rectangle 81">
            <a:extLst>
              <a:ext uri="{FF2B5EF4-FFF2-40B4-BE49-F238E27FC236}">
                <a16:creationId xmlns:a16="http://schemas.microsoft.com/office/drawing/2014/main" id="{A7EBDD8F-EAD1-0FA3-53AF-E3B2B61D4BD0}"/>
              </a:ext>
            </a:extLst>
          </p:cNvPr>
          <p:cNvSpPr>
            <a:spLocks noGrp="1" noRot="1" noMove="1" noResize="1" noEditPoints="1" noAdjustHandles="1" noChangeArrowheads="1" noChangeShapeType="1"/>
          </p:cNvSpPr>
          <p:nvPr/>
        </p:nvSpPr>
        <p:spPr>
          <a:xfrm>
            <a:off x="807167" y="1941010"/>
            <a:ext cx="8552191"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1" name="Rectangle 80">
            <a:extLst>
              <a:ext uri="{FF2B5EF4-FFF2-40B4-BE49-F238E27FC236}">
                <a16:creationId xmlns:a16="http://schemas.microsoft.com/office/drawing/2014/main" id="{6D4C0065-21E0-B107-709C-F9AC973EA831}"/>
              </a:ext>
            </a:extLst>
          </p:cNvPr>
          <p:cNvSpPr>
            <a:spLocks noGrp="1" noRot="1" noMove="1" noResize="1" noEditPoints="1" noAdjustHandles="1" noChangeArrowheads="1" noChangeShapeType="1"/>
          </p:cNvSpPr>
          <p:nvPr/>
        </p:nvSpPr>
        <p:spPr>
          <a:xfrm>
            <a:off x="807167" y="1139884"/>
            <a:ext cx="8552191"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Inspection Process | </a:t>
            </a:r>
            <a:r>
              <a:rPr lang="en-AU" b="1"/>
              <a:t>Close-out</a:t>
            </a: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39</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2" name="Rectangle 1">
            <a:extLst>
              <a:ext uri="{FF2B5EF4-FFF2-40B4-BE49-F238E27FC236}">
                <a16:creationId xmlns:a16="http://schemas.microsoft.com/office/drawing/2014/main" id="{C45EE30E-CA19-62A3-F5F0-85AC1924989C}"/>
              </a:ext>
            </a:extLst>
          </p:cNvPr>
          <p:cNvSpPr>
            <a:spLocks/>
          </p:cNvSpPr>
          <p:nvPr/>
        </p:nvSpPr>
        <p:spPr>
          <a:xfrm>
            <a:off x="546643" y="6449749"/>
            <a:ext cx="843482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r>
              <a:rPr kumimoji="0" lang="en-AU" sz="1000" b="1" i="0" u="none" strike="noStrike" kern="1200" cap="none" spc="0" normalizeH="0" baseline="0" noProof="0">
                <a:ln>
                  <a:noFill/>
                </a:ln>
                <a:solidFill>
                  <a:srgbClr val="1F2A44"/>
                </a:solidFill>
                <a:effectLst/>
                <a:uLnTx/>
                <a:uFillTx/>
                <a:ea typeface="+mn-ea"/>
                <a:cs typeface="Segoe UI Semilight" panose="020B0402040204020203" pitchFamily="34" charset="0"/>
              </a:rPr>
              <a:t>You</a:t>
            </a:r>
            <a:r>
              <a:rPr lang="en-AU" sz="1000" b="1">
                <a:solidFill>
                  <a:srgbClr val="1F2A44"/>
                </a:solidFill>
                <a:cs typeface="Segoe UI Semilight" panose="020B0402040204020203" pitchFamily="34" charset="0"/>
              </a:rPr>
              <a:t> may not need all sub-components. This process should be tailored to your unique needs and inspection process. In some instances, multiple responsive actions might be conducted concurrently. </a:t>
            </a:r>
            <a:endParaRPr lang="en-AU" sz="1000" b="1">
              <a:solidFill>
                <a:schemeClr val="bg2"/>
              </a:solidFill>
            </a:endParaRPr>
          </a:p>
        </p:txBody>
      </p:sp>
      <p:grpSp>
        <p:nvGrpSpPr>
          <p:cNvPr id="6" name="Group 5">
            <a:extLst>
              <a:ext uri="{FF2B5EF4-FFF2-40B4-BE49-F238E27FC236}">
                <a16:creationId xmlns:a16="http://schemas.microsoft.com/office/drawing/2014/main" id="{06DCCABA-30F5-E6C3-1355-DD66E5C6F00F}"/>
              </a:ext>
            </a:extLst>
          </p:cNvPr>
          <p:cNvGrpSpPr>
            <a:grpSpLocks noChangeAspect="1"/>
          </p:cNvGrpSpPr>
          <p:nvPr/>
        </p:nvGrpSpPr>
        <p:grpSpPr>
          <a:xfrm>
            <a:off x="4319362" y="584059"/>
            <a:ext cx="5039996" cy="254379"/>
            <a:chOff x="-3869577" y="1922284"/>
            <a:chExt cx="4597773" cy="232059"/>
          </a:xfrm>
        </p:grpSpPr>
        <p:grpSp>
          <p:nvGrpSpPr>
            <p:cNvPr id="7" name="Group 6">
              <a:extLst>
                <a:ext uri="{FF2B5EF4-FFF2-40B4-BE49-F238E27FC236}">
                  <a16:creationId xmlns:a16="http://schemas.microsoft.com/office/drawing/2014/main" id="{9652B516-79C3-916B-32F3-448075923EC8}"/>
                </a:ext>
              </a:extLst>
            </p:cNvPr>
            <p:cNvGrpSpPr/>
            <p:nvPr/>
          </p:nvGrpSpPr>
          <p:grpSpPr>
            <a:xfrm>
              <a:off x="-3869577" y="1922284"/>
              <a:ext cx="813518" cy="232059"/>
              <a:chOff x="-5562550" y="1992616"/>
              <a:chExt cx="813518" cy="232059"/>
            </a:xfrm>
          </p:grpSpPr>
          <p:sp>
            <p:nvSpPr>
              <p:cNvPr id="50" name="Isosceles Triangle 49">
                <a:extLst>
                  <a:ext uri="{FF2B5EF4-FFF2-40B4-BE49-F238E27FC236}">
                    <a16:creationId xmlns:a16="http://schemas.microsoft.com/office/drawing/2014/main" id="{EA2EA3D5-7E6A-CFC3-57A2-5C428BEF071C}"/>
                  </a:ext>
                </a:extLst>
              </p:cNvPr>
              <p:cNvSpPr/>
              <p:nvPr/>
            </p:nvSpPr>
            <p:spPr>
              <a:xfrm rot="5400000">
                <a:off x="-4863369"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1" name="Arrow: Pentagon 50">
                <a:extLst>
                  <a:ext uri="{FF2B5EF4-FFF2-40B4-BE49-F238E27FC236}">
                    <a16:creationId xmlns:a16="http://schemas.microsoft.com/office/drawing/2014/main" id="{43606F02-C6BE-AB43-CC52-FCCCAA5FF321}"/>
                  </a:ext>
                </a:extLst>
              </p:cNvPr>
              <p:cNvSpPr/>
              <p:nvPr/>
            </p:nvSpPr>
            <p:spPr>
              <a:xfrm>
                <a:off x="-5447035"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TRIGGER </a:t>
                </a:r>
                <a:br>
                  <a:rPr lang="en-AU" sz="600">
                    <a:solidFill>
                      <a:schemeClr val="tx2"/>
                    </a:solidFill>
                    <a:latin typeface="+mj-lt"/>
                  </a:rPr>
                </a:br>
                <a:r>
                  <a:rPr lang="en-AU" sz="600">
                    <a:solidFill>
                      <a:schemeClr val="tx2"/>
                    </a:solidFill>
                    <a:latin typeface="+mj-lt"/>
                  </a:rPr>
                  <a:t>AND FOCUS</a:t>
                </a:r>
              </a:p>
            </p:txBody>
          </p:sp>
          <p:sp>
            <p:nvSpPr>
              <p:cNvPr id="52" name="Oval 51">
                <a:extLst>
                  <a:ext uri="{FF2B5EF4-FFF2-40B4-BE49-F238E27FC236}">
                    <a16:creationId xmlns:a16="http://schemas.microsoft.com/office/drawing/2014/main" id="{3C6F80C4-AD3A-8D4C-B5FD-553299109D7C}"/>
                  </a:ext>
                </a:extLst>
              </p:cNvPr>
              <p:cNvSpPr/>
              <p:nvPr/>
            </p:nvSpPr>
            <p:spPr>
              <a:xfrm>
                <a:off x="-5562550" y="1992616"/>
                <a:ext cx="232059" cy="2320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3" name="Oval 52">
                <a:extLst>
                  <a:ext uri="{FF2B5EF4-FFF2-40B4-BE49-F238E27FC236}">
                    <a16:creationId xmlns:a16="http://schemas.microsoft.com/office/drawing/2014/main" id="{A49FC841-AD95-C367-30F0-AD2086758EE1}"/>
                  </a:ext>
                </a:extLst>
              </p:cNvPr>
              <p:cNvSpPr/>
              <p:nvPr/>
            </p:nvSpPr>
            <p:spPr>
              <a:xfrm>
                <a:off x="-5539344"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54" name="Isosceles Triangle 53">
                <a:extLst>
                  <a:ext uri="{FF2B5EF4-FFF2-40B4-BE49-F238E27FC236}">
                    <a16:creationId xmlns:a16="http://schemas.microsoft.com/office/drawing/2014/main" id="{9215F5BD-0827-4598-0053-CE62F7F983D7}"/>
                  </a:ext>
                </a:extLst>
              </p:cNvPr>
              <p:cNvSpPr/>
              <p:nvPr/>
            </p:nvSpPr>
            <p:spPr>
              <a:xfrm rot="5400000">
                <a:off x="-4908187" y="2079585"/>
                <a:ext cx="116993" cy="5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55" name="Group 5">
                <a:extLst>
                  <a:ext uri="{FF2B5EF4-FFF2-40B4-BE49-F238E27FC236}">
                    <a16:creationId xmlns:a16="http://schemas.microsoft.com/office/drawing/2014/main" id="{398AADDA-818D-C08C-2F9B-FFEC20E6EA66}"/>
                  </a:ext>
                </a:extLst>
              </p:cNvPr>
              <p:cNvGrpSpPr>
                <a:grpSpLocks noChangeAspect="1"/>
              </p:cNvGrpSpPr>
              <p:nvPr/>
            </p:nvGrpSpPr>
            <p:grpSpPr bwMode="auto">
              <a:xfrm>
                <a:off x="-5510730" y="2044519"/>
                <a:ext cx="129011" cy="128252"/>
                <a:chOff x="3163" y="2182"/>
                <a:chExt cx="340" cy="338"/>
              </a:xfrm>
              <a:solidFill>
                <a:schemeClr val="tx2"/>
              </a:solidFill>
            </p:grpSpPr>
            <p:sp>
              <p:nvSpPr>
                <p:cNvPr id="56" name="Freeform 6">
                  <a:extLst>
                    <a:ext uri="{FF2B5EF4-FFF2-40B4-BE49-F238E27FC236}">
                      <a16:creationId xmlns:a16="http://schemas.microsoft.com/office/drawing/2014/main" id="{A093B8E9-69EC-7D41-EE1E-074B387FFE82}"/>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7" name="Freeform 7">
                  <a:extLst>
                    <a:ext uri="{FF2B5EF4-FFF2-40B4-BE49-F238E27FC236}">
                      <a16:creationId xmlns:a16="http://schemas.microsoft.com/office/drawing/2014/main" id="{969F4B7D-BB62-577A-CA52-A5925C90C1ED}"/>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58" name="Freeform 8">
                  <a:extLst>
                    <a:ext uri="{FF2B5EF4-FFF2-40B4-BE49-F238E27FC236}">
                      <a16:creationId xmlns:a16="http://schemas.microsoft.com/office/drawing/2014/main" id="{484DD63A-E3DE-70B5-47E1-E988AB7C783F}"/>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8" name="Group 7">
              <a:extLst>
                <a:ext uri="{FF2B5EF4-FFF2-40B4-BE49-F238E27FC236}">
                  <a16:creationId xmlns:a16="http://schemas.microsoft.com/office/drawing/2014/main" id="{4BF7733E-B6E9-6B24-B146-ECCB0D2DF548}"/>
                </a:ext>
              </a:extLst>
            </p:cNvPr>
            <p:cNvGrpSpPr/>
            <p:nvPr/>
          </p:nvGrpSpPr>
          <p:grpSpPr>
            <a:xfrm>
              <a:off x="-2940691" y="1922284"/>
              <a:ext cx="814355" cy="232059"/>
              <a:chOff x="-4452658" y="1992616"/>
              <a:chExt cx="814355" cy="232059"/>
            </a:xfrm>
          </p:grpSpPr>
          <p:sp>
            <p:nvSpPr>
              <p:cNvPr id="41" name="Isosceles Triangle 40">
                <a:extLst>
                  <a:ext uri="{FF2B5EF4-FFF2-40B4-BE49-F238E27FC236}">
                    <a16:creationId xmlns:a16="http://schemas.microsoft.com/office/drawing/2014/main" id="{97C240D0-8887-963C-1F29-872F9AFC91E3}"/>
                  </a:ext>
                </a:extLst>
              </p:cNvPr>
              <p:cNvSpPr/>
              <p:nvPr/>
            </p:nvSpPr>
            <p:spPr>
              <a:xfrm rot="5400000">
                <a:off x="-375264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2" name="Arrow: Pentagon 41">
                <a:extLst>
                  <a:ext uri="{FF2B5EF4-FFF2-40B4-BE49-F238E27FC236}">
                    <a16:creationId xmlns:a16="http://schemas.microsoft.com/office/drawing/2014/main" id="{8A91B946-EDE9-C8C0-C105-4B750DE47735}"/>
                  </a:ext>
                </a:extLst>
              </p:cNvPr>
              <p:cNvSpPr/>
              <p:nvPr/>
            </p:nvSpPr>
            <p:spPr>
              <a:xfrm>
                <a:off x="-4334418" y="2001768"/>
                <a:ext cx="662636"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tx2"/>
                    </a:solidFill>
                    <a:latin typeface="+mj-lt"/>
                  </a:rPr>
                  <a:t>PLAN</a:t>
                </a:r>
              </a:p>
            </p:txBody>
          </p:sp>
          <p:sp>
            <p:nvSpPr>
              <p:cNvPr id="43" name="Isosceles Triangle 42">
                <a:extLst>
                  <a:ext uri="{FF2B5EF4-FFF2-40B4-BE49-F238E27FC236}">
                    <a16:creationId xmlns:a16="http://schemas.microsoft.com/office/drawing/2014/main" id="{4FBF16B2-240B-43A3-6774-0941FED8EE9E}"/>
                  </a:ext>
                </a:extLst>
              </p:cNvPr>
              <p:cNvSpPr/>
              <p:nvPr/>
            </p:nvSpPr>
            <p:spPr>
              <a:xfrm rot="5400000">
                <a:off x="-3800215"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44" name="Group 43">
                <a:extLst>
                  <a:ext uri="{FF2B5EF4-FFF2-40B4-BE49-F238E27FC236}">
                    <a16:creationId xmlns:a16="http://schemas.microsoft.com/office/drawing/2014/main" id="{543D9E1D-5689-EAAF-C2A0-739CC5C7FC1D}"/>
                  </a:ext>
                </a:extLst>
              </p:cNvPr>
              <p:cNvGrpSpPr/>
              <p:nvPr/>
            </p:nvGrpSpPr>
            <p:grpSpPr>
              <a:xfrm>
                <a:off x="-4452658" y="1992616"/>
                <a:ext cx="232059" cy="232059"/>
                <a:chOff x="722538" y="2874633"/>
                <a:chExt cx="360000" cy="360000"/>
              </a:xfrm>
            </p:grpSpPr>
            <p:sp>
              <p:nvSpPr>
                <p:cNvPr id="48" name="Oval 47">
                  <a:extLst>
                    <a:ext uri="{FF2B5EF4-FFF2-40B4-BE49-F238E27FC236}">
                      <a16:creationId xmlns:a16="http://schemas.microsoft.com/office/drawing/2014/main" id="{0D599DBF-C248-6A3A-2563-F98CD77A3CE9}"/>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49" name="Oval 48">
                  <a:extLst>
                    <a:ext uri="{FF2B5EF4-FFF2-40B4-BE49-F238E27FC236}">
                      <a16:creationId xmlns:a16="http://schemas.microsoft.com/office/drawing/2014/main" id="{E33062AE-56CA-831D-1199-A23198DBBFE4}"/>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45" name="Group 44">
                <a:extLst>
                  <a:ext uri="{FF2B5EF4-FFF2-40B4-BE49-F238E27FC236}">
                    <a16:creationId xmlns:a16="http://schemas.microsoft.com/office/drawing/2014/main" id="{CDBEF7B7-A5A5-D2C5-6C85-6C173C8AED4C}"/>
                  </a:ext>
                </a:extLst>
              </p:cNvPr>
              <p:cNvGrpSpPr>
                <a:grpSpLocks noChangeAspect="1"/>
              </p:cNvGrpSpPr>
              <p:nvPr/>
            </p:nvGrpSpPr>
            <p:grpSpPr>
              <a:xfrm>
                <a:off x="-4400757" y="2046064"/>
                <a:ext cx="125162" cy="125162"/>
                <a:chOff x="6107113" y="1108075"/>
                <a:chExt cx="542925" cy="542925"/>
              </a:xfrm>
              <a:solidFill>
                <a:schemeClr val="tx2"/>
              </a:solidFill>
            </p:grpSpPr>
            <p:sp>
              <p:nvSpPr>
                <p:cNvPr id="46" name="Freeform 129">
                  <a:extLst>
                    <a:ext uri="{FF2B5EF4-FFF2-40B4-BE49-F238E27FC236}">
                      <a16:creationId xmlns:a16="http://schemas.microsoft.com/office/drawing/2014/main" id="{3D409B57-62ED-4A85-8C9A-4E11A70E606C}"/>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7" name="Freeform 130">
                  <a:extLst>
                    <a:ext uri="{FF2B5EF4-FFF2-40B4-BE49-F238E27FC236}">
                      <a16:creationId xmlns:a16="http://schemas.microsoft.com/office/drawing/2014/main" id="{9829F4B3-ABFC-E680-43A6-254BAC4977E5}"/>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9" name="Group 8">
              <a:extLst>
                <a:ext uri="{FF2B5EF4-FFF2-40B4-BE49-F238E27FC236}">
                  <a16:creationId xmlns:a16="http://schemas.microsoft.com/office/drawing/2014/main" id="{C3745CCD-969E-3CEF-EBA9-B80A0AD7AB0F}"/>
                </a:ext>
              </a:extLst>
            </p:cNvPr>
            <p:cNvGrpSpPr/>
            <p:nvPr/>
          </p:nvGrpSpPr>
          <p:grpSpPr>
            <a:xfrm>
              <a:off x="-2005852" y="1922284"/>
              <a:ext cx="831754" cy="232059"/>
              <a:chOff x="-3336813" y="1992616"/>
              <a:chExt cx="831754" cy="232059"/>
            </a:xfrm>
          </p:grpSpPr>
          <p:sp>
            <p:nvSpPr>
              <p:cNvPr id="28" name="Isosceles Triangle 27">
                <a:extLst>
                  <a:ext uri="{FF2B5EF4-FFF2-40B4-BE49-F238E27FC236}">
                    <a16:creationId xmlns:a16="http://schemas.microsoft.com/office/drawing/2014/main" id="{A686F291-5D68-4EBB-9DEE-FE9B0D149E09}"/>
                  </a:ext>
                </a:extLst>
              </p:cNvPr>
              <p:cNvSpPr/>
              <p:nvPr/>
            </p:nvSpPr>
            <p:spPr>
              <a:xfrm rot="5400000">
                <a:off x="-2619396"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9" name="Arrow: Pentagon 28">
                <a:extLst>
                  <a:ext uri="{FF2B5EF4-FFF2-40B4-BE49-F238E27FC236}">
                    <a16:creationId xmlns:a16="http://schemas.microsoft.com/office/drawing/2014/main" id="{E074DAF2-C3A3-E3FE-9840-F71EC0CFE49B}"/>
                  </a:ext>
                </a:extLst>
              </p:cNvPr>
              <p:cNvSpPr/>
              <p:nvPr/>
            </p:nvSpPr>
            <p:spPr>
              <a:xfrm>
                <a:off x="-3245720" y="2001768"/>
                <a:ext cx="707012"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r>
                  <a:rPr lang="en-AU" sz="700">
                    <a:solidFill>
                      <a:schemeClr val="tx2"/>
                    </a:solidFill>
                    <a:latin typeface="+mj-lt"/>
                  </a:rPr>
                  <a:t>CONDUCT</a:t>
                </a:r>
              </a:p>
            </p:txBody>
          </p:sp>
          <p:sp>
            <p:nvSpPr>
              <p:cNvPr id="30" name="Isosceles Triangle 29">
                <a:extLst>
                  <a:ext uri="{FF2B5EF4-FFF2-40B4-BE49-F238E27FC236}">
                    <a16:creationId xmlns:a16="http://schemas.microsoft.com/office/drawing/2014/main" id="{9C457C43-4BF3-150F-4802-DC4847F0405D}"/>
                  </a:ext>
                </a:extLst>
              </p:cNvPr>
              <p:cNvSpPr/>
              <p:nvPr/>
            </p:nvSpPr>
            <p:spPr>
              <a:xfrm rot="5400000">
                <a:off x="-2663158"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1" name="Oval 30">
                <a:extLst>
                  <a:ext uri="{FF2B5EF4-FFF2-40B4-BE49-F238E27FC236}">
                    <a16:creationId xmlns:a16="http://schemas.microsoft.com/office/drawing/2014/main" id="{0C5FF845-75BC-981C-0B41-52820350770E}"/>
                  </a:ext>
                </a:extLst>
              </p:cNvPr>
              <p:cNvSpPr/>
              <p:nvPr/>
            </p:nvSpPr>
            <p:spPr>
              <a:xfrm>
                <a:off x="-3336813" y="1992616"/>
                <a:ext cx="232059" cy="232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32" name="Oval 31">
                <a:extLst>
                  <a:ext uri="{FF2B5EF4-FFF2-40B4-BE49-F238E27FC236}">
                    <a16:creationId xmlns:a16="http://schemas.microsoft.com/office/drawing/2014/main" id="{2375DFB6-AE3E-9661-8D06-914814C283F6}"/>
                  </a:ext>
                </a:extLst>
              </p:cNvPr>
              <p:cNvSpPr/>
              <p:nvPr/>
            </p:nvSpPr>
            <p:spPr>
              <a:xfrm>
                <a:off x="-3313607" y="2015822"/>
                <a:ext cx="185647" cy="18564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33" name="Group 32">
                <a:extLst>
                  <a:ext uri="{FF2B5EF4-FFF2-40B4-BE49-F238E27FC236}">
                    <a16:creationId xmlns:a16="http://schemas.microsoft.com/office/drawing/2014/main" id="{C5706713-660D-C5F0-EAC0-88A440B9C44B}"/>
                  </a:ext>
                </a:extLst>
              </p:cNvPr>
              <p:cNvGrpSpPr>
                <a:grpSpLocks noChangeAspect="1"/>
              </p:cNvGrpSpPr>
              <p:nvPr/>
            </p:nvGrpSpPr>
            <p:grpSpPr>
              <a:xfrm>
                <a:off x="-3266565" y="2049188"/>
                <a:ext cx="96235" cy="118977"/>
                <a:chOff x="5126038" y="3305175"/>
                <a:chExt cx="436562" cy="539750"/>
              </a:xfrm>
              <a:solidFill>
                <a:schemeClr val="tx2"/>
              </a:solidFill>
            </p:grpSpPr>
            <p:sp>
              <p:nvSpPr>
                <p:cNvPr id="34" name="Freeform 34">
                  <a:extLst>
                    <a:ext uri="{FF2B5EF4-FFF2-40B4-BE49-F238E27FC236}">
                      <a16:creationId xmlns:a16="http://schemas.microsoft.com/office/drawing/2014/main" id="{3CC938DD-E5C5-079A-1582-DF5DAA1E4951}"/>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5" name="Freeform 35">
                  <a:extLst>
                    <a:ext uri="{FF2B5EF4-FFF2-40B4-BE49-F238E27FC236}">
                      <a16:creationId xmlns:a16="http://schemas.microsoft.com/office/drawing/2014/main" id="{2D0009FB-2A66-1301-035B-24BA41B4CC7A}"/>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6" name="Freeform 36">
                  <a:extLst>
                    <a:ext uri="{FF2B5EF4-FFF2-40B4-BE49-F238E27FC236}">
                      <a16:creationId xmlns:a16="http://schemas.microsoft.com/office/drawing/2014/main" id="{AAF788D1-5588-944D-F90F-EFD6D0CB763F}"/>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7" name="Freeform 37">
                  <a:extLst>
                    <a:ext uri="{FF2B5EF4-FFF2-40B4-BE49-F238E27FC236}">
                      <a16:creationId xmlns:a16="http://schemas.microsoft.com/office/drawing/2014/main" id="{163F33D2-075C-1A16-4AF0-E916033CE0DC}"/>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8" name="Freeform 38">
                  <a:extLst>
                    <a:ext uri="{FF2B5EF4-FFF2-40B4-BE49-F238E27FC236}">
                      <a16:creationId xmlns:a16="http://schemas.microsoft.com/office/drawing/2014/main" id="{82CB827D-2F08-2204-D556-28C7BEF57DFB}"/>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39" name="Freeform 39">
                  <a:extLst>
                    <a:ext uri="{FF2B5EF4-FFF2-40B4-BE49-F238E27FC236}">
                      <a16:creationId xmlns:a16="http://schemas.microsoft.com/office/drawing/2014/main" id="{11719C9B-8648-2E97-433F-5ED034A9887D}"/>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40" name="Freeform 40">
                  <a:extLst>
                    <a:ext uri="{FF2B5EF4-FFF2-40B4-BE49-F238E27FC236}">
                      <a16:creationId xmlns:a16="http://schemas.microsoft.com/office/drawing/2014/main" id="{BD6AF43C-D6D9-B82F-38F8-38B1BE7A9DAB}"/>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0" name="Group 9">
              <a:extLst>
                <a:ext uri="{FF2B5EF4-FFF2-40B4-BE49-F238E27FC236}">
                  <a16:creationId xmlns:a16="http://schemas.microsoft.com/office/drawing/2014/main" id="{93A0965B-3384-A534-5728-8B25964A2C67}"/>
                </a:ext>
              </a:extLst>
            </p:cNvPr>
            <p:cNvGrpSpPr/>
            <p:nvPr/>
          </p:nvGrpSpPr>
          <p:grpSpPr>
            <a:xfrm>
              <a:off x="-88602" y="1922284"/>
              <a:ext cx="816798" cy="232059"/>
              <a:chOff x="-1159348" y="1992616"/>
              <a:chExt cx="816798" cy="232059"/>
            </a:xfrm>
          </p:grpSpPr>
          <p:sp>
            <p:nvSpPr>
              <p:cNvPr id="21" name="Arrow: Pentagon 20">
                <a:extLst>
                  <a:ext uri="{FF2B5EF4-FFF2-40B4-BE49-F238E27FC236}">
                    <a16:creationId xmlns:a16="http://schemas.microsoft.com/office/drawing/2014/main" id="{908C401A-BB79-49EB-C82C-F7EC47F80314}"/>
                  </a:ext>
                </a:extLst>
              </p:cNvPr>
              <p:cNvSpPr/>
              <p:nvPr/>
            </p:nvSpPr>
            <p:spPr>
              <a:xfrm>
                <a:off x="-1042928" y="2001768"/>
                <a:ext cx="700378" cy="213754"/>
              </a:xfrm>
              <a:prstGeom prst="homePlate">
                <a:avLst>
                  <a:gd name="adj" fmla="val 0"/>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nSpc>
                    <a:spcPct val="90000"/>
                  </a:lnSpc>
                </a:pPr>
                <a:r>
                  <a:rPr lang="en-AU" sz="700">
                    <a:solidFill>
                      <a:schemeClr val="bg1"/>
                    </a:solidFill>
                    <a:latin typeface="+mj-lt"/>
                  </a:rPr>
                  <a:t>CLOSE-OUT</a:t>
                </a:r>
              </a:p>
            </p:txBody>
          </p:sp>
          <p:grpSp>
            <p:nvGrpSpPr>
              <p:cNvPr id="22" name="Group 21">
                <a:extLst>
                  <a:ext uri="{FF2B5EF4-FFF2-40B4-BE49-F238E27FC236}">
                    <a16:creationId xmlns:a16="http://schemas.microsoft.com/office/drawing/2014/main" id="{7AE75FBC-292B-A0EA-D08A-70A42A4446FE}"/>
                  </a:ext>
                </a:extLst>
              </p:cNvPr>
              <p:cNvGrpSpPr/>
              <p:nvPr/>
            </p:nvGrpSpPr>
            <p:grpSpPr>
              <a:xfrm>
                <a:off x="-1159348" y="1992616"/>
                <a:ext cx="232059" cy="232059"/>
                <a:chOff x="722538" y="2874633"/>
                <a:chExt cx="360000" cy="360000"/>
              </a:xfrm>
            </p:grpSpPr>
            <p:sp>
              <p:nvSpPr>
                <p:cNvPr id="26" name="Oval 25">
                  <a:extLst>
                    <a:ext uri="{FF2B5EF4-FFF2-40B4-BE49-F238E27FC236}">
                      <a16:creationId xmlns:a16="http://schemas.microsoft.com/office/drawing/2014/main" id="{C2D4D2B7-003D-8DB0-8668-DC6792909A86}"/>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a:solidFill>
                      <a:schemeClr val="bg2"/>
                    </a:solidFill>
                  </a:endParaRPr>
                </a:p>
              </p:txBody>
            </p:sp>
            <p:sp>
              <p:nvSpPr>
                <p:cNvPr id="27" name="Oval 26">
                  <a:extLst>
                    <a:ext uri="{FF2B5EF4-FFF2-40B4-BE49-F238E27FC236}">
                      <a16:creationId xmlns:a16="http://schemas.microsoft.com/office/drawing/2014/main" id="{0C63337E-B092-90D9-4A77-05202AC98661}"/>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nvGrpSpPr>
              <p:cNvPr id="23" name="Group 22">
                <a:extLst>
                  <a:ext uri="{FF2B5EF4-FFF2-40B4-BE49-F238E27FC236}">
                    <a16:creationId xmlns:a16="http://schemas.microsoft.com/office/drawing/2014/main" id="{B8F88530-2157-8D73-BA3F-E910760EB831}"/>
                  </a:ext>
                </a:extLst>
              </p:cNvPr>
              <p:cNvGrpSpPr>
                <a:grpSpLocks noChangeAspect="1"/>
              </p:cNvGrpSpPr>
              <p:nvPr/>
            </p:nvGrpSpPr>
            <p:grpSpPr>
              <a:xfrm>
                <a:off x="-1104014" y="2061697"/>
                <a:ext cx="121389" cy="93898"/>
                <a:chOff x="8389938" y="1176338"/>
                <a:chExt cx="539751" cy="417513"/>
              </a:xfrm>
              <a:solidFill>
                <a:schemeClr val="tx2"/>
              </a:solidFill>
            </p:grpSpPr>
            <p:sp>
              <p:nvSpPr>
                <p:cNvPr id="24" name="Freeform 23">
                  <a:extLst>
                    <a:ext uri="{FF2B5EF4-FFF2-40B4-BE49-F238E27FC236}">
                      <a16:creationId xmlns:a16="http://schemas.microsoft.com/office/drawing/2014/main" id="{09785C5A-9805-69AE-7F62-3E248A188FCB}"/>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sp>
              <p:nvSpPr>
                <p:cNvPr id="25" name="Freeform 24">
                  <a:extLst>
                    <a:ext uri="{FF2B5EF4-FFF2-40B4-BE49-F238E27FC236}">
                      <a16:creationId xmlns:a16="http://schemas.microsoft.com/office/drawing/2014/main" id="{621B4712-A525-88D7-9E35-DFF195958015}"/>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en-AU" sz="700"/>
                </a:p>
              </p:txBody>
            </p:sp>
          </p:grpSp>
        </p:grpSp>
        <p:grpSp>
          <p:nvGrpSpPr>
            <p:cNvPr id="11" name="Group 10">
              <a:extLst>
                <a:ext uri="{FF2B5EF4-FFF2-40B4-BE49-F238E27FC236}">
                  <a16:creationId xmlns:a16="http://schemas.microsoft.com/office/drawing/2014/main" id="{DEDBC1A1-8464-3DA2-EEEF-4B5A13BBC4BF}"/>
                </a:ext>
              </a:extLst>
            </p:cNvPr>
            <p:cNvGrpSpPr/>
            <p:nvPr/>
          </p:nvGrpSpPr>
          <p:grpSpPr>
            <a:xfrm>
              <a:off x="-1053614" y="1922284"/>
              <a:ext cx="844528" cy="232059"/>
              <a:chOff x="-2221794" y="1992616"/>
              <a:chExt cx="844528" cy="232059"/>
            </a:xfrm>
          </p:grpSpPr>
          <p:sp>
            <p:nvSpPr>
              <p:cNvPr id="12" name="Isosceles Triangle 11">
                <a:extLst>
                  <a:ext uri="{FF2B5EF4-FFF2-40B4-BE49-F238E27FC236}">
                    <a16:creationId xmlns:a16="http://schemas.microsoft.com/office/drawing/2014/main" id="{98F6D7D9-B039-A837-4DC2-F3CD0872E54D}"/>
                  </a:ext>
                </a:extLst>
              </p:cNvPr>
              <p:cNvSpPr/>
              <p:nvPr/>
            </p:nvSpPr>
            <p:spPr>
              <a:xfrm rot="5400000">
                <a:off x="-1491603"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3" name="Isosceles Triangle 12">
                <a:extLst>
                  <a:ext uri="{FF2B5EF4-FFF2-40B4-BE49-F238E27FC236}">
                    <a16:creationId xmlns:a16="http://schemas.microsoft.com/office/drawing/2014/main" id="{6E235BC1-8786-F4F3-9B65-37277322C468}"/>
                  </a:ext>
                </a:extLst>
              </p:cNvPr>
              <p:cNvSpPr/>
              <p:nvPr/>
            </p:nvSpPr>
            <p:spPr>
              <a:xfrm rot="5400000">
                <a:off x="-1526230" y="2070696"/>
                <a:ext cx="152775" cy="7589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14" name="Arrow: Pentagon 13">
                <a:extLst>
                  <a:ext uri="{FF2B5EF4-FFF2-40B4-BE49-F238E27FC236}">
                    <a16:creationId xmlns:a16="http://schemas.microsoft.com/office/drawing/2014/main" id="{8055092D-6A36-BA7C-DAA6-AB8F355AC024}"/>
                  </a:ext>
                </a:extLst>
              </p:cNvPr>
              <p:cNvSpPr/>
              <p:nvPr/>
            </p:nvSpPr>
            <p:spPr>
              <a:xfrm>
                <a:off x="-2102549" y="2001768"/>
                <a:ext cx="690655" cy="21375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AU" sz="600">
                    <a:solidFill>
                      <a:schemeClr val="tx2"/>
                    </a:solidFill>
                    <a:latin typeface="+mj-lt"/>
                  </a:rPr>
                  <a:t>RECORD </a:t>
                </a:r>
                <a:br>
                  <a:rPr lang="en-AU" sz="600">
                    <a:solidFill>
                      <a:schemeClr val="tx2"/>
                    </a:solidFill>
                    <a:latin typeface="+mj-lt"/>
                  </a:rPr>
                </a:br>
                <a:r>
                  <a:rPr lang="en-AU" sz="600">
                    <a:solidFill>
                      <a:schemeClr val="tx2"/>
                    </a:solidFill>
                    <a:latin typeface="+mj-lt"/>
                  </a:rPr>
                  <a:t>AND ASSESS</a:t>
                </a:r>
              </a:p>
            </p:txBody>
          </p:sp>
          <p:sp>
            <p:nvSpPr>
              <p:cNvPr id="15" name="Isosceles Triangle 14">
                <a:extLst>
                  <a:ext uri="{FF2B5EF4-FFF2-40B4-BE49-F238E27FC236}">
                    <a16:creationId xmlns:a16="http://schemas.microsoft.com/office/drawing/2014/main" id="{ADCFEDC8-C0DF-A8DF-D943-9551EEA15B94}"/>
                  </a:ext>
                </a:extLst>
              </p:cNvPr>
              <p:cNvSpPr/>
              <p:nvPr/>
            </p:nvSpPr>
            <p:spPr>
              <a:xfrm rot="5400000">
                <a:off x="-1542521" y="2079585"/>
                <a:ext cx="116993" cy="58121"/>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nvGrpSpPr>
              <p:cNvPr id="16" name="Group 15">
                <a:extLst>
                  <a:ext uri="{FF2B5EF4-FFF2-40B4-BE49-F238E27FC236}">
                    <a16:creationId xmlns:a16="http://schemas.microsoft.com/office/drawing/2014/main" id="{F3DA12F0-F51D-9F00-4E11-D115022E9961}"/>
                  </a:ext>
                </a:extLst>
              </p:cNvPr>
              <p:cNvGrpSpPr/>
              <p:nvPr/>
            </p:nvGrpSpPr>
            <p:grpSpPr>
              <a:xfrm>
                <a:off x="-2221794" y="1992616"/>
                <a:ext cx="232059" cy="232059"/>
                <a:chOff x="722538" y="2874633"/>
                <a:chExt cx="360000" cy="360000"/>
              </a:xfrm>
            </p:grpSpPr>
            <p:sp>
              <p:nvSpPr>
                <p:cNvPr id="19" name="Oval 18">
                  <a:extLst>
                    <a:ext uri="{FF2B5EF4-FFF2-40B4-BE49-F238E27FC236}">
                      <a16:creationId xmlns:a16="http://schemas.microsoft.com/office/drawing/2014/main" id="{CB543C85-E183-604A-DBC3-97FC5436EB07}"/>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sp>
              <p:nvSpPr>
                <p:cNvPr id="20" name="Oval 19">
                  <a:extLst>
                    <a:ext uri="{FF2B5EF4-FFF2-40B4-BE49-F238E27FC236}">
                      <a16:creationId xmlns:a16="http://schemas.microsoft.com/office/drawing/2014/main" id="{905C542D-6D3D-CEE8-9D04-3DC617AD2605}"/>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sp>
            <p:nvSpPr>
              <p:cNvPr id="17" name="Freeform 23">
                <a:extLst>
                  <a:ext uri="{FF2B5EF4-FFF2-40B4-BE49-F238E27FC236}">
                    <a16:creationId xmlns:a16="http://schemas.microsoft.com/office/drawing/2014/main" id="{9048EC8F-9A47-967C-A669-08EB35CCDBC2}"/>
                  </a:ext>
                </a:extLst>
              </p:cNvPr>
              <p:cNvSpPr>
                <a:spLocks noChangeAspect="1" noEditPoints="1"/>
              </p:cNvSpPr>
              <p:nvPr/>
            </p:nvSpPr>
            <p:spPr bwMode="auto">
              <a:xfrm>
                <a:off x="-2142777" y="2072635"/>
                <a:ext cx="71810" cy="72021"/>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0" tIns="0" rIns="0" bIns="0" numCol="1" anchor="t" anchorCtr="0" compatLnSpc="1">
                <a:prstTxWarp prst="textNoShape">
                  <a:avLst/>
                </a:prstTxWarp>
              </a:bodyPr>
              <a:lstStyle/>
              <a:p>
                <a:endParaRPr lang="en-AU" sz="700"/>
              </a:p>
            </p:txBody>
          </p:sp>
          <p:sp>
            <p:nvSpPr>
              <p:cNvPr id="18" name="Oval 17">
                <a:extLst>
                  <a:ext uri="{FF2B5EF4-FFF2-40B4-BE49-F238E27FC236}">
                    <a16:creationId xmlns:a16="http://schemas.microsoft.com/office/drawing/2014/main" id="{C43F1228-F8CA-2154-710B-151F6564998F}"/>
                  </a:ext>
                </a:extLst>
              </p:cNvPr>
              <p:cNvSpPr/>
              <p:nvPr/>
            </p:nvSpPr>
            <p:spPr>
              <a:xfrm>
                <a:off x="-2172403" y="2044519"/>
                <a:ext cx="128252" cy="128252"/>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700" err="1">
                  <a:solidFill>
                    <a:schemeClr val="bg2"/>
                  </a:solidFill>
                </a:endParaRPr>
              </a:p>
            </p:txBody>
          </p:sp>
        </p:grpSp>
      </p:grpSp>
      <p:grpSp>
        <p:nvGrpSpPr>
          <p:cNvPr id="209" name="Group 208">
            <a:extLst>
              <a:ext uri="{FF2B5EF4-FFF2-40B4-BE49-F238E27FC236}">
                <a16:creationId xmlns:a16="http://schemas.microsoft.com/office/drawing/2014/main" id="{98FB44D0-6C27-42D7-ED55-F1472A35F1FB}"/>
              </a:ext>
            </a:extLst>
          </p:cNvPr>
          <p:cNvGrpSpPr/>
          <p:nvPr/>
        </p:nvGrpSpPr>
        <p:grpSpPr>
          <a:xfrm>
            <a:off x="935498" y="1280444"/>
            <a:ext cx="8292411" cy="466980"/>
            <a:chOff x="935498" y="1280444"/>
            <a:chExt cx="8292411" cy="466980"/>
          </a:xfrm>
        </p:grpSpPr>
        <p:sp>
          <p:nvSpPr>
            <p:cNvPr id="193" name="Arrow: Pentagon 192">
              <a:extLst>
                <a:ext uri="{FF2B5EF4-FFF2-40B4-BE49-F238E27FC236}">
                  <a16:creationId xmlns:a16="http://schemas.microsoft.com/office/drawing/2014/main" id="{C8F6D5C7-77E8-4EC0-3D1D-FF7ACE042E54}"/>
                </a:ext>
              </a:extLst>
            </p:cNvPr>
            <p:cNvSpPr/>
            <p:nvPr/>
          </p:nvSpPr>
          <p:spPr>
            <a:xfrm>
              <a:off x="1231682" y="1289525"/>
              <a:ext cx="799622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194" name="Isosceles Triangle 193">
              <a:extLst>
                <a:ext uri="{FF2B5EF4-FFF2-40B4-BE49-F238E27FC236}">
                  <a16:creationId xmlns:a16="http://schemas.microsoft.com/office/drawing/2014/main" id="{2AAE2E13-CB83-D211-FDCE-1997B1444572}"/>
                </a:ext>
              </a:extLst>
            </p:cNvPr>
            <p:cNvSpPr/>
            <p:nvPr/>
          </p:nvSpPr>
          <p:spPr>
            <a:xfrm rot="5400000">
              <a:off x="8904113"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cxnSp>
          <p:nvCxnSpPr>
            <p:cNvPr id="195" name="Straight Connector 194">
              <a:extLst>
                <a:ext uri="{FF2B5EF4-FFF2-40B4-BE49-F238E27FC236}">
                  <a16:creationId xmlns:a16="http://schemas.microsoft.com/office/drawing/2014/main" id="{929FB597-A7BC-513C-E249-F1C32F8BF449}"/>
                </a:ext>
              </a:extLst>
            </p:cNvPr>
            <p:cNvCxnSpPr>
              <a:cxnSpLocks/>
              <a:stCxn id="198" idx="3"/>
              <a:endCxn id="196" idx="3"/>
            </p:cNvCxnSpPr>
            <p:nvPr/>
          </p:nvCxnSpPr>
          <p:spPr>
            <a:xfrm>
              <a:off x="2501401" y="1504597"/>
              <a:ext cx="6469343" cy="39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96" name="Isosceles Triangle 195">
              <a:extLst>
                <a:ext uri="{FF2B5EF4-FFF2-40B4-BE49-F238E27FC236}">
                  <a16:creationId xmlns:a16="http://schemas.microsoft.com/office/drawing/2014/main" id="{4E59609C-38CF-DEC0-1B16-1732892DD527}"/>
                </a:ext>
              </a:extLst>
            </p:cNvPr>
            <p:cNvSpPr/>
            <p:nvPr/>
          </p:nvSpPr>
          <p:spPr>
            <a:xfrm rot="5400000">
              <a:off x="8911509" y="1450039"/>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7" name="Isosceles Triangle 196">
              <a:extLst>
                <a:ext uri="{FF2B5EF4-FFF2-40B4-BE49-F238E27FC236}">
                  <a16:creationId xmlns:a16="http://schemas.microsoft.com/office/drawing/2014/main" id="{64AF6C44-2683-2987-1D07-1D6567DE10A2}"/>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8" name="Arrow: Pentagon 197">
              <a:extLst>
                <a:ext uri="{FF2B5EF4-FFF2-40B4-BE49-F238E27FC236}">
                  <a16:creationId xmlns:a16="http://schemas.microsoft.com/office/drawing/2014/main" id="{3B7A018C-F9A9-87E0-70C6-E0C2BF2B4D61}"/>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CLOSE-OUT</a:t>
              </a:r>
            </a:p>
          </p:txBody>
        </p:sp>
        <p:sp>
          <p:nvSpPr>
            <p:cNvPr id="199" name="Isosceles Triangle 198">
              <a:extLst>
                <a:ext uri="{FF2B5EF4-FFF2-40B4-BE49-F238E27FC236}">
                  <a16:creationId xmlns:a16="http://schemas.microsoft.com/office/drawing/2014/main" id="{218D52E1-BC4A-0540-0117-C115B80B8CEC}"/>
                </a:ext>
              </a:extLst>
            </p:cNvPr>
            <p:cNvSpPr/>
            <p:nvPr/>
          </p:nvSpPr>
          <p:spPr>
            <a:xfrm rot="5400000">
              <a:off x="2252297" y="1446574"/>
              <a:ext cx="235429" cy="1169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0" name="Oval 199">
              <a:extLst>
                <a:ext uri="{FF2B5EF4-FFF2-40B4-BE49-F238E27FC236}">
                  <a16:creationId xmlns:a16="http://schemas.microsoft.com/office/drawing/2014/main" id="{5AA0DB2B-97B3-C60A-5CE4-00415F38ED5F}"/>
                </a:ext>
              </a:extLst>
            </p:cNvPr>
            <p:cNvSpPr/>
            <p:nvPr/>
          </p:nvSpPr>
          <p:spPr>
            <a:xfrm>
              <a:off x="935498" y="1280444"/>
              <a:ext cx="466980" cy="4669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1" name="Oval 200">
              <a:extLst>
                <a:ext uri="{FF2B5EF4-FFF2-40B4-BE49-F238E27FC236}">
                  <a16:creationId xmlns:a16="http://schemas.microsoft.com/office/drawing/2014/main" id="{E0684B6C-11D2-B15E-3EA1-56171ADF5399}"/>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206" name="Group 205">
              <a:extLst>
                <a:ext uri="{FF2B5EF4-FFF2-40B4-BE49-F238E27FC236}">
                  <a16:creationId xmlns:a16="http://schemas.microsoft.com/office/drawing/2014/main" id="{D6E93FEB-54A0-7F25-5EC3-10A2A5D0963D}"/>
                </a:ext>
              </a:extLst>
            </p:cNvPr>
            <p:cNvGrpSpPr>
              <a:grpSpLocks noChangeAspect="1"/>
            </p:cNvGrpSpPr>
            <p:nvPr/>
          </p:nvGrpSpPr>
          <p:grpSpPr>
            <a:xfrm>
              <a:off x="1052343" y="1423706"/>
              <a:ext cx="233289" cy="180456"/>
              <a:chOff x="8389938" y="1176338"/>
              <a:chExt cx="539751" cy="417513"/>
            </a:xfrm>
            <a:solidFill>
              <a:schemeClr val="tx2"/>
            </a:solidFill>
          </p:grpSpPr>
          <p:sp>
            <p:nvSpPr>
              <p:cNvPr id="207" name="Freeform 23">
                <a:extLst>
                  <a:ext uri="{FF2B5EF4-FFF2-40B4-BE49-F238E27FC236}">
                    <a16:creationId xmlns:a16="http://schemas.microsoft.com/office/drawing/2014/main" id="{1B5AFD3B-E067-E1C0-69A2-F3DB73F7BB6A}"/>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08" name="Freeform 24">
                <a:extLst>
                  <a:ext uri="{FF2B5EF4-FFF2-40B4-BE49-F238E27FC236}">
                    <a16:creationId xmlns:a16="http://schemas.microsoft.com/office/drawing/2014/main" id="{A96A3F51-4333-BF67-F09D-C7515F50FD10}"/>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sp>
        <p:nvSpPr>
          <p:cNvPr id="265" name="Isosceles Triangle 264">
            <a:extLst>
              <a:ext uri="{FF2B5EF4-FFF2-40B4-BE49-F238E27FC236}">
                <a16:creationId xmlns:a16="http://schemas.microsoft.com/office/drawing/2014/main" id="{F36F95C4-DC8D-DB02-D4B1-6ED889CFE115}"/>
              </a:ext>
            </a:extLst>
          </p:cNvPr>
          <p:cNvSpPr/>
          <p:nvPr/>
        </p:nvSpPr>
        <p:spPr>
          <a:xfrm rot="5400000">
            <a:off x="4933321" y="2162751"/>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66" name="Rectangle 265">
            <a:extLst>
              <a:ext uri="{FF2B5EF4-FFF2-40B4-BE49-F238E27FC236}">
                <a16:creationId xmlns:a16="http://schemas.microsoft.com/office/drawing/2014/main" id="{8C9E44BE-F0B8-D427-5F8D-06888844DF6C}"/>
              </a:ext>
            </a:extLst>
          </p:cNvPr>
          <p:cNvSpPr/>
          <p:nvPr/>
        </p:nvSpPr>
        <p:spPr>
          <a:xfrm>
            <a:off x="935498" y="2080369"/>
            <a:ext cx="3984789"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Responsive action</a:t>
            </a:r>
          </a:p>
        </p:txBody>
      </p:sp>
      <p:sp>
        <p:nvSpPr>
          <p:cNvPr id="267" name="Rectangle 266">
            <a:extLst>
              <a:ext uri="{FF2B5EF4-FFF2-40B4-BE49-F238E27FC236}">
                <a16:creationId xmlns:a16="http://schemas.microsoft.com/office/drawing/2014/main" id="{1A1A7EDC-2693-5E4B-4E86-26F1643F0143}"/>
              </a:ext>
            </a:extLst>
          </p:cNvPr>
          <p:cNvSpPr/>
          <p:nvPr/>
        </p:nvSpPr>
        <p:spPr>
          <a:xfrm>
            <a:off x="5076739" y="2080369"/>
            <a:ext cx="4151170" cy="241498"/>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950">
                <a:solidFill>
                  <a:schemeClr val="tx2"/>
                </a:solidFill>
              </a:rPr>
              <a:t>Close-out</a:t>
            </a:r>
          </a:p>
        </p:txBody>
      </p:sp>
      <p:grpSp>
        <p:nvGrpSpPr>
          <p:cNvPr id="268" name="Group 267">
            <a:extLst>
              <a:ext uri="{FF2B5EF4-FFF2-40B4-BE49-F238E27FC236}">
                <a16:creationId xmlns:a16="http://schemas.microsoft.com/office/drawing/2014/main" id="{E83EBF6F-1634-3D42-5E91-FBBB4A455DA5}"/>
              </a:ext>
            </a:extLst>
          </p:cNvPr>
          <p:cNvGrpSpPr>
            <a:grpSpLocks/>
          </p:cNvGrpSpPr>
          <p:nvPr/>
        </p:nvGrpSpPr>
        <p:grpSpPr>
          <a:xfrm>
            <a:off x="5192305" y="5436372"/>
            <a:ext cx="4027932" cy="724632"/>
            <a:chOff x="5199976" y="5097165"/>
            <a:chExt cx="4027932" cy="1217480"/>
          </a:xfrm>
        </p:grpSpPr>
        <p:sp>
          <p:nvSpPr>
            <p:cNvPr id="269" name="Right Triangle 268">
              <a:extLst>
                <a:ext uri="{FF2B5EF4-FFF2-40B4-BE49-F238E27FC236}">
                  <a16:creationId xmlns:a16="http://schemas.microsoft.com/office/drawing/2014/main" id="{E452F3A3-588D-6C12-2CDA-C89DDE9F833A}"/>
                </a:ext>
              </a:extLst>
            </p:cNvPr>
            <p:cNvSpPr/>
            <p:nvPr/>
          </p:nvSpPr>
          <p:spPr>
            <a:xfrm rot="5400000">
              <a:off x="5126720" y="5170421"/>
              <a:ext cx="488511" cy="342000"/>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70" name="object 112">
              <a:extLst>
                <a:ext uri="{FF2B5EF4-FFF2-40B4-BE49-F238E27FC236}">
                  <a16:creationId xmlns:a16="http://schemas.microsoft.com/office/drawing/2014/main" id="{4E82C71E-F201-B8F9-2194-099A51D531E3}"/>
                </a:ext>
              </a:extLst>
            </p:cNvPr>
            <p:cNvSpPr txBox="1"/>
            <p:nvPr/>
          </p:nvSpPr>
          <p:spPr>
            <a:xfrm>
              <a:off x="5245451" y="5182996"/>
              <a:ext cx="3982457" cy="1131649"/>
            </a:xfrm>
            <a:prstGeom prst="rect">
              <a:avLst/>
            </a:prstGeom>
            <a:solidFill>
              <a:schemeClr val="bg1"/>
            </a:solidFill>
            <a:ln w="12700">
              <a:solidFill>
                <a:schemeClr val="accent6"/>
              </a:solidFill>
            </a:ln>
          </p:spPr>
          <p:txBody>
            <a:bodyPr vert="horz" wrap="square" lIns="144000" tIns="72000" rIns="144000" bIns="72000" rtlCol="0" anchor="ctr">
              <a:noAutofit/>
            </a:bodyPr>
            <a:lstStyle/>
            <a:p>
              <a:r>
                <a:rPr lang="en-AU" sz="1000" b="1">
                  <a:latin typeface="+mj-lt"/>
                  <a:cs typeface="Times New Roman"/>
                </a:rPr>
                <a:t>Close-out</a:t>
              </a:r>
              <a:r>
                <a:rPr lang="en-AU" sz="1000">
                  <a:latin typeface="+mj-lt"/>
                  <a:cs typeface="Times New Roman"/>
                </a:rPr>
                <a:t>: Complete the inspection process by closing out the case. A case may be closed when no further action is required or when further action (escalation, referral, or remedial action) has been initiated.</a:t>
              </a:r>
            </a:p>
          </p:txBody>
        </p:sp>
      </p:grpSp>
      <p:sp>
        <p:nvSpPr>
          <p:cNvPr id="271" name="Rectangle 270">
            <a:extLst>
              <a:ext uri="{FF2B5EF4-FFF2-40B4-BE49-F238E27FC236}">
                <a16:creationId xmlns:a16="http://schemas.microsoft.com/office/drawing/2014/main" id="{C410CBFD-E884-F8C3-FF34-A8EB7453F7C8}"/>
              </a:ext>
            </a:extLst>
          </p:cNvPr>
          <p:cNvSpPr>
            <a:spLocks/>
          </p:cNvSpPr>
          <p:nvPr/>
        </p:nvSpPr>
        <p:spPr>
          <a:xfrm>
            <a:off x="935498" y="5636145"/>
            <a:ext cx="216000" cy="216000"/>
          </a:xfrm>
          <a:prstGeom prst="rect">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72" name="Rectangle 271">
            <a:extLst>
              <a:ext uri="{FF2B5EF4-FFF2-40B4-BE49-F238E27FC236}">
                <a16:creationId xmlns:a16="http://schemas.microsoft.com/office/drawing/2014/main" id="{0D01D406-5CF3-36F0-4683-204A289A3289}"/>
              </a:ext>
            </a:extLst>
          </p:cNvPr>
          <p:cNvSpPr>
            <a:spLocks/>
          </p:cNvSpPr>
          <p:nvPr/>
        </p:nvSpPr>
        <p:spPr>
          <a:xfrm>
            <a:off x="935498" y="5945002"/>
            <a:ext cx="216000" cy="216000"/>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tx2"/>
              </a:solidFill>
            </a:endParaRPr>
          </a:p>
        </p:txBody>
      </p:sp>
      <p:sp>
        <p:nvSpPr>
          <p:cNvPr id="273" name="Content Placeholder 1">
            <a:extLst>
              <a:ext uri="{FF2B5EF4-FFF2-40B4-BE49-F238E27FC236}">
                <a16:creationId xmlns:a16="http://schemas.microsoft.com/office/drawing/2014/main" id="{829D2770-DFAE-E21A-9077-7B5C600FA103}"/>
              </a:ext>
            </a:extLst>
          </p:cNvPr>
          <p:cNvSpPr txBox="1">
            <a:spLocks/>
          </p:cNvSpPr>
          <p:nvPr/>
        </p:nvSpPr>
        <p:spPr>
          <a:xfrm>
            <a:off x="1236404" y="564433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Components</a:t>
            </a:r>
          </a:p>
        </p:txBody>
      </p:sp>
      <p:sp>
        <p:nvSpPr>
          <p:cNvPr id="274" name="Content Placeholder 1">
            <a:extLst>
              <a:ext uri="{FF2B5EF4-FFF2-40B4-BE49-F238E27FC236}">
                <a16:creationId xmlns:a16="http://schemas.microsoft.com/office/drawing/2014/main" id="{1847C64F-DA60-FAD0-4B81-40718BB62CFE}"/>
              </a:ext>
            </a:extLst>
          </p:cNvPr>
          <p:cNvSpPr txBox="1">
            <a:spLocks/>
          </p:cNvSpPr>
          <p:nvPr/>
        </p:nvSpPr>
        <p:spPr>
          <a:xfrm>
            <a:off x="1236404" y="5953192"/>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Sub-components</a:t>
            </a:r>
          </a:p>
        </p:txBody>
      </p:sp>
      <p:cxnSp>
        <p:nvCxnSpPr>
          <p:cNvPr id="275" name="Straight Arrow Connector 274">
            <a:extLst>
              <a:ext uri="{FF2B5EF4-FFF2-40B4-BE49-F238E27FC236}">
                <a16:creationId xmlns:a16="http://schemas.microsoft.com/office/drawing/2014/main" id="{93538142-A797-8D28-B2F7-8FF619DC6DAB}"/>
              </a:ext>
            </a:extLst>
          </p:cNvPr>
          <p:cNvCxnSpPr>
            <a:cxnSpLocks/>
          </p:cNvCxnSpPr>
          <p:nvPr/>
        </p:nvCxnSpPr>
        <p:spPr>
          <a:xfrm>
            <a:off x="2518320" y="5735955"/>
            <a:ext cx="216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276" name="Content Placeholder 1">
            <a:extLst>
              <a:ext uri="{FF2B5EF4-FFF2-40B4-BE49-F238E27FC236}">
                <a16:creationId xmlns:a16="http://schemas.microsoft.com/office/drawing/2014/main" id="{B628DD0A-6BEF-4089-7A56-1B339B2A59C0}"/>
              </a:ext>
            </a:extLst>
          </p:cNvPr>
          <p:cNvSpPr txBox="1">
            <a:spLocks/>
          </p:cNvSpPr>
          <p:nvPr/>
        </p:nvSpPr>
        <p:spPr>
          <a:xfrm>
            <a:off x="2819226" y="5636145"/>
            <a:ext cx="1192088"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chemeClr val="tx2"/>
              </a:buClr>
              <a:buNone/>
            </a:pPr>
            <a:r>
              <a:rPr lang="en-AU" sz="1050"/>
              <a:t>Process flow</a:t>
            </a:r>
          </a:p>
        </p:txBody>
      </p:sp>
      <p:sp>
        <p:nvSpPr>
          <p:cNvPr id="278" name="object 41">
            <a:extLst>
              <a:ext uri="{FF2B5EF4-FFF2-40B4-BE49-F238E27FC236}">
                <a16:creationId xmlns:a16="http://schemas.microsoft.com/office/drawing/2014/main" id="{51ADE874-DCE2-5B5B-422F-82B29B4B5564}"/>
              </a:ext>
            </a:extLst>
          </p:cNvPr>
          <p:cNvSpPr txBox="1"/>
          <p:nvPr/>
        </p:nvSpPr>
        <p:spPr>
          <a:xfrm>
            <a:off x="789411" y="3445725"/>
            <a:ext cx="8569947" cy="971799"/>
          </a:xfrm>
          <a:prstGeom prst="rect">
            <a:avLst/>
          </a:prstGeom>
          <a:solidFill>
            <a:schemeClr val="bg2"/>
          </a:solidFill>
        </p:spPr>
        <p:txBody>
          <a:bodyPr vert="horz" wrap="square" lIns="36000" tIns="36000" rIns="36000" bIns="36000" rtlCol="0" anchor="t">
            <a:noAutofit/>
          </a:bodyPr>
          <a:lstStyle/>
          <a:p>
            <a:pPr marL="12700" algn="ctr"/>
            <a:endParaRPr sz="950">
              <a:latin typeface="+mj-lt"/>
              <a:cs typeface="Open Sans"/>
            </a:endParaRPr>
          </a:p>
        </p:txBody>
      </p:sp>
      <p:sp>
        <p:nvSpPr>
          <p:cNvPr id="264" name="Rectangle 263">
            <a:extLst>
              <a:ext uri="{FF2B5EF4-FFF2-40B4-BE49-F238E27FC236}">
                <a16:creationId xmlns:a16="http://schemas.microsoft.com/office/drawing/2014/main" id="{443CABB6-8391-777A-B159-499320E1ED7B}"/>
              </a:ext>
            </a:extLst>
          </p:cNvPr>
          <p:cNvSpPr>
            <a:spLocks/>
          </p:cNvSpPr>
          <p:nvPr/>
        </p:nvSpPr>
        <p:spPr>
          <a:xfrm>
            <a:off x="935498" y="2537506"/>
            <a:ext cx="236776" cy="2788239"/>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en-AU" sz="950" b="1">
                <a:solidFill>
                  <a:schemeClr val="bg1"/>
                </a:solidFill>
                <a:latin typeface="+mj-lt"/>
              </a:rPr>
              <a:t>Inspector or designated staff</a:t>
            </a:r>
          </a:p>
        </p:txBody>
      </p:sp>
      <p:sp>
        <p:nvSpPr>
          <p:cNvPr id="281" name="Isosceles Triangle 280">
            <a:extLst>
              <a:ext uri="{FF2B5EF4-FFF2-40B4-BE49-F238E27FC236}">
                <a16:creationId xmlns:a16="http://schemas.microsoft.com/office/drawing/2014/main" id="{582A0E3C-4EA6-0B6F-66AD-2E5A2498A435}"/>
              </a:ext>
            </a:extLst>
          </p:cNvPr>
          <p:cNvSpPr/>
          <p:nvPr/>
        </p:nvSpPr>
        <p:spPr>
          <a:xfrm rot="5400000">
            <a:off x="1172954" y="2908756"/>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82" name="Isosceles Triangle 281">
            <a:extLst>
              <a:ext uri="{FF2B5EF4-FFF2-40B4-BE49-F238E27FC236}">
                <a16:creationId xmlns:a16="http://schemas.microsoft.com/office/drawing/2014/main" id="{1BEB9CBE-8333-7CB7-B965-9655FE50F420}"/>
              </a:ext>
            </a:extLst>
          </p:cNvPr>
          <p:cNvSpPr/>
          <p:nvPr/>
        </p:nvSpPr>
        <p:spPr>
          <a:xfrm rot="5400000">
            <a:off x="1172954" y="4877755"/>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83" name="Isosceles Triangle 282">
            <a:extLst>
              <a:ext uri="{FF2B5EF4-FFF2-40B4-BE49-F238E27FC236}">
                <a16:creationId xmlns:a16="http://schemas.microsoft.com/office/drawing/2014/main" id="{96D319CB-3B32-49B3-4A1F-9CBE2F3F81D1}"/>
              </a:ext>
            </a:extLst>
          </p:cNvPr>
          <p:cNvSpPr/>
          <p:nvPr/>
        </p:nvSpPr>
        <p:spPr>
          <a:xfrm rot="5400000">
            <a:off x="1172954" y="3893255"/>
            <a:ext cx="130383" cy="7674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950">
              <a:solidFill>
                <a:schemeClr val="bg2"/>
              </a:solidFill>
            </a:endParaRPr>
          </a:p>
        </p:txBody>
      </p:sp>
      <p:sp>
        <p:nvSpPr>
          <p:cNvPr id="288" name="Rectangle 287">
            <a:extLst>
              <a:ext uri="{FF2B5EF4-FFF2-40B4-BE49-F238E27FC236}">
                <a16:creationId xmlns:a16="http://schemas.microsoft.com/office/drawing/2014/main" id="{1C983295-2EED-135A-EE3F-96FC59AA2CAB}"/>
              </a:ext>
            </a:extLst>
          </p:cNvPr>
          <p:cNvSpPr>
            <a:spLocks/>
          </p:cNvSpPr>
          <p:nvPr/>
        </p:nvSpPr>
        <p:spPr>
          <a:xfrm>
            <a:off x="1304016" y="2541411"/>
            <a:ext cx="744523" cy="80878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Escalate </a:t>
            </a:r>
            <a:br>
              <a:rPr lang="en-AU" sz="900" spc="-10">
                <a:solidFill>
                  <a:srgbClr val="1A1A1A"/>
                </a:solidFill>
                <a:latin typeface="+mj-lt"/>
                <a:cs typeface="Open Sans"/>
              </a:rPr>
            </a:br>
            <a:r>
              <a:rPr lang="en-AU" sz="900" spc="-10">
                <a:solidFill>
                  <a:srgbClr val="1A1A1A"/>
                </a:solidFill>
                <a:latin typeface="+mj-lt"/>
                <a:cs typeface="Open Sans"/>
              </a:rPr>
              <a:t>or refer</a:t>
            </a:r>
          </a:p>
        </p:txBody>
      </p:sp>
      <p:sp>
        <p:nvSpPr>
          <p:cNvPr id="323" name="Rectangle 322">
            <a:extLst>
              <a:ext uri="{FF2B5EF4-FFF2-40B4-BE49-F238E27FC236}">
                <a16:creationId xmlns:a16="http://schemas.microsoft.com/office/drawing/2014/main" id="{3D31454D-BDA6-8C82-9E65-A39A02780D7D}"/>
              </a:ext>
            </a:extLst>
          </p:cNvPr>
          <p:cNvSpPr>
            <a:spLocks/>
          </p:cNvSpPr>
          <p:nvPr/>
        </p:nvSpPr>
        <p:spPr>
          <a:xfrm>
            <a:off x="1304016" y="3527234"/>
            <a:ext cx="744523" cy="80878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Conduct remedial action</a:t>
            </a:r>
          </a:p>
        </p:txBody>
      </p:sp>
      <p:sp>
        <p:nvSpPr>
          <p:cNvPr id="342" name="Rectangle 341">
            <a:extLst>
              <a:ext uri="{FF2B5EF4-FFF2-40B4-BE49-F238E27FC236}">
                <a16:creationId xmlns:a16="http://schemas.microsoft.com/office/drawing/2014/main" id="{67F9077C-119A-34BF-E2C7-8486578E4A27}"/>
              </a:ext>
            </a:extLst>
          </p:cNvPr>
          <p:cNvSpPr>
            <a:spLocks/>
          </p:cNvSpPr>
          <p:nvPr/>
        </p:nvSpPr>
        <p:spPr>
          <a:xfrm>
            <a:off x="1304016" y="4511734"/>
            <a:ext cx="744523" cy="80878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Record </a:t>
            </a:r>
            <a:br>
              <a:rPr lang="en-AU" sz="900" spc="-10">
                <a:solidFill>
                  <a:srgbClr val="1A1A1A"/>
                </a:solidFill>
                <a:latin typeface="+mj-lt"/>
                <a:cs typeface="Open Sans"/>
              </a:rPr>
            </a:br>
            <a:r>
              <a:rPr lang="en-AU" sz="900" spc="-10">
                <a:solidFill>
                  <a:srgbClr val="1A1A1A"/>
                </a:solidFill>
                <a:latin typeface="+mj-lt"/>
                <a:cs typeface="Open Sans"/>
              </a:rPr>
              <a:t> ‘no action’</a:t>
            </a:r>
          </a:p>
        </p:txBody>
      </p:sp>
      <p:sp>
        <p:nvSpPr>
          <p:cNvPr id="291" name="Rectangle 290">
            <a:extLst>
              <a:ext uri="{FF2B5EF4-FFF2-40B4-BE49-F238E27FC236}">
                <a16:creationId xmlns:a16="http://schemas.microsoft.com/office/drawing/2014/main" id="{7C0F0651-7CE6-AD93-B1CA-274BD1BC982B}"/>
              </a:ext>
            </a:extLst>
          </p:cNvPr>
          <p:cNvSpPr>
            <a:spLocks/>
          </p:cNvSpPr>
          <p:nvPr/>
        </p:nvSpPr>
        <p:spPr>
          <a:xfrm>
            <a:off x="2201830" y="2697955"/>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Prepare information for escalation</a:t>
            </a:r>
            <a:br>
              <a:rPr lang="en-AU" sz="900" spc="-10">
                <a:solidFill>
                  <a:srgbClr val="1A1A1A"/>
                </a:solidFill>
                <a:latin typeface="+mj-lt"/>
                <a:cs typeface="Open Sans"/>
              </a:rPr>
            </a:br>
            <a:r>
              <a:rPr lang="en-AU" sz="900" spc="-10">
                <a:solidFill>
                  <a:srgbClr val="1A1A1A"/>
                </a:solidFill>
                <a:latin typeface="+mj-lt"/>
                <a:cs typeface="Open Sans"/>
              </a:rPr>
              <a:t>/referral</a:t>
            </a:r>
          </a:p>
        </p:txBody>
      </p:sp>
      <p:sp>
        <p:nvSpPr>
          <p:cNvPr id="292" name="Rectangle 291">
            <a:extLst>
              <a:ext uri="{FF2B5EF4-FFF2-40B4-BE49-F238E27FC236}">
                <a16:creationId xmlns:a16="http://schemas.microsoft.com/office/drawing/2014/main" id="{3516B65C-F114-2CB2-3170-80EE838F565A}"/>
              </a:ext>
            </a:extLst>
          </p:cNvPr>
          <p:cNvSpPr>
            <a:spLocks/>
          </p:cNvSpPr>
          <p:nvPr/>
        </p:nvSpPr>
        <p:spPr>
          <a:xfrm>
            <a:off x="2201830" y="2541411"/>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294" name="Rectangle 293">
            <a:extLst>
              <a:ext uri="{FF2B5EF4-FFF2-40B4-BE49-F238E27FC236}">
                <a16:creationId xmlns:a16="http://schemas.microsoft.com/office/drawing/2014/main" id="{1A7C27B3-8B04-111C-998F-A2F505BF8D8F}"/>
              </a:ext>
            </a:extLst>
          </p:cNvPr>
          <p:cNvSpPr>
            <a:spLocks/>
          </p:cNvSpPr>
          <p:nvPr/>
        </p:nvSpPr>
        <p:spPr>
          <a:xfrm>
            <a:off x="3637704" y="2697955"/>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Notify inspected </a:t>
            </a:r>
            <a:br>
              <a:rPr lang="en-AU" sz="900" spc="-10">
                <a:solidFill>
                  <a:srgbClr val="1A1A1A"/>
                </a:solidFill>
                <a:latin typeface="+mj-lt"/>
                <a:cs typeface="Open Sans"/>
              </a:rPr>
            </a:br>
            <a:r>
              <a:rPr lang="en-AU" sz="900" spc="-10">
                <a:solidFill>
                  <a:srgbClr val="1A1A1A"/>
                </a:solidFill>
                <a:latin typeface="+mj-lt"/>
                <a:cs typeface="Open Sans"/>
              </a:rPr>
              <a:t>entity if required</a:t>
            </a:r>
          </a:p>
        </p:txBody>
      </p:sp>
      <p:sp>
        <p:nvSpPr>
          <p:cNvPr id="295" name="Rectangle 294">
            <a:extLst>
              <a:ext uri="{FF2B5EF4-FFF2-40B4-BE49-F238E27FC236}">
                <a16:creationId xmlns:a16="http://schemas.microsoft.com/office/drawing/2014/main" id="{BCFC44B2-D4F0-CBF6-78D7-0E3CC452CE65}"/>
              </a:ext>
            </a:extLst>
          </p:cNvPr>
          <p:cNvSpPr>
            <a:spLocks/>
          </p:cNvSpPr>
          <p:nvPr/>
        </p:nvSpPr>
        <p:spPr>
          <a:xfrm>
            <a:off x="3637704" y="2541411"/>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297" name="Rectangle 296">
            <a:extLst>
              <a:ext uri="{FF2B5EF4-FFF2-40B4-BE49-F238E27FC236}">
                <a16:creationId xmlns:a16="http://schemas.microsoft.com/office/drawing/2014/main" id="{355A0614-7ABC-0CCE-BDB2-5FEF86243FB2}"/>
              </a:ext>
            </a:extLst>
          </p:cNvPr>
          <p:cNvSpPr>
            <a:spLocks/>
          </p:cNvSpPr>
          <p:nvPr/>
        </p:nvSpPr>
        <p:spPr>
          <a:xfrm>
            <a:off x="5073578" y="2697955"/>
            <a:ext cx="2717566"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Create case for internal teams OR </a:t>
            </a:r>
            <a:br>
              <a:rPr lang="en-AU" sz="900" spc="-10">
                <a:solidFill>
                  <a:srgbClr val="1A1A1A"/>
                </a:solidFill>
                <a:latin typeface="+mj-lt"/>
                <a:cs typeface="Open Sans"/>
              </a:rPr>
            </a:br>
            <a:r>
              <a:rPr lang="en-AU" sz="900" spc="-10">
                <a:solidFill>
                  <a:srgbClr val="1A1A1A"/>
                </a:solidFill>
                <a:latin typeface="+mj-lt"/>
                <a:cs typeface="Open Sans"/>
              </a:rPr>
              <a:t>issue referral to external entities</a:t>
            </a:r>
          </a:p>
        </p:txBody>
      </p:sp>
      <p:sp>
        <p:nvSpPr>
          <p:cNvPr id="298" name="Rectangle 297">
            <a:extLst>
              <a:ext uri="{FF2B5EF4-FFF2-40B4-BE49-F238E27FC236}">
                <a16:creationId xmlns:a16="http://schemas.microsoft.com/office/drawing/2014/main" id="{2F7D8A60-C844-3685-D7FB-C2D111D62F4B}"/>
              </a:ext>
            </a:extLst>
          </p:cNvPr>
          <p:cNvSpPr>
            <a:spLocks/>
          </p:cNvSpPr>
          <p:nvPr/>
        </p:nvSpPr>
        <p:spPr>
          <a:xfrm>
            <a:off x="5073578" y="2541411"/>
            <a:ext cx="2717566"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03" name="Rectangle 302">
            <a:extLst>
              <a:ext uri="{FF2B5EF4-FFF2-40B4-BE49-F238E27FC236}">
                <a16:creationId xmlns:a16="http://schemas.microsoft.com/office/drawing/2014/main" id="{FD35CC97-6407-6C9E-6D95-ED5135C39365}"/>
              </a:ext>
            </a:extLst>
          </p:cNvPr>
          <p:cNvSpPr>
            <a:spLocks/>
          </p:cNvSpPr>
          <p:nvPr/>
        </p:nvSpPr>
        <p:spPr>
          <a:xfrm>
            <a:off x="7945324" y="2697955"/>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Once appropriate, close-out case</a:t>
            </a:r>
          </a:p>
        </p:txBody>
      </p:sp>
      <p:sp>
        <p:nvSpPr>
          <p:cNvPr id="304" name="Rectangle 303">
            <a:extLst>
              <a:ext uri="{FF2B5EF4-FFF2-40B4-BE49-F238E27FC236}">
                <a16:creationId xmlns:a16="http://schemas.microsoft.com/office/drawing/2014/main" id="{45484DCB-3185-8EE3-BDA6-D9F116BDD836}"/>
              </a:ext>
            </a:extLst>
          </p:cNvPr>
          <p:cNvSpPr>
            <a:spLocks/>
          </p:cNvSpPr>
          <p:nvPr/>
        </p:nvSpPr>
        <p:spPr>
          <a:xfrm>
            <a:off x="7945324" y="2541411"/>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21" name="Rectangle 320">
            <a:extLst>
              <a:ext uri="{FF2B5EF4-FFF2-40B4-BE49-F238E27FC236}">
                <a16:creationId xmlns:a16="http://schemas.microsoft.com/office/drawing/2014/main" id="{B3AFF04E-D3DD-F48C-CB1E-EE14B9CF8B05}"/>
              </a:ext>
            </a:extLst>
          </p:cNvPr>
          <p:cNvSpPr>
            <a:spLocks/>
          </p:cNvSpPr>
          <p:nvPr/>
        </p:nvSpPr>
        <p:spPr>
          <a:xfrm>
            <a:off x="2201830" y="36837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Select appropriate remedial action</a:t>
            </a:r>
          </a:p>
        </p:txBody>
      </p:sp>
      <p:sp>
        <p:nvSpPr>
          <p:cNvPr id="322" name="Rectangle 321">
            <a:extLst>
              <a:ext uri="{FF2B5EF4-FFF2-40B4-BE49-F238E27FC236}">
                <a16:creationId xmlns:a16="http://schemas.microsoft.com/office/drawing/2014/main" id="{2CCE5C52-50BD-0B80-C93F-4D2A5A0C35A8}"/>
              </a:ext>
            </a:extLst>
          </p:cNvPr>
          <p:cNvSpPr>
            <a:spLocks/>
          </p:cNvSpPr>
          <p:nvPr/>
        </p:nvSpPr>
        <p:spPr>
          <a:xfrm>
            <a:off x="2201830" y="35272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19" name="Rectangle 318">
            <a:extLst>
              <a:ext uri="{FF2B5EF4-FFF2-40B4-BE49-F238E27FC236}">
                <a16:creationId xmlns:a16="http://schemas.microsoft.com/office/drawing/2014/main" id="{133352DA-3348-E74F-A51E-3F84C7BF2F5E}"/>
              </a:ext>
            </a:extLst>
          </p:cNvPr>
          <p:cNvSpPr>
            <a:spLocks/>
          </p:cNvSpPr>
          <p:nvPr/>
        </p:nvSpPr>
        <p:spPr>
          <a:xfrm>
            <a:off x="3637704" y="36837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Issue remedial </a:t>
            </a:r>
            <a:br>
              <a:rPr lang="en-AU" sz="900" spc="-10">
                <a:solidFill>
                  <a:srgbClr val="1A1A1A"/>
                </a:solidFill>
                <a:latin typeface="+mj-lt"/>
                <a:cs typeface="Open Sans"/>
              </a:rPr>
            </a:br>
            <a:r>
              <a:rPr lang="en-AU" sz="900" spc="-10">
                <a:solidFill>
                  <a:srgbClr val="1A1A1A"/>
                </a:solidFill>
                <a:latin typeface="+mj-lt"/>
                <a:cs typeface="Open Sans"/>
              </a:rPr>
              <a:t>action documents </a:t>
            </a:r>
          </a:p>
        </p:txBody>
      </p:sp>
      <p:sp>
        <p:nvSpPr>
          <p:cNvPr id="320" name="Rectangle 319">
            <a:extLst>
              <a:ext uri="{FF2B5EF4-FFF2-40B4-BE49-F238E27FC236}">
                <a16:creationId xmlns:a16="http://schemas.microsoft.com/office/drawing/2014/main" id="{0F6F1737-1685-319C-5646-2FE27BE895D0}"/>
              </a:ext>
            </a:extLst>
          </p:cNvPr>
          <p:cNvSpPr>
            <a:spLocks/>
          </p:cNvSpPr>
          <p:nvPr/>
        </p:nvSpPr>
        <p:spPr>
          <a:xfrm>
            <a:off x="3637704" y="35272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15" name="Rectangle 314">
            <a:extLst>
              <a:ext uri="{FF2B5EF4-FFF2-40B4-BE49-F238E27FC236}">
                <a16:creationId xmlns:a16="http://schemas.microsoft.com/office/drawing/2014/main" id="{9CF0D1DA-D8B7-8482-D85B-F4E7FFE14963}"/>
              </a:ext>
            </a:extLst>
          </p:cNvPr>
          <p:cNvSpPr>
            <a:spLocks/>
          </p:cNvSpPr>
          <p:nvPr/>
        </p:nvSpPr>
        <p:spPr>
          <a:xfrm>
            <a:off x="6509452" y="4016750"/>
            <a:ext cx="1282583" cy="319265"/>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Create case for </a:t>
            </a:r>
            <a:br>
              <a:rPr lang="en-AU" sz="900" spc="-10">
                <a:solidFill>
                  <a:srgbClr val="1A1A1A"/>
                </a:solidFill>
                <a:latin typeface="+mj-lt"/>
                <a:cs typeface="Open Sans"/>
              </a:rPr>
            </a:br>
            <a:r>
              <a:rPr lang="en-AU" sz="900" spc="-10">
                <a:solidFill>
                  <a:srgbClr val="1A1A1A"/>
                </a:solidFill>
                <a:latin typeface="+mj-lt"/>
                <a:cs typeface="Open Sans"/>
              </a:rPr>
              <a:t>follow-up action</a:t>
            </a:r>
          </a:p>
        </p:txBody>
      </p:sp>
      <p:sp>
        <p:nvSpPr>
          <p:cNvPr id="316" name="Rectangle 315">
            <a:extLst>
              <a:ext uri="{FF2B5EF4-FFF2-40B4-BE49-F238E27FC236}">
                <a16:creationId xmlns:a16="http://schemas.microsoft.com/office/drawing/2014/main" id="{86ADC37E-0725-4EA1-24F0-C027E02AD912}"/>
              </a:ext>
            </a:extLst>
          </p:cNvPr>
          <p:cNvSpPr>
            <a:spLocks/>
          </p:cNvSpPr>
          <p:nvPr/>
        </p:nvSpPr>
        <p:spPr>
          <a:xfrm>
            <a:off x="6509452" y="3853352"/>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13" name="Rectangle 312">
            <a:extLst>
              <a:ext uri="{FF2B5EF4-FFF2-40B4-BE49-F238E27FC236}">
                <a16:creationId xmlns:a16="http://schemas.microsoft.com/office/drawing/2014/main" id="{9E17EC68-C079-3832-A4A2-E3D80FE2E176}"/>
              </a:ext>
            </a:extLst>
          </p:cNvPr>
          <p:cNvSpPr>
            <a:spLocks/>
          </p:cNvSpPr>
          <p:nvPr/>
        </p:nvSpPr>
        <p:spPr>
          <a:xfrm>
            <a:off x="7945324" y="36837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Once appropriate, close-out case</a:t>
            </a:r>
          </a:p>
        </p:txBody>
      </p:sp>
      <p:sp>
        <p:nvSpPr>
          <p:cNvPr id="314" name="Rectangle 313">
            <a:extLst>
              <a:ext uri="{FF2B5EF4-FFF2-40B4-BE49-F238E27FC236}">
                <a16:creationId xmlns:a16="http://schemas.microsoft.com/office/drawing/2014/main" id="{8E6D9BDE-2F9D-61AA-704B-7C8DE44CE9A1}"/>
              </a:ext>
            </a:extLst>
          </p:cNvPr>
          <p:cNvSpPr>
            <a:spLocks/>
          </p:cNvSpPr>
          <p:nvPr/>
        </p:nvSpPr>
        <p:spPr>
          <a:xfrm>
            <a:off x="7945324" y="35272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38" name="Rectangle 337">
            <a:extLst>
              <a:ext uri="{FF2B5EF4-FFF2-40B4-BE49-F238E27FC236}">
                <a16:creationId xmlns:a16="http://schemas.microsoft.com/office/drawing/2014/main" id="{FD13E2D9-B8F9-43A7-F517-B5FF6B335E00}"/>
              </a:ext>
            </a:extLst>
          </p:cNvPr>
          <p:cNvSpPr>
            <a:spLocks/>
          </p:cNvSpPr>
          <p:nvPr/>
        </p:nvSpPr>
        <p:spPr>
          <a:xfrm>
            <a:off x="3637704" y="46682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Issue documents </a:t>
            </a:r>
            <a:br>
              <a:rPr lang="en-AU" sz="900" spc="-10">
                <a:solidFill>
                  <a:srgbClr val="1A1A1A"/>
                </a:solidFill>
                <a:latin typeface="+mj-lt"/>
                <a:cs typeface="Open Sans"/>
              </a:rPr>
            </a:br>
            <a:r>
              <a:rPr lang="en-AU" sz="900" spc="-10">
                <a:solidFill>
                  <a:srgbClr val="1A1A1A"/>
                </a:solidFill>
                <a:latin typeface="+mj-lt"/>
                <a:cs typeface="Open Sans"/>
              </a:rPr>
              <a:t>if required</a:t>
            </a:r>
          </a:p>
        </p:txBody>
      </p:sp>
      <p:sp>
        <p:nvSpPr>
          <p:cNvPr id="339" name="Rectangle 338">
            <a:extLst>
              <a:ext uri="{FF2B5EF4-FFF2-40B4-BE49-F238E27FC236}">
                <a16:creationId xmlns:a16="http://schemas.microsoft.com/office/drawing/2014/main" id="{61317DC1-7C51-1C47-A6FF-42DB0C8F77E4}"/>
              </a:ext>
            </a:extLst>
          </p:cNvPr>
          <p:cNvSpPr>
            <a:spLocks/>
          </p:cNvSpPr>
          <p:nvPr/>
        </p:nvSpPr>
        <p:spPr>
          <a:xfrm>
            <a:off x="3637704" y="45117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CONFIGURABLE</a:t>
            </a:r>
          </a:p>
        </p:txBody>
      </p:sp>
      <p:sp>
        <p:nvSpPr>
          <p:cNvPr id="332" name="Rectangle 331">
            <a:extLst>
              <a:ext uri="{FF2B5EF4-FFF2-40B4-BE49-F238E27FC236}">
                <a16:creationId xmlns:a16="http://schemas.microsoft.com/office/drawing/2014/main" id="{2720A7A6-C1D9-3F0D-33C1-8206E700EE93}"/>
              </a:ext>
            </a:extLst>
          </p:cNvPr>
          <p:cNvSpPr>
            <a:spLocks/>
          </p:cNvSpPr>
          <p:nvPr/>
        </p:nvSpPr>
        <p:spPr>
          <a:xfrm>
            <a:off x="7945324" y="4668278"/>
            <a:ext cx="1282583" cy="652237"/>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Close-out case</a:t>
            </a:r>
          </a:p>
        </p:txBody>
      </p:sp>
      <p:sp>
        <p:nvSpPr>
          <p:cNvPr id="333" name="Rectangle 332">
            <a:extLst>
              <a:ext uri="{FF2B5EF4-FFF2-40B4-BE49-F238E27FC236}">
                <a16:creationId xmlns:a16="http://schemas.microsoft.com/office/drawing/2014/main" id="{4FEAABD0-6174-0DD3-8E27-98E493F14DE8}"/>
              </a:ext>
            </a:extLst>
          </p:cNvPr>
          <p:cNvSpPr>
            <a:spLocks/>
          </p:cNvSpPr>
          <p:nvPr/>
        </p:nvSpPr>
        <p:spPr>
          <a:xfrm>
            <a:off x="7945324" y="4511734"/>
            <a:ext cx="1282583" cy="156544"/>
          </a:xfrm>
          <a:prstGeom prst="rect">
            <a:avLst/>
          </a:prstGeom>
          <a:solidFill>
            <a:schemeClr val="tx2"/>
          </a:solidFill>
          <a:ln w="952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en-AU" sz="900" spc="-10">
                <a:solidFill>
                  <a:schemeClr val="bg1"/>
                </a:solidFill>
                <a:latin typeface="+mj-lt"/>
                <a:cs typeface="Open Sans"/>
              </a:rPr>
              <a:t>COMMON</a:t>
            </a:r>
          </a:p>
        </p:txBody>
      </p:sp>
      <p:sp>
        <p:nvSpPr>
          <p:cNvPr id="352" name="Rectangle 351">
            <a:extLst>
              <a:ext uri="{FF2B5EF4-FFF2-40B4-BE49-F238E27FC236}">
                <a16:creationId xmlns:a16="http://schemas.microsoft.com/office/drawing/2014/main" id="{081F4A3E-58E6-23C0-617C-FC9F6F8A1697}"/>
              </a:ext>
            </a:extLst>
          </p:cNvPr>
          <p:cNvSpPr>
            <a:spLocks/>
          </p:cNvSpPr>
          <p:nvPr/>
        </p:nvSpPr>
        <p:spPr>
          <a:xfrm>
            <a:off x="5073578" y="3527234"/>
            <a:ext cx="1282583" cy="35994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No follow-up </a:t>
            </a:r>
            <a:br>
              <a:rPr lang="en-AU" sz="900" spc="-10">
                <a:solidFill>
                  <a:srgbClr val="1A1A1A"/>
                </a:solidFill>
                <a:latin typeface="+mj-lt"/>
                <a:cs typeface="Open Sans"/>
              </a:rPr>
            </a:br>
            <a:r>
              <a:rPr lang="en-AU" sz="900" spc="-10">
                <a:solidFill>
                  <a:srgbClr val="1A1A1A"/>
                </a:solidFill>
                <a:latin typeface="+mj-lt"/>
                <a:cs typeface="Open Sans"/>
              </a:rPr>
              <a:t>action is required</a:t>
            </a:r>
          </a:p>
        </p:txBody>
      </p:sp>
      <p:sp>
        <p:nvSpPr>
          <p:cNvPr id="353" name="Rectangle 352">
            <a:extLst>
              <a:ext uri="{FF2B5EF4-FFF2-40B4-BE49-F238E27FC236}">
                <a16:creationId xmlns:a16="http://schemas.microsoft.com/office/drawing/2014/main" id="{23969E81-AFD0-5A7F-9D02-7FAA5C173A4C}"/>
              </a:ext>
            </a:extLst>
          </p:cNvPr>
          <p:cNvSpPr>
            <a:spLocks/>
          </p:cNvSpPr>
          <p:nvPr/>
        </p:nvSpPr>
        <p:spPr>
          <a:xfrm>
            <a:off x="5073578" y="3976074"/>
            <a:ext cx="1282583" cy="359941"/>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marL="16510" marR="8890" indent="5715" algn="ctr">
              <a:lnSpc>
                <a:spcPct val="90000"/>
              </a:lnSpc>
            </a:pPr>
            <a:r>
              <a:rPr lang="en-AU" sz="900" spc="-10">
                <a:solidFill>
                  <a:srgbClr val="1A1A1A"/>
                </a:solidFill>
                <a:latin typeface="+mj-lt"/>
                <a:cs typeface="Open Sans"/>
              </a:rPr>
              <a:t>Follow-up </a:t>
            </a:r>
            <a:br>
              <a:rPr lang="en-AU" sz="900" spc="-10">
                <a:solidFill>
                  <a:srgbClr val="1A1A1A"/>
                </a:solidFill>
                <a:latin typeface="+mj-lt"/>
                <a:cs typeface="Open Sans"/>
              </a:rPr>
            </a:br>
            <a:r>
              <a:rPr lang="en-AU" sz="900" spc="-10">
                <a:solidFill>
                  <a:srgbClr val="1A1A1A"/>
                </a:solidFill>
                <a:latin typeface="+mj-lt"/>
                <a:cs typeface="Open Sans"/>
              </a:rPr>
              <a:t>action is required</a:t>
            </a:r>
          </a:p>
        </p:txBody>
      </p:sp>
      <p:cxnSp>
        <p:nvCxnSpPr>
          <p:cNvPr id="356" name="Straight Arrow Connector 355">
            <a:extLst>
              <a:ext uri="{FF2B5EF4-FFF2-40B4-BE49-F238E27FC236}">
                <a16:creationId xmlns:a16="http://schemas.microsoft.com/office/drawing/2014/main" id="{A5FE766C-AEB4-6224-B657-E04987171E69}"/>
              </a:ext>
            </a:extLst>
          </p:cNvPr>
          <p:cNvCxnSpPr>
            <a:cxnSpLocks/>
          </p:cNvCxnSpPr>
          <p:nvPr/>
        </p:nvCxnSpPr>
        <p:spPr>
          <a:xfrm>
            <a:off x="2048539"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Straight Arrow Connector 359">
            <a:extLst>
              <a:ext uri="{FF2B5EF4-FFF2-40B4-BE49-F238E27FC236}">
                <a16:creationId xmlns:a16="http://schemas.microsoft.com/office/drawing/2014/main" id="{C75A275F-8B0A-D7ED-365C-8DB8AC1EB955}"/>
              </a:ext>
            </a:extLst>
          </p:cNvPr>
          <p:cNvCxnSpPr>
            <a:cxnSpLocks/>
          </p:cNvCxnSpPr>
          <p:nvPr/>
        </p:nvCxnSpPr>
        <p:spPr>
          <a:xfrm>
            <a:off x="3484413"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1" name="Straight Arrow Connector 360">
            <a:extLst>
              <a:ext uri="{FF2B5EF4-FFF2-40B4-BE49-F238E27FC236}">
                <a16:creationId xmlns:a16="http://schemas.microsoft.com/office/drawing/2014/main" id="{776F9215-759A-288C-C403-3E8D64041FDE}"/>
              </a:ext>
            </a:extLst>
          </p:cNvPr>
          <p:cNvCxnSpPr>
            <a:cxnSpLocks/>
          </p:cNvCxnSpPr>
          <p:nvPr/>
        </p:nvCxnSpPr>
        <p:spPr>
          <a:xfrm>
            <a:off x="4920287"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Straight Arrow Connector 361">
            <a:extLst>
              <a:ext uri="{FF2B5EF4-FFF2-40B4-BE49-F238E27FC236}">
                <a16:creationId xmlns:a16="http://schemas.microsoft.com/office/drawing/2014/main" id="{5B893423-3855-9D28-010A-FE38304360A6}"/>
              </a:ext>
            </a:extLst>
          </p:cNvPr>
          <p:cNvCxnSpPr>
            <a:cxnSpLocks/>
          </p:cNvCxnSpPr>
          <p:nvPr/>
        </p:nvCxnSpPr>
        <p:spPr>
          <a:xfrm>
            <a:off x="7792033" y="2945801"/>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3" name="Straight Arrow Connector 362">
            <a:extLst>
              <a:ext uri="{FF2B5EF4-FFF2-40B4-BE49-F238E27FC236}">
                <a16:creationId xmlns:a16="http://schemas.microsoft.com/office/drawing/2014/main" id="{68936CA5-4349-42BE-D83B-4FA01A23D9E3}"/>
              </a:ext>
            </a:extLst>
          </p:cNvPr>
          <p:cNvCxnSpPr>
            <a:cxnSpLocks/>
          </p:cNvCxnSpPr>
          <p:nvPr/>
        </p:nvCxnSpPr>
        <p:spPr>
          <a:xfrm>
            <a:off x="2048539" y="393162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4" name="Straight Arrow Connector 363">
            <a:extLst>
              <a:ext uri="{FF2B5EF4-FFF2-40B4-BE49-F238E27FC236}">
                <a16:creationId xmlns:a16="http://schemas.microsoft.com/office/drawing/2014/main" id="{5118B7C1-CBD7-FD6E-501D-484A71CB7B98}"/>
              </a:ext>
            </a:extLst>
          </p:cNvPr>
          <p:cNvCxnSpPr>
            <a:cxnSpLocks/>
          </p:cNvCxnSpPr>
          <p:nvPr/>
        </p:nvCxnSpPr>
        <p:spPr>
          <a:xfrm>
            <a:off x="3484413" y="393162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5" name="Straight Arrow Connector 364">
            <a:extLst>
              <a:ext uri="{FF2B5EF4-FFF2-40B4-BE49-F238E27FC236}">
                <a16:creationId xmlns:a16="http://schemas.microsoft.com/office/drawing/2014/main" id="{2B846A00-7FCB-DA07-8CC2-80066DC0FEBB}"/>
              </a:ext>
            </a:extLst>
          </p:cNvPr>
          <p:cNvCxnSpPr>
            <a:cxnSpLocks/>
          </p:cNvCxnSpPr>
          <p:nvPr/>
        </p:nvCxnSpPr>
        <p:spPr>
          <a:xfrm>
            <a:off x="6356161" y="3707204"/>
            <a:ext cx="158916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6" name="Straight Arrow Connector 365">
            <a:extLst>
              <a:ext uri="{FF2B5EF4-FFF2-40B4-BE49-F238E27FC236}">
                <a16:creationId xmlns:a16="http://schemas.microsoft.com/office/drawing/2014/main" id="{336011F6-5D05-1893-3814-00A4E15FDA40}"/>
              </a:ext>
            </a:extLst>
          </p:cNvPr>
          <p:cNvCxnSpPr>
            <a:cxnSpLocks/>
          </p:cNvCxnSpPr>
          <p:nvPr/>
        </p:nvCxnSpPr>
        <p:spPr>
          <a:xfrm>
            <a:off x="7792033" y="415604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9" name="Straight Arrow Connector 368">
            <a:extLst>
              <a:ext uri="{FF2B5EF4-FFF2-40B4-BE49-F238E27FC236}">
                <a16:creationId xmlns:a16="http://schemas.microsoft.com/office/drawing/2014/main" id="{93EAB010-A5D5-E3B8-2954-7D1265F4C10A}"/>
              </a:ext>
            </a:extLst>
          </p:cNvPr>
          <p:cNvCxnSpPr>
            <a:cxnSpLocks/>
          </p:cNvCxnSpPr>
          <p:nvPr/>
        </p:nvCxnSpPr>
        <p:spPr>
          <a:xfrm>
            <a:off x="6351112" y="4156044"/>
            <a:ext cx="1532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1" name="Straight Arrow Connector 370">
            <a:extLst>
              <a:ext uri="{FF2B5EF4-FFF2-40B4-BE49-F238E27FC236}">
                <a16:creationId xmlns:a16="http://schemas.microsoft.com/office/drawing/2014/main" id="{4B706197-6553-6144-F77B-1DB8DA87ACFD}"/>
              </a:ext>
            </a:extLst>
          </p:cNvPr>
          <p:cNvCxnSpPr>
            <a:cxnSpLocks/>
          </p:cNvCxnSpPr>
          <p:nvPr/>
        </p:nvCxnSpPr>
        <p:spPr>
          <a:xfrm>
            <a:off x="4920287" y="4916124"/>
            <a:ext cx="3025037"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3" name="Straight Arrow Connector 372">
            <a:extLst>
              <a:ext uri="{FF2B5EF4-FFF2-40B4-BE49-F238E27FC236}">
                <a16:creationId xmlns:a16="http://schemas.microsoft.com/office/drawing/2014/main" id="{26F2B591-F6DD-40FF-5826-4B5C5237A1E7}"/>
              </a:ext>
            </a:extLst>
          </p:cNvPr>
          <p:cNvCxnSpPr>
            <a:cxnSpLocks/>
          </p:cNvCxnSpPr>
          <p:nvPr/>
        </p:nvCxnSpPr>
        <p:spPr>
          <a:xfrm>
            <a:off x="2043889" y="4916124"/>
            <a:ext cx="1584000"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Connector: Elbow 374">
            <a:extLst>
              <a:ext uri="{FF2B5EF4-FFF2-40B4-BE49-F238E27FC236}">
                <a16:creationId xmlns:a16="http://schemas.microsoft.com/office/drawing/2014/main" id="{B09E8938-712A-E846-4035-DF12D611F1EE}"/>
              </a:ext>
            </a:extLst>
          </p:cNvPr>
          <p:cNvCxnSpPr>
            <a:cxnSpLocks/>
            <a:stCxn id="319" idx="3"/>
            <a:endCxn id="352" idx="1"/>
          </p:cNvCxnSpPr>
          <p:nvPr/>
        </p:nvCxnSpPr>
        <p:spPr>
          <a:xfrm flipV="1">
            <a:off x="4920287" y="3707205"/>
            <a:ext cx="153291" cy="216000"/>
          </a:xfrm>
          <a:prstGeom prst="bentConnector3">
            <a:avLst>
              <a:gd name="adj1" fmla="val 28253"/>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7" name="Connector: Elbow 376">
            <a:extLst>
              <a:ext uri="{FF2B5EF4-FFF2-40B4-BE49-F238E27FC236}">
                <a16:creationId xmlns:a16="http://schemas.microsoft.com/office/drawing/2014/main" id="{9B65E937-5003-0C26-E8C1-E257648AFB2A}"/>
              </a:ext>
            </a:extLst>
          </p:cNvPr>
          <p:cNvCxnSpPr>
            <a:cxnSpLocks/>
          </p:cNvCxnSpPr>
          <p:nvPr/>
        </p:nvCxnSpPr>
        <p:spPr>
          <a:xfrm rot="16200000" flipH="1">
            <a:off x="4898943" y="3986845"/>
            <a:ext cx="230400" cy="108000"/>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8C418731-350E-0D73-487E-EA728C7AC69E}"/>
              </a:ext>
            </a:extLst>
          </p:cNvPr>
          <p:cNvCxnSpPr>
            <a:cxnSpLocks/>
          </p:cNvCxnSpPr>
          <p:nvPr/>
        </p:nvCxnSpPr>
        <p:spPr>
          <a:xfrm>
            <a:off x="695324" y="3949440"/>
            <a:ext cx="21585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Tree>
    <p:extLst>
      <p:ext uri="{BB962C8B-B14F-4D97-AF65-F5344CB8AC3E}">
        <p14:creationId xmlns:p14="http://schemas.microsoft.com/office/powerpoint/2010/main" val="329377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sp>
        <p:nvSpPr>
          <p:cNvPr id="28" name="Rectangle 27">
            <a:extLst>
              <a:ext uri="{FF2B5EF4-FFF2-40B4-BE49-F238E27FC236}">
                <a16:creationId xmlns:a16="http://schemas.microsoft.com/office/drawing/2014/main" id="{40725E05-886F-E176-1B6C-8E193B19E4F3}"/>
              </a:ext>
            </a:extLst>
          </p:cNvPr>
          <p:cNvSpPr/>
          <p:nvPr/>
        </p:nvSpPr>
        <p:spPr>
          <a:xfrm>
            <a:off x="4953000" y="0"/>
            <a:ext cx="4953000" cy="6165909"/>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4" name="Flowchart: Process 3">
            <a:extLst>
              <a:ext uri="{FF2B5EF4-FFF2-40B4-BE49-F238E27FC236}">
                <a16:creationId xmlns:a16="http://schemas.microsoft.com/office/drawing/2014/main" id="{B57770E8-237E-E486-96C8-9D53279FF2D2}"/>
              </a:ext>
            </a:extLst>
          </p:cNvPr>
          <p:cNvSpPr/>
          <p:nvPr/>
        </p:nvSpPr>
        <p:spPr>
          <a:xfrm flipH="1">
            <a:off x="4953000" y="2657113"/>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a:ea typeface="+mn-ea"/>
                <a:cs typeface="+mn-cs"/>
              </a:rPr>
              <a:t>Trigger an inspection and define focus</a:t>
            </a:r>
          </a:p>
        </p:txBody>
      </p:sp>
      <p:sp>
        <p:nvSpPr>
          <p:cNvPr id="14" name="Half Frame 13">
            <a:extLst>
              <a:ext uri="{FF2B5EF4-FFF2-40B4-BE49-F238E27FC236}">
                <a16:creationId xmlns:a16="http://schemas.microsoft.com/office/drawing/2014/main" id="{D145CE23-B6F9-3127-0534-650AC3197E9C}"/>
              </a:ext>
            </a:extLst>
          </p:cNvPr>
          <p:cNvSpPr/>
          <p:nvPr/>
        </p:nvSpPr>
        <p:spPr>
          <a:xfrm rot="8100000">
            <a:off x="5414395" y="272945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6" name="Flowchart: Process 5">
            <a:extLst>
              <a:ext uri="{FF2B5EF4-FFF2-40B4-BE49-F238E27FC236}">
                <a16:creationId xmlns:a16="http://schemas.microsoft.com/office/drawing/2014/main" id="{8D8D1048-D9A9-F334-A446-9BB9F5EE5099}"/>
              </a:ext>
            </a:extLst>
          </p:cNvPr>
          <p:cNvSpPr/>
          <p:nvPr/>
        </p:nvSpPr>
        <p:spPr>
          <a:xfrm flipH="1">
            <a:off x="4953000" y="3115500"/>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Plan your inspection</a:t>
            </a:r>
          </a:p>
        </p:txBody>
      </p:sp>
      <p:sp>
        <p:nvSpPr>
          <p:cNvPr id="7" name="Half Frame 6">
            <a:extLst>
              <a:ext uri="{FF2B5EF4-FFF2-40B4-BE49-F238E27FC236}">
                <a16:creationId xmlns:a16="http://schemas.microsoft.com/office/drawing/2014/main" id="{C200C51F-A1CA-8350-AB17-EE42AB1D1AE1}"/>
              </a:ext>
            </a:extLst>
          </p:cNvPr>
          <p:cNvSpPr/>
          <p:nvPr/>
        </p:nvSpPr>
        <p:spPr>
          <a:xfrm rot="8100000">
            <a:off x="5414393" y="319353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8" name="Flowchart: Process 7">
            <a:extLst>
              <a:ext uri="{FF2B5EF4-FFF2-40B4-BE49-F238E27FC236}">
                <a16:creationId xmlns:a16="http://schemas.microsoft.com/office/drawing/2014/main" id="{2ABEA688-4666-3AA8-1CC6-93C29FBA40E1}"/>
              </a:ext>
            </a:extLst>
          </p:cNvPr>
          <p:cNvSpPr/>
          <p:nvPr/>
        </p:nvSpPr>
        <p:spPr>
          <a:xfrm flipH="1">
            <a:off x="4953000" y="3568094"/>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Conduct your inspection</a:t>
            </a:r>
          </a:p>
        </p:txBody>
      </p:sp>
      <p:sp>
        <p:nvSpPr>
          <p:cNvPr id="16" name="Half Frame 15">
            <a:extLst>
              <a:ext uri="{FF2B5EF4-FFF2-40B4-BE49-F238E27FC236}">
                <a16:creationId xmlns:a16="http://schemas.microsoft.com/office/drawing/2014/main" id="{C884FC40-6885-B522-1506-0940EBE41824}"/>
              </a:ext>
            </a:extLst>
          </p:cNvPr>
          <p:cNvSpPr/>
          <p:nvPr/>
        </p:nvSpPr>
        <p:spPr>
          <a:xfrm rot="8100000">
            <a:off x="5414393" y="364613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17" name="Flowchart: Process 16">
            <a:extLst>
              <a:ext uri="{FF2B5EF4-FFF2-40B4-BE49-F238E27FC236}">
                <a16:creationId xmlns:a16="http://schemas.microsoft.com/office/drawing/2014/main" id="{DA0D7580-A53C-8420-5C6A-664ED6F72541}"/>
              </a:ext>
            </a:extLst>
          </p:cNvPr>
          <p:cNvSpPr/>
          <p:nvPr/>
        </p:nvSpPr>
        <p:spPr>
          <a:xfrm flipH="1">
            <a:off x="4953000" y="4021453"/>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Record and assess information</a:t>
            </a:r>
          </a:p>
        </p:txBody>
      </p:sp>
      <p:sp>
        <p:nvSpPr>
          <p:cNvPr id="18" name="Half Frame 17">
            <a:extLst>
              <a:ext uri="{FF2B5EF4-FFF2-40B4-BE49-F238E27FC236}">
                <a16:creationId xmlns:a16="http://schemas.microsoft.com/office/drawing/2014/main" id="{CF76941C-9551-F96B-9440-1418670FFF76}"/>
              </a:ext>
            </a:extLst>
          </p:cNvPr>
          <p:cNvSpPr/>
          <p:nvPr/>
        </p:nvSpPr>
        <p:spPr>
          <a:xfrm rot="8100000">
            <a:off x="5414393" y="4099489"/>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19" name="Flowchart: Process 18">
            <a:extLst>
              <a:ext uri="{FF2B5EF4-FFF2-40B4-BE49-F238E27FC236}">
                <a16:creationId xmlns:a16="http://schemas.microsoft.com/office/drawing/2014/main" id="{7FD5EE53-6FBF-DBAF-79A0-D67055B3E9F3}"/>
              </a:ext>
            </a:extLst>
          </p:cNvPr>
          <p:cNvSpPr/>
          <p:nvPr/>
        </p:nvSpPr>
        <p:spPr>
          <a:xfrm flipH="1">
            <a:off x="4953000" y="4483380"/>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Close-out your inspection</a:t>
            </a:r>
          </a:p>
        </p:txBody>
      </p:sp>
      <p:sp>
        <p:nvSpPr>
          <p:cNvPr id="20" name="Half Frame 19">
            <a:extLst>
              <a:ext uri="{FF2B5EF4-FFF2-40B4-BE49-F238E27FC236}">
                <a16:creationId xmlns:a16="http://schemas.microsoft.com/office/drawing/2014/main" id="{672F7C42-2850-F990-206A-A7A77A30CAC3}"/>
              </a:ext>
            </a:extLst>
          </p:cNvPr>
          <p:cNvSpPr/>
          <p:nvPr/>
        </p:nvSpPr>
        <p:spPr>
          <a:xfrm rot="8100000">
            <a:off x="5414393" y="456141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24" name="Flowchart: Process 23">
            <a:extLst>
              <a:ext uri="{FF2B5EF4-FFF2-40B4-BE49-F238E27FC236}">
                <a16:creationId xmlns:a16="http://schemas.microsoft.com/office/drawing/2014/main" id="{99B30332-6D13-9301-EDF5-EA3F33D7240F}"/>
              </a:ext>
            </a:extLst>
          </p:cNvPr>
          <p:cNvSpPr/>
          <p:nvPr/>
        </p:nvSpPr>
        <p:spPr>
          <a:xfrm flipH="1">
            <a:off x="4953000" y="2202265"/>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latin typeface="+mj-lt"/>
              </a:rPr>
              <a:t>The better practice inspection process</a:t>
            </a:r>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
        <p:nvSpPr>
          <p:cNvPr id="25" name="Half Frame 24">
            <a:extLst>
              <a:ext uri="{FF2B5EF4-FFF2-40B4-BE49-F238E27FC236}">
                <a16:creationId xmlns:a16="http://schemas.microsoft.com/office/drawing/2014/main" id="{E78236DE-7DF7-0870-5709-6F4E9E23DFA4}"/>
              </a:ext>
            </a:extLst>
          </p:cNvPr>
          <p:cNvSpPr/>
          <p:nvPr/>
        </p:nvSpPr>
        <p:spPr>
          <a:xfrm rot="8100000">
            <a:off x="5414395" y="2274602"/>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sp>
        <p:nvSpPr>
          <p:cNvPr id="5" name="Flowchart: Process 4">
            <a:extLst>
              <a:ext uri="{FF2B5EF4-FFF2-40B4-BE49-F238E27FC236}">
                <a16:creationId xmlns:a16="http://schemas.microsoft.com/office/drawing/2014/main" id="{EB94988D-5B4C-95C0-FA11-7797D6D55168}"/>
              </a:ext>
            </a:extLst>
          </p:cNvPr>
          <p:cNvSpPr/>
          <p:nvPr/>
        </p:nvSpPr>
        <p:spPr>
          <a:xfrm flipH="1">
            <a:off x="4953000" y="4934602"/>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Summary of Part B</a:t>
            </a:r>
          </a:p>
        </p:txBody>
      </p:sp>
      <p:sp>
        <p:nvSpPr>
          <p:cNvPr id="15" name="Half Frame 14">
            <a:extLst>
              <a:ext uri="{FF2B5EF4-FFF2-40B4-BE49-F238E27FC236}">
                <a16:creationId xmlns:a16="http://schemas.microsoft.com/office/drawing/2014/main" id="{F9DDC405-A058-BEAD-2643-278128EA1AC6}"/>
              </a:ext>
            </a:extLst>
          </p:cNvPr>
          <p:cNvSpPr/>
          <p:nvPr/>
        </p:nvSpPr>
        <p:spPr>
          <a:xfrm rot="8100000">
            <a:off x="5414393" y="5012638"/>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nvGrpSpPr>
          <p:cNvPr id="3" name="Group 2">
            <a:extLst>
              <a:ext uri="{FF2B5EF4-FFF2-40B4-BE49-F238E27FC236}">
                <a16:creationId xmlns:a16="http://schemas.microsoft.com/office/drawing/2014/main" id="{8DE5ACD6-7C30-417B-67DF-83E81FCD54C9}"/>
              </a:ext>
            </a:extLst>
          </p:cNvPr>
          <p:cNvGrpSpPr/>
          <p:nvPr/>
        </p:nvGrpSpPr>
        <p:grpSpPr>
          <a:xfrm>
            <a:off x="9358676" y="2202265"/>
            <a:ext cx="481783" cy="313883"/>
            <a:chOff x="9358684" y="1386076"/>
            <a:chExt cx="481783" cy="313883"/>
          </a:xfrm>
        </p:grpSpPr>
        <p:sp>
          <p:nvSpPr>
            <p:cNvPr id="21" name="Flowchart: Process 20">
              <a:extLst>
                <a:ext uri="{FF2B5EF4-FFF2-40B4-BE49-F238E27FC236}">
                  <a16:creationId xmlns:a16="http://schemas.microsoft.com/office/drawing/2014/main" id="{613BD4FD-3D17-F481-01FD-AFB53E2CC87C}"/>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22" name="TextBox 21">
              <a:extLst>
                <a:ext uri="{FF2B5EF4-FFF2-40B4-BE49-F238E27FC236}">
                  <a16:creationId xmlns:a16="http://schemas.microsoft.com/office/drawing/2014/main" id="{A320F849-CD2D-6CE0-A2D7-6998210CB2EA}"/>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3" action="ppaction://hlinksldjump">
                    <a:extLst>
                      <a:ext uri="{A12FA001-AC4F-418D-AE19-62706E023703}">
                        <ahyp:hlinkClr xmlns:ahyp="http://schemas.microsoft.com/office/drawing/2018/hyperlinkcolor" val="tx"/>
                      </a:ext>
                    </a:extLst>
                  </a:hlinkClick>
                </a:rPr>
                <a:t>5</a:t>
              </a:r>
              <a:endParaRPr lang="en-AU" sz="1200" dirty="0">
                <a:solidFill>
                  <a:schemeClr val="bg1"/>
                </a:solidFill>
                <a:latin typeface="VIC"/>
              </a:endParaRPr>
            </a:p>
          </p:txBody>
        </p:sp>
      </p:grpSp>
      <p:grpSp>
        <p:nvGrpSpPr>
          <p:cNvPr id="23" name="Group 22">
            <a:extLst>
              <a:ext uri="{FF2B5EF4-FFF2-40B4-BE49-F238E27FC236}">
                <a16:creationId xmlns:a16="http://schemas.microsoft.com/office/drawing/2014/main" id="{0439A16C-BF9E-A287-AEFB-A0166DFB5EE2}"/>
              </a:ext>
            </a:extLst>
          </p:cNvPr>
          <p:cNvGrpSpPr/>
          <p:nvPr/>
        </p:nvGrpSpPr>
        <p:grpSpPr>
          <a:xfrm>
            <a:off x="9358676" y="2656245"/>
            <a:ext cx="481783" cy="313883"/>
            <a:chOff x="9358684" y="1386076"/>
            <a:chExt cx="481783" cy="313883"/>
          </a:xfrm>
        </p:grpSpPr>
        <p:sp>
          <p:nvSpPr>
            <p:cNvPr id="29" name="Flowchart: Process 28">
              <a:extLst>
                <a:ext uri="{FF2B5EF4-FFF2-40B4-BE49-F238E27FC236}">
                  <a16:creationId xmlns:a16="http://schemas.microsoft.com/office/drawing/2014/main" id="{FFD9B6AE-9266-7E85-7DEA-F88E61044B6E}"/>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30" name="TextBox 29">
              <a:extLst>
                <a:ext uri="{FF2B5EF4-FFF2-40B4-BE49-F238E27FC236}">
                  <a16:creationId xmlns:a16="http://schemas.microsoft.com/office/drawing/2014/main" id="{258A79C0-D8D5-938F-3177-A452A50AF04C}"/>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4" action="ppaction://hlinksldjump">
                    <a:extLst>
                      <a:ext uri="{A12FA001-AC4F-418D-AE19-62706E023703}">
                        <ahyp:hlinkClr xmlns:ahyp="http://schemas.microsoft.com/office/drawing/2018/hyperlinkcolor" val="tx"/>
                      </a:ext>
                    </a:extLst>
                  </a:hlinkClick>
                </a:rPr>
                <a:t>8</a:t>
              </a:r>
              <a:endParaRPr lang="en-AU" sz="1200" dirty="0">
                <a:solidFill>
                  <a:schemeClr val="bg1"/>
                </a:solidFill>
                <a:latin typeface="VIC"/>
              </a:endParaRPr>
            </a:p>
          </p:txBody>
        </p:sp>
      </p:grpSp>
      <p:grpSp>
        <p:nvGrpSpPr>
          <p:cNvPr id="31" name="Group 30">
            <a:extLst>
              <a:ext uri="{FF2B5EF4-FFF2-40B4-BE49-F238E27FC236}">
                <a16:creationId xmlns:a16="http://schemas.microsoft.com/office/drawing/2014/main" id="{C9C90548-782D-F187-BD5B-29B79D9EA238}"/>
              </a:ext>
            </a:extLst>
          </p:cNvPr>
          <p:cNvGrpSpPr/>
          <p:nvPr/>
        </p:nvGrpSpPr>
        <p:grpSpPr>
          <a:xfrm>
            <a:off x="9358676" y="3115499"/>
            <a:ext cx="481783" cy="313883"/>
            <a:chOff x="9358684" y="1386076"/>
            <a:chExt cx="481783" cy="313883"/>
          </a:xfrm>
        </p:grpSpPr>
        <p:sp>
          <p:nvSpPr>
            <p:cNvPr id="32" name="Flowchart: Process 31">
              <a:extLst>
                <a:ext uri="{FF2B5EF4-FFF2-40B4-BE49-F238E27FC236}">
                  <a16:creationId xmlns:a16="http://schemas.microsoft.com/office/drawing/2014/main" id="{891CE841-BA4B-F890-1C1A-A73D302CC54E}"/>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33" name="TextBox 32">
              <a:extLst>
                <a:ext uri="{FF2B5EF4-FFF2-40B4-BE49-F238E27FC236}">
                  <a16:creationId xmlns:a16="http://schemas.microsoft.com/office/drawing/2014/main" id="{1C9E3880-970B-853B-9BC9-BD19959DE6FD}"/>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5" action="ppaction://hlinksldjump">
                    <a:extLst>
                      <a:ext uri="{A12FA001-AC4F-418D-AE19-62706E023703}">
                        <ahyp:hlinkClr xmlns:ahyp="http://schemas.microsoft.com/office/drawing/2018/hyperlinkcolor" val="tx"/>
                      </a:ext>
                    </a:extLst>
                  </a:hlinkClick>
                </a:rPr>
                <a:t>18</a:t>
              </a:r>
              <a:endParaRPr lang="en-AU" sz="1200" dirty="0">
                <a:solidFill>
                  <a:schemeClr val="bg1"/>
                </a:solidFill>
                <a:latin typeface="VIC"/>
              </a:endParaRPr>
            </a:p>
          </p:txBody>
        </p:sp>
      </p:grpSp>
      <p:grpSp>
        <p:nvGrpSpPr>
          <p:cNvPr id="34" name="Group 33">
            <a:extLst>
              <a:ext uri="{FF2B5EF4-FFF2-40B4-BE49-F238E27FC236}">
                <a16:creationId xmlns:a16="http://schemas.microsoft.com/office/drawing/2014/main" id="{5E6AA2F1-F341-3F6F-7DF4-E0CC2B354BE8}"/>
              </a:ext>
            </a:extLst>
          </p:cNvPr>
          <p:cNvGrpSpPr/>
          <p:nvPr/>
        </p:nvGrpSpPr>
        <p:grpSpPr>
          <a:xfrm>
            <a:off x="9358675" y="3570205"/>
            <a:ext cx="481783" cy="313883"/>
            <a:chOff x="9358684" y="1386076"/>
            <a:chExt cx="481783" cy="313883"/>
          </a:xfrm>
        </p:grpSpPr>
        <p:sp>
          <p:nvSpPr>
            <p:cNvPr id="35" name="Flowchart: Process 34">
              <a:extLst>
                <a:ext uri="{FF2B5EF4-FFF2-40B4-BE49-F238E27FC236}">
                  <a16:creationId xmlns:a16="http://schemas.microsoft.com/office/drawing/2014/main" id="{E49E7312-DDF9-D7AF-A621-4ED14BF06AAC}"/>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36" name="TextBox 35">
              <a:extLst>
                <a:ext uri="{FF2B5EF4-FFF2-40B4-BE49-F238E27FC236}">
                  <a16:creationId xmlns:a16="http://schemas.microsoft.com/office/drawing/2014/main" id="{34611D0A-F21B-0E32-52C2-14D8930CE076}"/>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6" action="ppaction://hlinksldjump">
                    <a:extLst>
                      <a:ext uri="{A12FA001-AC4F-418D-AE19-62706E023703}">
                        <ahyp:hlinkClr xmlns:ahyp="http://schemas.microsoft.com/office/drawing/2018/hyperlinkcolor" val="tx"/>
                      </a:ext>
                    </a:extLst>
                  </a:hlinkClick>
                </a:rPr>
                <a:t>25</a:t>
              </a:r>
              <a:endParaRPr lang="en-AU" sz="1200" dirty="0">
                <a:solidFill>
                  <a:schemeClr val="bg1"/>
                </a:solidFill>
                <a:latin typeface="VIC"/>
              </a:endParaRPr>
            </a:p>
          </p:txBody>
        </p:sp>
      </p:grpSp>
      <p:grpSp>
        <p:nvGrpSpPr>
          <p:cNvPr id="37" name="Group 36">
            <a:extLst>
              <a:ext uri="{FF2B5EF4-FFF2-40B4-BE49-F238E27FC236}">
                <a16:creationId xmlns:a16="http://schemas.microsoft.com/office/drawing/2014/main" id="{3D0FCB6D-F821-530A-28B1-FF4837C76EE0}"/>
              </a:ext>
            </a:extLst>
          </p:cNvPr>
          <p:cNvGrpSpPr/>
          <p:nvPr/>
        </p:nvGrpSpPr>
        <p:grpSpPr>
          <a:xfrm>
            <a:off x="9358675" y="4021453"/>
            <a:ext cx="481783" cy="313883"/>
            <a:chOff x="9358684" y="1386076"/>
            <a:chExt cx="481783" cy="313883"/>
          </a:xfrm>
        </p:grpSpPr>
        <p:sp>
          <p:nvSpPr>
            <p:cNvPr id="38" name="Flowchart: Process 37">
              <a:extLst>
                <a:ext uri="{FF2B5EF4-FFF2-40B4-BE49-F238E27FC236}">
                  <a16:creationId xmlns:a16="http://schemas.microsoft.com/office/drawing/2014/main" id="{5CF79950-3148-D825-1997-7A51538D8F5E}"/>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39" name="TextBox 38">
              <a:extLst>
                <a:ext uri="{FF2B5EF4-FFF2-40B4-BE49-F238E27FC236}">
                  <a16:creationId xmlns:a16="http://schemas.microsoft.com/office/drawing/2014/main" id="{C13AE06F-4009-BE67-499F-78B9375B27F7}"/>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7" action="ppaction://hlinksldjump">
                    <a:extLst>
                      <a:ext uri="{A12FA001-AC4F-418D-AE19-62706E023703}">
                        <ahyp:hlinkClr xmlns:ahyp="http://schemas.microsoft.com/office/drawing/2018/hyperlinkcolor" val="tx"/>
                      </a:ext>
                    </a:extLst>
                  </a:hlinkClick>
                </a:rPr>
                <a:t>31</a:t>
              </a:r>
              <a:endParaRPr lang="en-AU" sz="1200" dirty="0">
                <a:solidFill>
                  <a:schemeClr val="bg1"/>
                </a:solidFill>
                <a:latin typeface="VIC"/>
              </a:endParaRPr>
            </a:p>
          </p:txBody>
        </p:sp>
      </p:grpSp>
      <p:grpSp>
        <p:nvGrpSpPr>
          <p:cNvPr id="40" name="Group 39">
            <a:extLst>
              <a:ext uri="{FF2B5EF4-FFF2-40B4-BE49-F238E27FC236}">
                <a16:creationId xmlns:a16="http://schemas.microsoft.com/office/drawing/2014/main" id="{221181F0-3906-59DD-1EEF-9606CDF68635}"/>
              </a:ext>
            </a:extLst>
          </p:cNvPr>
          <p:cNvGrpSpPr/>
          <p:nvPr/>
        </p:nvGrpSpPr>
        <p:grpSpPr>
          <a:xfrm>
            <a:off x="9358674" y="4483380"/>
            <a:ext cx="481783" cy="313883"/>
            <a:chOff x="9358684" y="1386076"/>
            <a:chExt cx="481783" cy="313883"/>
          </a:xfrm>
        </p:grpSpPr>
        <p:sp>
          <p:nvSpPr>
            <p:cNvPr id="41" name="Flowchart: Process 40">
              <a:extLst>
                <a:ext uri="{FF2B5EF4-FFF2-40B4-BE49-F238E27FC236}">
                  <a16:creationId xmlns:a16="http://schemas.microsoft.com/office/drawing/2014/main" id="{3D28509E-28FE-D3EF-C7C8-7C1A7DCCB1D3}"/>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42" name="TextBox 41">
              <a:extLst>
                <a:ext uri="{FF2B5EF4-FFF2-40B4-BE49-F238E27FC236}">
                  <a16:creationId xmlns:a16="http://schemas.microsoft.com/office/drawing/2014/main" id="{FC163766-AA76-3A88-B4EC-94EC7B3244B4}"/>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8" action="ppaction://hlinksldjump">
                    <a:extLst>
                      <a:ext uri="{A12FA001-AC4F-418D-AE19-62706E023703}">
                        <ahyp:hlinkClr xmlns:ahyp="http://schemas.microsoft.com/office/drawing/2018/hyperlinkcolor" val="tx"/>
                      </a:ext>
                    </a:extLst>
                  </a:hlinkClick>
                </a:rPr>
                <a:t>37</a:t>
              </a:r>
              <a:endParaRPr lang="en-AU" sz="1200" dirty="0">
                <a:solidFill>
                  <a:schemeClr val="bg1"/>
                </a:solidFill>
                <a:latin typeface="VIC"/>
              </a:endParaRPr>
            </a:p>
          </p:txBody>
        </p:sp>
      </p:grpSp>
      <p:grpSp>
        <p:nvGrpSpPr>
          <p:cNvPr id="43" name="Group 42">
            <a:extLst>
              <a:ext uri="{FF2B5EF4-FFF2-40B4-BE49-F238E27FC236}">
                <a16:creationId xmlns:a16="http://schemas.microsoft.com/office/drawing/2014/main" id="{AE5B4A59-3315-A696-C21F-9655F1AFB89E}"/>
              </a:ext>
            </a:extLst>
          </p:cNvPr>
          <p:cNvGrpSpPr/>
          <p:nvPr/>
        </p:nvGrpSpPr>
        <p:grpSpPr>
          <a:xfrm>
            <a:off x="9358674" y="4934602"/>
            <a:ext cx="481783" cy="313883"/>
            <a:chOff x="9358684" y="1386076"/>
            <a:chExt cx="481783" cy="313883"/>
          </a:xfrm>
        </p:grpSpPr>
        <p:sp>
          <p:nvSpPr>
            <p:cNvPr id="44" name="Flowchart: Process 43">
              <a:extLst>
                <a:ext uri="{FF2B5EF4-FFF2-40B4-BE49-F238E27FC236}">
                  <a16:creationId xmlns:a16="http://schemas.microsoft.com/office/drawing/2014/main" id="{40B89032-2557-BF22-53E8-7BE16C1A1578}"/>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45" name="TextBox 44">
              <a:extLst>
                <a:ext uri="{FF2B5EF4-FFF2-40B4-BE49-F238E27FC236}">
                  <a16:creationId xmlns:a16="http://schemas.microsoft.com/office/drawing/2014/main" id="{E69EBE8D-4F99-B987-B57C-98A2FEC47C0A}"/>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9" action="ppaction://hlinksldjump">
                    <a:extLst>
                      <a:ext uri="{A12FA001-AC4F-418D-AE19-62706E023703}">
                        <ahyp:hlinkClr xmlns:ahyp="http://schemas.microsoft.com/office/drawing/2018/hyperlinkcolor" val="tx"/>
                      </a:ext>
                    </a:extLst>
                  </a:hlinkClick>
                </a:rPr>
                <a:t>44</a:t>
              </a:r>
              <a:endParaRPr lang="en-AU" sz="1200" dirty="0">
                <a:solidFill>
                  <a:schemeClr val="bg1"/>
                </a:solidFill>
                <a:latin typeface="VIC"/>
              </a:endParaRPr>
            </a:p>
          </p:txBody>
        </p:sp>
      </p:grpSp>
      <p:grpSp>
        <p:nvGrpSpPr>
          <p:cNvPr id="46" name="Group 45">
            <a:extLst>
              <a:ext uri="{FF2B5EF4-FFF2-40B4-BE49-F238E27FC236}">
                <a16:creationId xmlns:a16="http://schemas.microsoft.com/office/drawing/2014/main" id="{42E9ED83-CC7D-92BD-E231-2E2C1573279C}"/>
              </a:ext>
            </a:extLst>
          </p:cNvPr>
          <p:cNvGrpSpPr/>
          <p:nvPr/>
        </p:nvGrpSpPr>
        <p:grpSpPr>
          <a:xfrm>
            <a:off x="4953000" y="5396549"/>
            <a:ext cx="4340151" cy="313883"/>
            <a:chOff x="4953000" y="5460751"/>
            <a:chExt cx="4340151" cy="313883"/>
          </a:xfrm>
        </p:grpSpPr>
        <p:sp>
          <p:nvSpPr>
            <p:cNvPr id="47" name="Flowchart: Process 46">
              <a:extLst>
                <a:ext uri="{FF2B5EF4-FFF2-40B4-BE49-F238E27FC236}">
                  <a16:creationId xmlns:a16="http://schemas.microsoft.com/office/drawing/2014/main" id="{ECA14AD2-8460-73F4-7629-9B395EDFA0D7}"/>
                </a:ext>
              </a:extLst>
            </p:cNvPr>
            <p:cNvSpPr/>
            <p:nvPr/>
          </p:nvSpPr>
          <p:spPr>
            <a:xfrm flipH="1">
              <a:off x="4953000" y="5460751"/>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dirty="0">
                  <a:ln>
                    <a:noFill/>
                  </a:ln>
                  <a:solidFill>
                    <a:prstClr val="white"/>
                  </a:solidFill>
                  <a:effectLst/>
                  <a:uLnTx/>
                  <a:uFillTx/>
                  <a:latin typeface="VIC"/>
                  <a:ea typeface="+mn-ea"/>
                  <a:cs typeface="+mn-cs"/>
                </a:rPr>
                <a:t>Appendices</a:t>
              </a:r>
            </a:p>
          </p:txBody>
        </p:sp>
        <p:sp>
          <p:nvSpPr>
            <p:cNvPr id="48" name="Half Frame 47">
              <a:extLst>
                <a:ext uri="{FF2B5EF4-FFF2-40B4-BE49-F238E27FC236}">
                  <a16:creationId xmlns:a16="http://schemas.microsoft.com/office/drawing/2014/main" id="{C6DCCE39-9684-D36E-655F-F3A0D372B2A5}"/>
                </a:ext>
              </a:extLst>
            </p:cNvPr>
            <p:cNvSpPr/>
            <p:nvPr/>
          </p:nvSpPr>
          <p:spPr>
            <a:xfrm rot="8100000">
              <a:off x="5414395" y="5538787"/>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49" name="Group 48">
            <a:extLst>
              <a:ext uri="{FF2B5EF4-FFF2-40B4-BE49-F238E27FC236}">
                <a16:creationId xmlns:a16="http://schemas.microsoft.com/office/drawing/2014/main" id="{EDC3C3F3-55EB-4300-CE35-38C624C92A17}"/>
              </a:ext>
            </a:extLst>
          </p:cNvPr>
          <p:cNvGrpSpPr/>
          <p:nvPr/>
        </p:nvGrpSpPr>
        <p:grpSpPr>
          <a:xfrm>
            <a:off x="9358675" y="5392975"/>
            <a:ext cx="481783" cy="313883"/>
            <a:chOff x="9358684" y="1386076"/>
            <a:chExt cx="481783" cy="313883"/>
          </a:xfrm>
        </p:grpSpPr>
        <p:sp>
          <p:nvSpPr>
            <p:cNvPr id="50" name="Flowchart: Process 49">
              <a:extLst>
                <a:ext uri="{FF2B5EF4-FFF2-40B4-BE49-F238E27FC236}">
                  <a16:creationId xmlns:a16="http://schemas.microsoft.com/office/drawing/2014/main" id="{DE481822-334B-49BD-1DF0-65E24CEBFAB8}"/>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51" name="TextBox 50">
              <a:extLst>
                <a:ext uri="{FF2B5EF4-FFF2-40B4-BE49-F238E27FC236}">
                  <a16:creationId xmlns:a16="http://schemas.microsoft.com/office/drawing/2014/main" id="{5B5443F1-13FC-6C4B-4036-FC99FDA4C821}"/>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10" action="ppaction://hlinksldjump">
                    <a:extLst>
                      <a:ext uri="{A12FA001-AC4F-418D-AE19-62706E023703}">
                        <ahyp:hlinkClr xmlns:ahyp="http://schemas.microsoft.com/office/drawing/2018/hyperlinkcolor" val="tx"/>
                      </a:ext>
                    </a:extLst>
                  </a:hlinkClick>
                </a:rPr>
                <a:t>45</a:t>
              </a:r>
              <a:endParaRPr lang="en-AU" sz="1200" dirty="0">
                <a:solidFill>
                  <a:schemeClr val="bg1"/>
                </a:solidFill>
                <a:latin typeface="VIC"/>
              </a:endParaRPr>
            </a:p>
          </p:txBody>
        </p:sp>
      </p:grpSp>
      <p:sp>
        <p:nvSpPr>
          <p:cNvPr id="54" name="Text Placeholder 4">
            <a:extLst>
              <a:ext uri="{FF2B5EF4-FFF2-40B4-BE49-F238E27FC236}">
                <a16:creationId xmlns:a16="http://schemas.microsoft.com/office/drawing/2014/main" id="{8E4320B9-202D-9684-601B-BB6E92C2C50C}"/>
              </a:ext>
            </a:extLst>
          </p:cNvPr>
          <p:cNvSpPr>
            <a:spLocks noGrp="1"/>
          </p:cNvSpPr>
          <p:nvPr>
            <p:ph type="body" sz="quarter" idx="10"/>
          </p:nvPr>
        </p:nvSpPr>
        <p:spPr>
          <a:xfrm>
            <a:off x="1251141" y="2608199"/>
            <a:ext cx="2730535" cy="848236"/>
          </a:xfrm>
          <a:noFill/>
        </p:spPr>
        <p:txBody>
          <a:bodyPr lIns="540000"/>
          <a:lstStyle/>
          <a:p>
            <a:r>
              <a:rPr lang="en-AU" sz="3600" dirty="0">
                <a:latin typeface="VIC SemiBold" panose="00000700000000000000" pitchFamily="50" charset="0"/>
              </a:rPr>
              <a:t>Contents</a:t>
            </a:r>
          </a:p>
        </p:txBody>
      </p:sp>
    </p:spTree>
    <p:extLst>
      <p:ext uri="{BB962C8B-B14F-4D97-AF65-F5344CB8AC3E}">
        <p14:creationId xmlns:p14="http://schemas.microsoft.com/office/powerpoint/2010/main" val="25903829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Escalate or refer</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You have developed guidance that outlines when referral or escalation to internal or external teams should occur </a:t>
            </a:r>
            <a:r>
              <a:rPr lang="en-AU" sz="1000">
                <a:solidFill>
                  <a:schemeClr val="tx2"/>
                </a:solidFill>
              </a:rPr>
              <a:t>based on clear criteria. Guidance considers the nature of non-compliance and factors such as complexity, entity compliance history and potential harm. These considerations can be mapped as business rules to support consistency and allow for digitisation.</a:t>
            </a:r>
          </a:p>
          <a:p>
            <a:pPr marL="628624" lvl="1"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You have reviewed your approach, resources and needs </a:t>
            </a:r>
            <a:r>
              <a:rPr lang="en-AU" sz="1000">
                <a:solidFill>
                  <a:schemeClr val="tx2"/>
                </a:solidFill>
              </a:rPr>
              <a:t>to consider when additional effort from internal teams is appropriate to resolve non-compliance and/or meet objectives.</a:t>
            </a:r>
          </a:p>
          <a:p>
            <a:pPr marL="628624" lvl="1"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This guidance has standardised processes </a:t>
            </a:r>
            <a:r>
              <a:rPr lang="en-AU" sz="1000">
                <a:solidFill>
                  <a:schemeClr val="tx2"/>
                </a:solidFill>
              </a:rPr>
              <a:t>for referral or escalation with clear outlines of the minimum information required, as guided by the needs of the referred/escalated entity to make informed decisions. You may use common taxonomies or systems to support ease of referral/escalation, ensure data security and reduce barriers to achieving regulatory outcomes. It provides forms or other documentation to be completed.</a:t>
            </a:r>
          </a:p>
          <a:p>
            <a:pPr marL="171450"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Inspectors provide information to the regulated entity</a:t>
            </a:r>
            <a:r>
              <a:rPr lang="en-AU" sz="1000">
                <a:solidFill>
                  <a:schemeClr val="tx2"/>
                </a:solidFill>
              </a:rPr>
              <a:t>, updating them on actions taken and next steps as appropriate. </a:t>
            </a:r>
          </a:p>
          <a:p>
            <a:pPr marL="628624" lvl="1" indent="-171450">
              <a:spcBef>
                <a:spcPts val="600"/>
              </a:spcBef>
              <a:buFont typeface="Wingdings" panose="05000000000000000000" pitchFamily="2" charset="2"/>
              <a:buChar char="q"/>
            </a:pPr>
            <a:r>
              <a:rPr lang="en-AU" sz="1000">
                <a:solidFill>
                  <a:schemeClr val="tx2"/>
                </a:solidFill>
              </a:rPr>
              <a:t>Inspectors </a:t>
            </a:r>
            <a:r>
              <a:rPr lang="en-AU" sz="1000">
                <a:solidFill>
                  <a:schemeClr val="tx2"/>
                </a:solidFill>
                <a:latin typeface="VIC SemiBold" panose="00000700000000000000" pitchFamily="2" charset="0"/>
              </a:rPr>
              <a:t>outline the rationale behind a decision </a:t>
            </a:r>
            <a:r>
              <a:rPr lang="en-AU" sz="1000">
                <a:solidFill>
                  <a:schemeClr val="tx2"/>
                </a:solidFill>
              </a:rPr>
              <a:t>to the regulated entity to support transparency. Inspectors communicate the rights of regulated entities to challenge decisions if they believe they have been unfairly treated and may give the opportunity to voluntarily comply or provide further evidence.</a:t>
            </a:r>
            <a:endParaRPr lang="en-AU" sz="1000">
              <a:solidFill>
                <a:schemeClr val="tx2"/>
              </a:solidFill>
              <a:latin typeface="VIC SemiBold" panose="00000700000000000000" pitchFamily="2" charset="0"/>
            </a:endParaRPr>
          </a:p>
          <a:p>
            <a:pPr marL="628624" lvl="1" indent="-171450">
              <a:spcBef>
                <a:spcPts val="600"/>
              </a:spcBef>
              <a:buFont typeface="Wingdings" panose="05000000000000000000" pitchFamily="2" charset="2"/>
              <a:buChar char="q"/>
            </a:pPr>
            <a:r>
              <a:rPr lang="en-AU" sz="1000">
                <a:solidFill>
                  <a:schemeClr val="tx2"/>
                </a:solidFill>
                <a:latin typeface="VIC SemiBold" panose="00000700000000000000" pitchFamily="2" charset="0"/>
              </a:rPr>
              <a:t>Inspected entities can provide confirmation </a:t>
            </a:r>
            <a:r>
              <a:rPr lang="en-AU" sz="1000">
                <a:solidFill>
                  <a:schemeClr val="tx2"/>
                </a:solidFill>
              </a:rPr>
              <a:t>of understanding and next steps.</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Referral/escalation criteria and thresholds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100"/>
              </a:spcAft>
              <a:buFont typeface="Arial" panose="020B0604020202020204" pitchFamily="34" charset="0"/>
              <a:buChar char="•"/>
            </a:pPr>
            <a:r>
              <a:rPr lang="en-AU" sz="1000">
                <a:solidFill>
                  <a:schemeClr val="tx2"/>
                </a:solidFill>
              </a:rPr>
              <a:t>Assigned case for internal teams with relevant information</a:t>
            </a:r>
          </a:p>
          <a:p>
            <a:pPr marL="171450" indent="-171450">
              <a:spcAft>
                <a:spcPts val="100"/>
              </a:spcAft>
              <a:buFont typeface="Arial" panose="020B0604020202020204" pitchFamily="34" charset="0"/>
              <a:buChar char="•"/>
            </a:pPr>
            <a:r>
              <a:rPr lang="en-AU" sz="1000">
                <a:solidFill>
                  <a:schemeClr val="tx2"/>
                </a:solidFill>
              </a:rPr>
              <a:t>Referral to external entity</a:t>
            </a:r>
          </a:p>
          <a:p>
            <a:pPr marL="171450" indent="-171450">
              <a:spcAft>
                <a:spcPts val="100"/>
              </a:spcAft>
              <a:buFont typeface="Arial" panose="020B0604020202020204" pitchFamily="34" charset="0"/>
              <a:buChar char="•"/>
            </a:pPr>
            <a:r>
              <a:rPr lang="en-AU" sz="1000">
                <a:solidFill>
                  <a:schemeClr val="tx2"/>
                </a:solidFill>
              </a:rPr>
              <a:t>Communication to regulated entity</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8"/>
            <a:ext cx="8820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Following the final decision, a matter might be escalated to an internal team (e.g., investigations or disciplinary teams) or referred to an external entity (e.g., to council or co-regulator). Escalation and referral may occur if the recommended response is beyond the authority of the inspector, meets the criteria for enforcement action or requires further investigation. The inspector will prepare the necessary documentation for referral.</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7" name="Rectangle 6">
            <a:extLst>
              <a:ext uri="{FF2B5EF4-FFF2-40B4-BE49-F238E27FC236}">
                <a16:creationId xmlns:a16="http://schemas.microsoft.com/office/drawing/2014/main" id="{DFD4E75B-C413-7BF8-ED00-00C6F5F226E4}"/>
              </a:ext>
            </a:extLst>
          </p:cNvPr>
          <p:cNvSpPr/>
          <p:nvPr/>
        </p:nvSpPr>
        <p:spPr>
          <a:xfrm>
            <a:off x="458470" y="6387603"/>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00">
                <a:solidFill>
                  <a:schemeClr val="tx2"/>
                </a:solidFill>
              </a:rPr>
              <a:t>Note: In some instances, inspectors may escalate or refer a matter while also conducting remedial action.</a:t>
            </a:r>
            <a:endParaRPr lang="en-AU" sz="1000" b="1">
              <a:solidFill>
                <a:schemeClr val="bg2"/>
              </a:solidFill>
            </a:endParaRPr>
          </a:p>
        </p:txBody>
      </p:sp>
    </p:spTree>
    <p:extLst>
      <p:ext uri="{BB962C8B-B14F-4D97-AF65-F5344CB8AC3E}">
        <p14:creationId xmlns:p14="http://schemas.microsoft.com/office/powerpoint/2010/main" val="1885421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Conduct remedial action </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bIns="72000" rtlCol="0" anchor="t">
            <a:noAutofit/>
          </a:bodyPr>
          <a:lstStyle/>
          <a:p>
            <a:pPr marL="171450" indent="-171450">
              <a:buFont typeface="Wingdings" panose="05000000000000000000" pitchFamily="2" charset="2"/>
              <a:buChar char="q"/>
            </a:pPr>
            <a:r>
              <a:rPr lang="en-AU" sz="1000" dirty="0">
                <a:solidFill>
                  <a:schemeClr val="tx2"/>
                </a:solidFill>
                <a:latin typeface="VIC SemiBold" panose="00000700000000000000" pitchFamily="2" charset="0"/>
              </a:rPr>
              <a:t>You have developed guidance for inspectors to issue remedial actions</a:t>
            </a:r>
            <a:r>
              <a:rPr lang="en-AU" sz="1000" dirty="0">
                <a:solidFill>
                  <a:schemeClr val="tx2"/>
                </a:solidFill>
              </a:rPr>
              <a:t>, outlining the remedial powers at their disposal and when different tools should be used. The development of decision criteria may support in guiding inspectors to a most appropriate remedial action. </a:t>
            </a:r>
          </a:p>
          <a:p>
            <a:pPr marL="628624" lvl="1" indent="-171450">
              <a:buFont typeface="Wingdings" panose="05000000000000000000" pitchFamily="2" charset="2"/>
              <a:buChar char="q"/>
            </a:pPr>
            <a:r>
              <a:rPr lang="en-AU" sz="1000" dirty="0">
                <a:solidFill>
                  <a:schemeClr val="tx2"/>
                </a:solidFill>
                <a:latin typeface="VIC SemiBold" panose="00000700000000000000" pitchFamily="2" charset="0"/>
              </a:rPr>
              <a:t>Inspectors take proportional responses to non-compliance in line with risk.</a:t>
            </a:r>
            <a:r>
              <a:rPr lang="en-AU" sz="1000" dirty="0">
                <a:solidFill>
                  <a:schemeClr val="tx2"/>
                </a:solidFill>
              </a:rPr>
              <a:t> Inspectors consider the burden placed on the regulator and regulated entity to complete remedial actions and follow-up actions in comparison to the risk of non-compliance(s), supported by guidance. They may also consider time sensitivity, clarity of solutions, additional information required and/or other factors. These considerations can be mapped as business rules to support consistency and allow for digitisation.</a:t>
            </a:r>
          </a:p>
          <a:p>
            <a:pPr marL="171450" indent="-171450">
              <a:buFont typeface="Wingdings" panose="05000000000000000000" pitchFamily="2" charset="2"/>
              <a:buChar char="q"/>
            </a:pPr>
            <a:r>
              <a:rPr lang="en-AU" sz="1000" dirty="0">
                <a:solidFill>
                  <a:schemeClr val="tx2"/>
                </a:solidFill>
                <a:latin typeface="VIC SemiBold" panose="00000700000000000000" pitchFamily="2" charset="0"/>
              </a:rPr>
              <a:t>You have reviewed and streamlined processes for creating and issuing remedial documents </a:t>
            </a:r>
            <a:r>
              <a:rPr lang="en-AU" sz="1000" dirty="0">
                <a:solidFill>
                  <a:schemeClr val="tx2"/>
                </a:solidFill>
              </a:rPr>
              <a:t>(such as notices, letters, or reports). This could include developing a single flexible document to reduce the need for several different templates. Consider how you can reduce manual effort and tailoring, through the use of a singular adjustable template that can capture a wide range of non-compliances sorted by the level of risk and the action required. </a:t>
            </a:r>
          </a:p>
          <a:p>
            <a:pPr marL="171450" indent="-171450">
              <a:buFont typeface="Wingdings" panose="05000000000000000000" pitchFamily="2" charset="2"/>
              <a:buChar char="q"/>
            </a:pPr>
            <a:r>
              <a:rPr lang="en-AU" sz="1000" dirty="0">
                <a:solidFill>
                  <a:schemeClr val="tx2"/>
                </a:solidFill>
              </a:rPr>
              <a:t>Inspectors </a:t>
            </a:r>
            <a:r>
              <a:rPr lang="en-AU" sz="1000" dirty="0">
                <a:solidFill>
                  <a:schemeClr val="tx2"/>
                </a:solidFill>
                <a:latin typeface="VIC SemiBold" panose="00000700000000000000" pitchFamily="2" charset="0"/>
              </a:rPr>
              <a:t>outline the rationale behind a decision </a:t>
            </a:r>
            <a:r>
              <a:rPr lang="en-AU" sz="1000" dirty="0">
                <a:solidFill>
                  <a:schemeClr val="tx2"/>
                </a:solidFill>
              </a:rPr>
              <a:t>to the regulated entity to support transparency. Inspectors communicate the rights of regulated entities to challenge decisions if they believe they have been unfairly treated and may give the opportunity to voluntarily comply or provide further evidence.</a:t>
            </a:r>
            <a:endParaRPr lang="en-AU" sz="1000" dirty="0">
              <a:solidFill>
                <a:schemeClr val="tx2"/>
              </a:solidFill>
              <a:latin typeface="VIC SemiBold" panose="00000700000000000000" pitchFamily="2" charset="0"/>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Guidance for inspectors to issue remedial actions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Recorded information for intelligence and future use</a:t>
            </a:r>
          </a:p>
          <a:p>
            <a:pPr marL="171450" indent="-171450">
              <a:spcAft>
                <a:spcPts val="300"/>
              </a:spcAft>
              <a:buFont typeface="Arial" panose="020B0604020202020204" pitchFamily="34" charset="0"/>
              <a:buChar char="•"/>
            </a:pPr>
            <a:r>
              <a:rPr lang="en-AU" sz="1000">
                <a:solidFill>
                  <a:schemeClr val="tx2"/>
                </a:solidFill>
              </a:rPr>
              <a:t>Assessment of non-compliance(s)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Following the final decision, inspectors may conduct remedial action by issuing reports, notices or similar. Remedial action may include advice on how to comply, notices or other directions, or follow up reporting. These may be defined in the legislation and/or policies and procedures for your context.</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
        <p:nvSpPr>
          <p:cNvPr id="9" name="Rectangle 8">
            <a:extLst>
              <a:ext uri="{FF2B5EF4-FFF2-40B4-BE49-F238E27FC236}">
                <a16:creationId xmlns:a16="http://schemas.microsoft.com/office/drawing/2014/main" id="{C4CCB0D9-D451-30C3-9F9F-C4ECBB906521}"/>
              </a:ext>
            </a:extLst>
          </p:cNvPr>
          <p:cNvSpPr/>
          <p:nvPr/>
        </p:nvSpPr>
        <p:spPr>
          <a:xfrm>
            <a:off x="539999" y="4799129"/>
            <a:ext cx="8820000" cy="4374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nchorCtr="0">
            <a:noAutofit/>
          </a:bodyPr>
          <a:lstStyle/>
          <a:p>
            <a:pPr marL="360000">
              <a:spcBef>
                <a:spcPts val="600"/>
              </a:spcBef>
              <a:spcAft>
                <a:spcPts val="300"/>
              </a:spcAft>
            </a:pPr>
            <a:r>
              <a:rPr lang="en-AU" sz="1000" dirty="0">
                <a:solidFill>
                  <a:schemeClr val="tx2"/>
                </a:solidFill>
              </a:rPr>
              <a:t>Align all templates for follow-up documents (for requesting remedial action) with your inspection recording tools (e.g., checklist) to allow for easy mail merge, or automated processes using advanced systems. </a:t>
            </a:r>
          </a:p>
        </p:txBody>
      </p:sp>
      <p:sp>
        <p:nvSpPr>
          <p:cNvPr id="10" name="Freeform 56">
            <a:extLst>
              <a:ext uri="{FF2B5EF4-FFF2-40B4-BE49-F238E27FC236}">
                <a16:creationId xmlns:a16="http://schemas.microsoft.com/office/drawing/2014/main" id="{35DBABDA-BE6A-941A-D130-032600191ACB}"/>
              </a:ext>
            </a:extLst>
          </p:cNvPr>
          <p:cNvSpPr>
            <a:spLocks noChangeAspect="1" noEditPoints="1"/>
          </p:cNvSpPr>
          <p:nvPr/>
        </p:nvSpPr>
        <p:spPr bwMode="auto">
          <a:xfrm>
            <a:off x="612775" y="4871918"/>
            <a:ext cx="324000" cy="32400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5435946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Record 'no action'</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You have developed clear guidance </a:t>
            </a:r>
            <a:r>
              <a:rPr lang="en-AU" sz="1000" dirty="0">
                <a:solidFill>
                  <a:schemeClr val="tx2"/>
                </a:solidFill>
              </a:rPr>
              <a:t>to outline when non-compliances require no further action, supported by quality assurance practices to ensure guidance is being followed appropriately.</a:t>
            </a:r>
          </a:p>
          <a:p>
            <a:pPr marL="628624" lvl="1" indent="-171450">
              <a:spcBef>
                <a:spcPts val="400"/>
              </a:spcBef>
              <a:buFont typeface="Wingdings" panose="05000000000000000000" pitchFamily="2" charset="2"/>
              <a:buChar char="q"/>
            </a:pPr>
            <a:r>
              <a:rPr lang="en-AU" sz="1000" dirty="0">
                <a:solidFill>
                  <a:schemeClr val="tx2"/>
                </a:solidFill>
              </a:rPr>
              <a:t>Some rationale for a ‘no action’ outcome could include: the entity is compliant, the non-compliance is of low risk and would not justify the use of resources for remedial action or escalation/referral; or the non-compliance presents a low risk of harm and would not justify the use of resources for remedial action, escalation or referral, and would not reasonably contribute to achieving regulatory priorities.</a:t>
            </a:r>
          </a:p>
          <a:p>
            <a:pPr marL="628624" lvl="1" indent="-171450">
              <a:spcBef>
                <a:spcPts val="400"/>
              </a:spcBef>
              <a:buFont typeface="Wingdings" panose="05000000000000000000" pitchFamily="2" charset="2"/>
              <a:buChar char="q"/>
            </a:pPr>
            <a:r>
              <a:rPr lang="en-AU" sz="1000" dirty="0">
                <a:solidFill>
                  <a:schemeClr val="tx2"/>
                </a:solidFill>
              </a:rPr>
              <a:t>You may consider when </a:t>
            </a:r>
            <a:r>
              <a:rPr lang="en-AU" sz="1000" dirty="0">
                <a:solidFill>
                  <a:schemeClr val="tx2"/>
                </a:solidFill>
                <a:latin typeface="VIC SemiBold" panose="00000700000000000000" pitchFamily="2" charset="0"/>
              </a:rPr>
              <a:t>repeated instances </a:t>
            </a:r>
            <a:r>
              <a:rPr lang="en-AU" sz="1000" dirty="0">
                <a:solidFill>
                  <a:schemeClr val="tx2"/>
                </a:solidFill>
              </a:rPr>
              <a:t>of recorded ‘no action’ warrants closer assessment or remedial action. For example, three separate instances of low-level non-compliance may constitute informal guidance or a written notice.</a:t>
            </a:r>
          </a:p>
          <a:p>
            <a:pPr marL="171450" indent="-171450">
              <a:spcBef>
                <a:spcPts val="400"/>
              </a:spcBef>
              <a:buFont typeface="Wingdings" panose="05000000000000000000" pitchFamily="2" charset="2"/>
              <a:buChar char="q"/>
            </a:pPr>
            <a:r>
              <a:rPr lang="en-AU" sz="1000" dirty="0">
                <a:solidFill>
                  <a:schemeClr val="tx2"/>
                </a:solidFill>
                <a:latin typeface="VIC SemiBold" panose="00000700000000000000" pitchFamily="2" charset="0"/>
              </a:rPr>
              <a:t>Inspectors record ‘No action’ and any relevant insights </a:t>
            </a:r>
            <a:r>
              <a:rPr lang="en-AU" sz="1000" dirty="0">
                <a:solidFill>
                  <a:schemeClr val="tx2"/>
                </a:solidFill>
              </a:rPr>
              <a:t>to inform intelligence and support a continuous information cycle. Consider how repeated low-risk or minor non-compliances can inform future inspections or graduate a response to remedial action. For example, repeated instances of low-level non-compliance may constitute a more directive inspection approach or broader scope.</a:t>
            </a:r>
          </a:p>
          <a:p>
            <a:pPr marL="171450" indent="-171450">
              <a:spcBef>
                <a:spcPts val="400"/>
              </a:spcBef>
              <a:buFont typeface="Wingdings" panose="05000000000000000000" pitchFamily="2" charset="2"/>
              <a:buChar char="q"/>
            </a:pPr>
            <a:r>
              <a:rPr lang="en-AU" sz="1000" dirty="0">
                <a:solidFill>
                  <a:schemeClr val="tx2"/>
                </a:solidFill>
              </a:rPr>
              <a:t>If required, </a:t>
            </a:r>
            <a:r>
              <a:rPr lang="en-AU" sz="1000" dirty="0">
                <a:solidFill>
                  <a:schemeClr val="tx2"/>
                </a:solidFill>
                <a:latin typeface="VIC SemiBold" panose="00000700000000000000" pitchFamily="2" charset="0"/>
              </a:rPr>
              <a:t>inspectors issue inspection completion documents </a:t>
            </a:r>
            <a:r>
              <a:rPr lang="en-AU" sz="1000" dirty="0">
                <a:solidFill>
                  <a:schemeClr val="tx2"/>
                </a:solidFill>
              </a:rPr>
              <a:t>(letters or similar) to notify the regulated entity of the outcome of inspection. These could be aligned and connected to inspection recording tools (e.g., checklists) and templates to streamline or automate this process.</a:t>
            </a: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Formal decision and recommendations for further action</a:t>
            </a:r>
          </a:p>
          <a:p>
            <a:pPr marL="171450" indent="-171450">
              <a:spcAft>
                <a:spcPts val="300"/>
              </a:spcAft>
              <a:buFont typeface="Arial" panose="020B0604020202020204" pitchFamily="34" charset="0"/>
              <a:buChar char="•"/>
            </a:pPr>
            <a:r>
              <a:rPr lang="en-AU" sz="1000">
                <a:solidFill>
                  <a:schemeClr val="tx2"/>
                </a:solidFill>
              </a:rPr>
              <a:t>Inspection records and templates for inspection completion documents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Recorded no action</a:t>
            </a:r>
          </a:p>
          <a:p>
            <a:pPr marL="171450" indent="-171450">
              <a:spcAft>
                <a:spcPts val="300"/>
              </a:spcAft>
              <a:buFont typeface="Arial" panose="020B0604020202020204" pitchFamily="34" charset="0"/>
              <a:buChar char="•"/>
            </a:pPr>
            <a:r>
              <a:rPr lang="en-AU" sz="1000">
                <a:solidFill>
                  <a:schemeClr val="tx2"/>
                </a:solidFill>
              </a:rPr>
              <a:t>No action letter, if required</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8"/>
            <a:ext cx="8820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50">
                <a:solidFill>
                  <a:schemeClr val="tx2"/>
                </a:solidFill>
              </a:rPr>
              <a:t>Following the final decision, inspectors should be able to record ‘no action’ to close an inspection where no further action is required. This might arise where the inspection does not identify non-compliance, where any non-compliance does not require further action at this time or where all matters have been addressed at the time of the inspection.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Tree>
    <p:extLst>
      <p:ext uri="{BB962C8B-B14F-4D97-AF65-F5344CB8AC3E}">
        <p14:creationId xmlns:p14="http://schemas.microsoft.com/office/powerpoint/2010/main" val="30502778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8C7EAC-74CC-6298-4502-1BCBC86EE55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11" name="think-cell data - do not delete" hidden="1">
                        <a:extLst>
                          <a:ext uri="{FF2B5EF4-FFF2-40B4-BE49-F238E27FC236}">
                            <a16:creationId xmlns:a16="http://schemas.microsoft.com/office/drawing/2014/main" id="{368C7EAC-74CC-6298-4502-1BCBC86EE5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DC528A-B7FE-7A17-B5B8-6950BB66B3EF}"/>
              </a:ext>
            </a:extLst>
          </p:cNvPr>
          <p:cNvSpPr>
            <a:spLocks noGrp="1"/>
          </p:cNvSpPr>
          <p:nvPr>
            <p:ph type="title"/>
          </p:nvPr>
        </p:nvSpPr>
        <p:spPr>
          <a:xfrm>
            <a:off x="539999" y="541756"/>
            <a:ext cx="8820000" cy="348543"/>
          </a:xfrm>
        </p:spPr>
        <p:txBody>
          <a:bodyPr vert="horz"/>
          <a:lstStyle/>
          <a:p>
            <a:r>
              <a:rPr lang="en-AU"/>
              <a:t>Close out activity and follow-up</a:t>
            </a:r>
          </a:p>
        </p:txBody>
      </p:sp>
      <p:sp>
        <p:nvSpPr>
          <p:cNvPr id="16" name="Rectangle 15">
            <a:extLst>
              <a:ext uri="{FF2B5EF4-FFF2-40B4-BE49-F238E27FC236}">
                <a16:creationId xmlns:a16="http://schemas.microsoft.com/office/drawing/2014/main" id="{A123FE0D-E3B0-2E88-05F6-41B883CBB96D}"/>
              </a:ext>
            </a:extLst>
          </p:cNvPr>
          <p:cNvSpPr/>
          <p:nvPr/>
        </p:nvSpPr>
        <p:spPr>
          <a:xfrm>
            <a:off x="539999" y="2423572"/>
            <a:ext cx="8820000" cy="27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Bef>
                <a:spcPts val="500"/>
              </a:spcBef>
              <a:spcAft>
                <a:spcPts val="300"/>
              </a:spcAft>
              <a:buFont typeface="Wingdings" panose="05000000000000000000" pitchFamily="2" charset="2"/>
              <a:buChar char="q"/>
            </a:pPr>
            <a:r>
              <a:rPr lang="en-AU" sz="1000" dirty="0">
                <a:solidFill>
                  <a:schemeClr val="tx2"/>
                </a:solidFill>
                <a:latin typeface="VIC SemiBold" panose="00000700000000000000" pitchFamily="2" charset="0"/>
              </a:rPr>
              <a:t>You have developed clear guidance </a:t>
            </a:r>
            <a:r>
              <a:rPr lang="en-AU" sz="1000" dirty="0">
                <a:solidFill>
                  <a:schemeClr val="tx2"/>
                </a:solidFill>
              </a:rPr>
              <a:t>to ensure inspectors take all necessary steps to properly close out inspections. You may include guidance on when an inspection can be appropriately closed-out based on decisions made and the action taken in response to non-compliance.</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record decision outcomes, any remedial actions they have taken, and follow-up actions </a:t>
            </a:r>
            <a:r>
              <a:rPr lang="en-AU" sz="1000" dirty="0">
                <a:solidFill>
                  <a:schemeClr val="tx2"/>
                </a:solidFill>
                <a:latin typeface="VIC SemiBold" panose="00000700000000000000" pitchFamily="2" charset="0"/>
              </a:rPr>
              <a:t>in an accessible location </a:t>
            </a:r>
            <a:r>
              <a:rPr lang="en-AU" sz="1000" dirty="0">
                <a:solidFill>
                  <a:schemeClr val="tx2"/>
                </a:solidFill>
              </a:rPr>
              <a:t>(e.g., a central database), ensuring all information is linked to the entity's profile for future reference. This creates a complete, accessible record of the inspection, supporting intelligence and future inspections.</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(or designated staff) may </a:t>
            </a:r>
            <a:r>
              <a:rPr lang="en-AU" sz="1000" dirty="0">
                <a:solidFill>
                  <a:schemeClr val="tx2"/>
                </a:solidFill>
                <a:latin typeface="VIC SemiBold" panose="00000700000000000000" pitchFamily="2" charset="0"/>
              </a:rPr>
              <a:t>set internal reminder notifications </a:t>
            </a:r>
            <a:r>
              <a:rPr lang="en-AU" sz="1000" dirty="0">
                <a:solidFill>
                  <a:schemeClr val="tx2"/>
                </a:solidFill>
              </a:rPr>
              <a:t>for any follow-up actions required.</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(or  designated staff) </a:t>
            </a:r>
            <a:r>
              <a:rPr lang="en-AU" sz="1000" dirty="0">
                <a:solidFill>
                  <a:schemeClr val="tx2"/>
                </a:solidFill>
                <a:latin typeface="VIC SemiBold" panose="00000700000000000000" pitchFamily="2" charset="0"/>
              </a:rPr>
              <a:t>update the status of the inspection </a:t>
            </a:r>
            <a:r>
              <a:rPr lang="en-AU" sz="1000" dirty="0">
                <a:solidFill>
                  <a:schemeClr val="tx2"/>
                </a:solidFill>
              </a:rPr>
              <a:t>to complete in the appropriate system.</a:t>
            </a:r>
          </a:p>
          <a:p>
            <a:pPr marL="171450" indent="-171450">
              <a:spcBef>
                <a:spcPts val="500"/>
              </a:spcBef>
              <a:spcAft>
                <a:spcPts val="300"/>
              </a:spcAft>
              <a:buFont typeface="Wingdings" panose="05000000000000000000" pitchFamily="2" charset="2"/>
              <a:buChar char="q"/>
            </a:pPr>
            <a:r>
              <a:rPr lang="en-AU" sz="1000" dirty="0">
                <a:solidFill>
                  <a:schemeClr val="tx2"/>
                </a:solidFill>
              </a:rPr>
              <a:t>Inspectors (and/or designated staff) may </a:t>
            </a:r>
            <a:r>
              <a:rPr lang="en-AU" sz="1000" dirty="0">
                <a:solidFill>
                  <a:schemeClr val="tx2"/>
                </a:solidFill>
                <a:latin typeface="VIC SemiBold" panose="00000700000000000000" pitchFamily="2" charset="0"/>
              </a:rPr>
              <a:t>assess the effectiveness and impact of the inspection </a:t>
            </a:r>
            <a:r>
              <a:rPr lang="en-AU" sz="1000" dirty="0">
                <a:solidFill>
                  <a:schemeClr val="tx2"/>
                </a:solidFill>
              </a:rPr>
              <a:t>based on objectives and requirements outlined in the ‘</a:t>
            </a:r>
            <a:r>
              <a:rPr lang="en-AU" sz="1000" i="1" dirty="0">
                <a:solidFill>
                  <a:schemeClr val="accent5"/>
                </a:solidFill>
                <a:hlinkClick r:id="rId5" action="ppaction://hlinksldjump">
                  <a:extLst>
                    <a:ext uri="{A12FA001-AC4F-418D-AE19-62706E023703}">
                      <ahyp:hlinkClr xmlns:ahyp="http://schemas.microsoft.com/office/drawing/2018/hyperlinkcolor" val="tx"/>
                    </a:ext>
                  </a:extLst>
                </a:hlinkClick>
              </a:rPr>
              <a:t>Communicate requirements</a:t>
            </a:r>
            <a:r>
              <a:rPr lang="en-AU" sz="1000" dirty="0">
                <a:solidFill>
                  <a:schemeClr val="tx2"/>
                </a:solidFill>
              </a:rPr>
              <a:t>’ step.</a:t>
            </a:r>
          </a:p>
          <a:p>
            <a:pPr marL="171450" indent="-171450">
              <a:spcBef>
                <a:spcPts val="500"/>
              </a:spcBef>
              <a:spcAft>
                <a:spcPts val="300"/>
              </a:spcAft>
              <a:buFont typeface="Wingdings" panose="05000000000000000000" pitchFamily="2" charset="2"/>
              <a:buChar char="q"/>
            </a:pPr>
            <a:r>
              <a:rPr lang="en-AU" sz="1000" dirty="0">
                <a:solidFill>
                  <a:schemeClr val="tx2"/>
                </a:solidFill>
              </a:rPr>
              <a:t>You </a:t>
            </a:r>
            <a:r>
              <a:rPr lang="en-AU" sz="1000" dirty="0">
                <a:solidFill>
                  <a:schemeClr val="tx2"/>
                </a:solidFill>
                <a:latin typeface="VIC SemiBold" panose="00000700000000000000" pitchFamily="2" charset="0"/>
              </a:rPr>
              <a:t>collect feedback from both inspectors and regulated entities </a:t>
            </a:r>
            <a:r>
              <a:rPr lang="en-AU" sz="1000" dirty="0">
                <a:solidFill>
                  <a:schemeClr val="tx2"/>
                </a:solidFill>
              </a:rPr>
              <a:t>to continuously improve the inspection process. However, exercise discretion when collecting feedback from regulated entities, as in some cases, their incentives may not align with the regulator's goals of minimising social, economic, or environmental harms. </a:t>
            </a:r>
            <a:endParaRPr lang="en-AU" sz="1000" dirty="0">
              <a:solidFill>
                <a:schemeClr val="accent1"/>
              </a:solidFill>
            </a:endParaRPr>
          </a:p>
        </p:txBody>
      </p:sp>
      <p:sp>
        <p:nvSpPr>
          <p:cNvPr id="4" name="Half Frame 3">
            <a:extLst>
              <a:ext uri="{FF2B5EF4-FFF2-40B4-BE49-F238E27FC236}">
                <a16:creationId xmlns:a16="http://schemas.microsoft.com/office/drawing/2014/main" id="{0984B4B5-54A6-020C-36A3-15EB94F3144D}"/>
              </a:ext>
            </a:extLst>
          </p:cNvPr>
          <p:cNvSpPr/>
          <p:nvPr/>
        </p:nvSpPr>
        <p:spPr>
          <a:xfrm>
            <a:off x="479425" y="216264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9" name="Rectangle 18">
            <a:extLst>
              <a:ext uri="{FF2B5EF4-FFF2-40B4-BE49-F238E27FC236}">
                <a16:creationId xmlns:a16="http://schemas.microsoft.com/office/drawing/2014/main" id="{CA734CC4-D159-2939-4DDA-0E3FA7AE128F}"/>
              </a:ext>
            </a:extLst>
          </p:cNvPr>
          <p:cNvSpPr/>
          <p:nvPr/>
        </p:nvSpPr>
        <p:spPr>
          <a:xfrm>
            <a:off x="539999" y="2225573"/>
            <a:ext cx="2774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WHAT ‘BETTER PRACTICE’ LOOKS LIKE</a:t>
            </a:r>
          </a:p>
        </p:txBody>
      </p:sp>
      <p:sp>
        <p:nvSpPr>
          <p:cNvPr id="22" name="Rectangle 21">
            <a:extLst>
              <a:ext uri="{FF2B5EF4-FFF2-40B4-BE49-F238E27FC236}">
                <a16:creationId xmlns:a16="http://schemas.microsoft.com/office/drawing/2014/main" id="{617EE24B-30A4-217A-EA13-34D08ED4F925}"/>
              </a:ext>
            </a:extLst>
          </p:cNvPr>
          <p:cNvSpPr/>
          <p:nvPr/>
        </p:nvSpPr>
        <p:spPr>
          <a:xfrm>
            <a:off x="53999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The recorded action, required follow-up actions and timeframes</a:t>
            </a:r>
          </a:p>
        </p:txBody>
      </p:sp>
      <p:sp>
        <p:nvSpPr>
          <p:cNvPr id="23" name="Rectangle 22">
            <a:extLst>
              <a:ext uri="{FF2B5EF4-FFF2-40B4-BE49-F238E27FC236}">
                <a16:creationId xmlns:a16="http://schemas.microsoft.com/office/drawing/2014/main" id="{BE40685E-F6AE-9737-67EA-56CBE8B797FC}"/>
              </a:ext>
            </a:extLst>
          </p:cNvPr>
          <p:cNvSpPr/>
          <p:nvPr/>
        </p:nvSpPr>
        <p:spPr>
          <a:xfrm>
            <a:off x="4994449" y="5544814"/>
            <a:ext cx="436555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t">
            <a:noAutofit/>
          </a:bodyPr>
          <a:lstStyle/>
          <a:p>
            <a:pPr marL="171450" indent="-171450">
              <a:spcAft>
                <a:spcPts val="300"/>
              </a:spcAft>
              <a:buFont typeface="Arial" panose="020B0604020202020204" pitchFamily="34" charset="0"/>
              <a:buChar char="•"/>
            </a:pPr>
            <a:r>
              <a:rPr lang="en-AU" sz="1000">
                <a:solidFill>
                  <a:schemeClr val="tx2"/>
                </a:solidFill>
              </a:rPr>
              <a:t>Feedback for inspection process improvement</a:t>
            </a:r>
          </a:p>
          <a:p>
            <a:pPr marL="171450" indent="-171450">
              <a:spcAft>
                <a:spcPts val="300"/>
              </a:spcAft>
              <a:buFont typeface="Arial" panose="020B0604020202020204" pitchFamily="34" charset="0"/>
              <a:buChar char="•"/>
            </a:pPr>
            <a:r>
              <a:rPr lang="en-AU" sz="1000">
                <a:solidFill>
                  <a:schemeClr val="tx2"/>
                </a:solidFill>
              </a:rPr>
              <a:t>Follow-up action reminders</a:t>
            </a:r>
          </a:p>
        </p:txBody>
      </p:sp>
      <p:sp>
        <p:nvSpPr>
          <p:cNvPr id="5" name="Half Frame 4">
            <a:extLst>
              <a:ext uri="{FF2B5EF4-FFF2-40B4-BE49-F238E27FC236}">
                <a16:creationId xmlns:a16="http://schemas.microsoft.com/office/drawing/2014/main" id="{D56F2007-C98E-E0E2-C7F2-30B941129086}"/>
              </a:ext>
            </a:extLst>
          </p:cNvPr>
          <p:cNvSpPr/>
          <p:nvPr/>
        </p:nvSpPr>
        <p:spPr>
          <a:xfrm>
            <a:off x="479425"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6" name="Half Frame 5">
            <a:extLst>
              <a:ext uri="{FF2B5EF4-FFF2-40B4-BE49-F238E27FC236}">
                <a16:creationId xmlns:a16="http://schemas.microsoft.com/office/drawing/2014/main" id="{86901C07-AF59-73E6-19F2-B45AB6AB27B9}"/>
              </a:ext>
            </a:extLst>
          </p:cNvPr>
          <p:cNvSpPr/>
          <p:nvPr/>
        </p:nvSpPr>
        <p:spPr>
          <a:xfrm>
            <a:off x="4930949" y="5288634"/>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20" name="Rectangle 19">
            <a:extLst>
              <a:ext uri="{FF2B5EF4-FFF2-40B4-BE49-F238E27FC236}">
                <a16:creationId xmlns:a16="http://schemas.microsoft.com/office/drawing/2014/main" id="{287C7A7F-8E94-2EB2-6DFE-699F14806AD6}"/>
              </a:ext>
            </a:extLst>
          </p:cNvPr>
          <p:cNvSpPr/>
          <p:nvPr/>
        </p:nvSpPr>
        <p:spPr>
          <a:xfrm>
            <a:off x="53999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INPUTS</a:t>
            </a:r>
          </a:p>
        </p:txBody>
      </p:sp>
      <p:sp>
        <p:nvSpPr>
          <p:cNvPr id="24" name="Rectangle 23">
            <a:extLst>
              <a:ext uri="{FF2B5EF4-FFF2-40B4-BE49-F238E27FC236}">
                <a16:creationId xmlns:a16="http://schemas.microsoft.com/office/drawing/2014/main" id="{697D7E17-4138-B05B-FFD7-B1A68924FC00}"/>
              </a:ext>
            </a:extLst>
          </p:cNvPr>
          <p:cNvSpPr/>
          <p:nvPr/>
        </p:nvSpPr>
        <p:spPr>
          <a:xfrm>
            <a:off x="4994449" y="5346814"/>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OUTPUTS</a:t>
            </a:r>
          </a:p>
        </p:txBody>
      </p:sp>
      <p:sp>
        <p:nvSpPr>
          <p:cNvPr id="15" name="Rectangle 14">
            <a:extLst>
              <a:ext uri="{FF2B5EF4-FFF2-40B4-BE49-F238E27FC236}">
                <a16:creationId xmlns:a16="http://schemas.microsoft.com/office/drawing/2014/main" id="{469CBEF3-E3CF-7EBE-0976-B34F6113A5E9}"/>
              </a:ext>
            </a:extLst>
          </p:cNvPr>
          <p:cNvSpPr/>
          <p:nvPr/>
        </p:nvSpPr>
        <p:spPr>
          <a:xfrm>
            <a:off x="539999" y="1453549"/>
            <a:ext cx="8820000" cy="60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a:solidFill>
                  <a:schemeClr val="tx2"/>
                </a:solidFill>
              </a:rPr>
              <a:t>On concluding an inspection, this component includes documenting the outcomes, initiating any necessary follow-up actions and marking the inspection as complete. Use this step to reflect on the success of the inspection and feed insights into future intelligence. </a:t>
            </a:r>
          </a:p>
        </p:txBody>
      </p:sp>
      <p:sp>
        <p:nvSpPr>
          <p:cNvPr id="2" name="Half Frame 1">
            <a:extLst>
              <a:ext uri="{FF2B5EF4-FFF2-40B4-BE49-F238E27FC236}">
                <a16:creationId xmlns:a16="http://schemas.microsoft.com/office/drawing/2014/main" id="{2904563A-45B0-63FC-9AF8-118B866DF8EB}"/>
              </a:ext>
            </a:extLst>
          </p:cNvPr>
          <p:cNvSpPr/>
          <p:nvPr/>
        </p:nvSpPr>
        <p:spPr>
          <a:xfrm>
            <a:off x="479425" y="1197506"/>
            <a:ext cx="266700" cy="266700"/>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8" name="Rectangle 17">
            <a:extLst>
              <a:ext uri="{FF2B5EF4-FFF2-40B4-BE49-F238E27FC236}">
                <a16:creationId xmlns:a16="http://schemas.microsoft.com/office/drawing/2014/main" id="{831B8719-E9E8-D922-8D35-B44D716B4470}"/>
              </a:ext>
            </a:extLst>
          </p:cNvPr>
          <p:cNvSpPr/>
          <p:nvPr/>
        </p:nvSpPr>
        <p:spPr>
          <a:xfrm>
            <a:off x="539999" y="1255549"/>
            <a:ext cx="1123701"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DESCRIPTION</a:t>
            </a:r>
          </a:p>
        </p:txBody>
      </p:sp>
    </p:spTree>
    <p:extLst>
      <p:ext uri="{BB962C8B-B14F-4D97-AF65-F5344CB8AC3E}">
        <p14:creationId xmlns:p14="http://schemas.microsoft.com/office/powerpoint/2010/main" val="1881287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4489BA1D-3706-9D9F-3A0F-168A0E11C3D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5" name="think-cell data - do not delete" hidden="1">
                        <a:extLst>
                          <a:ext uri="{FF2B5EF4-FFF2-40B4-BE49-F238E27FC236}">
                            <a16:creationId xmlns:a16="http://schemas.microsoft.com/office/drawing/2014/main" id="{4489BA1D-3706-9D9F-3A0F-168A0E11C3D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B853E69-A90C-3E89-6E59-4F50810429A8}"/>
              </a:ext>
            </a:extLst>
          </p:cNvPr>
          <p:cNvSpPr>
            <a:spLocks noGrp="1"/>
          </p:cNvSpPr>
          <p:nvPr>
            <p:ph type="title"/>
          </p:nvPr>
        </p:nvSpPr>
        <p:spPr>
          <a:xfrm>
            <a:off x="539999" y="541756"/>
            <a:ext cx="8820000" cy="348543"/>
          </a:xfrm>
        </p:spPr>
        <p:txBody>
          <a:bodyPr vert="horz"/>
          <a:lstStyle/>
          <a:p>
            <a:r>
              <a:rPr lang="en-AU" b="1" dirty="0"/>
              <a:t>Pause and reflect </a:t>
            </a:r>
            <a:r>
              <a:rPr lang="en-AU" dirty="0"/>
              <a:t>| Summary of Part B – design and implement </a:t>
            </a:r>
            <a:endParaRPr lang="en-AU" dirty="0">
              <a:highlight>
                <a:srgbClr val="FFFF00"/>
              </a:highlight>
            </a:endParaRPr>
          </a:p>
        </p:txBody>
      </p:sp>
      <p:sp>
        <p:nvSpPr>
          <p:cNvPr id="33" name="Content Placeholder 1">
            <a:extLst>
              <a:ext uri="{FF2B5EF4-FFF2-40B4-BE49-F238E27FC236}">
                <a16:creationId xmlns:a16="http://schemas.microsoft.com/office/drawing/2014/main" id="{F98D407E-A1CB-A66B-19ED-C8DE5551F8D5}"/>
              </a:ext>
            </a:extLst>
          </p:cNvPr>
          <p:cNvSpPr>
            <a:spLocks noGrp="1"/>
          </p:cNvSpPr>
          <p:nvPr>
            <p:ph sz="quarter" idx="13"/>
          </p:nvPr>
        </p:nvSpPr>
        <p:spPr>
          <a:xfrm>
            <a:off x="539999" y="1251508"/>
            <a:ext cx="8820000" cy="744932"/>
          </a:xfrm>
        </p:spPr>
        <p:txBody>
          <a:bodyPr vert="horz" lIns="0" tIns="45713" rIns="0" bIns="45713" rtlCol="0" anchor="t">
            <a:noAutofit/>
          </a:bodyPr>
          <a:lstStyle/>
          <a:p>
            <a:pPr marL="0" indent="0">
              <a:buClr>
                <a:schemeClr val="tx2"/>
              </a:buClr>
              <a:buNone/>
            </a:pPr>
            <a:r>
              <a:rPr lang="en-AU" sz="1000" b="1">
                <a:cs typeface="Segoe UI"/>
              </a:rPr>
              <a:t>Part B supports you to review and implement better practice inspections processes. </a:t>
            </a:r>
          </a:p>
          <a:p>
            <a:pPr marL="0" indent="0">
              <a:buClr>
                <a:schemeClr val="tx2"/>
              </a:buClr>
              <a:buNone/>
            </a:pPr>
            <a:r>
              <a:rPr lang="en-AU" sz="1000">
                <a:cs typeface="Segoe UI"/>
              </a:rPr>
              <a:t>Review the below to consolidate your findings from Part B and to ensure you have conducted the appropriate actions to prepare for digital reform. </a:t>
            </a:r>
          </a:p>
        </p:txBody>
      </p:sp>
      <p:sp>
        <p:nvSpPr>
          <p:cNvPr id="4" name="Rectangle 3">
            <a:extLst>
              <a:ext uri="{FF2B5EF4-FFF2-40B4-BE49-F238E27FC236}">
                <a16:creationId xmlns:a16="http://schemas.microsoft.com/office/drawing/2014/main" id="{D84E1ABD-09C0-34B4-2515-48183DD677F2}"/>
              </a:ext>
            </a:extLst>
          </p:cNvPr>
          <p:cNvSpPr/>
          <p:nvPr/>
        </p:nvSpPr>
        <p:spPr>
          <a:xfrm>
            <a:off x="539999" y="2148840"/>
            <a:ext cx="4365550" cy="2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a:solidFill>
                  <a:schemeClr val="bg1"/>
                </a:solidFill>
                <a:latin typeface="VIC SemiBold" panose="00000700000000000000" pitchFamily="50" charset="0"/>
              </a:rPr>
              <a:t>ACTIONS TO SUPPORT ‘BETTER PRACTICE’ INCLUDE…</a:t>
            </a:r>
          </a:p>
        </p:txBody>
      </p:sp>
      <p:sp>
        <p:nvSpPr>
          <p:cNvPr id="6" name="Rectangle 5">
            <a:extLst>
              <a:ext uri="{FF2B5EF4-FFF2-40B4-BE49-F238E27FC236}">
                <a16:creationId xmlns:a16="http://schemas.microsoft.com/office/drawing/2014/main" id="{9D8787CA-B4CC-2C3E-E783-018DAE389F8A}"/>
              </a:ext>
            </a:extLst>
          </p:cNvPr>
          <p:cNvSpPr/>
          <p:nvPr/>
        </p:nvSpPr>
        <p:spPr>
          <a:xfrm>
            <a:off x="4994449" y="2148840"/>
            <a:ext cx="4365550" cy="23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a:solidFill>
                  <a:schemeClr val="tx2"/>
                </a:solidFill>
                <a:latin typeface="VIC SemiBold" panose="00000700000000000000" pitchFamily="50" charset="0"/>
              </a:rPr>
              <a:t>DIGITAL READINESS MEANS…</a:t>
            </a:r>
          </a:p>
        </p:txBody>
      </p:sp>
      <p:sp>
        <p:nvSpPr>
          <p:cNvPr id="7" name="Rectangle 6">
            <a:extLst>
              <a:ext uri="{FF2B5EF4-FFF2-40B4-BE49-F238E27FC236}">
                <a16:creationId xmlns:a16="http://schemas.microsoft.com/office/drawing/2014/main" id="{E41C40E5-BFD6-0898-3ACA-3BB32AE9D26F}"/>
              </a:ext>
            </a:extLst>
          </p:cNvPr>
          <p:cNvSpPr/>
          <p:nvPr/>
        </p:nvSpPr>
        <p:spPr>
          <a:xfrm>
            <a:off x="539999" y="2468880"/>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Identify where your current processes are and are not meeting better practice.</a:t>
            </a:r>
          </a:p>
        </p:txBody>
      </p:sp>
      <p:sp>
        <p:nvSpPr>
          <p:cNvPr id="8" name="Rectangle 7">
            <a:extLst>
              <a:ext uri="{FF2B5EF4-FFF2-40B4-BE49-F238E27FC236}">
                <a16:creationId xmlns:a16="http://schemas.microsoft.com/office/drawing/2014/main" id="{8FE98830-AABD-E335-61CA-8D928AC9E2DE}"/>
              </a:ext>
            </a:extLst>
          </p:cNvPr>
          <p:cNvSpPr/>
          <p:nvPr/>
        </p:nvSpPr>
        <p:spPr>
          <a:xfrm>
            <a:off x="4994449" y="2468880"/>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dirty="0">
                <a:solidFill>
                  <a:schemeClr val="tx2"/>
                </a:solidFill>
                <a:latin typeface="+mj-lt"/>
                <a:cs typeface="Segoe UI" panose="020B0502040204020203" pitchFamily="34" charset="0"/>
              </a:rPr>
              <a:t>You have reviewed your current digital systems and tools to identify limitations and possible improvements to reach better practice.</a:t>
            </a:r>
          </a:p>
        </p:txBody>
      </p:sp>
      <p:sp>
        <p:nvSpPr>
          <p:cNvPr id="9" name="Rectangle 8">
            <a:extLst>
              <a:ext uri="{FF2B5EF4-FFF2-40B4-BE49-F238E27FC236}">
                <a16:creationId xmlns:a16="http://schemas.microsoft.com/office/drawing/2014/main" id="{033267D3-05BA-6C1E-16E4-B4C6021F2EEF}"/>
              </a:ext>
            </a:extLst>
          </p:cNvPr>
          <p:cNvSpPr/>
          <p:nvPr/>
        </p:nvSpPr>
        <p:spPr>
          <a:xfrm>
            <a:off x="539999" y="3166959"/>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Outline the actions required to implement better practice and prioritise the actions that offer the most value for the resources you’ll need.</a:t>
            </a:r>
          </a:p>
        </p:txBody>
      </p:sp>
      <p:sp>
        <p:nvSpPr>
          <p:cNvPr id="10" name="Rectangle 9">
            <a:extLst>
              <a:ext uri="{FF2B5EF4-FFF2-40B4-BE49-F238E27FC236}">
                <a16:creationId xmlns:a16="http://schemas.microsoft.com/office/drawing/2014/main" id="{51EB5A4F-03B8-9362-64C5-B1E038C44593}"/>
              </a:ext>
            </a:extLst>
          </p:cNvPr>
          <p:cNvSpPr/>
          <p:nvPr/>
        </p:nvSpPr>
        <p:spPr>
          <a:xfrm>
            <a:off x="4994449" y="3166959"/>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Where possible, define clear rules and processes within and between stages to help automate tasks and improve digital workflows.</a:t>
            </a:r>
          </a:p>
        </p:txBody>
      </p:sp>
      <p:sp>
        <p:nvSpPr>
          <p:cNvPr id="11" name="Rectangle 10">
            <a:extLst>
              <a:ext uri="{FF2B5EF4-FFF2-40B4-BE49-F238E27FC236}">
                <a16:creationId xmlns:a16="http://schemas.microsoft.com/office/drawing/2014/main" id="{E6258602-98AE-F744-469B-9015C500840C}"/>
              </a:ext>
            </a:extLst>
          </p:cNvPr>
          <p:cNvSpPr/>
          <p:nvPr/>
        </p:nvSpPr>
        <p:spPr>
          <a:xfrm>
            <a:off x="539999" y="3865037"/>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Develop a series of user friendly and accessible guidance in line with better practice for inspectors and relevant teams to conduct effective inspection processes.</a:t>
            </a:r>
          </a:p>
        </p:txBody>
      </p:sp>
      <p:sp>
        <p:nvSpPr>
          <p:cNvPr id="12" name="Rectangle 11">
            <a:extLst>
              <a:ext uri="{FF2B5EF4-FFF2-40B4-BE49-F238E27FC236}">
                <a16:creationId xmlns:a16="http://schemas.microsoft.com/office/drawing/2014/main" id="{D00BC2AD-2958-4D7B-5765-1372A99B7580}"/>
              </a:ext>
            </a:extLst>
          </p:cNvPr>
          <p:cNvSpPr/>
          <p:nvPr/>
        </p:nvSpPr>
        <p:spPr>
          <a:xfrm>
            <a:off x="4994449" y="3865037"/>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You collect and categorise information consistently to allow for comparable inputs and automation. This also supports coregulation through common data categories and taxonomy.</a:t>
            </a:r>
          </a:p>
        </p:txBody>
      </p:sp>
      <p:sp>
        <p:nvSpPr>
          <p:cNvPr id="13" name="Rectangle 12">
            <a:extLst>
              <a:ext uri="{FF2B5EF4-FFF2-40B4-BE49-F238E27FC236}">
                <a16:creationId xmlns:a16="http://schemas.microsoft.com/office/drawing/2014/main" id="{4A953B82-F822-ED48-35B4-553455910FF9}"/>
              </a:ext>
            </a:extLst>
          </p:cNvPr>
          <p:cNvSpPr/>
          <p:nvPr/>
        </p:nvSpPr>
        <p:spPr>
          <a:xfrm>
            <a:off x="539999" y="4563115"/>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Consider how your inputs such as regulatory approach, different triggers and broader intelligence influence each stage of the inspection process.</a:t>
            </a:r>
          </a:p>
        </p:txBody>
      </p:sp>
      <p:sp>
        <p:nvSpPr>
          <p:cNvPr id="14" name="Rectangle 13">
            <a:extLst>
              <a:ext uri="{FF2B5EF4-FFF2-40B4-BE49-F238E27FC236}">
                <a16:creationId xmlns:a16="http://schemas.microsoft.com/office/drawing/2014/main" id="{23F57812-E15A-D7BF-0F98-FAF086723A8D}"/>
              </a:ext>
            </a:extLst>
          </p:cNvPr>
          <p:cNvSpPr/>
          <p:nvPr/>
        </p:nvSpPr>
        <p:spPr>
          <a:xfrm>
            <a:off x="4994449" y="4563115"/>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Digital systems and tools are used to support an interconnected, continuous information cycle to drive smarter, evidence-based regulation.</a:t>
            </a:r>
          </a:p>
        </p:txBody>
      </p:sp>
      <p:sp>
        <p:nvSpPr>
          <p:cNvPr id="15" name="Rectangle 14">
            <a:extLst>
              <a:ext uri="{FF2B5EF4-FFF2-40B4-BE49-F238E27FC236}">
                <a16:creationId xmlns:a16="http://schemas.microsoft.com/office/drawing/2014/main" id="{E229650F-0198-37B5-AC36-45466018C49D}"/>
              </a:ext>
            </a:extLst>
          </p:cNvPr>
          <p:cNvSpPr/>
          <p:nvPr/>
        </p:nvSpPr>
        <p:spPr>
          <a:xfrm>
            <a:off x="539999" y="5261194"/>
            <a:ext cx="436555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00">
                <a:solidFill>
                  <a:schemeClr val="tx2"/>
                </a:solidFill>
                <a:latin typeface="+mj-lt"/>
                <a:cs typeface="Segoe UI" panose="020B0502040204020203" pitchFamily="34" charset="0"/>
              </a:rPr>
              <a:t>Reflect on how better practice considerations could be applied to your broader regulatory practice.</a:t>
            </a:r>
          </a:p>
        </p:txBody>
      </p:sp>
    </p:spTree>
    <p:extLst>
      <p:ext uri="{BB962C8B-B14F-4D97-AF65-F5344CB8AC3E}">
        <p14:creationId xmlns:p14="http://schemas.microsoft.com/office/powerpoint/2010/main" val="3173806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sp>
        <p:nvSpPr>
          <p:cNvPr id="28" name="Rectangle 27">
            <a:extLst>
              <a:ext uri="{FF2B5EF4-FFF2-40B4-BE49-F238E27FC236}">
                <a16:creationId xmlns:a16="http://schemas.microsoft.com/office/drawing/2014/main" id="{40725E05-886F-E176-1B6C-8E193B19E4F3}"/>
              </a:ext>
            </a:extLst>
          </p:cNvPr>
          <p:cNvSpPr/>
          <p:nvPr/>
        </p:nvSpPr>
        <p:spPr>
          <a:xfrm>
            <a:off x="4953000" y="0"/>
            <a:ext cx="4953000" cy="6165909"/>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27" name="Text Placeholder 4">
            <a:extLst>
              <a:ext uri="{FF2B5EF4-FFF2-40B4-BE49-F238E27FC236}">
                <a16:creationId xmlns:a16="http://schemas.microsoft.com/office/drawing/2014/main" id="{CC873692-AA1D-2F57-9EB5-8776B94094C0}"/>
              </a:ext>
            </a:extLst>
          </p:cNvPr>
          <p:cNvSpPr txBox="1">
            <a:spLocks/>
          </p:cNvSpPr>
          <p:nvPr/>
        </p:nvSpPr>
        <p:spPr>
          <a:xfrm>
            <a:off x="1679054" y="3164548"/>
            <a:ext cx="2800667" cy="698988"/>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spcBef>
                <a:spcPts val="600"/>
              </a:spcBef>
              <a:defRPr/>
            </a:pPr>
            <a:r>
              <a:rPr lang="en-AU" sz="1050">
                <a:solidFill>
                  <a:prstClr val="white"/>
                </a:solidFill>
              </a:rPr>
              <a:t>Further information to support and enable ‘better practice’</a:t>
            </a:r>
            <a:r>
              <a:rPr kumimoji="0" lang="en-AU" sz="1050" b="0" i="0" u="none" strike="noStrike" kern="1200" cap="none" spc="0" normalizeH="0" baseline="0" noProof="0">
                <a:ln>
                  <a:noFill/>
                </a:ln>
                <a:solidFill>
                  <a:prstClr val="white"/>
                </a:solidFill>
                <a:effectLst/>
                <a:uLnTx/>
                <a:uFillTx/>
                <a:latin typeface="VIC"/>
                <a:cs typeface="Segoe UI" panose="020B0502040204020203" pitchFamily="34" charset="0"/>
              </a:rPr>
              <a:t>.</a:t>
            </a:r>
          </a:p>
        </p:txBody>
      </p:sp>
      <p:sp>
        <p:nvSpPr>
          <p:cNvPr id="5" name="Text Placeholder 4">
            <a:extLst>
              <a:ext uri="{FF2B5EF4-FFF2-40B4-BE49-F238E27FC236}">
                <a16:creationId xmlns:a16="http://schemas.microsoft.com/office/drawing/2014/main" id="{76093ED4-8FF0-9FC1-A8BE-8DC5E403C6EF}"/>
              </a:ext>
            </a:extLst>
          </p:cNvPr>
          <p:cNvSpPr>
            <a:spLocks noGrp="1"/>
          </p:cNvSpPr>
          <p:nvPr>
            <p:ph type="body" sz="quarter" idx="10"/>
          </p:nvPr>
        </p:nvSpPr>
        <p:spPr>
          <a:xfrm>
            <a:off x="1126241" y="2122447"/>
            <a:ext cx="3353480" cy="848236"/>
          </a:xfrm>
          <a:noFill/>
        </p:spPr>
        <p:txBody>
          <a:bodyPr lIns="540000"/>
          <a:lstStyle/>
          <a:p>
            <a:r>
              <a:rPr lang="en-AU" sz="3600" dirty="0">
                <a:latin typeface="VIC SemiBold" panose="00000700000000000000" pitchFamily="50" charset="0"/>
              </a:rPr>
              <a:t>Appendices</a:t>
            </a:r>
          </a:p>
        </p:txBody>
      </p:sp>
    </p:spTree>
    <p:extLst>
      <p:ext uri="{BB962C8B-B14F-4D97-AF65-F5344CB8AC3E}">
        <p14:creationId xmlns:p14="http://schemas.microsoft.com/office/powerpoint/2010/main" val="28352524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2964D38B-4F6D-0250-05BF-57369CA70B88}"/>
              </a:ext>
            </a:extLst>
          </p:cNvPr>
          <p:cNvSpPr>
            <a:spLocks noGrp="1"/>
          </p:cNvSpPr>
          <p:nvPr>
            <p:ph sz="quarter" idx="13"/>
          </p:nvPr>
        </p:nvSpPr>
        <p:spPr>
          <a:xfrm>
            <a:off x="543000" y="1268761"/>
            <a:ext cx="4553837" cy="1416546"/>
          </a:xfrm>
        </p:spPr>
        <p:txBody>
          <a:bodyPr vert="horz" lIns="0" tIns="45713" rIns="0" bIns="45713" rtlCol="0" anchor="t">
            <a:noAutofit/>
          </a:bodyPr>
          <a:lstStyle/>
          <a:p>
            <a:pPr marL="0" indent="0">
              <a:spcBef>
                <a:spcPts val="0"/>
              </a:spcBef>
              <a:buNone/>
            </a:pPr>
            <a:r>
              <a:rPr lang="en-AU" sz="1000"/>
              <a:t>Compliance monitoring is just one of the regulatory tools at your disposal. Effective, better practice compliance requires the thoughtful use of all tools available to you as a regulator to mitigate non-compliance.</a:t>
            </a:r>
          </a:p>
          <a:p>
            <a:pPr marL="0" indent="0">
              <a:spcBef>
                <a:spcPts val="0"/>
              </a:spcBef>
              <a:buNone/>
            </a:pPr>
            <a:r>
              <a:rPr lang="en-AU" sz="1000">
                <a:cs typeface="Segoe UI"/>
              </a:rPr>
              <a:t>Consider your emphasis of effort and how your use of tools, </a:t>
            </a:r>
            <a:r>
              <a:rPr lang="en-AU" sz="1000">
                <a:latin typeface="VIC Medium" panose="00000600000000000000" pitchFamily="2" charset="0"/>
                <a:cs typeface="Segoe UI"/>
              </a:rPr>
              <a:t>your regulatory posture</a:t>
            </a:r>
            <a:r>
              <a:rPr lang="en-AU" sz="1000">
                <a:cs typeface="Segoe UI"/>
              </a:rPr>
              <a:t>, aligns with your strategy and approach.</a:t>
            </a:r>
          </a:p>
          <a:p>
            <a:pPr marL="0" indent="0">
              <a:spcBef>
                <a:spcPts val="0"/>
              </a:spcBef>
              <a:buNone/>
            </a:pPr>
            <a:r>
              <a:rPr lang="en-AU" sz="1000">
                <a:cs typeface="Segoe UI"/>
              </a:rPr>
              <a:t>The regulatory tools at your disposal are likely to include:</a:t>
            </a:r>
            <a:endParaRPr lang="en-AU" sz="1000"/>
          </a:p>
        </p:txBody>
      </p:sp>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Review the regulatory tools available to you</a:t>
            </a:r>
          </a:p>
        </p:txBody>
      </p:sp>
      <p:grpSp>
        <p:nvGrpSpPr>
          <p:cNvPr id="119" name="Group 118">
            <a:extLst>
              <a:ext uri="{FF2B5EF4-FFF2-40B4-BE49-F238E27FC236}">
                <a16:creationId xmlns:a16="http://schemas.microsoft.com/office/drawing/2014/main" id="{BB2089EC-4F0E-5FA3-9B5C-33EAECDFB496}"/>
              </a:ext>
            </a:extLst>
          </p:cNvPr>
          <p:cNvGrpSpPr/>
          <p:nvPr/>
        </p:nvGrpSpPr>
        <p:grpSpPr>
          <a:xfrm>
            <a:off x="543000" y="2717106"/>
            <a:ext cx="4553837" cy="438399"/>
            <a:chOff x="543000" y="2796333"/>
            <a:chExt cx="4553837" cy="438399"/>
          </a:xfrm>
        </p:grpSpPr>
        <p:sp>
          <p:nvSpPr>
            <p:cNvPr id="99" name="Rectangle 98">
              <a:extLst>
                <a:ext uri="{FF2B5EF4-FFF2-40B4-BE49-F238E27FC236}">
                  <a16:creationId xmlns:a16="http://schemas.microsoft.com/office/drawing/2014/main" id="{3B7E5206-D673-54FD-87DC-D539438A8098}"/>
                </a:ext>
              </a:extLst>
            </p:cNvPr>
            <p:cNvSpPr/>
            <p:nvPr/>
          </p:nvSpPr>
          <p:spPr>
            <a:xfrm>
              <a:off x="543000" y="2796333"/>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chemeClr val="tx2"/>
                  </a:solidFill>
                  <a:effectLst/>
                  <a:uLnTx/>
                  <a:uFillTx/>
                  <a:latin typeface="VIC"/>
                  <a:ea typeface="+mn-ea"/>
                  <a:cs typeface="Segoe UI"/>
                </a:rPr>
                <a:t>Permissions: </a:t>
              </a:r>
              <a:r>
                <a:rPr kumimoji="0" lang="en-AU" sz="1000" b="0" i="0" u="none" strike="noStrike" kern="1200" cap="none" spc="0" normalizeH="0" baseline="0" noProof="0">
                  <a:ln>
                    <a:noFill/>
                  </a:ln>
                  <a:solidFill>
                    <a:schemeClr val="tx2"/>
                  </a:solidFill>
                  <a:effectLst/>
                  <a:uLnTx/>
                  <a:uFillTx/>
                  <a:latin typeface="VIC"/>
                  <a:ea typeface="+mn-ea"/>
                  <a:cs typeface="Segoe UI"/>
                </a:rPr>
                <a:t>Granting approval for entities to conduct certain activities.</a:t>
              </a:r>
            </a:p>
          </p:txBody>
        </p:sp>
        <p:cxnSp>
          <p:nvCxnSpPr>
            <p:cNvPr id="100" name="Straight Connector 99">
              <a:extLst>
                <a:ext uri="{FF2B5EF4-FFF2-40B4-BE49-F238E27FC236}">
                  <a16:creationId xmlns:a16="http://schemas.microsoft.com/office/drawing/2014/main" id="{7D5DFE6E-4C8F-AEE6-8C8D-F411129A6880}"/>
                </a:ext>
              </a:extLst>
            </p:cNvPr>
            <p:cNvCxnSpPr>
              <a:cxnSpLocks/>
            </p:cNvCxnSpPr>
            <p:nvPr/>
          </p:nvCxnSpPr>
          <p:spPr>
            <a:xfrm>
              <a:off x="543000" y="2796333"/>
              <a:ext cx="0" cy="438399"/>
            </a:xfrm>
            <a:prstGeom prst="line">
              <a:avLst/>
            </a:prstGeom>
            <a:ln w="381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20" name="Group 119">
            <a:extLst>
              <a:ext uri="{FF2B5EF4-FFF2-40B4-BE49-F238E27FC236}">
                <a16:creationId xmlns:a16="http://schemas.microsoft.com/office/drawing/2014/main" id="{13A91F1F-F529-AB67-BB01-A9D1C9B26680}"/>
              </a:ext>
            </a:extLst>
          </p:cNvPr>
          <p:cNvGrpSpPr/>
          <p:nvPr/>
        </p:nvGrpSpPr>
        <p:grpSpPr>
          <a:xfrm>
            <a:off x="543000" y="3206809"/>
            <a:ext cx="4553837" cy="438399"/>
            <a:chOff x="543000" y="3272832"/>
            <a:chExt cx="4553837" cy="438399"/>
          </a:xfrm>
        </p:grpSpPr>
        <p:sp>
          <p:nvSpPr>
            <p:cNvPr id="102" name="Rectangle 101">
              <a:extLst>
                <a:ext uri="{FF2B5EF4-FFF2-40B4-BE49-F238E27FC236}">
                  <a16:creationId xmlns:a16="http://schemas.microsoft.com/office/drawing/2014/main" id="{629DB1EB-4C05-F8D2-5F55-36F8741EF680}"/>
                </a:ext>
              </a:extLst>
            </p:cNvPr>
            <p:cNvSpPr/>
            <p:nvPr/>
          </p:nvSpPr>
          <p:spPr>
            <a:xfrm>
              <a:off x="543000" y="3272832"/>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Inform and educate: </a:t>
              </a:r>
              <a:r>
                <a:rPr lang="en-AU" sz="1000">
                  <a:solidFill>
                    <a:schemeClr val="tx2"/>
                  </a:solidFill>
                  <a:cs typeface="Segoe UI"/>
                </a:rPr>
                <a:t>Disseminate compliance knowledge and guide entities to compliance.</a:t>
              </a:r>
            </a:p>
          </p:txBody>
        </p:sp>
        <p:cxnSp>
          <p:nvCxnSpPr>
            <p:cNvPr id="103" name="Straight Connector 102">
              <a:extLst>
                <a:ext uri="{FF2B5EF4-FFF2-40B4-BE49-F238E27FC236}">
                  <a16:creationId xmlns:a16="http://schemas.microsoft.com/office/drawing/2014/main" id="{6E776610-5AE7-6780-D7C6-2A7CF389A41A}"/>
                </a:ext>
              </a:extLst>
            </p:cNvPr>
            <p:cNvCxnSpPr>
              <a:cxnSpLocks/>
            </p:cNvCxnSpPr>
            <p:nvPr/>
          </p:nvCxnSpPr>
          <p:spPr>
            <a:xfrm>
              <a:off x="543000" y="3272832"/>
              <a:ext cx="0" cy="438399"/>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1" name="Group 120">
            <a:extLst>
              <a:ext uri="{FF2B5EF4-FFF2-40B4-BE49-F238E27FC236}">
                <a16:creationId xmlns:a16="http://schemas.microsoft.com/office/drawing/2014/main" id="{93132A66-C25E-0854-5705-D23BF004CE48}"/>
              </a:ext>
            </a:extLst>
          </p:cNvPr>
          <p:cNvGrpSpPr/>
          <p:nvPr/>
        </p:nvGrpSpPr>
        <p:grpSpPr>
          <a:xfrm>
            <a:off x="543000" y="3696512"/>
            <a:ext cx="4553837" cy="438399"/>
            <a:chOff x="543000" y="3749330"/>
            <a:chExt cx="4553837" cy="438399"/>
          </a:xfrm>
        </p:grpSpPr>
        <p:sp>
          <p:nvSpPr>
            <p:cNvPr id="105" name="Rectangle 104">
              <a:extLst>
                <a:ext uri="{FF2B5EF4-FFF2-40B4-BE49-F238E27FC236}">
                  <a16:creationId xmlns:a16="http://schemas.microsoft.com/office/drawing/2014/main" id="{A003CF68-238B-3721-C4FF-F3873F60BFB1}"/>
                </a:ext>
              </a:extLst>
            </p:cNvPr>
            <p:cNvSpPr/>
            <p:nvPr/>
          </p:nvSpPr>
          <p:spPr>
            <a:xfrm>
              <a:off x="543000" y="3749330"/>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Set standards: </a:t>
              </a:r>
              <a:r>
                <a:rPr lang="en-AU" sz="1000">
                  <a:solidFill>
                    <a:schemeClr val="tx2"/>
                  </a:solidFill>
                  <a:cs typeface="Segoe UI"/>
                </a:rPr>
                <a:t>Establish industry benchmarks and performance guidelines.</a:t>
              </a:r>
            </a:p>
          </p:txBody>
        </p:sp>
        <p:cxnSp>
          <p:nvCxnSpPr>
            <p:cNvPr id="106" name="Straight Connector 105">
              <a:extLst>
                <a:ext uri="{FF2B5EF4-FFF2-40B4-BE49-F238E27FC236}">
                  <a16:creationId xmlns:a16="http://schemas.microsoft.com/office/drawing/2014/main" id="{242BC950-94A6-B4AA-F330-C0B18149A070}"/>
                </a:ext>
              </a:extLst>
            </p:cNvPr>
            <p:cNvCxnSpPr>
              <a:cxnSpLocks/>
            </p:cNvCxnSpPr>
            <p:nvPr/>
          </p:nvCxnSpPr>
          <p:spPr>
            <a:xfrm>
              <a:off x="543000" y="3749330"/>
              <a:ext cx="0" cy="43839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22" name="Group 121">
            <a:extLst>
              <a:ext uri="{FF2B5EF4-FFF2-40B4-BE49-F238E27FC236}">
                <a16:creationId xmlns:a16="http://schemas.microsoft.com/office/drawing/2014/main" id="{E6A8A2E3-9485-EE0B-F2F6-FB2EA0D53389}"/>
              </a:ext>
            </a:extLst>
          </p:cNvPr>
          <p:cNvGrpSpPr/>
          <p:nvPr/>
        </p:nvGrpSpPr>
        <p:grpSpPr>
          <a:xfrm>
            <a:off x="543000" y="4186215"/>
            <a:ext cx="4553837" cy="438399"/>
            <a:chOff x="543000" y="4225829"/>
            <a:chExt cx="4553837" cy="438399"/>
          </a:xfrm>
        </p:grpSpPr>
        <p:sp>
          <p:nvSpPr>
            <p:cNvPr id="108" name="Rectangle 107">
              <a:extLst>
                <a:ext uri="{FF2B5EF4-FFF2-40B4-BE49-F238E27FC236}">
                  <a16:creationId xmlns:a16="http://schemas.microsoft.com/office/drawing/2014/main" id="{5D687798-222B-7FB2-30A7-3DAFFEA5D4C6}"/>
                </a:ext>
              </a:extLst>
            </p:cNvPr>
            <p:cNvSpPr/>
            <p:nvPr/>
          </p:nvSpPr>
          <p:spPr>
            <a:xfrm>
              <a:off x="543000" y="4225829"/>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Support to comply: </a:t>
              </a:r>
              <a:r>
                <a:rPr lang="en-AU" sz="1000">
                  <a:solidFill>
                    <a:schemeClr val="tx2"/>
                  </a:solidFill>
                  <a:cs typeface="Segoe UI"/>
                </a:rPr>
                <a:t>Provide the assistance and resources needed for compliance. </a:t>
              </a:r>
              <a:endParaRPr lang="en-AU" sz="1000" b="1">
                <a:solidFill>
                  <a:schemeClr val="tx2"/>
                </a:solidFill>
              </a:endParaRPr>
            </a:p>
          </p:txBody>
        </p:sp>
        <p:cxnSp>
          <p:nvCxnSpPr>
            <p:cNvPr id="109" name="Straight Connector 108">
              <a:extLst>
                <a:ext uri="{FF2B5EF4-FFF2-40B4-BE49-F238E27FC236}">
                  <a16:creationId xmlns:a16="http://schemas.microsoft.com/office/drawing/2014/main" id="{2CD21F72-A2E7-E340-D9A2-131A9C3CE0A5}"/>
                </a:ext>
              </a:extLst>
            </p:cNvPr>
            <p:cNvCxnSpPr>
              <a:cxnSpLocks/>
            </p:cNvCxnSpPr>
            <p:nvPr/>
          </p:nvCxnSpPr>
          <p:spPr>
            <a:xfrm>
              <a:off x="543000" y="4225829"/>
              <a:ext cx="0" cy="438399"/>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23" name="Group 122">
            <a:extLst>
              <a:ext uri="{FF2B5EF4-FFF2-40B4-BE49-F238E27FC236}">
                <a16:creationId xmlns:a16="http://schemas.microsoft.com/office/drawing/2014/main" id="{C126F528-ED6D-937E-37F4-200F09A1B9E1}"/>
              </a:ext>
            </a:extLst>
          </p:cNvPr>
          <p:cNvGrpSpPr/>
          <p:nvPr/>
        </p:nvGrpSpPr>
        <p:grpSpPr>
          <a:xfrm>
            <a:off x="543000" y="4675918"/>
            <a:ext cx="4553837" cy="438399"/>
            <a:chOff x="543000" y="4702328"/>
            <a:chExt cx="4553837" cy="438399"/>
          </a:xfrm>
        </p:grpSpPr>
        <p:sp>
          <p:nvSpPr>
            <p:cNvPr id="111" name="Rectangle 110">
              <a:extLst>
                <a:ext uri="{FF2B5EF4-FFF2-40B4-BE49-F238E27FC236}">
                  <a16:creationId xmlns:a16="http://schemas.microsoft.com/office/drawing/2014/main" id="{101A6833-02F8-764B-62DD-9288BF0E4546}"/>
                </a:ext>
              </a:extLst>
            </p:cNvPr>
            <p:cNvSpPr/>
            <p:nvPr/>
          </p:nvSpPr>
          <p:spPr>
            <a:xfrm>
              <a:off x="543000" y="4702328"/>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Compliance monitoring: </a:t>
              </a:r>
              <a:r>
                <a:rPr lang="en-AU" sz="1000">
                  <a:solidFill>
                    <a:schemeClr val="tx2"/>
                  </a:solidFill>
                  <a:cs typeface="Segoe UI"/>
                </a:rPr>
                <a:t>The ongoing process to identify and prevent non-compliance.</a:t>
              </a:r>
              <a:endParaRPr lang="en-AU" sz="1000" b="1">
                <a:solidFill>
                  <a:schemeClr val="tx2"/>
                </a:solidFill>
                <a:cs typeface="Segoe UI"/>
              </a:endParaRPr>
            </a:p>
          </p:txBody>
        </p:sp>
        <p:cxnSp>
          <p:nvCxnSpPr>
            <p:cNvPr id="112" name="Straight Connector 111">
              <a:extLst>
                <a:ext uri="{FF2B5EF4-FFF2-40B4-BE49-F238E27FC236}">
                  <a16:creationId xmlns:a16="http://schemas.microsoft.com/office/drawing/2014/main" id="{2351A2DC-A471-79CF-EB31-0ECD45D15390}"/>
                </a:ext>
              </a:extLst>
            </p:cNvPr>
            <p:cNvCxnSpPr>
              <a:cxnSpLocks/>
            </p:cNvCxnSpPr>
            <p:nvPr/>
          </p:nvCxnSpPr>
          <p:spPr>
            <a:xfrm>
              <a:off x="543000" y="4702328"/>
              <a:ext cx="0" cy="438399"/>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24" name="Group 123">
            <a:extLst>
              <a:ext uri="{FF2B5EF4-FFF2-40B4-BE49-F238E27FC236}">
                <a16:creationId xmlns:a16="http://schemas.microsoft.com/office/drawing/2014/main" id="{A04AE089-BE0F-54A3-97FD-9288E8B691CE}"/>
              </a:ext>
            </a:extLst>
          </p:cNvPr>
          <p:cNvGrpSpPr/>
          <p:nvPr/>
        </p:nvGrpSpPr>
        <p:grpSpPr>
          <a:xfrm>
            <a:off x="543000" y="5165621"/>
            <a:ext cx="4553837" cy="438399"/>
            <a:chOff x="543000" y="5178827"/>
            <a:chExt cx="4553837" cy="438399"/>
          </a:xfrm>
        </p:grpSpPr>
        <p:sp>
          <p:nvSpPr>
            <p:cNvPr id="114" name="Rectangle 113">
              <a:extLst>
                <a:ext uri="{FF2B5EF4-FFF2-40B4-BE49-F238E27FC236}">
                  <a16:creationId xmlns:a16="http://schemas.microsoft.com/office/drawing/2014/main" id="{35BAF8CB-D4AD-E3B7-B4A2-C8E2A068D22A}"/>
                </a:ext>
              </a:extLst>
            </p:cNvPr>
            <p:cNvSpPr/>
            <p:nvPr/>
          </p:nvSpPr>
          <p:spPr>
            <a:xfrm>
              <a:off x="543000" y="5178827"/>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Remedial action: </a:t>
              </a:r>
              <a:r>
                <a:rPr lang="en-AU" sz="1000">
                  <a:solidFill>
                    <a:schemeClr val="tx2"/>
                  </a:solidFill>
                  <a:cs typeface="Segoe UI"/>
                </a:rPr>
                <a:t>Notices and directions to resolve non-compliance and improve future compliance.</a:t>
              </a:r>
              <a:endParaRPr lang="en-AU" sz="1000" b="1">
                <a:solidFill>
                  <a:schemeClr val="tx2"/>
                </a:solidFill>
              </a:endParaRPr>
            </a:p>
          </p:txBody>
        </p:sp>
        <p:cxnSp>
          <p:nvCxnSpPr>
            <p:cNvPr id="115" name="Straight Connector 114">
              <a:extLst>
                <a:ext uri="{FF2B5EF4-FFF2-40B4-BE49-F238E27FC236}">
                  <a16:creationId xmlns:a16="http://schemas.microsoft.com/office/drawing/2014/main" id="{1C134917-62DF-E495-7D13-254406D1AA31}"/>
                </a:ext>
              </a:extLst>
            </p:cNvPr>
            <p:cNvCxnSpPr>
              <a:cxnSpLocks/>
            </p:cNvCxnSpPr>
            <p:nvPr/>
          </p:nvCxnSpPr>
          <p:spPr>
            <a:xfrm>
              <a:off x="543000" y="5178827"/>
              <a:ext cx="0" cy="438399"/>
            </a:xfrm>
            <a:prstGeom prst="line">
              <a:avLst/>
            </a:prstGeom>
            <a:ln w="38100">
              <a:solidFill>
                <a:srgbClr val="AF62BA"/>
              </a:solidFill>
            </a:ln>
          </p:spPr>
          <p:style>
            <a:lnRef idx="1">
              <a:schemeClr val="accent1"/>
            </a:lnRef>
            <a:fillRef idx="0">
              <a:schemeClr val="accent1"/>
            </a:fillRef>
            <a:effectRef idx="0">
              <a:schemeClr val="accent1"/>
            </a:effectRef>
            <a:fontRef idx="minor">
              <a:schemeClr val="tx1"/>
            </a:fontRef>
          </p:style>
        </p:cxnSp>
      </p:grpSp>
      <p:grpSp>
        <p:nvGrpSpPr>
          <p:cNvPr id="125" name="Group 124">
            <a:extLst>
              <a:ext uri="{FF2B5EF4-FFF2-40B4-BE49-F238E27FC236}">
                <a16:creationId xmlns:a16="http://schemas.microsoft.com/office/drawing/2014/main" id="{C355FA7A-2397-0940-9A95-885ED6588FCE}"/>
              </a:ext>
            </a:extLst>
          </p:cNvPr>
          <p:cNvGrpSpPr/>
          <p:nvPr/>
        </p:nvGrpSpPr>
        <p:grpSpPr>
          <a:xfrm>
            <a:off x="543000" y="5655325"/>
            <a:ext cx="4553837" cy="438399"/>
            <a:chOff x="543000" y="5655325"/>
            <a:chExt cx="4553837" cy="438399"/>
          </a:xfrm>
        </p:grpSpPr>
        <p:sp>
          <p:nvSpPr>
            <p:cNvPr id="117" name="Rectangle 116">
              <a:extLst>
                <a:ext uri="{FF2B5EF4-FFF2-40B4-BE49-F238E27FC236}">
                  <a16:creationId xmlns:a16="http://schemas.microsoft.com/office/drawing/2014/main" id="{04BCB50D-C592-5417-339D-1370FD1FCFC5}"/>
                </a:ext>
              </a:extLst>
            </p:cNvPr>
            <p:cNvSpPr/>
            <p:nvPr/>
          </p:nvSpPr>
          <p:spPr>
            <a:xfrm>
              <a:off x="543000" y="5655325"/>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Font typeface="Arial" panose="020B0604020202020204" pitchFamily="34" charset="0"/>
                <a:buNone/>
              </a:pPr>
              <a:r>
                <a:rPr lang="en-AU" sz="1000" b="1">
                  <a:solidFill>
                    <a:schemeClr val="tx2"/>
                  </a:solidFill>
                  <a:cs typeface="Segoe UI"/>
                </a:rPr>
                <a:t>Enforcement: </a:t>
              </a:r>
              <a:r>
                <a:rPr lang="en-AU" sz="1000">
                  <a:solidFill>
                    <a:schemeClr val="tx2"/>
                  </a:solidFill>
                  <a:cs typeface="Segoe UI"/>
                </a:rPr>
                <a:t>Formal action including penalties and sanctions in response to non-compliance.</a:t>
              </a:r>
              <a:endParaRPr lang="en-AU" sz="1000">
                <a:solidFill>
                  <a:schemeClr val="tx2"/>
                </a:solidFill>
              </a:endParaRPr>
            </a:p>
          </p:txBody>
        </p:sp>
        <p:cxnSp>
          <p:nvCxnSpPr>
            <p:cNvPr id="118" name="Straight Connector 117">
              <a:extLst>
                <a:ext uri="{FF2B5EF4-FFF2-40B4-BE49-F238E27FC236}">
                  <a16:creationId xmlns:a16="http://schemas.microsoft.com/office/drawing/2014/main" id="{88000BC5-FD84-7468-EFFA-2B910DD6A042}"/>
                </a:ext>
              </a:extLst>
            </p:cNvPr>
            <p:cNvCxnSpPr>
              <a:cxnSpLocks/>
            </p:cNvCxnSpPr>
            <p:nvPr/>
          </p:nvCxnSpPr>
          <p:spPr>
            <a:xfrm>
              <a:off x="543000" y="5655325"/>
              <a:ext cx="0" cy="43839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DB85E82D-FD68-1D51-9C68-F22733C341AA}"/>
              </a:ext>
            </a:extLst>
          </p:cNvPr>
          <p:cNvGrpSpPr/>
          <p:nvPr/>
        </p:nvGrpSpPr>
        <p:grpSpPr>
          <a:xfrm>
            <a:off x="5103528" y="1432055"/>
            <a:ext cx="4594016" cy="4569725"/>
            <a:chOff x="9819448" y="1435559"/>
            <a:chExt cx="4722145" cy="4697175"/>
          </a:xfrm>
        </p:grpSpPr>
        <p:sp>
          <p:nvSpPr>
            <p:cNvPr id="6" name="Freeform: Shape 5">
              <a:extLst>
                <a:ext uri="{FF2B5EF4-FFF2-40B4-BE49-F238E27FC236}">
                  <a16:creationId xmlns:a16="http://schemas.microsoft.com/office/drawing/2014/main" id="{3102A8D5-45EE-1FDB-FA6A-F0507B1D85E5}"/>
                </a:ext>
              </a:extLst>
            </p:cNvPr>
            <p:cNvSpPr/>
            <p:nvPr/>
          </p:nvSpPr>
          <p:spPr>
            <a:xfrm>
              <a:off x="10972956" y="2541293"/>
              <a:ext cx="2340000" cy="2340000"/>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bg2"/>
            </a:solidFill>
            <a:ln w="19050" cap="flat">
              <a:noFill/>
              <a:prstDash val="solid"/>
              <a:miter/>
            </a:ln>
          </p:spPr>
          <p:txBody>
            <a:bodyPr lIns="0" tIns="0" rIns="0" bIns="0" rtlCol="0" anchor="ctr"/>
            <a:lstStyle/>
            <a:p>
              <a:pPr lvl="0" algn="ctr" defTabSz="914400">
                <a:defRPr/>
              </a:pPr>
              <a:endParaRPr lang="en-AU" sz="1300" b="1" kern="0">
                <a:solidFill>
                  <a:schemeClr val="bg1"/>
                </a:solidFill>
                <a:latin typeface="Segoe UI" panose="020B0502040204020203" pitchFamily="34" charset="0"/>
                <a:cs typeface="Segoe UI" panose="020B0502040204020203" pitchFamily="34" charset="0"/>
              </a:endParaRPr>
            </a:p>
          </p:txBody>
        </p:sp>
        <p:grpSp>
          <p:nvGrpSpPr>
            <p:cNvPr id="7" name="Group 6">
              <a:extLst>
                <a:ext uri="{FF2B5EF4-FFF2-40B4-BE49-F238E27FC236}">
                  <a16:creationId xmlns:a16="http://schemas.microsoft.com/office/drawing/2014/main" id="{84A1F2C2-7348-3042-C4CC-DC71ABC7953F}"/>
                </a:ext>
              </a:extLst>
            </p:cNvPr>
            <p:cNvGrpSpPr/>
            <p:nvPr/>
          </p:nvGrpSpPr>
          <p:grpSpPr>
            <a:xfrm>
              <a:off x="9819448" y="1435559"/>
              <a:ext cx="4722145" cy="4697175"/>
              <a:chOff x="9819448" y="1435559"/>
              <a:chExt cx="4722145" cy="4697175"/>
            </a:xfrm>
          </p:grpSpPr>
          <p:sp>
            <p:nvSpPr>
              <p:cNvPr id="18" name="Freeform: Shape 17">
                <a:extLst>
                  <a:ext uri="{FF2B5EF4-FFF2-40B4-BE49-F238E27FC236}">
                    <a16:creationId xmlns:a16="http://schemas.microsoft.com/office/drawing/2014/main" id="{CE1870FD-A542-3186-EFE9-E8055A0E3193}"/>
                  </a:ext>
                </a:extLst>
              </p:cNvPr>
              <p:cNvSpPr/>
              <p:nvPr/>
            </p:nvSpPr>
            <p:spPr>
              <a:xfrm rot="18540000">
                <a:off x="10824402" y="1471332"/>
                <a:ext cx="1578102" cy="1506556"/>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9" name="Freeform: Shape 18">
                <a:extLst>
                  <a:ext uri="{FF2B5EF4-FFF2-40B4-BE49-F238E27FC236}">
                    <a16:creationId xmlns:a16="http://schemas.microsoft.com/office/drawing/2014/main" id="{DEE6A2CC-1EB6-6C1F-B969-F09B6D646B9A}"/>
                  </a:ext>
                </a:extLst>
              </p:cNvPr>
              <p:cNvSpPr/>
              <p:nvPr/>
            </p:nvSpPr>
            <p:spPr>
              <a:xfrm rot="18540000">
                <a:off x="12003112" y="1481952"/>
                <a:ext cx="1372650" cy="169784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0" name="Freeform: Shape 19">
                <a:extLst>
                  <a:ext uri="{FF2B5EF4-FFF2-40B4-BE49-F238E27FC236}">
                    <a16:creationId xmlns:a16="http://schemas.microsoft.com/office/drawing/2014/main" id="{C9B9DD4B-8F2F-1BD5-88B7-8B25EDAEEC49}"/>
                  </a:ext>
                </a:extLst>
              </p:cNvPr>
              <p:cNvSpPr/>
              <p:nvPr/>
            </p:nvSpPr>
            <p:spPr>
              <a:xfrm rot="18540000">
                <a:off x="12919427" y="2601326"/>
                <a:ext cx="1608856" cy="1635477"/>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1" name="Freeform: Shape 20">
                <a:extLst>
                  <a:ext uri="{FF2B5EF4-FFF2-40B4-BE49-F238E27FC236}">
                    <a16:creationId xmlns:a16="http://schemas.microsoft.com/office/drawing/2014/main" id="{0B57D0DF-8830-7D1D-483F-A23A65940B0C}"/>
                  </a:ext>
                </a:extLst>
              </p:cNvPr>
              <p:cNvSpPr/>
              <p:nvPr/>
            </p:nvSpPr>
            <p:spPr>
              <a:xfrm rot="18540000">
                <a:off x="9773593" y="2771837"/>
                <a:ext cx="1605515" cy="1513805"/>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rgbClr val="AF62B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2" name="Freeform: Shape 21">
                <a:extLst>
                  <a:ext uri="{FF2B5EF4-FFF2-40B4-BE49-F238E27FC236}">
                    <a16:creationId xmlns:a16="http://schemas.microsoft.com/office/drawing/2014/main" id="{559F2A38-1B10-CA00-AE1B-5EC29C751115}"/>
                  </a:ext>
                </a:extLst>
              </p:cNvPr>
              <p:cNvSpPr/>
              <p:nvPr/>
            </p:nvSpPr>
            <p:spPr>
              <a:xfrm rot="18540000">
                <a:off x="12430240" y="3974680"/>
                <a:ext cx="1690712" cy="1268258"/>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3" name="Freeform: Shape 22">
                <a:extLst>
                  <a:ext uri="{FF2B5EF4-FFF2-40B4-BE49-F238E27FC236}">
                    <a16:creationId xmlns:a16="http://schemas.microsoft.com/office/drawing/2014/main" id="{78835298-C6A9-82E3-4FEA-38E31F8A20B9}"/>
                  </a:ext>
                </a:extLst>
              </p:cNvPr>
              <p:cNvSpPr/>
              <p:nvPr/>
            </p:nvSpPr>
            <p:spPr>
              <a:xfrm rot="18540000">
                <a:off x="10259385" y="3721870"/>
                <a:ext cx="1355803" cy="1653278"/>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4" name="Freeform: Shape 23">
                <a:extLst>
                  <a:ext uri="{FF2B5EF4-FFF2-40B4-BE49-F238E27FC236}">
                    <a16:creationId xmlns:a16="http://schemas.microsoft.com/office/drawing/2014/main" id="{7C741BF3-A628-3353-13A3-BAA161742CB3}"/>
                  </a:ext>
                </a:extLst>
              </p:cNvPr>
              <p:cNvSpPr/>
              <p:nvPr/>
            </p:nvSpPr>
            <p:spPr>
              <a:xfrm rot="18540000">
                <a:off x="11375636" y="4490695"/>
                <a:ext cx="1629094" cy="165498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5" name="Freeform: Shape 24">
                <a:extLst>
                  <a:ext uri="{FF2B5EF4-FFF2-40B4-BE49-F238E27FC236}">
                    <a16:creationId xmlns:a16="http://schemas.microsoft.com/office/drawing/2014/main" id="{8168DDD0-BBD0-E926-DBB5-85631AB574DD}"/>
                  </a:ext>
                </a:extLst>
              </p:cNvPr>
              <p:cNvSpPr/>
              <p:nvPr/>
            </p:nvSpPr>
            <p:spPr>
              <a:xfrm rot="18540000">
                <a:off x="10875566" y="1563724"/>
                <a:ext cx="1517867" cy="1443404"/>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6" name="Freeform: Shape 25">
                <a:extLst>
                  <a:ext uri="{FF2B5EF4-FFF2-40B4-BE49-F238E27FC236}">
                    <a16:creationId xmlns:a16="http://schemas.microsoft.com/office/drawing/2014/main" id="{26B7DD26-9C51-E748-7831-F2D845E62E9A}"/>
                  </a:ext>
                </a:extLst>
              </p:cNvPr>
              <p:cNvSpPr/>
              <p:nvPr/>
            </p:nvSpPr>
            <p:spPr>
              <a:xfrm rot="18540000">
                <a:off x="12011283" y="1575569"/>
                <a:ext cx="1315111" cy="162667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7" name="Freeform: Shape 26">
                <a:extLst>
                  <a:ext uri="{FF2B5EF4-FFF2-40B4-BE49-F238E27FC236}">
                    <a16:creationId xmlns:a16="http://schemas.microsoft.com/office/drawing/2014/main" id="{72F25829-5296-452D-96CE-538020C93B0B}"/>
                  </a:ext>
                </a:extLst>
              </p:cNvPr>
              <p:cNvSpPr/>
              <p:nvPr/>
            </p:nvSpPr>
            <p:spPr>
              <a:xfrm rot="18540000">
                <a:off x="12894327" y="2635405"/>
                <a:ext cx="1556534" cy="1582334"/>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8" name="Freeform: Shape 27">
                <a:extLst>
                  <a:ext uri="{FF2B5EF4-FFF2-40B4-BE49-F238E27FC236}">
                    <a16:creationId xmlns:a16="http://schemas.microsoft.com/office/drawing/2014/main" id="{A343AAD0-98F3-E61E-9526-BD1E932CE1D6}"/>
                  </a:ext>
                </a:extLst>
              </p:cNvPr>
              <p:cNvSpPr/>
              <p:nvPr/>
            </p:nvSpPr>
            <p:spPr>
              <a:xfrm rot="18540000">
                <a:off x="9869739" y="2801444"/>
                <a:ext cx="1538216" cy="1462719"/>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29" name="Freeform: Shape 28">
                <a:extLst>
                  <a:ext uri="{FF2B5EF4-FFF2-40B4-BE49-F238E27FC236}">
                    <a16:creationId xmlns:a16="http://schemas.microsoft.com/office/drawing/2014/main" id="{66C3E491-5237-12D9-B81B-616379BBB018}"/>
                  </a:ext>
                </a:extLst>
              </p:cNvPr>
              <p:cNvSpPr/>
              <p:nvPr/>
            </p:nvSpPr>
            <p:spPr>
              <a:xfrm rot="18540000">
                <a:off x="12418272" y="3978502"/>
                <a:ext cx="1657826" cy="1215096"/>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30" name="Freeform: Shape 29">
                <a:extLst>
                  <a:ext uri="{FF2B5EF4-FFF2-40B4-BE49-F238E27FC236}">
                    <a16:creationId xmlns:a16="http://schemas.microsoft.com/office/drawing/2014/main" id="{6FA2A836-844B-AAE9-82B3-ACDA8A369F10}"/>
                  </a:ext>
                </a:extLst>
              </p:cNvPr>
              <p:cNvSpPr/>
              <p:nvPr/>
            </p:nvSpPr>
            <p:spPr>
              <a:xfrm rot="18540000">
                <a:off x="10324682" y="3722446"/>
                <a:ext cx="1298970" cy="1598669"/>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tx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31" name="Freeform: Shape 30">
                <a:extLst>
                  <a:ext uri="{FF2B5EF4-FFF2-40B4-BE49-F238E27FC236}">
                    <a16:creationId xmlns:a16="http://schemas.microsoft.com/office/drawing/2014/main" id="{D7989E34-8720-66A9-AF5A-710F4CAC8497}"/>
                  </a:ext>
                </a:extLst>
              </p:cNvPr>
              <p:cNvSpPr/>
              <p:nvPr/>
            </p:nvSpPr>
            <p:spPr>
              <a:xfrm rot="18540000">
                <a:off x="11407124" y="4460060"/>
                <a:ext cx="1565133" cy="160346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32" name="Rectangle 31">
                <a:extLst>
                  <a:ext uri="{FF2B5EF4-FFF2-40B4-BE49-F238E27FC236}">
                    <a16:creationId xmlns:a16="http://schemas.microsoft.com/office/drawing/2014/main" id="{55D766C9-A35C-6845-0858-8437CE24AE09}"/>
                  </a:ext>
                </a:extLst>
              </p:cNvPr>
              <p:cNvSpPr/>
              <p:nvPr/>
            </p:nvSpPr>
            <p:spPr>
              <a:xfrm>
                <a:off x="12723555" y="4212676"/>
                <a:ext cx="1179572"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Set </a:t>
                </a:r>
                <a:br>
                  <a:rPr lang="en-AU" sz="1100">
                    <a:solidFill>
                      <a:schemeClr val="tx2"/>
                    </a:solidFill>
                    <a:latin typeface="VIC SemiBold" panose="00000700000000000000" pitchFamily="50" charset="0"/>
                  </a:rPr>
                </a:br>
                <a:r>
                  <a:rPr lang="en-AU" sz="1100">
                    <a:solidFill>
                      <a:schemeClr val="tx2"/>
                    </a:solidFill>
                    <a:latin typeface="VIC SemiBold" panose="00000700000000000000" pitchFamily="50" charset="0"/>
                  </a:rPr>
                  <a:t>standards</a:t>
                </a:r>
              </a:p>
            </p:txBody>
          </p:sp>
          <p:sp>
            <p:nvSpPr>
              <p:cNvPr id="33" name="Rectangle 32">
                <a:extLst>
                  <a:ext uri="{FF2B5EF4-FFF2-40B4-BE49-F238E27FC236}">
                    <a16:creationId xmlns:a16="http://schemas.microsoft.com/office/drawing/2014/main" id="{F8D5500A-3E25-6A24-B06C-81C513ADD3A3}"/>
                  </a:ext>
                </a:extLst>
              </p:cNvPr>
              <p:cNvSpPr/>
              <p:nvPr/>
            </p:nvSpPr>
            <p:spPr>
              <a:xfrm>
                <a:off x="11646409" y="4848116"/>
                <a:ext cx="99309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Support to comply</a:t>
                </a:r>
              </a:p>
            </p:txBody>
          </p:sp>
          <p:sp>
            <p:nvSpPr>
              <p:cNvPr id="34" name="Rectangle 33">
                <a:extLst>
                  <a:ext uri="{FF2B5EF4-FFF2-40B4-BE49-F238E27FC236}">
                    <a16:creationId xmlns:a16="http://schemas.microsoft.com/office/drawing/2014/main" id="{F5AAEAF7-7A4E-556D-A715-7AF52C950682}"/>
                  </a:ext>
                </a:extLst>
              </p:cNvPr>
              <p:cNvSpPr/>
              <p:nvPr/>
            </p:nvSpPr>
            <p:spPr>
              <a:xfrm>
                <a:off x="10513366" y="4244442"/>
                <a:ext cx="99309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bg1"/>
                    </a:solidFill>
                    <a:latin typeface="VIC SemiBold" panose="00000700000000000000" pitchFamily="50" charset="0"/>
                  </a:rPr>
                  <a:t>Compliance monitoring</a:t>
                </a:r>
              </a:p>
            </p:txBody>
          </p:sp>
          <p:sp>
            <p:nvSpPr>
              <p:cNvPr id="35" name="Rectangle 34">
                <a:extLst>
                  <a:ext uri="{FF2B5EF4-FFF2-40B4-BE49-F238E27FC236}">
                    <a16:creationId xmlns:a16="http://schemas.microsoft.com/office/drawing/2014/main" id="{D4E16788-393C-F506-7A87-C5684ABAAF9A}"/>
                  </a:ext>
                </a:extLst>
              </p:cNvPr>
              <p:cNvSpPr/>
              <p:nvPr/>
            </p:nvSpPr>
            <p:spPr>
              <a:xfrm>
                <a:off x="11039644" y="2010200"/>
                <a:ext cx="91512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AU" sz="1100">
                    <a:solidFill>
                      <a:schemeClr val="tx2"/>
                    </a:solidFill>
                    <a:latin typeface="VIC SemiBold" panose="00000700000000000000" pitchFamily="50" charset="0"/>
                  </a:rPr>
                  <a:t>Enforcement</a:t>
                </a:r>
              </a:p>
            </p:txBody>
          </p:sp>
          <p:sp>
            <p:nvSpPr>
              <p:cNvPr id="36" name="Rectangle 35">
                <a:extLst>
                  <a:ext uri="{FF2B5EF4-FFF2-40B4-BE49-F238E27FC236}">
                    <a16:creationId xmlns:a16="http://schemas.microsoft.com/office/drawing/2014/main" id="{39FF5A75-6EF9-241C-DFAC-8182FB1A6928}"/>
                  </a:ext>
                </a:extLst>
              </p:cNvPr>
              <p:cNvSpPr/>
              <p:nvPr/>
            </p:nvSpPr>
            <p:spPr>
              <a:xfrm>
                <a:off x="12319259" y="2036421"/>
                <a:ext cx="1038178"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Permissions</a:t>
                </a:r>
              </a:p>
            </p:txBody>
          </p:sp>
          <p:sp>
            <p:nvSpPr>
              <p:cNvPr id="37" name="Rectangle 36">
                <a:extLst>
                  <a:ext uri="{FF2B5EF4-FFF2-40B4-BE49-F238E27FC236}">
                    <a16:creationId xmlns:a16="http://schemas.microsoft.com/office/drawing/2014/main" id="{FD6EAE2B-E627-FF39-A97E-CC181E907334}"/>
                  </a:ext>
                </a:extLst>
              </p:cNvPr>
              <p:cNvSpPr/>
              <p:nvPr/>
            </p:nvSpPr>
            <p:spPr>
              <a:xfrm>
                <a:off x="13247185" y="3052180"/>
                <a:ext cx="658201"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Inform and educate</a:t>
                </a:r>
              </a:p>
            </p:txBody>
          </p:sp>
          <p:sp>
            <p:nvSpPr>
              <p:cNvPr id="38" name="Rectangle 37">
                <a:extLst>
                  <a:ext uri="{FF2B5EF4-FFF2-40B4-BE49-F238E27FC236}">
                    <a16:creationId xmlns:a16="http://schemas.microsoft.com/office/drawing/2014/main" id="{CFF6D5D9-C1C4-3DF6-8CE3-26A32F210450}"/>
                  </a:ext>
                </a:extLst>
              </p:cNvPr>
              <p:cNvSpPr/>
              <p:nvPr/>
            </p:nvSpPr>
            <p:spPr>
              <a:xfrm>
                <a:off x="10216533" y="3037108"/>
                <a:ext cx="978580"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n-AU" sz="1100">
                    <a:solidFill>
                      <a:schemeClr val="tx2"/>
                    </a:solidFill>
                    <a:latin typeface="VIC SemiBold" panose="00000700000000000000" pitchFamily="50" charset="0"/>
                  </a:rPr>
                  <a:t>Remedial action</a:t>
                </a:r>
              </a:p>
            </p:txBody>
          </p:sp>
        </p:grpSp>
        <p:sp>
          <p:nvSpPr>
            <p:cNvPr id="8" name="Freeform: Shape 7">
              <a:extLst>
                <a:ext uri="{FF2B5EF4-FFF2-40B4-BE49-F238E27FC236}">
                  <a16:creationId xmlns:a16="http://schemas.microsoft.com/office/drawing/2014/main" id="{8E18BCAD-8F1F-F542-BFB0-F9FAEAA229C8}"/>
                </a:ext>
              </a:extLst>
            </p:cNvPr>
            <p:cNvSpPr>
              <a:spLocks noChangeAspect="1"/>
            </p:cNvSpPr>
            <p:nvPr/>
          </p:nvSpPr>
          <p:spPr>
            <a:xfrm>
              <a:off x="11116956" y="2685293"/>
              <a:ext cx="2052000" cy="2052000"/>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tx2"/>
            </a:solidFill>
            <a:ln w="19050" cap="flat">
              <a:noFill/>
              <a:prstDash val="solid"/>
              <a:miter/>
            </a:ln>
          </p:spPr>
          <p:txBody>
            <a:bodyPr lIns="0" tIns="0" rIns="0" bIns="0" rtlCol="0" anchor="ctr"/>
            <a:lstStyle/>
            <a:p>
              <a:pPr lvl="0" algn="ctr" defTabSz="914400">
                <a:defRPr/>
              </a:pPr>
              <a:endParaRPr lang="en-AU" sz="1300" b="1" kern="0">
                <a:solidFill>
                  <a:schemeClr val="bg1"/>
                </a:solidFill>
                <a:latin typeface="Segoe UI" panose="020B0502040204020203" pitchFamily="34" charset="0"/>
                <a:cs typeface="Segoe UI" panose="020B0502040204020203" pitchFamily="34" charset="0"/>
              </a:endParaRPr>
            </a:p>
          </p:txBody>
        </p:sp>
        <p:grpSp>
          <p:nvGrpSpPr>
            <p:cNvPr id="9" name="Group 8">
              <a:extLst>
                <a:ext uri="{FF2B5EF4-FFF2-40B4-BE49-F238E27FC236}">
                  <a16:creationId xmlns:a16="http://schemas.microsoft.com/office/drawing/2014/main" id="{C4F0299A-DEB1-EF21-586C-2E9A136A81A0}"/>
                </a:ext>
              </a:extLst>
            </p:cNvPr>
            <p:cNvGrpSpPr/>
            <p:nvPr/>
          </p:nvGrpSpPr>
          <p:grpSpPr>
            <a:xfrm>
              <a:off x="11067217" y="2663686"/>
              <a:ext cx="2189510" cy="2179284"/>
              <a:chOff x="9970409" y="3507595"/>
              <a:chExt cx="4720411" cy="4698367"/>
            </a:xfrm>
          </p:grpSpPr>
          <p:sp>
            <p:nvSpPr>
              <p:cNvPr id="11" name="Freeform: Shape 10">
                <a:extLst>
                  <a:ext uri="{FF2B5EF4-FFF2-40B4-BE49-F238E27FC236}">
                    <a16:creationId xmlns:a16="http://schemas.microsoft.com/office/drawing/2014/main" id="{F7CFBCDE-6C27-B129-4330-B7F77DA8BEE2}"/>
                  </a:ext>
                </a:extLst>
              </p:cNvPr>
              <p:cNvSpPr/>
              <p:nvPr/>
            </p:nvSpPr>
            <p:spPr>
              <a:xfrm rot="18540000">
                <a:off x="10971770" y="3546456"/>
                <a:ext cx="1584277" cy="1506556"/>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accent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2" name="Freeform: Shape 11">
                <a:extLst>
                  <a:ext uri="{FF2B5EF4-FFF2-40B4-BE49-F238E27FC236}">
                    <a16:creationId xmlns:a16="http://schemas.microsoft.com/office/drawing/2014/main" id="{C975592C-E774-4ADB-9279-86AADB4578B2}"/>
                  </a:ext>
                </a:extLst>
              </p:cNvPr>
              <p:cNvSpPr/>
              <p:nvPr/>
            </p:nvSpPr>
            <p:spPr>
              <a:xfrm rot="18540000">
                <a:off x="12155511" y="3554677"/>
                <a:ext cx="1372650" cy="169784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accent2">
                  <a:lumMod val="5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3" name="Freeform: Shape 12">
                <a:extLst>
                  <a:ext uri="{FF2B5EF4-FFF2-40B4-BE49-F238E27FC236}">
                    <a16:creationId xmlns:a16="http://schemas.microsoft.com/office/drawing/2014/main" id="{0829E1F5-B617-0F13-EEEB-530FAC15122E}"/>
                  </a:ext>
                </a:extLst>
              </p:cNvPr>
              <p:cNvSpPr/>
              <p:nvPr/>
            </p:nvSpPr>
            <p:spPr>
              <a:xfrm rot="18540000">
                <a:off x="13052721" y="4667078"/>
                <a:ext cx="1624635" cy="1651563"/>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accent2">
                  <a:lumMod val="75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4" name="Freeform: Shape 13">
                <a:extLst>
                  <a:ext uri="{FF2B5EF4-FFF2-40B4-BE49-F238E27FC236}">
                    <a16:creationId xmlns:a16="http://schemas.microsoft.com/office/drawing/2014/main" id="{9D486D57-FD21-A8CE-FAB6-69F8CFC5ADE7}"/>
                  </a:ext>
                </a:extLst>
              </p:cNvPr>
              <p:cNvSpPr/>
              <p:nvPr/>
            </p:nvSpPr>
            <p:spPr>
              <a:xfrm rot="18540000">
                <a:off x="9931009" y="4842169"/>
                <a:ext cx="1605515" cy="1526716"/>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rgbClr val="AF62BA"/>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5" name="Freeform: Shape 14">
                <a:extLst>
                  <a:ext uri="{FF2B5EF4-FFF2-40B4-BE49-F238E27FC236}">
                    <a16:creationId xmlns:a16="http://schemas.microsoft.com/office/drawing/2014/main" id="{0E71122C-1629-D6BA-146A-A111043059AC}"/>
                  </a:ext>
                </a:extLst>
              </p:cNvPr>
              <p:cNvSpPr/>
              <p:nvPr/>
            </p:nvSpPr>
            <p:spPr>
              <a:xfrm rot="18540000">
                <a:off x="12573094" y="6048030"/>
                <a:ext cx="1708790" cy="1268258"/>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6" name="Freeform: Shape 15">
                <a:extLst>
                  <a:ext uri="{FF2B5EF4-FFF2-40B4-BE49-F238E27FC236}">
                    <a16:creationId xmlns:a16="http://schemas.microsoft.com/office/drawing/2014/main" id="{AB8663A8-2DC3-1052-E261-02045BBFD11B}"/>
                  </a:ext>
                </a:extLst>
              </p:cNvPr>
              <p:cNvSpPr/>
              <p:nvPr/>
            </p:nvSpPr>
            <p:spPr>
              <a:xfrm rot="18540000">
                <a:off x="10405826" y="5782103"/>
                <a:ext cx="1355803" cy="1668613"/>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accent5">
                  <a:lumMod val="60000"/>
                  <a:lumOff val="4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sp>
            <p:nvSpPr>
              <p:cNvPr id="17" name="Freeform: Shape 16">
                <a:extLst>
                  <a:ext uri="{FF2B5EF4-FFF2-40B4-BE49-F238E27FC236}">
                    <a16:creationId xmlns:a16="http://schemas.microsoft.com/office/drawing/2014/main" id="{8A69A5E4-A8CA-64A3-DF82-502EBCC9E422}"/>
                  </a:ext>
                </a:extLst>
              </p:cNvPr>
              <p:cNvSpPr/>
              <p:nvPr/>
            </p:nvSpPr>
            <p:spPr>
              <a:xfrm rot="18540000">
                <a:off x="11527198" y="6561665"/>
                <a:ext cx="1633610" cy="165498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accent2">
                  <a:lumMod val="60000"/>
                  <a:lumOff val="40000"/>
                </a:schemeClr>
              </a:solidFill>
              <a:ln w="2857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AU" sz="950">
                  <a:solidFill>
                    <a:schemeClr val="bg2"/>
                  </a:solidFill>
                  <a:latin typeface="+mj-lt"/>
                </a:endParaRPr>
              </a:p>
            </p:txBody>
          </p:sp>
        </p:grpSp>
        <p:sp>
          <p:nvSpPr>
            <p:cNvPr id="10" name="Freeform: Shape 9">
              <a:extLst>
                <a:ext uri="{FF2B5EF4-FFF2-40B4-BE49-F238E27FC236}">
                  <a16:creationId xmlns:a16="http://schemas.microsoft.com/office/drawing/2014/main" id="{8FD5E3B9-344F-C78C-598C-30D6D9E63B4E}"/>
                </a:ext>
              </a:extLst>
            </p:cNvPr>
            <p:cNvSpPr/>
            <p:nvPr/>
          </p:nvSpPr>
          <p:spPr>
            <a:xfrm>
              <a:off x="11299639" y="2867976"/>
              <a:ext cx="1686633" cy="1686633"/>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tx2"/>
            </a:solidFill>
            <a:ln w="19050" cap="flat">
              <a:noFill/>
              <a:prstDash val="solid"/>
              <a:miter/>
            </a:ln>
          </p:spPr>
          <p:txBody>
            <a:bodyPr lIns="0" tIns="0" rIns="0" bIns="0" rtlCol="0" anchor="ctr"/>
            <a:lstStyle/>
            <a:p>
              <a:pPr lvl="0" algn="ctr" defTabSz="914400">
                <a:defRPr/>
              </a:pPr>
              <a:r>
                <a:rPr lang="en-AU" sz="1300" b="1" kern="0">
                  <a:solidFill>
                    <a:schemeClr val="bg1"/>
                  </a:solidFill>
                  <a:latin typeface="Segoe UI" panose="020B0502040204020203" pitchFamily="34" charset="0"/>
                  <a:cs typeface="Segoe UI" panose="020B0502040204020203" pitchFamily="34" charset="0"/>
                </a:rPr>
                <a:t>REGULATORY </a:t>
              </a:r>
              <a:br>
                <a:rPr lang="en-AU" sz="1300" b="1" kern="0">
                  <a:solidFill>
                    <a:schemeClr val="bg1"/>
                  </a:solidFill>
                  <a:latin typeface="Segoe UI" panose="020B0502040204020203" pitchFamily="34" charset="0"/>
                  <a:cs typeface="Segoe UI" panose="020B0502040204020203" pitchFamily="34" charset="0"/>
                </a:rPr>
              </a:br>
              <a:r>
                <a:rPr lang="en-AU" sz="1300" b="1" kern="0">
                  <a:solidFill>
                    <a:schemeClr val="bg1"/>
                  </a:solidFill>
                  <a:latin typeface="Segoe UI" panose="020B0502040204020203" pitchFamily="34" charset="0"/>
                  <a:cs typeface="Segoe UI" panose="020B0502040204020203" pitchFamily="34" charset="0"/>
                </a:rPr>
                <a:t>TOOLS</a:t>
              </a:r>
            </a:p>
          </p:txBody>
        </p:sp>
      </p:grpSp>
    </p:spTree>
    <p:extLst>
      <p:ext uri="{BB962C8B-B14F-4D97-AF65-F5344CB8AC3E}">
        <p14:creationId xmlns:p14="http://schemas.microsoft.com/office/powerpoint/2010/main" val="4511604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2964D38B-4F6D-0250-05BF-57369CA70B88}"/>
              </a:ext>
            </a:extLst>
          </p:cNvPr>
          <p:cNvSpPr>
            <a:spLocks noGrp="1"/>
          </p:cNvSpPr>
          <p:nvPr>
            <p:ph sz="quarter" idx="13"/>
          </p:nvPr>
        </p:nvSpPr>
        <p:spPr>
          <a:xfrm>
            <a:off x="539999" y="1268761"/>
            <a:ext cx="8820000" cy="788640"/>
          </a:xfrm>
        </p:spPr>
        <p:txBody>
          <a:bodyPr vert="horz" lIns="0" tIns="45713" rIns="0" bIns="45713" rtlCol="0" anchor="t">
            <a:noAutofit/>
          </a:bodyPr>
          <a:lstStyle/>
          <a:p>
            <a:pPr marL="0" indent="0">
              <a:buNone/>
            </a:pPr>
            <a:r>
              <a:rPr lang="en-AU" sz="1000" b="1">
                <a:cs typeface="Segoe UI"/>
              </a:rPr>
              <a:t>Regulatory posture </a:t>
            </a:r>
            <a:endParaRPr lang="en-AU" sz="1000" b="1"/>
          </a:p>
          <a:p>
            <a:pPr marL="0" indent="0">
              <a:buNone/>
            </a:pPr>
            <a:r>
              <a:rPr lang="en-AU" sz="1000">
                <a:cs typeface="Segoe UI"/>
              </a:rPr>
              <a:t>Your regulatory posture articulates emphasis of effort, aligns with the strategic plan, reflects risk of harm. You as a regulator may reflect one or multiple of the following postures:</a:t>
            </a:r>
          </a:p>
        </p:txBody>
      </p:sp>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Reflect on your regulatory posture</a:t>
            </a:r>
          </a:p>
        </p:txBody>
      </p:sp>
      <p:graphicFrame>
        <p:nvGraphicFramePr>
          <p:cNvPr id="8" name="Table 7">
            <a:extLst>
              <a:ext uri="{FF2B5EF4-FFF2-40B4-BE49-F238E27FC236}">
                <a16:creationId xmlns:a16="http://schemas.microsoft.com/office/drawing/2014/main" id="{C8C2E1F6-FE94-C0D5-8397-4DFA268BFEA2}"/>
              </a:ext>
            </a:extLst>
          </p:cNvPr>
          <p:cNvGraphicFramePr>
            <a:graphicFrameLocks noGrp="1"/>
          </p:cNvGraphicFramePr>
          <p:nvPr>
            <p:extLst>
              <p:ext uri="{D42A27DB-BD31-4B8C-83A1-F6EECF244321}">
                <p14:modId xmlns:p14="http://schemas.microsoft.com/office/powerpoint/2010/main" val="2965514078"/>
              </p:ext>
            </p:extLst>
          </p:nvPr>
        </p:nvGraphicFramePr>
        <p:xfrm>
          <a:off x="539999" y="2149586"/>
          <a:ext cx="8820000" cy="3717813"/>
        </p:xfrm>
        <a:graphic>
          <a:graphicData uri="http://schemas.openxmlformats.org/drawingml/2006/table">
            <a:tbl>
              <a:tblPr firstRow="1" bandRow="1">
                <a:tableStyleId>{5C22544A-7EE6-4342-B048-85BDC9FD1C3A}</a:tableStyleId>
              </a:tblPr>
              <a:tblGrid>
                <a:gridCol w="1113541">
                  <a:extLst>
                    <a:ext uri="{9D8B030D-6E8A-4147-A177-3AD203B41FA5}">
                      <a16:colId xmlns:a16="http://schemas.microsoft.com/office/drawing/2014/main" val="1408393705"/>
                    </a:ext>
                  </a:extLst>
                </a:gridCol>
                <a:gridCol w="7706459">
                  <a:extLst>
                    <a:ext uri="{9D8B030D-6E8A-4147-A177-3AD203B41FA5}">
                      <a16:colId xmlns:a16="http://schemas.microsoft.com/office/drawing/2014/main" val="1619153461"/>
                    </a:ext>
                  </a:extLst>
                </a:gridCol>
              </a:tblGrid>
              <a:tr h="270834">
                <a:tc>
                  <a:txBody>
                    <a:bodyPr/>
                    <a:lstStyle/>
                    <a:p>
                      <a:r>
                        <a:rPr lang="en-AU" sz="1000" b="0" i="0">
                          <a:solidFill>
                            <a:schemeClr val="bg1"/>
                          </a:solidFill>
                          <a:latin typeface="VIC SemiBold" panose="00000700000000000000" pitchFamily="50" charset="0"/>
                        </a:rPr>
                        <a:t>POSTURE</a:t>
                      </a:r>
                    </a:p>
                  </a:txBody>
                  <a:tcPr marL="90000" marR="90000" marT="36000" marB="36000"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tc>
                  <a:txBody>
                    <a:bodyPr/>
                    <a:lstStyle/>
                    <a:p>
                      <a:r>
                        <a:rPr lang="en-AU" sz="1000" b="0" i="0">
                          <a:solidFill>
                            <a:schemeClr val="bg1"/>
                          </a:solidFill>
                          <a:latin typeface="VIC SemiBold" panose="00000700000000000000" pitchFamily="50" charset="0"/>
                        </a:rPr>
                        <a:t>EXPLANATION</a:t>
                      </a: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22755280"/>
                  </a:ext>
                </a:extLst>
              </a:tr>
              <a:tr h="615532">
                <a:tc>
                  <a:txBody>
                    <a:bodyPr/>
                    <a:lstStyle/>
                    <a:p>
                      <a:r>
                        <a:rPr lang="en-AU" sz="1000">
                          <a:solidFill>
                            <a:schemeClr val="tx2"/>
                          </a:solidFill>
                          <a:latin typeface="VIC SemiBold" panose="00000700000000000000" pitchFamily="50" charset="0"/>
                        </a:rPr>
                        <a:t>Proactive</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Involves anticipating risks and potential problems before they occur. Regulators actively gather information and use it to inform their oversight and to prevent non-compliance. This often includes providing guidance and support to regulated entities to help them understand and meet their obligations.</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36901078"/>
                  </a:ext>
                </a:extLst>
              </a:tr>
              <a:tr h="443183">
                <a:tc>
                  <a:txBody>
                    <a:bodyPr/>
                    <a:lstStyle/>
                    <a:p>
                      <a:r>
                        <a:rPr lang="en-AU" sz="1000">
                          <a:solidFill>
                            <a:schemeClr val="tx2"/>
                          </a:solidFill>
                          <a:latin typeface="VIC SemiBold" panose="00000700000000000000" pitchFamily="50" charset="0"/>
                        </a:rPr>
                        <a:t>Reactive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Involves responding to issues as they arise rather than seeking to prevent them. Enforcement actions are primarily taken after non-compliance or a regulatory breach has been identified.</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77478317"/>
                  </a:ext>
                </a:extLst>
              </a:tr>
              <a:tr h="443183">
                <a:tc>
                  <a:txBody>
                    <a:bodyPr/>
                    <a:lstStyle/>
                    <a:p>
                      <a:r>
                        <a:rPr lang="en-AU" sz="1000">
                          <a:solidFill>
                            <a:schemeClr val="tx2"/>
                          </a:solidFill>
                          <a:latin typeface="VIC SemiBold" panose="00000700000000000000" pitchFamily="50" charset="0"/>
                        </a:rPr>
                        <a:t>Risk-Based</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Being efficient by prioritising and tailoring regulatory activities to coincide with the areas of greatest risk to public good, safety, or market integrity.</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302309509"/>
                  </a:ext>
                </a:extLst>
              </a:tr>
              <a:tr h="443183">
                <a:tc>
                  <a:txBody>
                    <a:bodyPr/>
                    <a:lstStyle/>
                    <a:p>
                      <a:r>
                        <a:rPr lang="en-AU" sz="1000">
                          <a:solidFill>
                            <a:schemeClr val="tx2"/>
                          </a:solidFill>
                          <a:latin typeface="VIC SemiBold" panose="00000700000000000000" pitchFamily="50" charset="0"/>
                        </a:rPr>
                        <a:t>Collaborative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Work alongside industry participants to achieve compliance and regulatory goals. This approach often involves dialogue, partnerships, and joint problem-solving.</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954940074"/>
                  </a:ext>
                </a:extLst>
              </a:tr>
              <a:tr h="443183">
                <a:tc>
                  <a:txBody>
                    <a:bodyPr/>
                    <a:lstStyle/>
                    <a:p>
                      <a:r>
                        <a:rPr lang="en-AU" sz="1000">
                          <a:solidFill>
                            <a:schemeClr val="tx2"/>
                          </a:solidFill>
                          <a:latin typeface="VIC SemiBold" panose="00000700000000000000" pitchFamily="50" charset="0"/>
                        </a:rPr>
                        <a:t>Punitive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focus is on deterrence through the application of sanctions for non-compliance. This stance tends to emphasise the importance of “sending a message” to the market or industry about the importance of following regulations.</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183742511"/>
                  </a:ext>
                </a:extLst>
              </a:tr>
              <a:tr h="443183">
                <a:tc>
                  <a:txBody>
                    <a:bodyPr/>
                    <a:lstStyle/>
                    <a:p>
                      <a:r>
                        <a:rPr lang="en-AU" sz="1000">
                          <a:solidFill>
                            <a:schemeClr val="tx2"/>
                          </a:solidFill>
                          <a:latin typeface="VIC SemiBold" panose="00000700000000000000" pitchFamily="50" charset="0"/>
                        </a:rPr>
                        <a:t>Educative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focus on teaching and informing regulated entities about regulatory requirements and best practices. This approach is often used to achieve compliance through understanding rather than through enforcement action.</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032911569"/>
                  </a:ext>
                </a:extLst>
              </a:tr>
              <a:tr h="615532">
                <a:tc>
                  <a:txBody>
                    <a:bodyPr/>
                    <a:lstStyle/>
                    <a:p>
                      <a:r>
                        <a:rPr lang="en-AU" sz="1000">
                          <a:solidFill>
                            <a:schemeClr val="tx2"/>
                          </a:solidFill>
                          <a:latin typeface="VIC SemiBold" panose="00000700000000000000" pitchFamily="50" charset="0"/>
                        </a:rPr>
                        <a:t>Strategic</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longer-term view where the regulator actively shapes the environment through guidance, incentives, and regulatory adjustments to promote desired outcomes such as innovation, market growth, or environmental protection.</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814080765"/>
                  </a:ext>
                </a:extLst>
              </a:tr>
            </a:tbl>
          </a:graphicData>
        </a:graphic>
      </p:graphicFrame>
    </p:spTree>
    <p:extLst>
      <p:ext uri="{BB962C8B-B14F-4D97-AF65-F5344CB8AC3E}">
        <p14:creationId xmlns:p14="http://schemas.microsoft.com/office/powerpoint/2010/main" val="117569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Model Inspection Measures</a:t>
            </a:r>
          </a:p>
        </p:txBody>
      </p:sp>
      <p:sp>
        <p:nvSpPr>
          <p:cNvPr id="42" name="TextBox 41">
            <a:extLst>
              <a:ext uri="{FF2B5EF4-FFF2-40B4-BE49-F238E27FC236}">
                <a16:creationId xmlns:a16="http://schemas.microsoft.com/office/drawing/2014/main" id="{9097D813-5222-E375-C514-F0D65ACA6278}"/>
              </a:ext>
            </a:extLst>
          </p:cNvPr>
          <p:cNvSpPr txBox="1"/>
          <p:nvPr/>
        </p:nvSpPr>
        <p:spPr>
          <a:xfrm>
            <a:off x="539999" y="1154665"/>
            <a:ext cx="8820000" cy="408958"/>
          </a:xfrm>
          <a:prstGeom prst="rect">
            <a:avLst/>
          </a:prstGeom>
          <a:noFill/>
        </p:spPr>
        <p:txBody>
          <a:bodyPr wrap="square" lIns="0" rIns="0">
            <a:spAutoFit/>
          </a:bodyPr>
          <a:lstStyle/>
          <a:p>
            <a:pPr>
              <a:lnSpc>
                <a:spcPct val="105000"/>
              </a:lnSpc>
              <a:spcBef>
                <a:spcPts val="600"/>
              </a:spcBef>
              <a:spcAft>
                <a:spcPts val="600"/>
              </a:spcAft>
            </a:pPr>
            <a:r>
              <a:rPr lang="en-AU" sz="10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Draw on the following measures to build an approach that suits your circumstances. These measures should be developed within an overall approach to directing inspections on the basis of risk, such as developing a risk profile of industry sectors or individual sites. </a:t>
            </a:r>
          </a:p>
        </p:txBody>
      </p:sp>
      <p:graphicFrame>
        <p:nvGraphicFramePr>
          <p:cNvPr id="2" name="Table 1">
            <a:extLst>
              <a:ext uri="{FF2B5EF4-FFF2-40B4-BE49-F238E27FC236}">
                <a16:creationId xmlns:a16="http://schemas.microsoft.com/office/drawing/2014/main" id="{D98ABC1E-242B-3578-05C4-FF7BD138ACDE}"/>
              </a:ext>
            </a:extLst>
          </p:cNvPr>
          <p:cNvGraphicFramePr>
            <a:graphicFrameLocks noGrp="1"/>
          </p:cNvGraphicFramePr>
          <p:nvPr>
            <p:extLst>
              <p:ext uri="{D42A27DB-BD31-4B8C-83A1-F6EECF244321}">
                <p14:modId xmlns:p14="http://schemas.microsoft.com/office/powerpoint/2010/main" val="1695767957"/>
              </p:ext>
            </p:extLst>
          </p:nvPr>
        </p:nvGraphicFramePr>
        <p:xfrm>
          <a:off x="539999" y="1675774"/>
          <a:ext cx="8820001" cy="4475226"/>
        </p:xfrm>
        <a:graphic>
          <a:graphicData uri="http://schemas.openxmlformats.org/drawingml/2006/table">
            <a:tbl>
              <a:tblPr firstRow="1" bandRow="1">
                <a:tableStyleId>{5C22544A-7EE6-4342-B048-85BDC9FD1C3A}</a:tableStyleId>
              </a:tblPr>
              <a:tblGrid>
                <a:gridCol w="931492">
                  <a:extLst>
                    <a:ext uri="{9D8B030D-6E8A-4147-A177-3AD203B41FA5}">
                      <a16:colId xmlns:a16="http://schemas.microsoft.com/office/drawing/2014/main" val="3356887201"/>
                    </a:ext>
                  </a:extLst>
                </a:gridCol>
                <a:gridCol w="3047169">
                  <a:extLst>
                    <a:ext uri="{9D8B030D-6E8A-4147-A177-3AD203B41FA5}">
                      <a16:colId xmlns:a16="http://schemas.microsoft.com/office/drawing/2014/main" val="1709397225"/>
                    </a:ext>
                  </a:extLst>
                </a:gridCol>
                <a:gridCol w="4841340">
                  <a:extLst>
                    <a:ext uri="{9D8B030D-6E8A-4147-A177-3AD203B41FA5}">
                      <a16:colId xmlns:a16="http://schemas.microsoft.com/office/drawing/2014/main" val="3483355845"/>
                    </a:ext>
                  </a:extLst>
                </a:gridCol>
              </a:tblGrid>
              <a:tr h="186655">
                <a:tc>
                  <a:txBody>
                    <a:bodyPr/>
                    <a:lstStyle/>
                    <a:p>
                      <a:r>
                        <a:rPr lang="en-AU" sz="950">
                          <a:solidFill>
                            <a:schemeClr val="bg1"/>
                          </a:solidFill>
                        </a:rPr>
                        <a:t>CATEGORY</a:t>
                      </a:r>
                    </a:p>
                  </a:txBody>
                  <a:tcPr marL="54000" marR="54000">
                    <a:lnL w="12700" cap="flat" cmpd="sng" algn="ctr">
                      <a:noFill/>
                      <a:prstDash val="solid"/>
                      <a:round/>
                      <a:headEnd type="none" w="med" len="med"/>
                      <a:tailEnd type="none" w="med" len="med"/>
                    </a:lnL>
                    <a:lnR w="38100" cap="flat" cmpd="sng" algn="ctr">
                      <a:solidFill>
                        <a:schemeClr val="bg1">
                          <a:lumMod val="9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r>
                        <a:rPr lang="en-AU" sz="950">
                          <a:solidFill>
                            <a:schemeClr val="bg1"/>
                          </a:solidFill>
                        </a:rPr>
                        <a:t>MODEL MEASURES</a:t>
                      </a:r>
                    </a:p>
                  </a:txBody>
                  <a:tcPr marL="54000" marR="54000">
                    <a:lnL w="38100" cap="flat" cmpd="sng" algn="ctr">
                      <a:solidFill>
                        <a:schemeClr val="bg1">
                          <a:lumMod val="95000"/>
                        </a:schemeClr>
                      </a:solidFill>
                      <a:prstDash val="solid"/>
                      <a:round/>
                      <a:headEnd type="none" w="med" len="med"/>
                      <a:tailEnd type="none" w="med" len="med"/>
                    </a:lnL>
                    <a:lnR w="38100" cap="flat" cmpd="sng" algn="ctr">
                      <a:solidFill>
                        <a:schemeClr val="bg1">
                          <a:lumMod val="9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r>
                        <a:rPr lang="en-AU" sz="950">
                          <a:solidFill>
                            <a:schemeClr val="bg1"/>
                          </a:solidFill>
                        </a:rPr>
                        <a:t>RATIONALE AND ISSUES TO CONSIDER</a:t>
                      </a:r>
                    </a:p>
                  </a:txBody>
                  <a:tcPr marL="54000" marR="54000">
                    <a:lnL w="381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extLst>
                  <a:ext uri="{0D108BD9-81ED-4DB2-BD59-A6C34878D82A}">
                    <a16:rowId xmlns:a16="http://schemas.microsoft.com/office/drawing/2014/main" val="633919756"/>
                  </a:ext>
                </a:extLst>
              </a:tr>
              <a:tr h="691526">
                <a:tc rowSpan="2">
                  <a:txBody>
                    <a:bodyPr/>
                    <a:lstStyle/>
                    <a:p>
                      <a:r>
                        <a:rPr lang="en-AU" sz="950">
                          <a:solidFill>
                            <a:schemeClr val="tx2"/>
                          </a:solidFill>
                          <a:effectLst/>
                          <a:latin typeface="VIC SemiBold" panose="00000700000000000000" pitchFamily="50" charset="0"/>
                          <a:ea typeface="MS Mincho" panose="02020609040205080304" pitchFamily="49" charset="-128"/>
                          <a:cs typeface="Times New Roman" panose="02020603050405020304" pitchFamily="18" charset="0"/>
                        </a:rPr>
                        <a:t>Increased adoption of risk controls in target sectors</a:t>
                      </a:r>
                      <a:r>
                        <a:rPr lang="en-AU" sz="950">
                          <a:solidFill>
                            <a:schemeClr val="tx2"/>
                          </a:solidFill>
                          <a:effectLst/>
                          <a:latin typeface="VIC SemiBold" panose="00000700000000000000" pitchFamily="50" charset="0"/>
                          <a:ea typeface="MS Mincho" panose="02020609040205080304" pitchFamily="49" charset="-128"/>
                          <a:cs typeface="Calibri" panose="020F0502020204030204" pitchFamily="34" charset="0"/>
                        </a:rPr>
                        <a:t> </a:t>
                      </a:r>
                      <a:endParaRPr lang="en-AU" sz="950">
                        <a:solidFill>
                          <a:schemeClr val="tx2"/>
                        </a:solidFill>
                      </a:endParaRPr>
                    </a:p>
                  </a:txBody>
                  <a:tcPr marL="54000" marR="54000">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Percentage of regulated entities inspected with management systems/controls in place, e.g. consistent with relevant standards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(as observed in inspections or desktop assessments)</a:t>
                      </a:r>
                    </a:p>
                  </a:txBody>
                  <a:tcPr marL="54000" marR="54000">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r>
                        <a:rPr lang="en-AU" sz="95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Allows you to baseline and show improvements in regulated entities performance (e.g. applying controls), by sector or legislative scheme. The figure should improve over time, but also help you to show performance improvements as you target new sectors or topics.</a:t>
                      </a:r>
                      <a:r>
                        <a:rPr lang="en-AU" sz="950">
                          <a:solidFill>
                            <a:schemeClr val="tx2"/>
                          </a:solidFill>
                          <a:effectLst/>
                          <a:latin typeface="Calibri" panose="020F0502020204030204" pitchFamily="34" charset="0"/>
                          <a:ea typeface="MS Mincho" panose="02020609040205080304" pitchFamily="49" charset="-128"/>
                        </a:rPr>
                        <a:t> </a:t>
                      </a:r>
                      <a:r>
                        <a:rPr lang="en-AU" sz="95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It is important to account for the population of sites or entities inspected when using this measure.</a:t>
                      </a:r>
                      <a:endParaRPr lang="en-AU" sz="950" b="1">
                        <a:solidFill>
                          <a:schemeClr val="tx2"/>
                        </a:solidFill>
                      </a:endParaRPr>
                    </a:p>
                  </a:txBody>
                  <a:tcPr marL="54000" marR="5400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985695739"/>
                  </a:ext>
                </a:extLst>
              </a:tr>
              <a:tr h="811647">
                <a:tc vMerge="1">
                  <a:txBody>
                    <a:bodyPr/>
                    <a:lstStyle/>
                    <a:p>
                      <a:endParaRPr lang="en-AU" sz="1000"/>
                    </a:p>
                  </a:txBody>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Amount of compliance guidance or information given, and remedial notices/direction issued by officers – by category of inspection type (e.g. education focused vs inspection)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Also as percentage of inspections where guidance/directions issued</a:t>
                      </a:r>
                    </a:p>
                  </a:txBody>
                  <a:tcPr marL="54000" marR="54000">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Provides information about your ‘impact’ on the ground when doing compliance work, e.g. showing that officers add value through guidance or issue of remedial notices, to build compliance.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This may require policies on decision-making where there is a non-compliance, e.g. when to give advice versus when to issue a notice, or to refer to sanction.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3331222674"/>
                  </a:ext>
                </a:extLst>
              </a:tr>
              <a:tr h="1269252">
                <a:tc rowSpan="2">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950">
                          <a:solidFill>
                            <a:schemeClr val="tx2"/>
                          </a:solidFill>
                          <a:effectLst/>
                          <a:latin typeface="VIC SemiBold" panose="00000700000000000000" pitchFamily="50" charset="0"/>
                          <a:ea typeface="MS Mincho" panose="02020609040205080304" pitchFamily="49" charset="-128"/>
                          <a:cs typeface="Times New Roman" panose="02020603050405020304" pitchFamily="18" charset="0"/>
                        </a:rPr>
                        <a:t>Improved targeting and compliance outcomes</a:t>
                      </a:r>
                      <a:r>
                        <a:rPr lang="en-AU" sz="950">
                          <a:solidFill>
                            <a:schemeClr val="tx2"/>
                          </a:solidFill>
                          <a:effectLst/>
                          <a:latin typeface="VIC SemiBold" panose="00000700000000000000" pitchFamily="50" charset="0"/>
                          <a:ea typeface="MS Mincho" panose="02020609040205080304" pitchFamily="49" charset="-128"/>
                          <a:cs typeface="Calibri" panose="020F0502020204030204" pitchFamily="34" charset="0"/>
                        </a:rPr>
                        <a:t> </a:t>
                      </a:r>
                      <a:endParaRPr lang="en-AU" sz="950">
                        <a:solidFill>
                          <a:schemeClr val="tx2"/>
                        </a:solidFill>
                      </a:endParaRPr>
                    </a:p>
                  </a:txBody>
                  <a:tcPr marL="54000" marR="54000">
                    <a:lnL w="12700" cap="flat" cmpd="sng" algn="ctr">
                      <a:noFill/>
                      <a:prstDash val="solid"/>
                      <a:round/>
                      <a:headEnd type="none" w="med" len="med"/>
                      <a:tailEnd type="none" w="med" len="med"/>
                    </a:lnL>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Amount of non-compliances detected by inspection category (e.g. planned versus responsive)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Also as percentage of inspections where non-compliances detected</a:t>
                      </a:r>
                    </a:p>
                  </a:txBody>
                  <a:tcPr marL="54000" marR="54000">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Shows targeting of effort, especially whether response work is well targeted to problems. The main areas of focus would be responsive inspections, planned inspections (announced and unannounced) and strategic project inspections (e.g. a specific blitz on an issue).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There is a ‘tension’ in this measure between the number of response/reactive inspections, and the detection rate of those inspections. For example, a team may have a higher detection rate but more aggressively triage issues to respond only to the most severe cases. Therefore, reporting both inspection volume trends and detection rates is needed, to calibrate triage and dispatch settings.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733140013"/>
                  </a:ext>
                </a:extLst>
              </a:tr>
              <a:tr h="691526">
                <a:tc vMerge="1">
                  <a:txBody>
                    <a:bodyPr/>
                    <a:lstStyle/>
                    <a:p>
                      <a:endParaRPr lang="en-AU" sz="1000"/>
                    </a:p>
                  </a:txBody>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Percentage of significant non-compliances detected, converted into compliance and enforcement pathways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(e.g. of all non-compliances, what % were closed out with advice, vs. a penalty issued)</a:t>
                      </a:r>
                    </a:p>
                  </a:txBody>
                  <a:tcPr marL="54000" marR="54000">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alpha val="70000"/>
                      </a:schemeClr>
                    </a:solidFill>
                  </a:tcPr>
                </a:tc>
                <a:tc>
                  <a:txBody>
                    <a:bodyPr/>
                    <a:lstStyle/>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You may need to consider what ‘significant’ means in your context, so staff aren’t driven to enforce where issues are trivial, especially in the context of education of a new sector or topic. It also links to the second measure as looking at ‘detection rates’, and how detection flows to enforcement outcomes.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605571250"/>
                  </a:ext>
                </a:extLst>
              </a:tr>
            </a:tbl>
          </a:graphicData>
        </a:graphic>
      </p:graphicFrame>
    </p:spTree>
    <p:extLst>
      <p:ext uri="{BB962C8B-B14F-4D97-AF65-F5344CB8AC3E}">
        <p14:creationId xmlns:p14="http://schemas.microsoft.com/office/powerpoint/2010/main" val="6900441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Review whether you are using information effectively to detect risk</a:t>
            </a:r>
          </a:p>
        </p:txBody>
      </p:sp>
      <p:graphicFrame>
        <p:nvGraphicFramePr>
          <p:cNvPr id="10" name="Table 9">
            <a:extLst>
              <a:ext uri="{FF2B5EF4-FFF2-40B4-BE49-F238E27FC236}">
                <a16:creationId xmlns:a16="http://schemas.microsoft.com/office/drawing/2014/main" id="{3210BF0B-2BC8-C2DF-2AE9-0077185FBB53}"/>
              </a:ext>
            </a:extLst>
          </p:cNvPr>
          <p:cNvGraphicFramePr>
            <a:graphicFrameLocks noGrp="1"/>
          </p:cNvGraphicFramePr>
          <p:nvPr>
            <p:extLst>
              <p:ext uri="{D42A27DB-BD31-4B8C-83A1-F6EECF244321}">
                <p14:modId xmlns:p14="http://schemas.microsoft.com/office/powerpoint/2010/main" val="387848578"/>
              </p:ext>
            </p:extLst>
          </p:nvPr>
        </p:nvGraphicFramePr>
        <p:xfrm>
          <a:off x="539999" y="1784780"/>
          <a:ext cx="8820000" cy="4193738"/>
        </p:xfrm>
        <a:graphic>
          <a:graphicData uri="http://schemas.openxmlformats.org/drawingml/2006/table">
            <a:tbl>
              <a:tblPr firstRow="1" bandRow="1">
                <a:tableStyleId>{5C22544A-7EE6-4342-B048-85BDC9FD1C3A}</a:tableStyleId>
              </a:tblPr>
              <a:tblGrid>
                <a:gridCol w="1776481">
                  <a:extLst>
                    <a:ext uri="{9D8B030D-6E8A-4147-A177-3AD203B41FA5}">
                      <a16:colId xmlns:a16="http://schemas.microsoft.com/office/drawing/2014/main" val="2459174249"/>
                    </a:ext>
                  </a:extLst>
                </a:gridCol>
                <a:gridCol w="7043519">
                  <a:extLst>
                    <a:ext uri="{9D8B030D-6E8A-4147-A177-3AD203B41FA5}">
                      <a16:colId xmlns:a16="http://schemas.microsoft.com/office/drawing/2014/main" val="2064777851"/>
                    </a:ext>
                  </a:extLst>
                </a:gridCol>
              </a:tblGrid>
              <a:tr h="264127">
                <a:tc>
                  <a:txBody>
                    <a:bodyPr/>
                    <a:lstStyle/>
                    <a:p>
                      <a:pPr>
                        <a:lnSpc>
                          <a:spcPts val="1200"/>
                        </a:lnSpc>
                        <a:spcBef>
                          <a:spcPts val="300"/>
                        </a:spcBef>
                        <a:spcAft>
                          <a:spcPts val="600"/>
                        </a:spcAft>
                      </a:pPr>
                      <a:r>
                        <a:rPr lang="en-AU" sz="1000" b="0">
                          <a:effectLst/>
                          <a:latin typeface="VIC SemiBold" panose="00000700000000000000" pitchFamily="50" charset="0"/>
                        </a:rPr>
                        <a:t>ARE YOUR PROCESSES…</a:t>
                      </a:r>
                      <a:endParaRPr lang="en-AU" sz="1000" b="0">
                        <a:solidFill>
                          <a:srgbClr val="FFFFFF"/>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0" marT="36000" marB="36000"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tc>
                  <a:txBody>
                    <a:bodyPr/>
                    <a:lstStyle/>
                    <a:p>
                      <a:pPr>
                        <a:lnSpc>
                          <a:spcPts val="1200"/>
                        </a:lnSpc>
                        <a:spcBef>
                          <a:spcPts val="300"/>
                        </a:spcBef>
                        <a:spcAft>
                          <a:spcPts val="600"/>
                        </a:spcAft>
                      </a:pPr>
                      <a:r>
                        <a:rPr lang="en-AU" sz="1000" b="0">
                          <a:effectLst/>
                          <a:latin typeface="VIC SemiBold" panose="00000700000000000000" pitchFamily="50" charset="0"/>
                        </a:rPr>
                        <a:t>GUIDING QUESTIONS</a:t>
                      </a:r>
                      <a:endParaRPr lang="en-AU" sz="1000" b="0">
                        <a:solidFill>
                          <a:srgbClr val="FFFFFF"/>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08791361"/>
                  </a:ext>
                </a:extLst>
              </a:tr>
              <a:tr h="828323">
                <a:tc>
                  <a:txBody>
                    <a:bodyPr/>
                    <a:lstStyle/>
                    <a:p>
                      <a:pPr>
                        <a:lnSpc>
                          <a:spcPct val="107000"/>
                        </a:lnSpc>
                        <a:spcAft>
                          <a:spcPts val="300"/>
                        </a:spcAft>
                      </a:pPr>
                      <a:r>
                        <a:rPr lang="en-US" sz="1000">
                          <a:solidFill>
                            <a:schemeClr val="tx2"/>
                          </a:solidFill>
                          <a:effectLst/>
                          <a:latin typeface="VIC SemiBold" panose="00000700000000000000" pitchFamily="50" charset="0"/>
                        </a:rPr>
                        <a:t>Comprehensive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your data or information provide staff a complete understanding of specific cohort, entity or conduct risk?</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additional data or information required to have a more comprehensive understanding of any cohort, entity or conduct risks? If so, what information is required?</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360966010"/>
                  </a:ext>
                </a:extLst>
              </a:tr>
              <a:tr h="973346">
                <a:tc>
                  <a:txBody>
                    <a:bodyPr/>
                    <a:lstStyle/>
                    <a:p>
                      <a:pPr>
                        <a:lnSpc>
                          <a:spcPct val="107000"/>
                        </a:lnSpc>
                        <a:spcAft>
                          <a:spcPts val="300"/>
                        </a:spcAft>
                      </a:pPr>
                      <a:r>
                        <a:rPr lang="en-US" sz="1000">
                          <a:solidFill>
                            <a:schemeClr val="tx2"/>
                          </a:solidFill>
                          <a:effectLst/>
                          <a:latin typeface="VIC SemiBold" panose="00000700000000000000" pitchFamily="50" charset="0"/>
                        </a:rPr>
                        <a:t>Useful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your data or information provide insight on risks that are a priority for you?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To what extent does the data or information provide insight on the scale or severity of non-compliances across the sector?</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this information provide specific insight about individual entities to inform compliance monitoring? </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887174923"/>
                  </a:ext>
                </a:extLst>
              </a:tr>
              <a:tr h="605747">
                <a:tc>
                  <a:txBody>
                    <a:bodyPr/>
                    <a:lstStyle/>
                    <a:p>
                      <a:pPr>
                        <a:lnSpc>
                          <a:spcPct val="107000"/>
                        </a:lnSpc>
                        <a:spcAft>
                          <a:spcPts val="300"/>
                        </a:spcAft>
                      </a:pPr>
                      <a:r>
                        <a:rPr lang="en-US" sz="1000">
                          <a:solidFill>
                            <a:schemeClr val="tx2"/>
                          </a:solidFill>
                          <a:effectLst/>
                          <a:latin typeface="VIC SemiBold" panose="00000700000000000000" pitchFamily="50" charset="0"/>
                        </a:rPr>
                        <a:t>Accurate</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How precisely does the data reflect the issue being reported and how trusted is the source, e.g. complaint?</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additional action or engagement needed to verify the accuracy of this data or information? </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821146565"/>
                  </a:ext>
                </a:extLst>
              </a:tr>
              <a:tr h="764395">
                <a:tc>
                  <a:txBody>
                    <a:bodyPr/>
                    <a:lstStyle/>
                    <a:p>
                      <a:pPr>
                        <a:lnSpc>
                          <a:spcPct val="107000"/>
                        </a:lnSpc>
                        <a:spcAft>
                          <a:spcPts val="300"/>
                        </a:spcAft>
                      </a:pPr>
                      <a:r>
                        <a:rPr lang="en-US" sz="1000">
                          <a:solidFill>
                            <a:schemeClr val="tx2"/>
                          </a:solidFill>
                          <a:effectLst/>
                          <a:latin typeface="VIC SemiBold" panose="00000700000000000000" pitchFamily="50" charset="0"/>
                        </a:rPr>
                        <a:t>Timely</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the data or information provide insight about when a risk has become apparent?</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the data or information provide insight about when a risk is likely to materialise as harm?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it the most current data or information available to detect risk?</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634523250"/>
                  </a:ext>
                </a:extLst>
              </a:tr>
              <a:tr h="646632">
                <a:tc>
                  <a:txBody>
                    <a:bodyPr/>
                    <a:lstStyle/>
                    <a:p>
                      <a:pPr>
                        <a:lnSpc>
                          <a:spcPct val="107000"/>
                        </a:lnSpc>
                        <a:spcAft>
                          <a:spcPts val="300"/>
                        </a:spcAft>
                      </a:pPr>
                      <a:r>
                        <a:rPr lang="en-US" sz="1000">
                          <a:solidFill>
                            <a:schemeClr val="tx2"/>
                          </a:solidFill>
                          <a:effectLst/>
                          <a:latin typeface="VIC SemiBold" panose="00000700000000000000" pitchFamily="50" charset="0"/>
                        </a:rPr>
                        <a:t>Effective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What effort is required to collect and manage the data or information?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t>
                      </a:r>
                      <a:r>
                        <a:rPr lang="en-US" sz="1000" kern="1200">
                          <a:solidFill>
                            <a:schemeClr val="tx2"/>
                          </a:solidFill>
                          <a:effectLst/>
                          <a:latin typeface="+mn-lt"/>
                          <a:ea typeface="+mn-ea"/>
                          <a:cs typeface="+mn-cs"/>
                        </a:rPr>
                        <a:t>this an effective use of resources proportionate to the insights on risks the data or information provides?</a:t>
                      </a:r>
                    </a:p>
                    <a:p>
                      <a:pPr marL="171450" lvl="0" indent="-171450">
                        <a:lnSpc>
                          <a:spcPct val="100000"/>
                        </a:lnSpc>
                        <a:spcAft>
                          <a:spcPts val="300"/>
                        </a:spcAft>
                        <a:buFont typeface="Arial" panose="020B0604020202020204" pitchFamily="34" charset="0"/>
                        <a:buChar char="•"/>
                      </a:pPr>
                      <a:r>
                        <a:rPr lang="en-US" sz="1000" kern="1200">
                          <a:solidFill>
                            <a:schemeClr val="tx2"/>
                          </a:solidFill>
                          <a:effectLst/>
                          <a:latin typeface="+mn-lt"/>
                          <a:ea typeface="+mn-ea"/>
                          <a:cs typeface="+mn-cs"/>
                        </a:rPr>
                        <a:t>Do the benefits of collecting information outweigh the effort required and any burden placed on regulated entities or co-regulators?</a:t>
                      </a:r>
                      <a:endParaRPr lang="en-AU" sz="1000" kern="1200">
                        <a:solidFill>
                          <a:schemeClr val="tx2"/>
                        </a:solidFill>
                        <a:effectLst/>
                        <a:latin typeface="+mn-lt"/>
                        <a:ea typeface="+mn-ea"/>
                        <a:cs typeface="+mn-cs"/>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83769212"/>
                  </a:ext>
                </a:extLst>
              </a:tr>
            </a:tbl>
          </a:graphicData>
        </a:graphic>
      </p:graphicFrame>
      <p:sp>
        <p:nvSpPr>
          <p:cNvPr id="11" name="Rectangle 1">
            <a:extLst>
              <a:ext uri="{FF2B5EF4-FFF2-40B4-BE49-F238E27FC236}">
                <a16:creationId xmlns:a16="http://schemas.microsoft.com/office/drawing/2014/main" id="{9BC3F70E-6932-E14A-A589-9D4DB6B640BC}"/>
              </a:ext>
            </a:extLst>
          </p:cNvPr>
          <p:cNvSpPr>
            <a:spLocks noChangeArrowheads="1"/>
          </p:cNvSpPr>
          <p:nvPr/>
        </p:nvSpPr>
        <p:spPr bwMode="auto">
          <a:xfrm>
            <a:off x="539999" y="1268761"/>
            <a:ext cx="882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14400">
              <a:spcAft>
                <a:spcPts val="300"/>
              </a:spcAft>
            </a:pPr>
            <a:r>
              <a:rPr kumimoji="0" lang="en-US" altLang="en-US" sz="1000" b="0" i="0" u="none" strike="noStrike" cap="none" normalizeH="0" baseline="0">
                <a:ln>
                  <a:noFill/>
                </a:ln>
                <a:solidFill>
                  <a:schemeClr val="tx2"/>
                </a:solidFill>
                <a:effectLst/>
                <a:latin typeface="+mn-lt"/>
                <a:ea typeface="Segoe UI" panose="020B0502040204020203" pitchFamily="34" charset="0"/>
                <a:cs typeface="Times New Roman" panose="02020603050405020304" pitchFamily="18" charset="0"/>
              </a:rPr>
              <a:t>The collection and management </a:t>
            </a:r>
            <a:r>
              <a:rPr lang="en-US" altLang="en-US" sz="1000">
                <a:solidFill>
                  <a:schemeClr val="tx2"/>
                </a:solidFill>
                <a:latin typeface="+mn-lt"/>
                <a:ea typeface="Segoe UI" panose="020B0502040204020203" pitchFamily="34" charset="0"/>
                <a:cs typeface="Times New Roman" panose="02020603050405020304" pitchFamily="18" charset="0"/>
              </a:rPr>
              <a:t>of </a:t>
            </a:r>
            <a:r>
              <a:rPr kumimoji="0" lang="en-US" altLang="en-US" sz="1000" b="0" i="0" u="none" strike="noStrike" cap="none" normalizeH="0" baseline="0">
                <a:ln>
                  <a:noFill/>
                </a:ln>
                <a:solidFill>
                  <a:schemeClr val="tx2"/>
                </a:solidFill>
                <a:effectLst/>
                <a:latin typeface="+mn-lt"/>
                <a:ea typeface="Segoe UI" panose="020B0502040204020203" pitchFamily="34" charset="0"/>
                <a:cs typeface="Times New Roman" panose="02020603050405020304" pitchFamily="18" charset="0"/>
              </a:rPr>
              <a:t>data and information provides the basis to generate insights and intelligence on the presence and nature of risk. Review your current information processes for risk detection by considering the following questions:</a:t>
            </a:r>
            <a:endParaRPr kumimoji="0" lang="en-AU" altLang="en-US" sz="1000" b="0" i="0" u="none" strike="noStrike" cap="none" normalizeH="0" baseline="0">
              <a:ln>
                <a:noFill/>
              </a:ln>
              <a:solidFill>
                <a:schemeClr val="tx2"/>
              </a:solidFill>
              <a:effectLst/>
              <a:latin typeface="+mn-lt"/>
            </a:endParaRPr>
          </a:p>
        </p:txBody>
      </p:sp>
    </p:spTree>
    <p:extLst>
      <p:ext uri="{BB962C8B-B14F-4D97-AF65-F5344CB8AC3E}">
        <p14:creationId xmlns:p14="http://schemas.microsoft.com/office/powerpoint/2010/main" val="3154054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think-cell data - do not delete" hidden="1">
            <a:extLst>
              <a:ext uri="{FF2B5EF4-FFF2-40B4-BE49-F238E27FC236}">
                <a16:creationId xmlns:a16="http://schemas.microsoft.com/office/drawing/2014/main" id="{A567D253-B61E-A6EA-1E8D-F8E9D645C59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3" name="think-cell data - do not delete" hidden="1">
                        <a:extLst>
                          <a:ext uri="{FF2B5EF4-FFF2-40B4-BE49-F238E27FC236}">
                            <a16:creationId xmlns:a16="http://schemas.microsoft.com/office/drawing/2014/main" id="{A567D253-B61E-A6EA-1E8D-F8E9D645C59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1E524F64-FD0B-F1CA-48DD-DA4CB4FEC000}"/>
              </a:ext>
            </a:extLst>
          </p:cNvPr>
          <p:cNvSpPr>
            <a:spLocks noGrp="1" noRot="1" noMove="1" noResize="1" noEditPoints="1" noAdjustHandles="1" noChangeArrowheads="1" noChangeShapeType="1"/>
          </p:cNvSpPr>
          <p:nvPr/>
        </p:nvSpPr>
        <p:spPr>
          <a:xfrm>
            <a:off x="0" y="3525791"/>
            <a:ext cx="9906000" cy="2056061"/>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5" name="Title 4">
            <a:extLst>
              <a:ext uri="{FF2B5EF4-FFF2-40B4-BE49-F238E27FC236}">
                <a16:creationId xmlns:a16="http://schemas.microsoft.com/office/drawing/2014/main" id="{2213E465-A68F-ED03-7EFD-5960A7C00C6F}"/>
              </a:ext>
            </a:extLst>
          </p:cNvPr>
          <p:cNvSpPr>
            <a:spLocks noGrp="1"/>
          </p:cNvSpPr>
          <p:nvPr>
            <p:ph type="title"/>
          </p:nvPr>
        </p:nvSpPr>
        <p:spPr>
          <a:xfrm>
            <a:off x="540000" y="548681"/>
            <a:ext cx="8824914" cy="341618"/>
          </a:xfrm>
        </p:spPr>
        <p:txBody>
          <a:bodyPr vert="horz"/>
          <a:lstStyle/>
          <a:p>
            <a:r>
              <a:rPr lang="en-AU"/>
              <a:t>Review better practice inspection processes to set up for digital reform</a:t>
            </a:r>
          </a:p>
        </p:txBody>
      </p:sp>
      <p:sp>
        <p:nvSpPr>
          <p:cNvPr id="34" name="Rectangle 33">
            <a:extLst>
              <a:ext uri="{FF2B5EF4-FFF2-40B4-BE49-F238E27FC236}">
                <a16:creationId xmlns:a16="http://schemas.microsoft.com/office/drawing/2014/main" id="{7F4D84D8-F6B6-73E3-BCF0-E96854964059}"/>
              </a:ext>
            </a:extLst>
          </p:cNvPr>
          <p:cNvSpPr/>
          <p:nvPr/>
        </p:nvSpPr>
        <p:spPr>
          <a:xfrm>
            <a:off x="511424" y="1071564"/>
            <a:ext cx="8853238" cy="689743"/>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lIns="36000" tIns="45720" rIns="0" bIns="45720" rtlCol="0" anchor="ctr"/>
          <a:lstStyle/>
          <a:p>
            <a:r>
              <a:rPr lang="en-AU" sz="1000">
                <a:latin typeface="VIC SemiBold" panose="00000700000000000000" pitchFamily="2" charset="0"/>
                <a:cs typeface="Segoe UI"/>
              </a:rPr>
              <a:t>Part B of this Playbook outlines the better practice inspection processes </a:t>
            </a:r>
            <a:r>
              <a:rPr lang="en-AU" sz="1000">
                <a:cs typeface="Segoe UI"/>
              </a:rPr>
              <a:t>and can be used to identify tangible actions to improve your inspection processes to prepare for digitisation. This Playbook will help you to identify opportunities to administer inspection processes more effectively and efficiently, and ensure you have good practices in place that are ready to be digitised.</a:t>
            </a:r>
          </a:p>
        </p:txBody>
      </p:sp>
      <p:sp>
        <p:nvSpPr>
          <p:cNvPr id="36" name="Content Placeholder 1">
            <a:extLst>
              <a:ext uri="{FF2B5EF4-FFF2-40B4-BE49-F238E27FC236}">
                <a16:creationId xmlns:a16="http://schemas.microsoft.com/office/drawing/2014/main" id="{1DAF21E6-4B96-2DEF-5E13-98508A118CFB}"/>
              </a:ext>
            </a:extLst>
          </p:cNvPr>
          <p:cNvSpPr txBox="1">
            <a:spLocks/>
          </p:cNvSpPr>
          <p:nvPr/>
        </p:nvSpPr>
        <p:spPr>
          <a:xfrm>
            <a:off x="544663" y="1829936"/>
            <a:ext cx="8820000" cy="1523000"/>
          </a:xfrm>
          <a:prstGeom prst="rect">
            <a:avLst/>
          </a:prstGeom>
        </p:spPr>
        <p:txBody>
          <a:bodyPr vert="horz" lIns="0" tIns="45713" rIns="0" bIns="45713" numCol="1"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buClr>
                <a:schemeClr val="tx2"/>
              </a:buClr>
            </a:pPr>
            <a:r>
              <a:rPr lang="en-AU" sz="1000" dirty="0">
                <a:cs typeface="Segoe UI"/>
              </a:rPr>
              <a:t>This section outlines better practice through a step-by-step guide, going from what triggers an inspection to closing it out. You should come into Part B after reviewing Part A. </a:t>
            </a:r>
          </a:p>
          <a:p>
            <a:pPr>
              <a:spcBef>
                <a:spcPts val="600"/>
              </a:spcBef>
              <a:buClr>
                <a:schemeClr val="tx2"/>
              </a:buClr>
            </a:pPr>
            <a:r>
              <a:rPr lang="en-AU" sz="1000" dirty="0">
                <a:cs typeface="Segoe UI"/>
              </a:rPr>
              <a:t>You should also be clear on the inspection powers and tools specified in the legislation you administer and how they are to be used. </a:t>
            </a:r>
          </a:p>
          <a:p>
            <a:pPr>
              <a:spcBef>
                <a:spcPts val="600"/>
              </a:spcBef>
              <a:buClr>
                <a:schemeClr val="tx2"/>
              </a:buClr>
            </a:pPr>
            <a:r>
              <a:rPr lang="en-AU" sz="1000" dirty="0">
                <a:cs typeface="Segoe UI"/>
              </a:rPr>
              <a:t>Consider your inspections as part of the broader end-to-end compliance and enforcement process. Upstream activities will provide intelligence that triggers and guides inspections (see Part B ‘Trigger and Focus’). Downstream actions will be informed by the information collected during inspections and the decision as to which responsive action will be taken.</a:t>
            </a:r>
          </a:p>
          <a:p>
            <a:pPr>
              <a:spcBef>
                <a:spcPts val="600"/>
              </a:spcBef>
              <a:buClr>
                <a:schemeClr val="tx2"/>
              </a:buClr>
            </a:pPr>
            <a:r>
              <a:rPr lang="en-AU" sz="1000" dirty="0">
                <a:cs typeface="Segoe UI"/>
              </a:rPr>
              <a:t>Although Part B will focus on infield inspections, you should consider how better practice considerations can be applied to all inspection processes (such as  those conducted via desktop or remotely) and broader regulatory functions (such as investigations, enforcement etc).</a:t>
            </a:r>
          </a:p>
        </p:txBody>
      </p:sp>
      <p:sp>
        <p:nvSpPr>
          <p:cNvPr id="53" name="TextBox 52">
            <a:extLst>
              <a:ext uri="{FF2B5EF4-FFF2-40B4-BE49-F238E27FC236}">
                <a16:creationId xmlns:a16="http://schemas.microsoft.com/office/drawing/2014/main" id="{771A32D5-8266-8076-AE56-0CD31B4EE708}"/>
              </a:ext>
            </a:extLst>
          </p:cNvPr>
          <p:cNvSpPr txBox="1"/>
          <p:nvPr/>
        </p:nvSpPr>
        <p:spPr>
          <a:xfrm>
            <a:off x="539999" y="6215595"/>
            <a:ext cx="8347691" cy="400110"/>
          </a:xfrm>
          <a:prstGeom prst="rect">
            <a:avLst/>
          </a:prstGeom>
          <a:noFill/>
        </p:spPr>
        <p:txBody>
          <a:bodyPr wrap="square" lIns="0">
            <a:spAutoFit/>
          </a:bodyPr>
          <a:lstStyle/>
          <a:p>
            <a:r>
              <a:rPr lang="en-AU" sz="1000">
                <a:solidFill>
                  <a:schemeClr val="bg1"/>
                </a:solidFill>
              </a:rPr>
              <a:t>Note: Part B of this Playbook focuses on infield inspections, however the better practice inspection process can be applied to desktop or remote inspections </a:t>
            </a:r>
          </a:p>
        </p:txBody>
      </p:sp>
      <p:grpSp>
        <p:nvGrpSpPr>
          <p:cNvPr id="67" name="Group 66">
            <a:extLst>
              <a:ext uri="{FF2B5EF4-FFF2-40B4-BE49-F238E27FC236}">
                <a16:creationId xmlns:a16="http://schemas.microsoft.com/office/drawing/2014/main" id="{75036BEB-9CFE-FE83-8F87-D02E36839933}"/>
              </a:ext>
            </a:extLst>
          </p:cNvPr>
          <p:cNvGrpSpPr/>
          <p:nvPr/>
        </p:nvGrpSpPr>
        <p:grpSpPr>
          <a:xfrm>
            <a:off x="539999" y="3743325"/>
            <a:ext cx="8824663" cy="2321167"/>
            <a:chOff x="539999" y="3743325"/>
            <a:chExt cx="8824663" cy="2362200"/>
          </a:xfrm>
        </p:grpSpPr>
        <p:sp>
          <p:nvSpPr>
            <p:cNvPr id="10" name="Rectangle 9">
              <a:extLst>
                <a:ext uri="{FF2B5EF4-FFF2-40B4-BE49-F238E27FC236}">
                  <a16:creationId xmlns:a16="http://schemas.microsoft.com/office/drawing/2014/main" id="{688F4429-93B1-359E-66D2-C023BE43FB2A}"/>
                </a:ext>
              </a:extLst>
            </p:cNvPr>
            <p:cNvSpPr/>
            <p:nvPr/>
          </p:nvSpPr>
          <p:spPr>
            <a:xfrm>
              <a:off x="539999" y="3743325"/>
              <a:ext cx="8824663" cy="2362200"/>
            </a:xfrm>
            <a:prstGeom prst="rect">
              <a:avLst/>
            </a:prstGeom>
            <a:noFill/>
            <a:ln w="9525" cap="rnd">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endParaRPr lang="en-AU" sz="1000" b="1">
                <a:solidFill>
                  <a:schemeClr val="bg1"/>
                </a:solidFill>
                <a:latin typeface="+mj-lt"/>
              </a:endParaRPr>
            </a:p>
          </p:txBody>
        </p:sp>
        <p:grpSp>
          <p:nvGrpSpPr>
            <p:cNvPr id="11" name="Group 10">
              <a:extLst>
                <a:ext uri="{FF2B5EF4-FFF2-40B4-BE49-F238E27FC236}">
                  <a16:creationId xmlns:a16="http://schemas.microsoft.com/office/drawing/2014/main" id="{07184952-4370-D845-92AA-3F1BE1AC45BE}"/>
                </a:ext>
              </a:extLst>
            </p:cNvPr>
            <p:cNvGrpSpPr/>
            <p:nvPr/>
          </p:nvGrpSpPr>
          <p:grpSpPr>
            <a:xfrm>
              <a:off x="658991" y="3863093"/>
              <a:ext cx="2030407" cy="2173685"/>
              <a:chOff x="2083658" y="4273528"/>
              <a:chExt cx="2228387" cy="1521922"/>
            </a:xfrm>
          </p:grpSpPr>
          <p:sp>
            <p:nvSpPr>
              <p:cNvPr id="12" name="Rectangle 11">
                <a:extLst>
                  <a:ext uri="{FF2B5EF4-FFF2-40B4-BE49-F238E27FC236}">
                    <a16:creationId xmlns:a16="http://schemas.microsoft.com/office/drawing/2014/main" id="{53552427-3513-8F77-5606-78BAE3FBC75D}"/>
                  </a:ext>
                </a:extLst>
              </p:cNvPr>
              <p:cNvSpPr/>
              <p:nvPr/>
            </p:nvSpPr>
            <p:spPr>
              <a:xfrm>
                <a:off x="2083658" y="4309528"/>
                <a:ext cx="2228387" cy="1485922"/>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600"/>
                  </a:spcAft>
                </a:pPr>
                <a:r>
                  <a:rPr lang="en-AU" sz="1000" b="1" dirty="0">
                    <a:solidFill>
                      <a:schemeClr val="bg1"/>
                    </a:solidFill>
                    <a:latin typeface="VIC SemiBold" panose="00000700000000000000"/>
                  </a:rPr>
                  <a:t>UPSTREAM </a:t>
                </a:r>
                <a:br>
                  <a:rPr lang="en-AU" sz="1000" b="1" dirty="0">
                    <a:solidFill>
                      <a:schemeClr val="bg1"/>
                    </a:solidFill>
                    <a:latin typeface="VIC SemiBold" panose="00000700000000000000"/>
                  </a:rPr>
                </a:br>
                <a:r>
                  <a:rPr lang="en-AU" sz="1000" b="1" dirty="0">
                    <a:solidFill>
                      <a:schemeClr val="bg1"/>
                    </a:solidFill>
                    <a:latin typeface="VIC SemiBold" panose="00000700000000000000"/>
                  </a:rPr>
                  <a:t>INTELLIGENCE INPUTS</a:t>
                </a:r>
              </a:p>
              <a:p>
                <a:pPr marL="171450" indent="-171450">
                  <a:spcAft>
                    <a:spcPts val="600"/>
                  </a:spcAft>
                  <a:buClr>
                    <a:schemeClr val="bg1"/>
                  </a:buClr>
                  <a:buFont typeface="Arial" panose="020B0604020202020204" pitchFamily="34" charset="0"/>
                  <a:buChar char="•"/>
                </a:pPr>
                <a:r>
                  <a:rPr lang="en-AU" sz="1000" dirty="0">
                    <a:solidFill>
                      <a:schemeClr val="bg1"/>
                    </a:solidFill>
                  </a:rPr>
                  <a:t>Permissions and conditions</a:t>
                </a:r>
              </a:p>
              <a:p>
                <a:pPr marL="171450" indent="-171450">
                  <a:spcAft>
                    <a:spcPts val="600"/>
                  </a:spcAft>
                  <a:buClr>
                    <a:schemeClr val="bg1"/>
                  </a:buClr>
                  <a:buFont typeface="Arial" panose="020B0604020202020204" pitchFamily="34" charset="0"/>
                  <a:buChar char="•"/>
                </a:pPr>
                <a:r>
                  <a:rPr lang="en-AU" sz="1000" dirty="0">
                    <a:solidFill>
                      <a:schemeClr val="bg1"/>
                    </a:solidFill>
                  </a:rPr>
                  <a:t>Complaints and referrals</a:t>
                </a:r>
              </a:p>
              <a:p>
                <a:pPr marL="171450" indent="-171450">
                  <a:spcAft>
                    <a:spcPts val="600"/>
                  </a:spcAft>
                  <a:buClr>
                    <a:schemeClr val="bg1"/>
                  </a:buClr>
                  <a:buFont typeface="Arial" panose="020B0604020202020204" pitchFamily="34" charset="0"/>
                  <a:buChar char="•"/>
                </a:pPr>
                <a:r>
                  <a:rPr lang="en-AU" sz="1000" dirty="0">
                    <a:solidFill>
                      <a:schemeClr val="bg1"/>
                    </a:solidFill>
                  </a:rPr>
                  <a:t>Reporting and analysis</a:t>
                </a:r>
              </a:p>
              <a:p>
                <a:pPr marL="171450" indent="-171450">
                  <a:spcAft>
                    <a:spcPts val="600"/>
                  </a:spcAft>
                  <a:buClr>
                    <a:schemeClr val="bg1"/>
                  </a:buClr>
                  <a:buFont typeface="Arial" panose="020B0604020202020204" pitchFamily="34" charset="0"/>
                  <a:buChar char="•"/>
                </a:pPr>
                <a:r>
                  <a:rPr lang="en-AU" sz="1000" dirty="0">
                    <a:solidFill>
                      <a:schemeClr val="bg1"/>
                    </a:solidFill>
                  </a:rPr>
                  <a:t>Entity profile including past compliance</a:t>
                </a:r>
              </a:p>
              <a:p>
                <a:pPr marL="171450" indent="-171450">
                  <a:spcAft>
                    <a:spcPts val="600"/>
                  </a:spcAft>
                  <a:buClr>
                    <a:schemeClr val="bg1"/>
                  </a:buClr>
                  <a:buFont typeface="Arial" panose="020B0604020202020204" pitchFamily="34" charset="0"/>
                  <a:buChar char="•"/>
                </a:pPr>
                <a:r>
                  <a:rPr lang="en-AU" sz="1000" dirty="0">
                    <a:solidFill>
                      <a:schemeClr val="bg1"/>
                    </a:solidFill>
                  </a:rPr>
                  <a:t>Regulated entity notifications &amp; reporting</a:t>
                </a:r>
              </a:p>
              <a:p>
                <a:pPr marL="171450" indent="-171450">
                  <a:spcAft>
                    <a:spcPts val="600"/>
                  </a:spcAft>
                  <a:buClr>
                    <a:schemeClr val="bg1"/>
                  </a:buClr>
                  <a:buFont typeface="Arial" panose="020B0604020202020204" pitchFamily="34" charset="0"/>
                  <a:buChar char="•"/>
                </a:pPr>
                <a:r>
                  <a:rPr lang="en-AU" sz="1000" dirty="0">
                    <a:solidFill>
                      <a:schemeClr val="bg1"/>
                    </a:solidFill>
                  </a:rPr>
                  <a:t>Industry notifications</a:t>
                </a:r>
              </a:p>
            </p:txBody>
          </p:sp>
          <p:sp>
            <p:nvSpPr>
              <p:cNvPr id="13" name="Rectangle 12">
                <a:extLst>
                  <a:ext uri="{FF2B5EF4-FFF2-40B4-BE49-F238E27FC236}">
                    <a16:creationId xmlns:a16="http://schemas.microsoft.com/office/drawing/2014/main" id="{3D771E4F-5512-AE35-CCDA-4AE6939BFE88}"/>
                  </a:ext>
                </a:extLst>
              </p:cNvPr>
              <p:cNvSpPr/>
              <p:nvPr/>
            </p:nvSpPr>
            <p:spPr>
              <a:xfrm>
                <a:off x="2083658" y="4273528"/>
                <a:ext cx="2220929"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bg1"/>
                  </a:solidFill>
                </a:endParaRPr>
              </a:p>
            </p:txBody>
          </p:sp>
        </p:grpSp>
        <p:grpSp>
          <p:nvGrpSpPr>
            <p:cNvPr id="14" name="Group 13">
              <a:extLst>
                <a:ext uri="{FF2B5EF4-FFF2-40B4-BE49-F238E27FC236}">
                  <a16:creationId xmlns:a16="http://schemas.microsoft.com/office/drawing/2014/main" id="{860FC702-8AD3-F96A-F2D4-CF6F92D64CBE}"/>
                </a:ext>
              </a:extLst>
            </p:cNvPr>
            <p:cNvGrpSpPr/>
            <p:nvPr/>
          </p:nvGrpSpPr>
          <p:grpSpPr>
            <a:xfrm>
              <a:off x="7877707" y="3863093"/>
              <a:ext cx="1367962" cy="2173685"/>
              <a:chOff x="6830974" y="4273528"/>
              <a:chExt cx="2284758" cy="1521922"/>
            </a:xfrm>
          </p:grpSpPr>
          <p:sp>
            <p:nvSpPr>
              <p:cNvPr id="15" name="Rectangle 14">
                <a:extLst>
                  <a:ext uri="{FF2B5EF4-FFF2-40B4-BE49-F238E27FC236}">
                    <a16:creationId xmlns:a16="http://schemas.microsoft.com/office/drawing/2014/main" id="{49D6B825-A9D4-2B31-97B5-253894EB655F}"/>
                  </a:ext>
                </a:extLst>
              </p:cNvPr>
              <p:cNvSpPr/>
              <p:nvPr/>
            </p:nvSpPr>
            <p:spPr>
              <a:xfrm>
                <a:off x="6830974" y="4309528"/>
                <a:ext cx="2284758" cy="1485922"/>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600"/>
                  </a:spcAft>
                </a:pPr>
                <a:r>
                  <a:rPr lang="en-AU" sz="1000" b="1" dirty="0">
                    <a:solidFill>
                      <a:schemeClr val="bg1"/>
                    </a:solidFill>
                    <a:latin typeface="VIC SemiBold" panose="00000700000000000000"/>
                  </a:rPr>
                  <a:t>DOWNSTREAM ACTIONS</a:t>
                </a:r>
              </a:p>
              <a:p>
                <a:pPr marL="171450" indent="-171450">
                  <a:spcAft>
                    <a:spcPts val="600"/>
                  </a:spcAft>
                  <a:buClr>
                    <a:schemeClr val="bg1"/>
                  </a:buClr>
                  <a:buFont typeface="Arial" panose="020B0604020202020204" pitchFamily="34" charset="0"/>
                  <a:buChar char="•"/>
                </a:pPr>
                <a:r>
                  <a:rPr lang="en-AU" sz="1000" dirty="0">
                    <a:solidFill>
                      <a:schemeClr val="bg1"/>
                    </a:solidFill>
                  </a:rPr>
                  <a:t>Remedial enforcement</a:t>
                </a:r>
              </a:p>
              <a:p>
                <a:pPr marL="171450" indent="-171450">
                  <a:spcAft>
                    <a:spcPts val="600"/>
                  </a:spcAft>
                  <a:buClr>
                    <a:schemeClr val="bg1"/>
                  </a:buClr>
                  <a:buFont typeface="Arial" panose="020B0604020202020204" pitchFamily="34" charset="0"/>
                  <a:buChar char="•"/>
                </a:pPr>
                <a:r>
                  <a:rPr lang="en-AU" sz="1000" dirty="0">
                    <a:solidFill>
                      <a:schemeClr val="bg1"/>
                    </a:solidFill>
                  </a:rPr>
                  <a:t>Investigations</a:t>
                </a:r>
              </a:p>
              <a:p>
                <a:pPr marL="171450" indent="-171450">
                  <a:spcAft>
                    <a:spcPts val="600"/>
                  </a:spcAft>
                  <a:buClr>
                    <a:schemeClr val="bg1"/>
                  </a:buClr>
                  <a:buFont typeface="Arial" panose="020B0604020202020204" pitchFamily="34" charset="0"/>
                  <a:buChar char="•"/>
                </a:pPr>
                <a:r>
                  <a:rPr lang="en-AU" sz="1000" dirty="0">
                    <a:solidFill>
                      <a:schemeClr val="bg1"/>
                    </a:solidFill>
                  </a:rPr>
                  <a:t>Sanctions</a:t>
                </a:r>
              </a:p>
            </p:txBody>
          </p:sp>
          <p:sp>
            <p:nvSpPr>
              <p:cNvPr id="16" name="Rectangle 15">
                <a:extLst>
                  <a:ext uri="{FF2B5EF4-FFF2-40B4-BE49-F238E27FC236}">
                    <a16:creationId xmlns:a16="http://schemas.microsoft.com/office/drawing/2014/main" id="{402923F9-4D52-67E9-843E-A549C6722CC9}"/>
                  </a:ext>
                </a:extLst>
              </p:cNvPr>
              <p:cNvSpPr/>
              <p:nvPr/>
            </p:nvSpPr>
            <p:spPr>
              <a:xfrm>
                <a:off x="6830974" y="4273528"/>
                <a:ext cx="2284758" cy="3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bg1"/>
                  </a:solidFill>
                </a:endParaRPr>
              </a:p>
            </p:txBody>
          </p:sp>
        </p:grpSp>
        <p:sp>
          <p:nvSpPr>
            <p:cNvPr id="17" name="Isosceles Triangle 16">
              <a:extLst>
                <a:ext uri="{FF2B5EF4-FFF2-40B4-BE49-F238E27FC236}">
                  <a16:creationId xmlns:a16="http://schemas.microsoft.com/office/drawing/2014/main" id="{8CC8C2FD-757E-5FA0-6C34-7E4F9CB97B6E}"/>
                </a:ext>
              </a:extLst>
            </p:cNvPr>
            <p:cNvSpPr/>
            <p:nvPr/>
          </p:nvSpPr>
          <p:spPr>
            <a:xfrm rot="5400000">
              <a:off x="2684051" y="4869835"/>
              <a:ext cx="192951" cy="10060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18" name="Isosceles Triangle 17">
              <a:extLst>
                <a:ext uri="{FF2B5EF4-FFF2-40B4-BE49-F238E27FC236}">
                  <a16:creationId xmlns:a16="http://schemas.microsoft.com/office/drawing/2014/main" id="{F451EDD6-FF1C-28D9-D6E0-D788B8C3F600}"/>
                </a:ext>
              </a:extLst>
            </p:cNvPr>
            <p:cNvSpPr/>
            <p:nvPr/>
          </p:nvSpPr>
          <p:spPr>
            <a:xfrm rot="5400000">
              <a:off x="7704068" y="4869840"/>
              <a:ext cx="192951" cy="10060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nvGrpSpPr>
            <p:cNvPr id="19" name="Group 18">
              <a:extLst>
                <a:ext uri="{FF2B5EF4-FFF2-40B4-BE49-F238E27FC236}">
                  <a16:creationId xmlns:a16="http://schemas.microsoft.com/office/drawing/2014/main" id="{22727482-7E7D-15D1-ECF3-243408315D06}"/>
                </a:ext>
              </a:extLst>
            </p:cNvPr>
            <p:cNvGrpSpPr/>
            <p:nvPr/>
          </p:nvGrpSpPr>
          <p:grpSpPr>
            <a:xfrm>
              <a:off x="2859753" y="3869907"/>
              <a:ext cx="4847598" cy="2159118"/>
              <a:chOff x="4051697" y="4139019"/>
              <a:chExt cx="3909826" cy="1783556"/>
            </a:xfrm>
          </p:grpSpPr>
          <p:sp>
            <p:nvSpPr>
              <p:cNvPr id="21" name="Rectangle 20">
                <a:extLst>
                  <a:ext uri="{FF2B5EF4-FFF2-40B4-BE49-F238E27FC236}">
                    <a16:creationId xmlns:a16="http://schemas.microsoft.com/office/drawing/2014/main" id="{903A78C0-B0E2-FC0B-6F73-EC12B6AD59A7}"/>
                  </a:ext>
                </a:extLst>
              </p:cNvPr>
              <p:cNvSpPr/>
              <p:nvPr/>
            </p:nvSpPr>
            <p:spPr>
              <a:xfrm>
                <a:off x="4051698" y="4140481"/>
                <a:ext cx="3909825" cy="1782094"/>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endParaRPr lang="en-AU" sz="1000">
                  <a:solidFill>
                    <a:schemeClr val="bg1"/>
                  </a:solidFill>
                </a:endParaRPr>
              </a:p>
            </p:txBody>
          </p:sp>
          <p:grpSp>
            <p:nvGrpSpPr>
              <p:cNvPr id="24" name="Group 23">
                <a:extLst>
                  <a:ext uri="{FF2B5EF4-FFF2-40B4-BE49-F238E27FC236}">
                    <a16:creationId xmlns:a16="http://schemas.microsoft.com/office/drawing/2014/main" id="{7AE8643B-542A-5533-EDF0-18D730BE6099}"/>
                  </a:ext>
                </a:extLst>
              </p:cNvPr>
              <p:cNvGrpSpPr/>
              <p:nvPr/>
            </p:nvGrpSpPr>
            <p:grpSpPr>
              <a:xfrm>
                <a:off x="4051697" y="4139019"/>
                <a:ext cx="3904346" cy="1783553"/>
                <a:chOff x="-1123952" y="7360842"/>
                <a:chExt cx="3045869" cy="1511718"/>
              </a:xfrm>
            </p:grpSpPr>
            <p:sp>
              <p:nvSpPr>
                <p:cNvPr id="64" name="Rectangle 63">
                  <a:extLst>
                    <a:ext uri="{FF2B5EF4-FFF2-40B4-BE49-F238E27FC236}">
                      <a16:creationId xmlns:a16="http://schemas.microsoft.com/office/drawing/2014/main" id="{14B73F17-BD87-C0AC-FA8D-6C9FCCF6B48F}"/>
                    </a:ext>
                  </a:extLst>
                </p:cNvPr>
                <p:cNvSpPr/>
                <p:nvPr/>
              </p:nvSpPr>
              <p:spPr>
                <a:xfrm>
                  <a:off x="-1123952" y="7360842"/>
                  <a:ext cx="2226452" cy="1830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00" b="1">
                      <a:solidFill>
                        <a:schemeClr val="bg1"/>
                      </a:solidFill>
                      <a:latin typeface="VIC SemiBold" panose="00000700000000000000" pitchFamily="50" charset="0"/>
                    </a:rPr>
                    <a:t>BETTER PRACTICE INSPECTION PROCESS</a:t>
                  </a:r>
                </a:p>
              </p:txBody>
            </p:sp>
            <p:sp>
              <p:nvSpPr>
                <p:cNvPr id="65" name="Freeform: Shape 64">
                  <a:extLst>
                    <a:ext uri="{FF2B5EF4-FFF2-40B4-BE49-F238E27FC236}">
                      <a16:creationId xmlns:a16="http://schemas.microsoft.com/office/drawing/2014/main" id="{1B8D5F01-64D4-0EDC-76CF-4196B71BEA29}"/>
                    </a:ext>
                  </a:extLst>
                </p:cNvPr>
                <p:cNvSpPr/>
                <p:nvPr/>
              </p:nvSpPr>
              <p:spPr>
                <a:xfrm>
                  <a:off x="794669" y="7366949"/>
                  <a:ext cx="1127248" cy="1505611"/>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grpSp>
          <p:sp>
            <p:nvSpPr>
              <p:cNvPr id="25" name="Rectangle 24">
                <a:extLst>
                  <a:ext uri="{FF2B5EF4-FFF2-40B4-BE49-F238E27FC236}">
                    <a16:creationId xmlns:a16="http://schemas.microsoft.com/office/drawing/2014/main" id="{0A3B4CE1-3CCF-9353-65DC-B7552C2391B9}"/>
                  </a:ext>
                </a:extLst>
              </p:cNvPr>
              <p:cNvSpPr/>
              <p:nvPr/>
            </p:nvSpPr>
            <p:spPr>
              <a:xfrm>
                <a:off x="4121279" y="4412699"/>
                <a:ext cx="3765180" cy="215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00" b="1">
                    <a:solidFill>
                      <a:schemeClr val="bg1"/>
                    </a:solidFill>
                    <a:latin typeface="VIC SemiBold" panose="00000700000000000000" pitchFamily="50" charset="0"/>
                  </a:rPr>
                  <a:t>INSPECTION ACTIVITIES</a:t>
                </a:r>
              </a:p>
            </p:txBody>
          </p:sp>
          <p:sp>
            <p:nvSpPr>
              <p:cNvPr id="26" name="Rectangle 25">
                <a:extLst>
                  <a:ext uri="{FF2B5EF4-FFF2-40B4-BE49-F238E27FC236}">
                    <a16:creationId xmlns:a16="http://schemas.microsoft.com/office/drawing/2014/main" id="{FE02E600-F590-55E3-606B-1CC258748A2C}"/>
                  </a:ext>
                </a:extLst>
              </p:cNvPr>
              <p:cNvSpPr/>
              <p:nvPr/>
            </p:nvSpPr>
            <p:spPr>
              <a:xfrm>
                <a:off x="4121279"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TRIGGER AND FOCUS</a:t>
                </a:r>
              </a:p>
            </p:txBody>
          </p:sp>
          <p:sp>
            <p:nvSpPr>
              <p:cNvPr id="51" name="Rectangle 50">
                <a:extLst>
                  <a:ext uri="{FF2B5EF4-FFF2-40B4-BE49-F238E27FC236}">
                    <a16:creationId xmlns:a16="http://schemas.microsoft.com/office/drawing/2014/main" id="{679A4E54-E19E-5C10-144D-7EE647FCF37F}"/>
                  </a:ext>
                </a:extLst>
              </p:cNvPr>
              <p:cNvSpPr/>
              <p:nvPr/>
            </p:nvSpPr>
            <p:spPr>
              <a:xfrm>
                <a:off x="4884082"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PLAN</a:t>
                </a:r>
              </a:p>
            </p:txBody>
          </p:sp>
          <p:sp>
            <p:nvSpPr>
              <p:cNvPr id="52" name="Rectangle 51">
                <a:extLst>
                  <a:ext uri="{FF2B5EF4-FFF2-40B4-BE49-F238E27FC236}">
                    <a16:creationId xmlns:a16="http://schemas.microsoft.com/office/drawing/2014/main" id="{79AFD878-81A8-4FF8-4ADD-3BD60B76FC72}"/>
                  </a:ext>
                </a:extLst>
              </p:cNvPr>
              <p:cNvSpPr/>
              <p:nvPr/>
            </p:nvSpPr>
            <p:spPr>
              <a:xfrm>
                <a:off x="5646886"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CONDUCT</a:t>
                </a:r>
              </a:p>
            </p:txBody>
          </p:sp>
          <p:sp>
            <p:nvSpPr>
              <p:cNvPr id="54" name="Rectangle 53">
                <a:extLst>
                  <a:ext uri="{FF2B5EF4-FFF2-40B4-BE49-F238E27FC236}">
                    <a16:creationId xmlns:a16="http://schemas.microsoft.com/office/drawing/2014/main" id="{38122271-CB05-E80B-3399-AD3A59AC61F2}"/>
                  </a:ext>
                </a:extLst>
              </p:cNvPr>
              <p:cNvSpPr/>
              <p:nvPr/>
            </p:nvSpPr>
            <p:spPr>
              <a:xfrm>
                <a:off x="6409691" y="4678363"/>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RECORD AND ASSESS</a:t>
                </a:r>
              </a:p>
            </p:txBody>
          </p:sp>
          <p:sp>
            <p:nvSpPr>
              <p:cNvPr id="55" name="Rectangle 54">
                <a:extLst>
                  <a:ext uri="{FF2B5EF4-FFF2-40B4-BE49-F238E27FC236}">
                    <a16:creationId xmlns:a16="http://schemas.microsoft.com/office/drawing/2014/main" id="{D20D0238-279E-C7DD-BE4C-1F0AFB2A6F7A}"/>
                  </a:ext>
                </a:extLst>
              </p:cNvPr>
              <p:cNvSpPr/>
              <p:nvPr/>
            </p:nvSpPr>
            <p:spPr>
              <a:xfrm>
                <a:off x="7172495" y="4678362"/>
                <a:ext cx="713964" cy="822482"/>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bg1"/>
                    </a:solidFill>
                    <a:latin typeface="VIC" panose="00000500000000000000" pitchFamily="50" charset="0"/>
                  </a:rPr>
                  <a:t>CLOSE OUT</a:t>
                </a:r>
              </a:p>
            </p:txBody>
          </p:sp>
          <p:grpSp>
            <p:nvGrpSpPr>
              <p:cNvPr id="56" name="Group 55">
                <a:extLst>
                  <a:ext uri="{FF2B5EF4-FFF2-40B4-BE49-F238E27FC236}">
                    <a16:creationId xmlns:a16="http://schemas.microsoft.com/office/drawing/2014/main" id="{82C3E9E5-082F-2663-AF3D-45EFB5A81DFB}"/>
                  </a:ext>
                </a:extLst>
              </p:cNvPr>
              <p:cNvGrpSpPr/>
              <p:nvPr/>
            </p:nvGrpSpPr>
            <p:grpSpPr>
              <a:xfrm>
                <a:off x="4121279" y="5612630"/>
                <a:ext cx="3765179" cy="178077"/>
                <a:chOff x="4141916" y="5936096"/>
                <a:chExt cx="3641410" cy="178077"/>
              </a:xfrm>
            </p:grpSpPr>
            <p:cxnSp>
              <p:nvCxnSpPr>
                <p:cNvPr id="62" name="Straight Connector 61">
                  <a:extLst>
                    <a:ext uri="{FF2B5EF4-FFF2-40B4-BE49-F238E27FC236}">
                      <a16:creationId xmlns:a16="http://schemas.microsoft.com/office/drawing/2014/main" id="{943834B4-BC26-02D3-6043-901B835EF62E}"/>
                    </a:ext>
                  </a:extLst>
                </p:cNvPr>
                <p:cNvCxnSpPr>
                  <a:cxnSpLocks/>
                </p:cNvCxnSpPr>
                <p:nvPr/>
              </p:nvCxnSpPr>
              <p:spPr>
                <a:xfrm>
                  <a:off x="4141916" y="6025135"/>
                  <a:ext cx="364141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A82FD6E6-8ADF-278C-5496-4F4E1D399ABA}"/>
                    </a:ext>
                  </a:extLst>
                </p:cNvPr>
                <p:cNvSpPr/>
                <p:nvPr/>
              </p:nvSpPr>
              <p:spPr>
                <a:xfrm>
                  <a:off x="5233031" y="5936096"/>
                  <a:ext cx="1459178" cy="178077"/>
                </a:xfrm>
                <a:prstGeom prst="rect">
                  <a:avLst/>
                </a:prstGeom>
                <a:solidFill>
                  <a:srgbClr val="2A354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b="1">
                      <a:solidFill>
                        <a:schemeClr val="bg1"/>
                      </a:solidFill>
                      <a:latin typeface="VIC SemiBold" panose="00000700000000000000" pitchFamily="50" charset="0"/>
                    </a:rPr>
                    <a:t>COVERED IN PART B</a:t>
                  </a:r>
                </a:p>
              </p:txBody>
            </p:sp>
          </p:grpSp>
          <p:sp>
            <p:nvSpPr>
              <p:cNvPr id="57" name="Right Triangle 56">
                <a:extLst>
                  <a:ext uri="{FF2B5EF4-FFF2-40B4-BE49-F238E27FC236}">
                    <a16:creationId xmlns:a16="http://schemas.microsoft.com/office/drawing/2014/main" id="{01E0360D-DDC0-44A3-6530-B3C6D74FCAE9}"/>
                  </a:ext>
                </a:extLst>
              </p:cNvPr>
              <p:cNvSpPr/>
              <p:nvPr/>
            </p:nvSpPr>
            <p:spPr>
              <a:xfrm rot="5400000">
                <a:off x="4120225" y="4679417"/>
                <a:ext cx="89214" cy="87107"/>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58" name="Right Triangle 57">
                <a:extLst>
                  <a:ext uri="{FF2B5EF4-FFF2-40B4-BE49-F238E27FC236}">
                    <a16:creationId xmlns:a16="http://schemas.microsoft.com/office/drawing/2014/main" id="{596BC9B9-F5EA-78B0-A906-1CAF06FE8800}"/>
                  </a:ext>
                </a:extLst>
              </p:cNvPr>
              <p:cNvSpPr/>
              <p:nvPr/>
            </p:nvSpPr>
            <p:spPr>
              <a:xfrm rot="5400000">
                <a:off x="4883027" y="4679417"/>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59" name="Right Triangle 58">
                <a:extLst>
                  <a:ext uri="{FF2B5EF4-FFF2-40B4-BE49-F238E27FC236}">
                    <a16:creationId xmlns:a16="http://schemas.microsoft.com/office/drawing/2014/main" id="{013FF6B9-C7BF-5636-73FA-F068FDF2A210}"/>
                  </a:ext>
                </a:extLst>
              </p:cNvPr>
              <p:cNvSpPr/>
              <p:nvPr/>
            </p:nvSpPr>
            <p:spPr>
              <a:xfrm rot="5400000">
                <a:off x="5645829" y="4679442"/>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60" name="Right Triangle 59">
                <a:extLst>
                  <a:ext uri="{FF2B5EF4-FFF2-40B4-BE49-F238E27FC236}">
                    <a16:creationId xmlns:a16="http://schemas.microsoft.com/office/drawing/2014/main" id="{D8C2CE18-D3FB-8F21-4FDB-6E1D16BFAB21}"/>
                  </a:ext>
                </a:extLst>
              </p:cNvPr>
              <p:cNvSpPr/>
              <p:nvPr/>
            </p:nvSpPr>
            <p:spPr>
              <a:xfrm rot="5400000">
                <a:off x="6408634" y="4679461"/>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sp>
            <p:nvSpPr>
              <p:cNvPr id="61" name="Right Triangle 60">
                <a:extLst>
                  <a:ext uri="{FF2B5EF4-FFF2-40B4-BE49-F238E27FC236}">
                    <a16:creationId xmlns:a16="http://schemas.microsoft.com/office/drawing/2014/main" id="{6AFB59DD-D091-F1EA-D209-F680FE5440DD}"/>
                  </a:ext>
                </a:extLst>
              </p:cNvPr>
              <p:cNvSpPr/>
              <p:nvPr/>
            </p:nvSpPr>
            <p:spPr>
              <a:xfrm rot="5400000">
                <a:off x="7171402" y="4679469"/>
                <a:ext cx="89214" cy="87107"/>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grpSp>
    </p:spTree>
    <p:extLst>
      <p:ext uri="{BB962C8B-B14F-4D97-AF65-F5344CB8AC3E}">
        <p14:creationId xmlns:p14="http://schemas.microsoft.com/office/powerpoint/2010/main" val="8017663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7CEA5E92-5E45-66F5-038A-9D2D81B7138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7CEA5E92-5E45-66F5-038A-9D2D81B7138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2">
            <a:extLst>
              <a:ext uri="{FF2B5EF4-FFF2-40B4-BE49-F238E27FC236}">
                <a16:creationId xmlns:a16="http://schemas.microsoft.com/office/drawing/2014/main" id="{7EAC2B4E-4E95-8C9E-4DFA-64A18CFF8038}"/>
              </a:ext>
            </a:extLst>
          </p:cNvPr>
          <p:cNvSpPr>
            <a:spLocks noGrp="1"/>
          </p:cNvSpPr>
          <p:nvPr>
            <p:ph type="title"/>
          </p:nvPr>
        </p:nvSpPr>
        <p:spPr>
          <a:xfrm>
            <a:off x="540001" y="541756"/>
            <a:ext cx="4222798" cy="348543"/>
          </a:xfrm>
        </p:spPr>
        <p:txBody>
          <a:bodyPr vert="horz"/>
          <a:lstStyle/>
          <a:p>
            <a:r>
              <a:rPr lang="en-AU"/>
              <a:t>Know your information inputs and store them with future use in mind</a:t>
            </a:r>
            <a:endParaRPr lang="en-AU" b="1"/>
          </a:p>
        </p:txBody>
      </p:sp>
      <p:cxnSp>
        <p:nvCxnSpPr>
          <p:cNvPr id="14" name="Straight Connector 13">
            <a:extLst>
              <a:ext uri="{FF2B5EF4-FFF2-40B4-BE49-F238E27FC236}">
                <a16:creationId xmlns:a16="http://schemas.microsoft.com/office/drawing/2014/main" id="{05A9F8AF-D46C-53D1-3E71-01BA4513CE8A}"/>
              </a:ext>
            </a:extLst>
          </p:cNvPr>
          <p:cNvCxnSpPr>
            <a:cxnSpLocks/>
          </p:cNvCxnSpPr>
          <p:nvPr/>
        </p:nvCxnSpPr>
        <p:spPr>
          <a:xfrm>
            <a:off x="539998" y="1198503"/>
            <a:ext cx="42228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C20D1C70-A446-141E-A967-A6DF328CBAB3}"/>
              </a:ext>
            </a:extLst>
          </p:cNvPr>
          <p:cNvSpPr>
            <a:spLocks/>
          </p:cNvSpPr>
          <p:nvPr/>
        </p:nvSpPr>
        <p:spPr>
          <a:xfrm>
            <a:off x="5410200" y="1317114"/>
            <a:ext cx="3949798" cy="466827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lIns="0" rtlCol="0" anchor="t"/>
          <a:lstStyle/>
          <a:p>
            <a:pPr>
              <a:spcAft>
                <a:spcPts val="600"/>
              </a:spcAft>
              <a:buClr>
                <a:schemeClr val="bg1"/>
              </a:buClr>
            </a:pPr>
            <a:r>
              <a:rPr lang="en-AU" sz="1000">
                <a:solidFill>
                  <a:schemeClr val="bg1"/>
                </a:solidFill>
                <a:cs typeface="Segoe UI" panose="020B0502040204020203" pitchFamily="34" charset="0"/>
              </a:rPr>
              <a:t>A data model outlines how information is collected, organised, and retained. Consider your different kinds of data. You should understand how your data is currently retained and organised, and the relationship between different categories.</a:t>
            </a:r>
          </a:p>
          <a:p>
            <a:pPr>
              <a:spcAft>
                <a:spcPts val="600"/>
              </a:spcAft>
              <a:buClr>
                <a:schemeClr val="bg1"/>
              </a:buClr>
            </a:pPr>
            <a:r>
              <a:rPr lang="en-AU" sz="1000">
                <a:solidFill>
                  <a:schemeClr val="bg1"/>
                </a:solidFill>
                <a:latin typeface="VIC SemiBold" panose="00000700000000000000" pitchFamily="2" charset="0"/>
                <a:cs typeface="Segoe UI" panose="020B0502040204020203" pitchFamily="34" charset="0"/>
              </a:rPr>
              <a:t>Collect: </a:t>
            </a:r>
            <a:r>
              <a:rPr lang="en-AU" sz="1000">
                <a:solidFill>
                  <a:schemeClr val="bg1"/>
                </a:solidFill>
                <a:cs typeface="Segoe UI" panose="020B0502040204020203" pitchFamily="34" charset="0"/>
              </a:rPr>
              <a:t>Your information will likely come from many sources including permissions, complaints and referrals, feedback from monitoring activities and other regulatory tools (such as information and education or enforcement) that should inform your assessment of risk. To optimise compliance monitoring, it is crucial to integrate and analyse these diverse data sources.</a:t>
            </a:r>
          </a:p>
          <a:p>
            <a:pPr>
              <a:spcAft>
                <a:spcPts val="600"/>
              </a:spcAft>
              <a:buClr>
                <a:schemeClr val="bg1"/>
              </a:buClr>
            </a:pPr>
            <a:r>
              <a:rPr lang="en-AU" sz="1000">
                <a:solidFill>
                  <a:schemeClr val="bg1"/>
                </a:solidFill>
                <a:cs typeface="Segoe UI" panose="020B0502040204020203" pitchFamily="34" charset="0"/>
              </a:rPr>
              <a:t>Your monitoring activities and analysis should feed back into your information ecosystem, providing and using insights constantly.</a:t>
            </a:r>
          </a:p>
          <a:p>
            <a:pPr>
              <a:spcAft>
                <a:spcPts val="600"/>
              </a:spcAft>
              <a:buClr>
                <a:schemeClr val="bg1"/>
              </a:buClr>
            </a:pPr>
            <a:r>
              <a:rPr lang="en-AU" sz="1000">
                <a:solidFill>
                  <a:schemeClr val="bg1"/>
                </a:solidFill>
                <a:latin typeface="VIC SemiBold" panose="00000700000000000000" pitchFamily="2" charset="0"/>
                <a:cs typeface="Segoe UI" panose="020B0502040204020203" pitchFamily="34" charset="0"/>
              </a:rPr>
              <a:t>Organise: </a:t>
            </a:r>
            <a:r>
              <a:rPr lang="en-AU" sz="1000">
                <a:solidFill>
                  <a:schemeClr val="bg1"/>
                </a:solidFill>
                <a:cs typeface="Segoe UI" panose="020B0502040204020203" pitchFamily="34" charset="0"/>
              </a:rPr>
              <a:t>Consider the use of intelligence inputs to categorise or tag information to support future use. Categories or tags may include:</a:t>
            </a:r>
          </a:p>
          <a:p>
            <a:pPr marL="171450" indent="-171450">
              <a:spcAft>
                <a:spcPts val="600"/>
              </a:spcAft>
              <a:buClr>
                <a:schemeClr val="bg1"/>
              </a:buClr>
              <a:buFont typeface="Arial" panose="020B0604020202020204" pitchFamily="34" charset="0"/>
              <a:buChar char="•"/>
            </a:pPr>
            <a:r>
              <a:rPr lang="en-AU" sz="1000">
                <a:solidFill>
                  <a:schemeClr val="bg1"/>
                </a:solidFill>
                <a:cs typeface="Segoe UI" panose="020B0502040204020203" pitchFamily="34" charset="0"/>
              </a:rPr>
              <a:t>Cohort: Risk, trend, reporting requirement etc</a:t>
            </a:r>
          </a:p>
          <a:p>
            <a:pPr marL="171450" indent="-171450">
              <a:spcAft>
                <a:spcPts val="600"/>
              </a:spcAft>
              <a:buClr>
                <a:schemeClr val="bg1"/>
              </a:buClr>
              <a:buFont typeface="Arial" panose="020B0604020202020204" pitchFamily="34" charset="0"/>
              <a:buChar char="•"/>
            </a:pPr>
            <a:r>
              <a:rPr lang="en-AU" sz="1000">
                <a:solidFill>
                  <a:schemeClr val="bg1"/>
                </a:solidFill>
                <a:cs typeface="Segoe UI" panose="020B0502040204020203" pitchFamily="34" charset="0"/>
              </a:rPr>
              <a:t>Entity: Compliance history, business or personal information etc</a:t>
            </a:r>
          </a:p>
          <a:p>
            <a:pPr marL="171450" indent="-171450">
              <a:spcAft>
                <a:spcPts val="600"/>
              </a:spcAft>
              <a:buClr>
                <a:schemeClr val="bg1"/>
              </a:buClr>
              <a:buFont typeface="Arial" panose="020B0604020202020204" pitchFamily="34" charset="0"/>
              <a:buChar char="•"/>
            </a:pPr>
            <a:r>
              <a:rPr lang="en-AU" sz="1000">
                <a:solidFill>
                  <a:schemeClr val="bg1"/>
                </a:solidFill>
                <a:cs typeface="Segoe UI" panose="020B0502040204020203" pitchFamily="34" charset="0"/>
              </a:rPr>
              <a:t>Conduct: Source, regulation in question, etc</a:t>
            </a:r>
          </a:p>
          <a:p>
            <a:pPr>
              <a:spcAft>
                <a:spcPts val="600"/>
              </a:spcAft>
              <a:buClr>
                <a:schemeClr val="bg1"/>
              </a:buClr>
            </a:pPr>
            <a:r>
              <a:rPr lang="en-AU" sz="1000">
                <a:solidFill>
                  <a:schemeClr val="bg1"/>
                </a:solidFill>
                <a:cs typeface="Segoe UI" panose="020B0502040204020203" pitchFamily="34" charset="0"/>
              </a:rPr>
              <a:t>Categories and tags will form the basis of data use in digital systems and set up for automation and process rules. </a:t>
            </a:r>
          </a:p>
          <a:p>
            <a:pPr>
              <a:spcAft>
                <a:spcPts val="600"/>
              </a:spcAft>
              <a:buClr>
                <a:schemeClr val="bg1"/>
              </a:buClr>
            </a:pPr>
            <a:r>
              <a:rPr lang="en-AU" sz="1000">
                <a:solidFill>
                  <a:schemeClr val="bg1"/>
                </a:solidFill>
                <a:latin typeface="VIC SemiBold" panose="00000700000000000000" pitchFamily="2" charset="0"/>
                <a:cs typeface="Segoe UI" panose="020B0502040204020203" pitchFamily="34" charset="0"/>
              </a:rPr>
              <a:t>Retain: </a:t>
            </a:r>
            <a:r>
              <a:rPr lang="en-AU" sz="1000">
                <a:solidFill>
                  <a:schemeClr val="bg1"/>
                </a:solidFill>
                <a:cs typeface="Segoe UI" panose="020B0502040204020203" pitchFamily="34" charset="0"/>
              </a:rPr>
              <a:t>Intelligence should be kept in a central database that can be accessed and used to conduct sophisticated analysis. Consider your data security policies, what information is retained for periods of time and for how long.</a:t>
            </a:r>
          </a:p>
        </p:txBody>
      </p:sp>
      <p:sp>
        <p:nvSpPr>
          <p:cNvPr id="18" name="Rectangle 17">
            <a:extLst>
              <a:ext uri="{FF2B5EF4-FFF2-40B4-BE49-F238E27FC236}">
                <a16:creationId xmlns:a16="http://schemas.microsoft.com/office/drawing/2014/main" id="{AE34C5C9-42BD-8371-3ECD-7E60526A372D}"/>
              </a:ext>
            </a:extLst>
          </p:cNvPr>
          <p:cNvSpPr>
            <a:spLocks/>
          </p:cNvSpPr>
          <p:nvPr/>
        </p:nvSpPr>
        <p:spPr>
          <a:xfrm>
            <a:off x="540001" y="1267969"/>
            <a:ext cx="4222798" cy="95762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lIns="0" rtlCol="0" anchor="t"/>
          <a:lstStyle/>
          <a:p>
            <a:r>
              <a:rPr lang="en-AU" sz="1000">
                <a:solidFill>
                  <a:schemeClr val="tx2"/>
                </a:solidFill>
              </a:rPr>
              <a:t>You should consider your data model and structure to ensure your data is collected, retained and used in the most effective way. </a:t>
            </a:r>
            <a:r>
              <a:rPr lang="en-AU" sz="1000">
                <a:solidFill>
                  <a:schemeClr val="tx2"/>
                </a:solidFill>
                <a:cs typeface="Segoe UI" panose="020B0502040204020203" pitchFamily="34" charset="0"/>
              </a:rPr>
              <a:t>Identify how information should be categorised to support consistent and interoperable processes and systems, for example by cohort, entity or conduct as illustrated below.</a:t>
            </a:r>
            <a:endParaRPr lang="en-AU" sz="1000">
              <a:solidFill>
                <a:schemeClr val="tx2"/>
              </a:solidFill>
            </a:endParaRPr>
          </a:p>
        </p:txBody>
      </p:sp>
      <p:sp>
        <p:nvSpPr>
          <p:cNvPr id="23" name="TextBox 22">
            <a:extLst>
              <a:ext uri="{FF2B5EF4-FFF2-40B4-BE49-F238E27FC236}">
                <a16:creationId xmlns:a16="http://schemas.microsoft.com/office/drawing/2014/main" id="{2167ED3F-808E-DDA2-C94F-30DD097498D6}"/>
              </a:ext>
            </a:extLst>
          </p:cNvPr>
          <p:cNvSpPr txBox="1">
            <a:spLocks/>
          </p:cNvSpPr>
          <p:nvPr/>
        </p:nvSpPr>
        <p:spPr>
          <a:xfrm>
            <a:off x="539999" y="2391047"/>
            <a:ext cx="2330201" cy="216000"/>
          </a:xfrm>
          <a:prstGeom prst="rect">
            <a:avLst/>
          </a:prstGeom>
          <a:solidFill>
            <a:schemeClr val="tx2"/>
          </a:solidFill>
        </p:spPr>
        <p:txBody>
          <a:bodyPr wrap="square" lIns="72000" rIns="72000" anchor="ctr">
            <a:noAutofit/>
          </a:bodyPr>
          <a:lstStyle/>
          <a:p>
            <a:r>
              <a:rPr lang="en-AU" sz="1000" b="1">
                <a:solidFill>
                  <a:schemeClr val="bg1"/>
                </a:solidFill>
              </a:rPr>
              <a:t>ILLUSTRATIVE DATA CATEGORIES</a:t>
            </a:r>
          </a:p>
        </p:txBody>
      </p:sp>
      <p:sp>
        <p:nvSpPr>
          <p:cNvPr id="6" name="Rectangle 5">
            <a:extLst>
              <a:ext uri="{FF2B5EF4-FFF2-40B4-BE49-F238E27FC236}">
                <a16:creationId xmlns:a16="http://schemas.microsoft.com/office/drawing/2014/main" id="{E33AB4D2-2473-043E-536B-347BDB43A1F1}"/>
              </a:ext>
            </a:extLst>
          </p:cNvPr>
          <p:cNvSpPr/>
          <p:nvPr/>
        </p:nvSpPr>
        <p:spPr>
          <a:xfrm>
            <a:off x="555780" y="2707540"/>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defRPr/>
            </a:pPr>
            <a:r>
              <a:rPr kumimoji="0" lang="en-AU" sz="1000" b="1" i="0" u="none" strike="noStrike" kern="1200" cap="none" spc="0" normalizeH="0" baseline="0" noProof="0">
                <a:ln>
                  <a:noFill/>
                </a:ln>
                <a:solidFill>
                  <a:schemeClr val="tx2"/>
                </a:solidFill>
                <a:effectLst/>
                <a:uLnTx/>
                <a:uFillTx/>
                <a:ea typeface="+mn-ea"/>
                <a:cs typeface="+mn-cs"/>
              </a:rPr>
              <a:t>Cohort:</a:t>
            </a:r>
            <a:r>
              <a:rPr lang="en-AU" sz="1000">
                <a:solidFill>
                  <a:schemeClr val="tx2"/>
                </a:solidFill>
              </a:rPr>
              <a:t> This is your aggregated view of entities types. This should link to your view of regulated entities (e.g., by personas, size or activity), and provide a summarised view of risk and other indicators across cohorts of entities. </a:t>
            </a:r>
          </a:p>
        </p:txBody>
      </p:sp>
      <p:sp>
        <p:nvSpPr>
          <p:cNvPr id="7" name="Rectangle 6">
            <a:extLst>
              <a:ext uri="{FF2B5EF4-FFF2-40B4-BE49-F238E27FC236}">
                <a16:creationId xmlns:a16="http://schemas.microsoft.com/office/drawing/2014/main" id="{36C43220-B24A-2578-112B-EF0C78122A3C}"/>
              </a:ext>
            </a:extLst>
          </p:cNvPr>
          <p:cNvSpPr/>
          <p:nvPr/>
        </p:nvSpPr>
        <p:spPr>
          <a:xfrm>
            <a:off x="555780" y="3863656"/>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10000"/>
              </a:lnSpc>
              <a:spcBef>
                <a:spcPts val="200"/>
              </a:spcBef>
              <a:spcAft>
                <a:spcPts val="600"/>
              </a:spcAft>
            </a:pPr>
            <a:r>
              <a:rPr kumimoji="0" lang="en-AU" sz="1000" b="1" i="0" u="none" strike="noStrike" kern="1200" cap="none" spc="0" normalizeH="0" baseline="0" noProof="0">
                <a:ln>
                  <a:noFill/>
                </a:ln>
                <a:solidFill>
                  <a:schemeClr val="tx2"/>
                </a:solidFill>
                <a:effectLst/>
                <a:uLnTx/>
                <a:uFillTx/>
                <a:ea typeface="+mn-ea"/>
                <a:cs typeface="+mn-cs"/>
              </a:rPr>
              <a:t>Entity:</a:t>
            </a:r>
            <a:r>
              <a:rPr kumimoji="0" lang="en-AU" sz="1000" i="0" u="none" strike="noStrike" kern="1200" cap="none" spc="0" normalizeH="0" baseline="0" noProof="0">
                <a:ln>
                  <a:noFill/>
                </a:ln>
                <a:solidFill>
                  <a:schemeClr val="tx2"/>
                </a:solidFill>
                <a:effectLst/>
                <a:uLnTx/>
                <a:uFillTx/>
                <a:ea typeface="+mn-ea"/>
                <a:cs typeface="+mn-cs"/>
              </a:rPr>
              <a:t> This is your ongoing record of an entity. It should capture their general information (contact information, activities, size) and previous conduct (past complaints, inspections, compliance history).</a:t>
            </a:r>
          </a:p>
        </p:txBody>
      </p:sp>
      <p:sp>
        <p:nvSpPr>
          <p:cNvPr id="8" name="Rectangle 7">
            <a:extLst>
              <a:ext uri="{FF2B5EF4-FFF2-40B4-BE49-F238E27FC236}">
                <a16:creationId xmlns:a16="http://schemas.microsoft.com/office/drawing/2014/main" id="{1D71019D-B99B-6FBF-CAE9-DB5DC4DEAFBC}"/>
              </a:ext>
            </a:extLst>
          </p:cNvPr>
          <p:cNvSpPr/>
          <p:nvPr/>
        </p:nvSpPr>
        <p:spPr>
          <a:xfrm>
            <a:off x="555780" y="5019772"/>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10000"/>
              </a:lnSpc>
              <a:spcBef>
                <a:spcPts val="200"/>
              </a:spcBef>
              <a:spcAft>
                <a:spcPts val="600"/>
              </a:spcAft>
            </a:pPr>
            <a:r>
              <a:rPr kumimoji="0" lang="en-AU" sz="1000" b="1" i="0" u="none" strike="noStrike" kern="1200" cap="none" spc="0" normalizeH="0" baseline="0" noProof="0">
                <a:ln>
                  <a:noFill/>
                </a:ln>
                <a:solidFill>
                  <a:schemeClr val="tx2"/>
                </a:solidFill>
                <a:effectLst/>
                <a:uLnTx/>
                <a:uFillTx/>
                <a:ea typeface="+mn-ea"/>
                <a:cs typeface="+mn-cs"/>
              </a:rPr>
              <a:t>Conduct:</a:t>
            </a:r>
            <a:r>
              <a:rPr kumimoji="0" lang="en-AU" sz="1000" i="0" u="none" strike="noStrike" kern="1200" cap="none" spc="0" normalizeH="0" baseline="0" noProof="0">
                <a:ln>
                  <a:noFill/>
                </a:ln>
                <a:solidFill>
                  <a:schemeClr val="tx2"/>
                </a:solidFill>
                <a:effectLst/>
                <a:uLnTx/>
                <a:uFillTx/>
                <a:ea typeface="+mn-ea"/>
                <a:cs typeface="+mn-cs"/>
              </a:rPr>
              <a:t> This is your view of an indication or instance of non-compliance. This should capture sufficient information about the conduct, and where possible be linked to an entity or cohort.</a:t>
            </a:r>
          </a:p>
        </p:txBody>
      </p:sp>
      <p:cxnSp>
        <p:nvCxnSpPr>
          <p:cNvPr id="12" name="Straight Connector 11">
            <a:extLst>
              <a:ext uri="{FF2B5EF4-FFF2-40B4-BE49-F238E27FC236}">
                <a16:creationId xmlns:a16="http://schemas.microsoft.com/office/drawing/2014/main" id="{3A4DB923-002C-A2E7-5686-569CCFF53987}"/>
              </a:ext>
            </a:extLst>
          </p:cNvPr>
          <p:cNvCxnSpPr>
            <a:cxnSpLocks/>
          </p:cNvCxnSpPr>
          <p:nvPr/>
        </p:nvCxnSpPr>
        <p:spPr>
          <a:xfrm>
            <a:off x="546002" y="2707540"/>
            <a:ext cx="0" cy="3277848"/>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02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A07F6121-EF63-A485-CAAC-50B5853EFC5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11" name="Object 10" hidden="1">
                        <a:extLst>
                          <a:ext uri="{FF2B5EF4-FFF2-40B4-BE49-F238E27FC236}">
                            <a16:creationId xmlns:a16="http://schemas.microsoft.com/office/drawing/2014/main" id="{A07F6121-EF63-A485-CAAC-50B5853EFC5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60FFE352-A11D-E033-159D-D3C2300382CC}"/>
              </a:ext>
            </a:extLst>
          </p:cNvPr>
          <p:cNvSpPr>
            <a:spLocks noGrp="1"/>
          </p:cNvSpPr>
          <p:nvPr>
            <p:ph type="title"/>
          </p:nvPr>
        </p:nvSpPr>
        <p:spPr>
          <a:xfrm>
            <a:off x="524565" y="542421"/>
            <a:ext cx="8847075" cy="341618"/>
          </a:xfrm>
        </p:spPr>
        <p:txBody>
          <a:bodyPr vert="horz"/>
          <a:lstStyle/>
          <a:p>
            <a:r>
              <a:rPr lang="en-AU">
                <a:latin typeface="+mj-lt"/>
              </a:rPr>
              <a:t>Overview of the better practice inspection process</a:t>
            </a:r>
            <a:endParaRPr lang="en-AU"/>
          </a:p>
        </p:txBody>
      </p:sp>
      <p:sp>
        <p:nvSpPr>
          <p:cNvPr id="64" name="Content Placeholder 1">
            <a:extLst>
              <a:ext uri="{FF2B5EF4-FFF2-40B4-BE49-F238E27FC236}">
                <a16:creationId xmlns:a16="http://schemas.microsoft.com/office/drawing/2014/main" id="{172DB0A9-4F95-0BC4-D38D-0A08A97CBA38}"/>
              </a:ext>
            </a:extLst>
          </p:cNvPr>
          <p:cNvSpPr>
            <a:spLocks noGrp="1"/>
          </p:cNvSpPr>
          <p:nvPr>
            <p:ph sz="quarter" idx="13"/>
          </p:nvPr>
        </p:nvSpPr>
        <p:spPr>
          <a:xfrm>
            <a:off x="539999" y="1288538"/>
            <a:ext cx="8820000" cy="1683262"/>
          </a:xfrm>
          <a:noFill/>
        </p:spPr>
        <p:txBody>
          <a:bodyPr vert="horz" lIns="0" tIns="45713" rIns="0" bIns="45713" rtlCol="0" anchor="t">
            <a:noAutofit/>
          </a:bodyPr>
          <a:lstStyle/>
          <a:p>
            <a:pPr marL="0" indent="0">
              <a:spcBef>
                <a:spcPts val="0"/>
              </a:spcBef>
              <a:spcAft>
                <a:spcPts val="900"/>
              </a:spcAft>
              <a:buNone/>
            </a:pPr>
            <a:r>
              <a:rPr lang="en-AU" sz="1000" dirty="0">
                <a:latin typeface="VIC SemiBold"/>
                <a:cs typeface="Segoe UI"/>
              </a:rPr>
              <a:t>The better practice inspection process has five defined stages: </a:t>
            </a:r>
            <a:r>
              <a:rPr lang="en-AU" sz="1000" dirty="0">
                <a:cs typeface="Segoe UI"/>
              </a:rPr>
              <a:t>Trigger and Focus, Plan, Conduct, Record and Assess, and Close-out.</a:t>
            </a:r>
          </a:p>
          <a:p>
            <a:pPr marL="0" indent="0">
              <a:spcBef>
                <a:spcPts val="0"/>
              </a:spcBef>
              <a:spcAft>
                <a:spcPts val="500"/>
              </a:spcAft>
              <a:buNone/>
            </a:pPr>
            <a:r>
              <a:rPr lang="en-AU" sz="1000" dirty="0">
                <a:cs typeface="Segoe UI"/>
              </a:rPr>
              <a:t>Each inspection stage is made up of 'components' which represent common activities or processes that are conducted by regulators. This Playbook breaks down each component to describe what 'Better Practice' looks like. </a:t>
            </a:r>
            <a:r>
              <a:rPr lang="en-AU" sz="1000" dirty="0"/>
              <a:t>Assess components that are relevant to your regulatory context, to identify priority areas for improvement, noting not all components or stages might be relevant to your inspections process, and some stages might be conducted at the same time, such as record and assess and close-out. </a:t>
            </a:r>
            <a:endParaRPr lang="en-AU" sz="1000" dirty="0">
              <a:cs typeface="Segoe UI"/>
            </a:endParaRPr>
          </a:p>
          <a:p>
            <a:pPr marL="0" indent="0">
              <a:spcBef>
                <a:spcPts val="0"/>
              </a:spcBef>
              <a:spcAft>
                <a:spcPts val="500"/>
              </a:spcAft>
              <a:buNone/>
            </a:pPr>
            <a:r>
              <a:rPr lang="en-AU" sz="1000" dirty="0">
                <a:cs typeface="Segoe UI"/>
              </a:rPr>
              <a:t>You can use the 'Better Practice' checklist format in the following slides to assess your current processes.</a:t>
            </a:r>
          </a:p>
          <a:p>
            <a:pPr marL="0" indent="0">
              <a:spcBef>
                <a:spcPts val="0"/>
              </a:spcBef>
              <a:spcAft>
                <a:spcPts val="500"/>
              </a:spcAft>
              <a:buNone/>
            </a:pPr>
            <a:r>
              <a:rPr lang="en-AU" sz="1000" dirty="0">
                <a:cs typeface="Segoe UI"/>
              </a:rPr>
              <a:t>Not all components or considerations will be relevant to your inspections process, focus on the aspects that are most useful in your context. </a:t>
            </a:r>
          </a:p>
        </p:txBody>
      </p:sp>
      <p:sp>
        <p:nvSpPr>
          <p:cNvPr id="2" name="Rectangle 1">
            <a:extLst>
              <a:ext uri="{FF2B5EF4-FFF2-40B4-BE49-F238E27FC236}">
                <a16:creationId xmlns:a16="http://schemas.microsoft.com/office/drawing/2014/main" id="{748B2AE2-4D37-26B9-B590-3A8C8997BA29}"/>
              </a:ext>
            </a:extLst>
          </p:cNvPr>
          <p:cNvSpPr>
            <a:spLocks/>
          </p:cNvSpPr>
          <p:nvPr/>
        </p:nvSpPr>
        <p:spPr>
          <a:xfrm>
            <a:off x="536892" y="5402824"/>
            <a:ext cx="202951" cy="147239"/>
          </a:xfrm>
          <a:prstGeom prst="rect">
            <a:avLst/>
          </a:prstGeom>
          <a:solidFill>
            <a:schemeClr val="bg1"/>
          </a:solidFill>
          <a:ln w="1905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4" name="Rectangle 3">
            <a:extLst>
              <a:ext uri="{FF2B5EF4-FFF2-40B4-BE49-F238E27FC236}">
                <a16:creationId xmlns:a16="http://schemas.microsoft.com/office/drawing/2014/main" id="{9DD5894C-CDC0-900E-DD74-DEC6F12F42A4}"/>
              </a:ext>
            </a:extLst>
          </p:cNvPr>
          <p:cNvSpPr>
            <a:spLocks/>
          </p:cNvSpPr>
          <p:nvPr/>
        </p:nvSpPr>
        <p:spPr>
          <a:xfrm>
            <a:off x="536892" y="5661388"/>
            <a:ext cx="202951" cy="147239"/>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b="1">
              <a:solidFill>
                <a:schemeClr val="tx2"/>
              </a:solidFill>
            </a:endParaRPr>
          </a:p>
        </p:txBody>
      </p:sp>
      <p:sp>
        <p:nvSpPr>
          <p:cNvPr id="5" name="Content Placeholder 1">
            <a:extLst>
              <a:ext uri="{FF2B5EF4-FFF2-40B4-BE49-F238E27FC236}">
                <a16:creationId xmlns:a16="http://schemas.microsoft.com/office/drawing/2014/main" id="{3B23D513-0E2F-ED04-B1F8-E6FBF3D3BA1C}"/>
              </a:ext>
            </a:extLst>
          </p:cNvPr>
          <p:cNvSpPr txBox="1">
            <a:spLocks/>
          </p:cNvSpPr>
          <p:nvPr/>
        </p:nvSpPr>
        <p:spPr>
          <a:xfrm>
            <a:off x="888565" y="5348352"/>
            <a:ext cx="2384176" cy="199620"/>
          </a:xfrm>
          <a:prstGeom prst="rect">
            <a:avLst/>
          </a:prstGeom>
        </p:spPr>
        <p:txBody>
          <a:bodyPr vert="horz" lIns="0" tIns="45713" rIns="0" bIns="45713" rtlCol="0" anchor="ctr">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a:t>Components</a:t>
            </a:r>
            <a:endParaRPr lang="en-AU" sz="1050"/>
          </a:p>
        </p:txBody>
      </p:sp>
      <p:sp>
        <p:nvSpPr>
          <p:cNvPr id="7" name="Content Placeholder 1">
            <a:extLst>
              <a:ext uri="{FF2B5EF4-FFF2-40B4-BE49-F238E27FC236}">
                <a16:creationId xmlns:a16="http://schemas.microsoft.com/office/drawing/2014/main" id="{D04E57F3-7D1A-4679-D4E3-9CE2882FB5B9}"/>
              </a:ext>
            </a:extLst>
          </p:cNvPr>
          <p:cNvSpPr txBox="1">
            <a:spLocks/>
          </p:cNvSpPr>
          <p:nvPr/>
        </p:nvSpPr>
        <p:spPr>
          <a:xfrm>
            <a:off x="888565" y="5588061"/>
            <a:ext cx="1261764" cy="666651"/>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1000" dirty="0"/>
              <a:t>Optional components (may not always be required)</a:t>
            </a:r>
          </a:p>
        </p:txBody>
      </p:sp>
      <p:cxnSp>
        <p:nvCxnSpPr>
          <p:cNvPr id="6" name="Straight Connector 5">
            <a:extLst>
              <a:ext uri="{FF2B5EF4-FFF2-40B4-BE49-F238E27FC236}">
                <a16:creationId xmlns:a16="http://schemas.microsoft.com/office/drawing/2014/main" id="{A3BAB73E-8F69-1C69-B9E4-D131042C70E8}"/>
              </a:ext>
            </a:extLst>
          </p:cNvPr>
          <p:cNvCxnSpPr>
            <a:cxnSpLocks/>
          </p:cNvCxnSpPr>
          <p:nvPr/>
        </p:nvCxnSpPr>
        <p:spPr>
          <a:xfrm>
            <a:off x="2150329"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AFFDB86-CCB2-F3BE-BEFC-838ACD45C6D7}"/>
              </a:ext>
            </a:extLst>
          </p:cNvPr>
          <p:cNvCxnSpPr>
            <a:cxnSpLocks/>
          </p:cNvCxnSpPr>
          <p:nvPr/>
        </p:nvCxnSpPr>
        <p:spPr>
          <a:xfrm>
            <a:off x="4012933"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8FEDBE5-8611-100C-FA02-76B2893B5658}"/>
              </a:ext>
            </a:extLst>
          </p:cNvPr>
          <p:cNvCxnSpPr>
            <a:cxnSpLocks/>
          </p:cNvCxnSpPr>
          <p:nvPr/>
        </p:nvCxnSpPr>
        <p:spPr>
          <a:xfrm>
            <a:off x="5875537"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AE15B61-B3A7-0B69-E261-8C33A0DD6311}"/>
              </a:ext>
            </a:extLst>
          </p:cNvPr>
          <p:cNvCxnSpPr>
            <a:cxnSpLocks/>
          </p:cNvCxnSpPr>
          <p:nvPr/>
        </p:nvCxnSpPr>
        <p:spPr>
          <a:xfrm>
            <a:off x="7738141" y="3190667"/>
            <a:ext cx="0" cy="280800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C8C7A086-4FE3-894A-61D8-D4A0F5ADB406}"/>
              </a:ext>
            </a:extLst>
          </p:cNvPr>
          <p:cNvGrpSpPr/>
          <p:nvPr/>
        </p:nvGrpSpPr>
        <p:grpSpPr>
          <a:xfrm>
            <a:off x="529463" y="3111146"/>
            <a:ext cx="1350521" cy="390829"/>
            <a:chOff x="590903" y="3152064"/>
            <a:chExt cx="1350521" cy="390829"/>
          </a:xfrm>
        </p:grpSpPr>
        <p:sp>
          <p:nvSpPr>
            <p:cNvPr id="15" name="Isosceles Triangle 14">
              <a:extLst>
                <a:ext uri="{FF2B5EF4-FFF2-40B4-BE49-F238E27FC236}">
                  <a16:creationId xmlns:a16="http://schemas.microsoft.com/office/drawing/2014/main" id="{3E34AD8F-1252-BAB6-89E0-2D879F5B6997}"/>
                </a:ext>
              </a:extLst>
            </p:cNvPr>
            <p:cNvSpPr/>
            <p:nvPr/>
          </p:nvSpPr>
          <p:spPr>
            <a:xfrm rot="5400000">
              <a:off x="1748861"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6" name="Arrow: Pentagon 15">
              <a:extLst>
                <a:ext uri="{FF2B5EF4-FFF2-40B4-BE49-F238E27FC236}">
                  <a16:creationId xmlns:a16="http://schemas.microsoft.com/office/drawing/2014/main" id="{38F71146-5262-5242-9F34-67D6CEAF9E03}"/>
                </a:ext>
              </a:extLst>
            </p:cNvPr>
            <p:cNvSpPr/>
            <p:nvPr/>
          </p:nvSpPr>
          <p:spPr>
            <a:xfrm>
              <a:off x="78545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TRIGGER AND FOCUS</a:t>
              </a:r>
            </a:p>
          </p:txBody>
        </p:sp>
        <p:sp>
          <p:nvSpPr>
            <p:cNvPr id="17" name="Oval 16">
              <a:extLst>
                <a:ext uri="{FF2B5EF4-FFF2-40B4-BE49-F238E27FC236}">
                  <a16:creationId xmlns:a16="http://schemas.microsoft.com/office/drawing/2014/main" id="{F2FE756D-68CF-CF60-5B07-CB25A1716647}"/>
                </a:ext>
              </a:extLst>
            </p:cNvPr>
            <p:cNvSpPr/>
            <p:nvPr/>
          </p:nvSpPr>
          <p:spPr>
            <a:xfrm>
              <a:off x="590903" y="3152064"/>
              <a:ext cx="390829" cy="39082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8" name="Oval 17">
              <a:extLst>
                <a:ext uri="{FF2B5EF4-FFF2-40B4-BE49-F238E27FC236}">
                  <a16:creationId xmlns:a16="http://schemas.microsoft.com/office/drawing/2014/main" id="{155D5F00-EEC2-7909-350C-556D59185217}"/>
                </a:ext>
              </a:extLst>
            </p:cNvPr>
            <p:cNvSpPr/>
            <p:nvPr/>
          </p:nvSpPr>
          <p:spPr>
            <a:xfrm>
              <a:off x="629986"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19" name="Isosceles Triangle 18">
              <a:extLst>
                <a:ext uri="{FF2B5EF4-FFF2-40B4-BE49-F238E27FC236}">
                  <a16:creationId xmlns:a16="http://schemas.microsoft.com/office/drawing/2014/main" id="{52DA82A4-A501-E0F2-05A8-F2EDC7C01CAE}"/>
                </a:ext>
              </a:extLst>
            </p:cNvPr>
            <p:cNvSpPr/>
            <p:nvPr/>
          </p:nvSpPr>
          <p:spPr>
            <a:xfrm rot="5400000">
              <a:off x="1692970" y="3298535"/>
              <a:ext cx="197037" cy="9788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0" name="Group 5">
              <a:extLst>
                <a:ext uri="{FF2B5EF4-FFF2-40B4-BE49-F238E27FC236}">
                  <a16:creationId xmlns:a16="http://schemas.microsoft.com/office/drawing/2014/main" id="{696B9668-4FDD-D356-2EC9-EFB954AE21A6}"/>
                </a:ext>
              </a:extLst>
            </p:cNvPr>
            <p:cNvGrpSpPr>
              <a:grpSpLocks noChangeAspect="1"/>
            </p:cNvGrpSpPr>
            <p:nvPr/>
          </p:nvGrpSpPr>
          <p:grpSpPr bwMode="auto">
            <a:xfrm>
              <a:off x="678178" y="3239478"/>
              <a:ext cx="217278" cy="216000"/>
              <a:chOff x="3163" y="2182"/>
              <a:chExt cx="340" cy="338"/>
            </a:xfrm>
            <a:solidFill>
              <a:schemeClr val="tx2"/>
            </a:solidFill>
          </p:grpSpPr>
          <p:sp>
            <p:nvSpPr>
              <p:cNvPr id="21" name="Freeform 6">
                <a:extLst>
                  <a:ext uri="{FF2B5EF4-FFF2-40B4-BE49-F238E27FC236}">
                    <a16:creationId xmlns:a16="http://schemas.microsoft.com/office/drawing/2014/main" id="{3A60D324-67B7-2385-95BE-9CD9611712BC}"/>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2" name="Freeform 7">
                <a:extLst>
                  <a:ext uri="{FF2B5EF4-FFF2-40B4-BE49-F238E27FC236}">
                    <a16:creationId xmlns:a16="http://schemas.microsoft.com/office/drawing/2014/main" id="{28FB4129-DABF-B21B-4EDD-B5CC5D960CDA}"/>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23" name="Freeform 8">
                <a:extLst>
                  <a:ext uri="{FF2B5EF4-FFF2-40B4-BE49-F238E27FC236}">
                    <a16:creationId xmlns:a16="http://schemas.microsoft.com/office/drawing/2014/main" id="{01999D3F-0470-7B13-FEA6-4A54BCF701CE}"/>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24" name="Group 23">
            <a:extLst>
              <a:ext uri="{FF2B5EF4-FFF2-40B4-BE49-F238E27FC236}">
                <a16:creationId xmlns:a16="http://schemas.microsoft.com/office/drawing/2014/main" id="{495797CA-638E-D109-7F80-2FA2E9BC5C16}"/>
              </a:ext>
            </a:extLst>
          </p:cNvPr>
          <p:cNvGrpSpPr/>
          <p:nvPr/>
        </p:nvGrpSpPr>
        <p:grpSpPr>
          <a:xfrm>
            <a:off x="2369772" y="3111146"/>
            <a:ext cx="1360547" cy="390829"/>
            <a:chOff x="2460164" y="3152064"/>
            <a:chExt cx="1360547" cy="390829"/>
          </a:xfrm>
        </p:grpSpPr>
        <p:sp>
          <p:nvSpPr>
            <p:cNvPr id="25" name="Isosceles Triangle 24">
              <a:extLst>
                <a:ext uri="{FF2B5EF4-FFF2-40B4-BE49-F238E27FC236}">
                  <a16:creationId xmlns:a16="http://schemas.microsoft.com/office/drawing/2014/main" id="{197365B7-EDFA-DF7B-6E28-C542B8886EB3}"/>
                </a:ext>
              </a:extLst>
            </p:cNvPr>
            <p:cNvSpPr/>
            <p:nvPr/>
          </p:nvSpPr>
          <p:spPr>
            <a:xfrm rot="5400000">
              <a:off x="3628148"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26" name="Arrow: Pentagon 25">
              <a:extLst>
                <a:ext uri="{FF2B5EF4-FFF2-40B4-BE49-F238E27FC236}">
                  <a16:creationId xmlns:a16="http://schemas.microsoft.com/office/drawing/2014/main" id="{F32FD93A-65F4-5596-C6CE-BFE67C345C13}"/>
                </a:ext>
              </a:extLst>
            </p:cNvPr>
            <p:cNvSpPr/>
            <p:nvPr/>
          </p:nvSpPr>
          <p:spPr>
            <a:xfrm>
              <a:off x="2659302" y="316747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36000" bIns="36000" rtlCol="0" anchor="ctr"/>
            <a:lstStyle/>
            <a:p>
              <a:pPr>
                <a:lnSpc>
                  <a:spcPct val="90000"/>
                </a:lnSpc>
              </a:pPr>
              <a:r>
                <a:rPr lang="en-AU" sz="1050">
                  <a:solidFill>
                    <a:schemeClr val="tx2"/>
                  </a:solidFill>
                  <a:latin typeface="+mj-lt"/>
                </a:rPr>
                <a:t>PLAN</a:t>
              </a:r>
            </a:p>
          </p:txBody>
        </p:sp>
        <p:sp>
          <p:nvSpPr>
            <p:cNvPr id="27" name="Isosceles Triangle 26">
              <a:extLst>
                <a:ext uri="{FF2B5EF4-FFF2-40B4-BE49-F238E27FC236}">
                  <a16:creationId xmlns:a16="http://schemas.microsoft.com/office/drawing/2014/main" id="{3FF9379F-BC06-118A-112A-C4AD28BC8E19}"/>
                </a:ext>
              </a:extLst>
            </p:cNvPr>
            <p:cNvSpPr/>
            <p:nvPr/>
          </p:nvSpPr>
          <p:spPr>
            <a:xfrm rot="5400000">
              <a:off x="3558997"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28" name="Group 27">
              <a:extLst>
                <a:ext uri="{FF2B5EF4-FFF2-40B4-BE49-F238E27FC236}">
                  <a16:creationId xmlns:a16="http://schemas.microsoft.com/office/drawing/2014/main" id="{DD0527D2-C8E0-ECAE-B3A2-3874CC89D754}"/>
                </a:ext>
              </a:extLst>
            </p:cNvPr>
            <p:cNvGrpSpPr/>
            <p:nvPr/>
          </p:nvGrpSpPr>
          <p:grpSpPr>
            <a:xfrm>
              <a:off x="2460164" y="3152064"/>
              <a:ext cx="390829" cy="390829"/>
              <a:chOff x="722538" y="2874633"/>
              <a:chExt cx="360000" cy="360000"/>
            </a:xfrm>
          </p:grpSpPr>
          <p:sp>
            <p:nvSpPr>
              <p:cNvPr id="32" name="Oval 31">
                <a:extLst>
                  <a:ext uri="{FF2B5EF4-FFF2-40B4-BE49-F238E27FC236}">
                    <a16:creationId xmlns:a16="http://schemas.microsoft.com/office/drawing/2014/main" id="{4D9CF775-994E-0ECF-6E41-721B9E0915DF}"/>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3" name="Oval 32">
                <a:extLst>
                  <a:ext uri="{FF2B5EF4-FFF2-40B4-BE49-F238E27FC236}">
                    <a16:creationId xmlns:a16="http://schemas.microsoft.com/office/drawing/2014/main" id="{9BEA7143-342B-E1E4-0907-34774D4F2A6A}"/>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29" name="Group 28">
              <a:extLst>
                <a:ext uri="{FF2B5EF4-FFF2-40B4-BE49-F238E27FC236}">
                  <a16:creationId xmlns:a16="http://schemas.microsoft.com/office/drawing/2014/main" id="{5D1017E5-8CC3-2448-6534-243681A0F135}"/>
                </a:ext>
              </a:extLst>
            </p:cNvPr>
            <p:cNvGrpSpPr>
              <a:grpSpLocks noChangeAspect="1"/>
            </p:cNvGrpSpPr>
            <p:nvPr/>
          </p:nvGrpSpPr>
          <p:grpSpPr>
            <a:xfrm>
              <a:off x="2547575" y="3242080"/>
              <a:ext cx="210796" cy="210796"/>
              <a:chOff x="6107113" y="1108075"/>
              <a:chExt cx="542925" cy="542925"/>
            </a:xfrm>
            <a:solidFill>
              <a:schemeClr val="tx2"/>
            </a:solidFill>
          </p:grpSpPr>
          <p:sp>
            <p:nvSpPr>
              <p:cNvPr id="30" name="Freeform 129">
                <a:extLst>
                  <a:ext uri="{FF2B5EF4-FFF2-40B4-BE49-F238E27FC236}">
                    <a16:creationId xmlns:a16="http://schemas.microsoft.com/office/drawing/2014/main" id="{1A5F3CA9-8C30-DC06-3586-616CCC705EEE}"/>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31" name="Freeform 130">
                <a:extLst>
                  <a:ext uri="{FF2B5EF4-FFF2-40B4-BE49-F238E27FC236}">
                    <a16:creationId xmlns:a16="http://schemas.microsoft.com/office/drawing/2014/main" id="{2959314E-7745-1186-EE93-1705A06E6E99}"/>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34" name="Group 33">
            <a:extLst>
              <a:ext uri="{FF2B5EF4-FFF2-40B4-BE49-F238E27FC236}">
                <a16:creationId xmlns:a16="http://schemas.microsoft.com/office/drawing/2014/main" id="{855C26A9-550C-9C4D-9C94-7F93773D7A00}"/>
              </a:ext>
            </a:extLst>
          </p:cNvPr>
          <p:cNvGrpSpPr/>
          <p:nvPr/>
        </p:nvGrpSpPr>
        <p:grpSpPr>
          <a:xfrm>
            <a:off x="4220107" y="3111146"/>
            <a:ext cx="1389851" cy="390829"/>
            <a:chOff x="4339451" y="3152064"/>
            <a:chExt cx="1389851" cy="390829"/>
          </a:xfrm>
        </p:grpSpPr>
        <p:sp>
          <p:nvSpPr>
            <p:cNvPr id="35" name="Isosceles Triangle 34">
              <a:extLst>
                <a:ext uri="{FF2B5EF4-FFF2-40B4-BE49-F238E27FC236}">
                  <a16:creationId xmlns:a16="http://schemas.microsoft.com/office/drawing/2014/main" id="{F519A2CC-36A5-AC4A-FA26-71F258A829D1}"/>
                </a:ext>
              </a:extLst>
            </p:cNvPr>
            <p:cNvSpPr/>
            <p:nvPr/>
          </p:nvSpPr>
          <p:spPr>
            <a:xfrm rot="5400000">
              <a:off x="553673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6" name="Arrow: Pentagon 35">
              <a:extLst>
                <a:ext uri="{FF2B5EF4-FFF2-40B4-BE49-F238E27FC236}">
                  <a16:creationId xmlns:a16="http://schemas.microsoft.com/office/drawing/2014/main" id="{233831A4-28F9-1D66-7F77-01BF4091B963}"/>
                </a:ext>
              </a:extLst>
            </p:cNvPr>
            <p:cNvSpPr/>
            <p:nvPr/>
          </p:nvSpPr>
          <p:spPr>
            <a:xfrm>
              <a:off x="4492868" y="3167478"/>
              <a:ext cx="1190737"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50">
                  <a:solidFill>
                    <a:schemeClr val="tx2"/>
                  </a:solidFill>
                  <a:latin typeface="+mj-lt"/>
                </a:rPr>
                <a:t>CONDUCT</a:t>
              </a:r>
            </a:p>
          </p:txBody>
        </p:sp>
        <p:sp>
          <p:nvSpPr>
            <p:cNvPr id="38" name="Isosceles Triangle 37">
              <a:extLst>
                <a:ext uri="{FF2B5EF4-FFF2-40B4-BE49-F238E27FC236}">
                  <a16:creationId xmlns:a16="http://schemas.microsoft.com/office/drawing/2014/main" id="{E4FA89A7-0808-BBF0-8C7A-DBE4BE428C62}"/>
                </a:ext>
              </a:extLst>
            </p:cNvPr>
            <p:cNvSpPr/>
            <p:nvPr/>
          </p:nvSpPr>
          <p:spPr>
            <a:xfrm rot="5400000">
              <a:off x="5474010"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39" name="Oval 38">
              <a:extLst>
                <a:ext uri="{FF2B5EF4-FFF2-40B4-BE49-F238E27FC236}">
                  <a16:creationId xmlns:a16="http://schemas.microsoft.com/office/drawing/2014/main" id="{588AD7D1-4507-91C3-91EC-39FDA79EDBF8}"/>
                </a:ext>
              </a:extLst>
            </p:cNvPr>
            <p:cNvSpPr/>
            <p:nvPr/>
          </p:nvSpPr>
          <p:spPr>
            <a:xfrm>
              <a:off x="4339451" y="3152064"/>
              <a:ext cx="390829" cy="39082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40" name="Oval 39">
              <a:extLst>
                <a:ext uri="{FF2B5EF4-FFF2-40B4-BE49-F238E27FC236}">
                  <a16:creationId xmlns:a16="http://schemas.microsoft.com/office/drawing/2014/main" id="{B2F08F06-DE6C-32C0-98F8-36CDA565A393}"/>
                </a:ext>
              </a:extLst>
            </p:cNvPr>
            <p:cNvSpPr/>
            <p:nvPr/>
          </p:nvSpPr>
          <p:spPr>
            <a:xfrm>
              <a:off x="4378534" y="3191147"/>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41" name="Group 40">
              <a:extLst>
                <a:ext uri="{FF2B5EF4-FFF2-40B4-BE49-F238E27FC236}">
                  <a16:creationId xmlns:a16="http://schemas.microsoft.com/office/drawing/2014/main" id="{36B6F516-7FF5-FE6B-53FD-35828FCC89C5}"/>
                </a:ext>
              </a:extLst>
            </p:cNvPr>
            <p:cNvGrpSpPr>
              <a:grpSpLocks noChangeAspect="1"/>
            </p:cNvGrpSpPr>
            <p:nvPr/>
          </p:nvGrpSpPr>
          <p:grpSpPr>
            <a:xfrm>
              <a:off x="4457743" y="3247289"/>
              <a:ext cx="162076" cy="200370"/>
              <a:chOff x="5126038" y="3305175"/>
              <a:chExt cx="436562" cy="539750"/>
            </a:xfrm>
            <a:solidFill>
              <a:schemeClr val="tx2"/>
            </a:solidFill>
          </p:grpSpPr>
          <p:sp>
            <p:nvSpPr>
              <p:cNvPr id="42" name="Freeform 34">
                <a:extLst>
                  <a:ext uri="{FF2B5EF4-FFF2-40B4-BE49-F238E27FC236}">
                    <a16:creationId xmlns:a16="http://schemas.microsoft.com/office/drawing/2014/main" id="{E3FE38BF-6146-EA9E-8ECF-AF85D8571B23}"/>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3" name="Freeform 35">
                <a:extLst>
                  <a:ext uri="{FF2B5EF4-FFF2-40B4-BE49-F238E27FC236}">
                    <a16:creationId xmlns:a16="http://schemas.microsoft.com/office/drawing/2014/main" id="{707364F7-AFBD-3D6C-9530-910CC19B118C}"/>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8" name="Freeform 36">
                <a:extLst>
                  <a:ext uri="{FF2B5EF4-FFF2-40B4-BE49-F238E27FC236}">
                    <a16:creationId xmlns:a16="http://schemas.microsoft.com/office/drawing/2014/main" id="{5CA8F478-5288-E462-7952-74EE0F1E4D3F}"/>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49" name="Freeform 37">
                <a:extLst>
                  <a:ext uri="{FF2B5EF4-FFF2-40B4-BE49-F238E27FC236}">
                    <a16:creationId xmlns:a16="http://schemas.microsoft.com/office/drawing/2014/main" id="{283ADD64-F7EC-7EC5-FB32-1D160C220A3D}"/>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2" name="Freeform 38">
                <a:extLst>
                  <a:ext uri="{FF2B5EF4-FFF2-40B4-BE49-F238E27FC236}">
                    <a16:creationId xmlns:a16="http://schemas.microsoft.com/office/drawing/2014/main" id="{6518326B-4602-833A-F70A-62C52EE9A30F}"/>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3" name="Freeform 39">
                <a:extLst>
                  <a:ext uri="{FF2B5EF4-FFF2-40B4-BE49-F238E27FC236}">
                    <a16:creationId xmlns:a16="http://schemas.microsoft.com/office/drawing/2014/main" id="{8A53125F-0C38-7EB1-ACE6-EA615F07E619}"/>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54" name="Freeform 40">
                <a:extLst>
                  <a:ext uri="{FF2B5EF4-FFF2-40B4-BE49-F238E27FC236}">
                    <a16:creationId xmlns:a16="http://schemas.microsoft.com/office/drawing/2014/main" id="{F4ACF5F9-2867-8FB7-62F3-CA1E01B07DD5}"/>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57" name="Group 56">
            <a:extLst>
              <a:ext uri="{FF2B5EF4-FFF2-40B4-BE49-F238E27FC236}">
                <a16:creationId xmlns:a16="http://schemas.microsoft.com/office/drawing/2014/main" id="{6B4BB2BF-3ACE-90B3-D089-0719D97D19DB}"/>
              </a:ext>
            </a:extLst>
          </p:cNvPr>
          <p:cNvGrpSpPr/>
          <p:nvPr/>
        </p:nvGrpSpPr>
        <p:grpSpPr>
          <a:xfrm>
            <a:off x="8000900" y="3111146"/>
            <a:ext cx="1375637" cy="390829"/>
            <a:chOff x="8006701" y="3152064"/>
            <a:chExt cx="1375637" cy="390829"/>
          </a:xfrm>
        </p:grpSpPr>
        <p:sp>
          <p:nvSpPr>
            <p:cNvPr id="58" name="Arrow: Pentagon 57">
              <a:extLst>
                <a:ext uri="{FF2B5EF4-FFF2-40B4-BE49-F238E27FC236}">
                  <a16:creationId xmlns:a16="http://schemas.microsoft.com/office/drawing/2014/main" id="{AC4C1E4C-6811-5F00-5FE7-A4F12FEDE784}"/>
                </a:ext>
              </a:extLst>
            </p:cNvPr>
            <p:cNvSpPr/>
            <p:nvPr/>
          </p:nvSpPr>
          <p:spPr>
            <a:xfrm>
              <a:off x="8202773" y="3167478"/>
              <a:ext cx="1179565"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50">
                  <a:solidFill>
                    <a:schemeClr val="tx2"/>
                  </a:solidFill>
                  <a:latin typeface="+mj-lt"/>
                </a:rPr>
                <a:t>CLOSE-OUT</a:t>
              </a:r>
            </a:p>
          </p:txBody>
        </p:sp>
        <p:grpSp>
          <p:nvGrpSpPr>
            <p:cNvPr id="59" name="Group 58">
              <a:extLst>
                <a:ext uri="{FF2B5EF4-FFF2-40B4-BE49-F238E27FC236}">
                  <a16:creationId xmlns:a16="http://schemas.microsoft.com/office/drawing/2014/main" id="{0018442C-0798-071F-D1EB-F3FE6ADE68B3}"/>
                </a:ext>
              </a:extLst>
            </p:cNvPr>
            <p:cNvGrpSpPr/>
            <p:nvPr/>
          </p:nvGrpSpPr>
          <p:grpSpPr>
            <a:xfrm>
              <a:off x="8006701" y="3152064"/>
              <a:ext cx="390829" cy="390829"/>
              <a:chOff x="722538" y="2874633"/>
              <a:chExt cx="360000" cy="360000"/>
            </a:xfrm>
          </p:grpSpPr>
          <p:sp>
            <p:nvSpPr>
              <p:cNvPr id="78" name="Oval 77">
                <a:extLst>
                  <a:ext uri="{FF2B5EF4-FFF2-40B4-BE49-F238E27FC236}">
                    <a16:creationId xmlns:a16="http://schemas.microsoft.com/office/drawing/2014/main" id="{631730DD-1DDD-814B-FF11-F23C85723F02}"/>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a:solidFill>
                    <a:schemeClr val="bg2"/>
                  </a:solidFill>
                </a:endParaRPr>
              </a:p>
            </p:txBody>
          </p:sp>
          <p:sp>
            <p:nvSpPr>
              <p:cNvPr id="79" name="Oval 78">
                <a:extLst>
                  <a:ext uri="{FF2B5EF4-FFF2-40B4-BE49-F238E27FC236}">
                    <a16:creationId xmlns:a16="http://schemas.microsoft.com/office/drawing/2014/main" id="{1865EDFB-20C2-8C8C-705A-61E1B965DDA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grpSp>
          <p:nvGrpSpPr>
            <p:cNvPr id="63" name="Group 62">
              <a:extLst>
                <a:ext uri="{FF2B5EF4-FFF2-40B4-BE49-F238E27FC236}">
                  <a16:creationId xmlns:a16="http://schemas.microsoft.com/office/drawing/2014/main" id="{94620003-C73C-BFFD-ECBE-95BBB9C9794B}"/>
                </a:ext>
              </a:extLst>
            </p:cNvPr>
            <p:cNvGrpSpPr>
              <a:grpSpLocks noChangeAspect="1"/>
            </p:cNvGrpSpPr>
            <p:nvPr/>
          </p:nvGrpSpPr>
          <p:grpSpPr>
            <a:xfrm>
              <a:off x="8099894" y="3268408"/>
              <a:ext cx="204441" cy="158141"/>
              <a:chOff x="8389938" y="1176338"/>
              <a:chExt cx="539751" cy="417513"/>
            </a:xfrm>
            <a:solidFill>
              <a:schemeClr val="tx2"/>
            </a:solidFill>
          </p:grpSpPr>
          <p:sp>
            <p:nvSpPr>
              <p:cNvPr id="66" name="Freeform 23">
                <a:extLst>
                  <a:ext uri="{FF2B5EF4-FFF2-40B4-BE49-F238E27FC236}">
                    <a16:creationId xmlns:a16="http://schemas.microsoft.com/office/drawing/2014/main" id="{411E85E0-B0DD-70C2-BC9B-B71507F6379B}"/>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sp>
            <p:nvSpPr>
              <p:cNvPr id="72" name="Freeform 24">
                <a:extLst>
                  <a:ext uri="{FF2B5EF4-FFF2-40B4-BE49-F238E27FC236}">
                    <a16:creationId xmlns:a16="http://schemas.microsoft.com/office/drawing/2014/main" id="{36A30B8D-1398-B45D-4DE9-E045D291FB44}"/>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40"/>
              </a:p>
            </p:txBody>
          </p:sp>
        </p:grpSp>
      </p:grpSp>
      <p:grpSp>
        <p:nvGrpSpPr>
          <p:cNvPr id="80" name="Group 79">
            <a:extLst>
              <a:ext uri="{FF2B5EF4-FFF2-40B4-BE49-F238E27FC236}">
                <a16:creationId xmlns:a16="http://schemas.microsoft.com/office/drawing/2014/main" id="{321C6215-B2B8-D6F1-6AC8-988F0799BFD6}"/>
              </a:ext>
            </a:extLst>
          </p:cNvPr>
          <p:cNvGrpSpPr/>
          <p:nvPr/>
        </p:nvGrpSpPr>
        <p:grpSpPr>
          <a:xfrm>
            <a:off x="6099746" y="3111146"/>
            <a:ext cx="1411364" cy="390829"/>
            <a:chOff x="6217348" y="3152064"/>
            <a:chExt cx="1411364" cy="390829"/>
          </a:xfrm>
        </p:grpSpPr>
        <p:sp>
          <p:nvSpPr>
            <p:cNvPr id="81" name="Isosceles Triangle 80">
              <a:extLst>
                <a:ext uri="{FF2B5EF4-FFF2-40B4-BE49-F238E27FC236}">
                  <a16:creationId xmlns:a16="http://schemas.microsoft.com/office/drawing/2014/main" id="{429FA87E-7A03-9CBD-F922-F4547C92FE62}"/>
                </a:ext>
              </a:extLst>
            </p:cNvPr>
            <p:cNvSpPr/>
            <p:nvPr/>
          </p:nvSpPr>
          <p:spPr>
            <a:xfrm rot="5400000">
              <a:off x="7436149"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3" name="Isosceles Triangle 82">
              <a:extLst>
                <a:ext uri="{FF2B5EF4-FFF2-40B4-BE49-F238E27FC236}">
                  <a16:creationId xmlns:a16="http://schemas.microsoft.com/office/drawing/2014/main" id="{CC40B655-ECB5-C1D4-DB6D-77D632DF61C7}"/>
                </a:ext>
              </a:extLst>
            </p:cNvPr>
            <p:cNvSpPr/>
            <p:nvPr/>
          </p:nvSpPr>
          <p:spPr>
            <a:xfrm rot="5400000">
              <a:off x="7388805" y="3283565"/>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84" name="Arrow: Pentagon 83">
              <a:extLst>
                <a:ext uri="{FF2B5EF4-FFF2-40B4-BE49-F238E27FC236}">
                  <a16:creationId xmlns:a16="http://schemas.microsoft.com/office/drawing/2014/main" id="{E2AF3FED-7A4A-EE5E-0A07-644F80325160}"/>
                </a:ext>
              </a:extLst>
            </p:cNvPr>
            <p:cNvSpPr/>
            <p:nvPr/>
          </p:nvSpPr>
          <p:spPr>
            <a:xfrm>
              <a:off x="6418178" y="3167478"/>
              <a:ext cx="1163189"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950">
                  <a:solidFill>
                    <a:schemeClr val="tx2"/>
                  </a:solidFill>
                  <a:latin typeface="+mj-lt"/>
                </a:rPr>
                <a:t>RECORD </a:t>
              </a:r>
              <a:br>
                <a:rPr lang="en-AU" sz="950">
                  <a:solidFill>
                    <a:schemeClr val="tx2"/>
                  </a:solidFill>
                  <a:latin typeface="+mj-lt"/>
                </a:rPr>
              </a:br>
              <a:r>
                <a:rPr lang="en-AU" sz="950">
                  <a:solidFill>
                    <a:schemeClr val="tx2"/>
                  </a:solidFill>
                  <a:latin typeface="+mj-lt"/>
                </a:rPr>
                <a:t>AND ASSESS</a:t>
              </a:r>
            </a:p>
          </p:txBody>
        </p:sp>
        <p:sp>
          <p:nvSpPr>
            <p:cNvPr id="85" name="Isosceles Triangle 84">
              <a:extLst>
                <a:ext uri="{FF2B5EF4-FFF2-40B4-BE49-F238E27FC236}">
                  <a16:creationId xmlns:a16="http://schemas.microsoft.com/office/drawing/2014/main" id="{6D772E83-A849-5523-8865-79694ED8FBB9}"/>
                </a:ext>
              </a:extLst>
            </p:cNvPr>
            <p:cNvSpPr/>
            <p:nvPr/>
          </p:nvSpPr>
          <p:spPr>
            <a:xfrm rot="5400000">
              <a:off x="7361368" y="3298535"/>
              <a:ext cx="197037" cy="97887"/>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nvGrpSpPr>
            <p:cNvPr id="89" name="Group 88">
              <a:extLst>
                <a:ext uri="{FF2B5EF4-FFF2-40B4-BE49-F238E27FC236}">
                  <a16:creationId xmlns:a16="http://schemas.microsoft.com/office/drawing/2014/main" id="{F4D75C6B-C825-7FBF-56CC-6A648B92C141}"/>
                </a:ext>
              </a:extLst>
            </p:cNvPr>
            <p:cNvGrpSpPr/>
            <p:nvPr/>
          </p:nvGrpSpPr>
          <p:grpSpPr>
            <a:xfrm>
              <a:off x="6217348" y="3152064"/>
              <a:ext cx="390829" cy="390829"/>
              <a:chOff x="722538" y="2874633"/>
              <a:chExt cx="360000" cy="360000"/>
            </a:xfrm>
          </p:grpSpPr>
          <p:sp>
            <p:nvSpPr>
              <p:cNvPr id="92" name="Oval 91">
                <a:extLst>
                  <a:ext uri="{FF2B5EF4-FFF2-40B4-BE49-F238E27FC236}">
                    <a16:creationId xmlns:a16="http://schemas.microsoft.com/office/drawing/2014/main" id="{5570C064-0678-D58D-2228-142A393BF878}"/>
                  </a:ext>
                </a:extLst>
              </p:cNvPr>
              <p:cNvSpPr/>
              <p:nvPr/>
            </p:nvSpPr>
            <p:spPr>
              <a:xfrm>
                <a:off x="722538" y="2874633"/>
                <a:ext cx="360000" cy="36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sp>
            <p:nvSpPr>
              <p:cNvPr id="93" name="Oval 92">
                <a:extLst>
                  <a:ext uri="{FF2B5EF4-FFF2-40B4-BE49-F238E27FC236}">
                    <a16:creationId xmlns:a16="http://schemas.microsoft.com/office/drawing/2014/main" id="{4EA1CDE1-B476-615C-1A58-B5A30FC296E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0" name="Freeform 23">
              <a:extLst>
                <a:ext uri="{FF2B5EF4-FFF2-40B4-BE49-F238E27FC236}">
                  <a16:creationId xmlns:a16="http://schemas.microsoft.com/office/drawing/2014/main" id="{D1C1D321-6D17-404B-7590-30D4D5D36CB9}"/>
                </a:ext>
              </a:extLst>
            </p:cNvPr>
            <p:cNvSpPr>
              <a:spLocks noChangeAspect="1" noEditPoints="1"/>
            </p:cNvSpPr>
            <p:nvPr/>
          </p:nvSpPr>
          <p:spPr bwMode="auto">
            <a:xfrm>
              <a:off x="6350427" y="3286830"/>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1040"/>
            </a:p>
          </p:txBody>
        </p:sp>
        <p:sp>
          <p:nvSpPr>
            <p:cNvPr id="91" name="Oval 90">
              <a:extLst>
                <a:ext uri="{FF2B5EF4-FFF2-40B4-BE49-F238E27FC236}">
                  <a16:creationId xmlns:a16="http://schemas.microsoft.com/office/drawing/2014/main" id="{CA15EB6D-537A-D9AA-52ED-B43D45964E65}"/>
                </a:ext>
              </a:extLst>
            </p:cNvPr>
            <p:cNvSpPr/>
            <p:nvPr/>
          </p:nvSpPr>
          <p:spPr>
            <a:xfrm>
              <a:off x="6300530" y="3239478"/>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40" err="1">
                <a:solidFill>
                  <a:schemeClr val="bg2"/>
                </a:solidFill>
              </a:endParaRPr>
            </a:p>
          </p:txBody>
        </p:sp>
      </p:grpSp>
      <p:sp>
        <p:nvSpPr>
          <p:cNvPr id="94" name="Rectangle 93">
            <a:extLst>
              <a:ext uri="{FF2B5EF4-FFF2-40B4-BE49-F238E27FC236}">
                <a16:creationId xmlns:a16="http://schemas.microsoft.com/office/drawing/2014/main" id="{E523181D-427F-A418-8C69-C805396A179A}"/>
              </a:ext>
            </a:extLst>
          </p:cNvPr>
          <p:cNvSpPr/>
          <p:nvPr/>
        </p:nvSpPr>
        <p:spPr>
          <a:xfrm>
            <a:off x="529463" y="4063757"/>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Trigger inspection</a:t>
            </a:r>
          </a:p>
        </p:txBody>
      </p:sp>
      <p:sp>
        <p:nvSpPr>
          <p:cNvPr id="95" name="Rectangle 94">
            <a:extLst>
              <a:ext uri="{FF2B5EF4-FFF2-40B4-BE49-F238E27FC236}">
                <a16:creationId xmlns:a16="http://schemas.microsoft.com/office/drawing/2014/main" id="{311C842A-D04E-22B8-5C57-BE0567F682A1}"/>
              </a:ext>
            </a:extLst>
          </p:cNvPr>
          <p:cNvSpPr/>
          <p:nvPr/>
        </p:nvSpPr>
        <p:spPr>
          <a:xfrm>
            <a:off x="529463" y="4578032"/>
            <a:ext cx="1401423" cy="360246"/>
          </a:xfrm>
          <a:prstGeom prst="rect">
            <a:avLst/>
          </a:prstGeom>
          <a:solidFill>
            <a:schemeClr val="bg1"/>
          </a:solidFill>
          <a:ln w="127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Outline focus</a:t>
            </a:r>
          </a:p>
        </p:txBody>
      </p:sp>
      <p:sp>
        <p:nvSpPr>
          <p:cNvPr id="96" name="Rectangle 95">
            <a:extLst>
              <a:ext uri="{FF2B5EF4-FFF2-40B4-BE49-F238E27FC236}">
                <a16:creationId xmlns:a16="http://schemas.microsoft.com/office/drawing/2014/main" id="{0C72768B-A452-5FBC-DD6D-3F43576F675D}"/>
              </a:ext>
            </a:extLst>
          </p:cNvPr>
          <p:cNvSpPr/>
          <p:nvPr/>
        </p:nvSpPr>
        <p:spPr>
          <a:xfrm>
            <a:off x="2369772" y="406375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Communicate requirements</a:t>
            </a:r>
          </a:p>
        </p:txBody>
      </p:sp>
      <p:sp>
        <p:nvSpPr>
          <p:cNvPr id="97" name="Rectangle 96">
            <a:extLst>
              <a:ext uri="{FF2B5EF4-FFF2-40B4-BE49-F238E27FC236}">
                <a16:creationId xmlns:a16="http://schemas.microsoft.com/office/drawing/2014/main" id="{8D108FAB-F539-85D4-EEB1-076F7A02CB9C}"/>
              </a:ext>
            </a:extLst>
          </p:cNvPr>
          <p:cNvSpPr/>
          <p:nvPr/>
        </p:nvSpPr>
        <p:spPr>
          <a:xfrm>
            <a:off x="2369772" y="457803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Schedule</a:t>
            </a:r>
          </a:p>
        </p:txBody>
      </p:sp>
      <p:sp>
        <p:nvSpPr>
          <p:cNvPr id="98" name="Rectangle 97">
            <a:extLst>
              <a:ext uri="{FF2B5EF4-FFF2-40B4-BE49-F238E27FC236}">
                <a16:creationId xmlns:a16="http://schemas.microsoft.com/office/drawing/2014/main" id="{A7CB45C5-91CF-CB69-706B-DE3D6E172C37}"/>
              </a:ext>
            </a:extLst>
          </p:cNvPr>
          <p:cNvSpPr/>
          <p:nvPr/>
        </p:nvSpPr>
        <p:spPr>
          <a:xfrm>
            <a:off x="2369772" y="509230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Prepare</a:t>
            </a:r>
          </a:p>
        </p:txBody>
      </p:sp>
      <p:sp>
        <p:nvSpPr>
          <p:cNvPr id="101" name="Rectangle 100">
            <a:extLst>
              <a:ext uri="{FF2B5EF4-FFF2-40B4-BE49-F238E27FC236}">
                <a16:creationId xmlns:a16="http://schemas.microsoft.com/office/drawing/2014/main" id="{F64CEDB3-B5AE-436B-818D-3D75FF3882B1}"/>
              </a:ext>
            </a:extLst>
          </p:cNvPr>
          <p:cNvSpPr/>
          <p:nvPr/>
        </p:nvSpPr>
        <p:spPr>
          <a:xfrm>
            <a:off x="2369772" y="560658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Notify</a:t>
            </a:r>
          </a:p>
        </p:txBody>
      </p:sp>
      <p:sp>
        <p:nvSpPr>
          <p:cNvPr id="104" name="Rectangle 103">
            <a:extLst>
              <a:ext uri="{FF2B5EF4-FFF2-40B4-BE49-F238E27FC236}">
                <a16:creationId xmlns:a16="http://schemas.microsoft.com/office/drawing/2014/main" id="{028331F1-F518-D4B0-3BCF-C7D94AE3E501}"/>
              </a:ext>
            </a:extLst>
          </p:cNvPr>
          <p:cNvSpPr/>
          <p:nvPr/>
        </p:nvSpPr>
        <p:spPr>
          <a:xfrm>
            <a:off x="4220107" y="406375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Collect information</a:t>
            </a:r>
          </a:p>
        </p:txBody>
      </p:sp>
      <p:sp>
        <p:nvSpPr>
          <p:cNvPr id="105" name="Rectangle 104">
            <a:extLst>
              <a:ext uri="{FF2B5EF4-FFF2-40B4-BE49-F238E27FC236}">
                <a16:creationId xmlns:a16="http://schemas.microsoft.com/office/drawing/2014/main" id="{ED935EAA-186F-B1DB-1881-9D499143EF2F}"/>
              </a:ext>
            </a:extLst>
          </p:cNvPr>
          <p:cNvSpPr/>
          <p:nvPr/>
        </p:nvSpPr>
        <p:spPr>
          <a:xfrm>
            <a:off x="4220107" y="457803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Review</a:t>
            </a:r>
          </a:p>
        </p:txBody>
      </p:sp>
      <p:sp>
        <p:nvSpPr>
          <p:cNvPr id="106" name="Rectangle 105">
            <a:extLst>
              <a:ext uri="{FF2B5EF4-FFF2-40B4-BE49-F238E27FC236}">
                <a16:creationId xmlns:a16="http://schemas.microsoft.com/office/drawing/2014/main" id="{8657F081-18A5-6AE2-06B7-D45B5B2FD854}"/>
              </a:ext>
            </a:extLst>
          </p:cNvPr>
          <p:cNvSpPr/>
          <p:nvPr/>
        </p:nvSpPr>
        <p:spPr>
          <a:xfrm>
            <a:off x="6099746" y="4063757"/>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and assess information</a:t>
            </a:r>
          </a:p>
        </p:txBody>
      </p:sp>
      <p:sp>
        <p:nvSpPr>
          <p:cNvPr id="107" name="Rectangle 106">
            <a:extLst>
              <a:ext uri="{FF2B5EF4-FFF2-40B4-BE49-F238E27FC236}">
                <a16:creationId xmlns:a16="http://schemas.microsoft.com/office/drawing/2014/main" id="{A3A2EC60-20DC-F000-D3C2-C0D9F142127A}"/>
              </a:ext>
            </a:extLst>
          </p:cNvPr>
          <p:cNvSpPr/>
          <p:nvPr/>
        </p:nvSpPr>
        <p:spPr>
          <a:xfrm>
            <a:off x="6099746" y="4578032"/>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Decide</a:t>
            </a:r>
          </a:p>
        </p:txBody>
      </p:sp>
      <p:sp>
        <p:nvSpPr>
          <p:cNvPr id="108" name="Rectangle 107">
            <a:extLst>
              <a:ext uri="{FF2B5EF4-FFF2-40B4-BE49-F238E27FC236}">
                <a16:creationId xmlns:a16="http://schemas.microsoft.com/office/drawing/2014/main" id="{97CDE87D-37B8-28D5-8103-DA457BA9505C}"/>
              </a:ext>
            </a:extLst>
          </p:cNvPr>
          <p:cNvSpPr/>
          <p:nvPr/>
        </p:nvSpPr>
        <p:spPr>
          <a:xfrm>
            <a:off x="7975114" y="406375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Record no action</a:t>
            </a:r>
          </a:p>
        </p:txBody>
      </p:sp>
      <p:sp>
        <p:nvSpPr>
          <p:cNvPr id="109" name="Rectangle 108">
            <a:extLst>
              <a:ext uri="{FF2B5EF4-FFF2-40B4-BE49-F238E27FC236}">
                <a16:creationId xmlns:a16="http://schemas.microsoft.com/office/drawing/2014/main" id="{6EBE51C0-ED8E-DC5B-92BD-2912736CD4C9}"/>
              </a:ext>
            </a:extLst>
          </p:cNvPr>
          <p:cNvSpPr/>
          <p:nvPr/>
        </p:nvSpPr>
        <p:spPr>
          <a:xfrm>
            <a:off x="7975114" y="4578032"/>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Conduct </a:t>
            </a:r>
            <a:br>
              <a:rPr lang="en-AU" sz="1050" b="1">
                <a:solidFill>
                  <a:schemeClr val="tx2"/>
                </a:solidFill>
              </a:rPr>
            </a:br>
            <a:r>
              <a:rPr lang="en-AU" sz="1050" b="1">
                <a:solidFill>
                  <a:schemeClr val="tx2"/>
                </a:solidFill>
              </a:rPr>
              <a:t>remedial action</a:t>
            </a:r>
          </a:p>
        </p:txBody>
      </p:sp>
      <p:sp>
        <p:nvSpPr>
          <p:cNvPr id="110" name="Rectangle 109">
            <a:extLst>
              <a:ext uri="{FF2B5EF4-FFF2-40B4-BE49-F238E27FC236}">
                <a16:creationId xmlns:a16="http://schemas.microsoft.com/office/drawing/2014/main" id="{5DA69C43-D7CE-2B1F-464B-E86E47191174}"/>
              </a:ext>
            </a:extLst>
          </p:cNvPr>
          <p:cNvSpPr/>
          <p:nvPr/>
        </p:nvSpPr>
        <p:spPr>
          <a:xfrm>
            <a:off x="7975114" y="5092307"/>
            <a:ext cx="1401423" cy="360246"/>
          </a:xfrm>
          <a:prstGeom prst="rect">
            <a:avLst/>
          </a:prstGeom>
          <a:solidFill>
            <a:schemeClr val="bg1"/>
          </a:solidFill>
          <a:ln w="19050" cap="rnd">
            <a:solidFill>
              <a:schemeClr val="accent6"/>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Escalate or refer</a:t>
            </a:r>
          </a:p>
        </p:txBody>
      </p:sp>
      <p:sp>
        <p:nvSpPr>
          <p:cNvPr id="111" name="Rectangle 110">
            <a:extLst>
              <a:ext uri="{FF2B5EF4-FFF2-40B4-BE49-F238E27FC236}">
                <a16:creationId xmlns:a16="http://schemas.microsoft.com/office/drawing/2014/main" id="{ED0A71E1-5E55-0542-45D5-813BA246D50E}"/>
              </a:ext>
            </a:extLst>
          </p:cNvPr>
          <p:cNvSpPr/>
          <p:nvPr/>
        </p:nvSpPr>
        <p:spPr>
          <a:xfrm>
            <a:off x="7975114" y="5606583"/>
            <a:ext cx="1401423" cy="360246"/>
          </a:xfrm>
          <a:prstGeom prst="rect">
            <a:avLst/>
          </a:prstGeom>
          <a:solidFill>
            <a:schemeClr val="bg1"/>
          </a:solidFill>
          <a:ln w="12700">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tx2"/>
                </a:solidFill>
              </a:rPr>
              <a:t>Close activity </a:t>
            </a:r>
            <a:br>
              <a:rPr lang="en-AU" sz="1050" b="1">
                <a:solidFill>
                  <a:schemeClr val="tx2"/>
                </a:solidFill>
              </a:rPr>
            </a:br>
            <a:r>
              <a:rPr lang="en-AU" sz="1050" b="1">
                <a:solidFill>
                  <a:schemeClr val="tx2"/>
                </a:solidFill>
              </a:rPr>
              <a:t>and follow-up</a:t>
            </a:r>
          </a:p>
        </p:txBody>
      </p:sp>
      <p:sp>
        <p:nvSpPr>
          <p:cNvPr id="112" name="Isosceles Triangle 111">
            <a:extLst>
              <a:ext uri="{FF2B5EF4-FFF2-40B4-BE49-F238E27FC236}">
                <a16:creationId xmlns:a16="http://schemas.microsoft.com/office/drawing/2014/main" id="{DAC61D51-C787-3316-35D2-78F0E8C7FE36}"/>
              </a:ext>
            </a:extLst>
          </p:cNvPr>
          <p:cNvSpPr/>
          <p:nvPr/>
        </p:nvSpPr>
        <p:spPr>
          <a:xfrm rot="10800000">
            <a:off x="1162397" y="4460955"/>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3" name="Isosceles Triangle 112">
            <a:extLst>
              <a:ext uri="{FF2B5EF4-FFF2-40B4-BE49-F238E27FC236}">
                <a16:creationId xmlns:a16="http://schemas.microsoft.com/office/drawing/2014/main" id="{710BE157-AAFB-C2B0-25F6-83C6F913DB1E}"/>
              </a:ext>
            </a:extLst>
          </p:cNvPr>
          <p:cNvSpPr/>
          <p:nvPr/>
        </p:nvSpPr>
        <p:spPr>
          <a:xfrm rot="10800000">
            <a:off x="3002705"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4" name="Isosceles Triangle 113">
            <a:extLst>
              <a:ext uri="{FF2B5EF4-FFF2-40B4-BE49-F238E27FC236}">
                <a16:creationId xmlns:a16="http://schemas.microsoft.com/office/drawing/2014/main" id="{A6FE21D5-EB4E-562B-B691-7DA734C806B9}"/>
              </a:ext>
            </a:extLst>
          </p:cNvPr>
          <p:cNvSpPr/>
          <p:nvPr/>
        </p:nvSpPr>
        <p:spPr>
          <a:xfrm rot="10800000">
            <a:off x="3002705" y="497251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5" name="Isosceles Triangle 114">
            <a:extLst>
              <a:ext uri="{FF2B5EF4-FFF2-40B4-BE49-F238E27FC236}">
                <a16:creationId xmlns:a16="http://schemas.microsoft.com/office/drawing/2014/main" id="{15766A98-0238-9F70-AEC8-8057EA8FDCD0}"/>
              </a:ext>
            </a:extLst>
          </p:cNvPr>
          <p:cNvSpPr/>
          <p:nvPr/>
        </p:nvSpPr>
        <p:spPr>
          <a:xfrm rot="10800000">
            <a:off x="3002705" y="54895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6" name="Isosceles Triangle 115">
            <a:extLst>
              <a:ext uri="{FF2B5EF4-FFF2-40B4-BE49-F238E27FC236}">
                <a16:creationId xmlns:a16="http://schemas.microsoft.com/office/drawing/2014/main" id="{D1DD643F-C8AD-55D8-DF60-DDB0416DE66C}"/>
              </a:ext>
            </a:extLst>
          </p:cNvPr>
          <p:cNvSpPr/>
          <p:nvPr/>
        </p:nvSpPr>
        <p:spPr>
          <a:xfrm rot="10800000">
            <a:off x="4853041"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7" name="Isosceles Triangle 116">
            <a:extLst>
              <a:ext uri="{FF2B5EF4-FFF2-40B4-BE49-F238E27FC236}">
                <a16:creationId xmlns:a16="http://schemas.microsoft.com/office/drawing/2014/main" id="{5AA9E752-B6FB-1D96-BBBC-9AA6597E94B6}"/>
              </a:ext>
            </a:extLst>
          </p:cNvPr>
          <p:cNvSpPr/>
          <p:nvPr/>
        </p:nvSpPr>
        <p:spPr>
          <a:xfrm rot="10800000">
            <a:off x="6732679"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8" name="Isosceles Triangle 117">
            <a:extLst>
              <a:ext uri="{FF2B5EF4-FFF2-40B4-BE49-F238E27FC236}">
                <a16:creationId xmlns:a16="http://schemas.microsoft.com/office/drawing/2014/main" id="{D01B1599-F32A-A245-2B86-DE13DC6707F1}"/>
              </a:ext>
            </a:extLst>
          </p:cNvPr>
          <p:cNvSpPr/>
          <p:nvPr/>
        </p:nvSpPr>
        <p:spPr>
          <a:xfrm rot="10800000">
            <a:off x="8608048" y="445552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19" name="Isosceles Triangle 118">
            <a:extLst>
              <a:ext uri="{FF2B5EF4-FFF2-40B4-BE49-F238E27FC236}">
                <a16:creationId xmlns:a16="http://schemas.microsoft.com/office/drawing/2014/main" id="{44092B17-249F-44D1-3D13-50C46ED1D6A3}"/>
              </a:ext>
            </a:extLst>
          </p:cNvPr>
          <p:cNvSpPr/>
          <p:nvPr/>
        </p:nvSpPr>
        <p:spPr>
          <a:xfrm rot="10800000">
            <a:off x="8608048" y="497251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0" name="Isosceles Triangle 119">
            <a:extLst>
              <a:ext uri="{FF2B5EF4-FFF2-40B4-BE49-F238E27FC236}">
                <a16:creationId xmlns:a16="http://schemas.microsoft.com/office/drawing/2014/main" id="{08A2E31C-E93C-2B03-2ADA-19CF32762A0E}"/>
              </a:ext>
            </a:extLst>
          </p:cNvPr>
          <p:cNvSpPr/>
          <p:nvPr/>
        </p:nvSpPr>
        <p:spPr>
          <a:xfrm rot="10800000">
            <a:off x="8608048" y="5489506"/>
            <a:ext cx="135556" cy="801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121" name="Rectangle 120">
            <a:extLst>
              <a:ext uri="{FF2B5EF4-FFF2-40B4-BE49-F238E27FC236}">
                <a16:creationId xmlns:a16="http://schemas.microsoft.com/office/drawing/2014/main" id="{973EC4F2-3576-0ECE-1EAC-0E6B8209EED1}"/>
              </a:ext>
            </a:extLst>
          </p:cNvPr>
          <p:cNvSpPr/>
          <p:nvPr/>
        </p:nvSpPr>
        <p:spPr>
          <a:xfrm>
            <a:off x="529462" y="3545183"/>
            <a:ext cx="141369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Commence your inspections in response to a key decision or input, define the purpose and scope to guide inspections.</a:t>
            </a:r>
          </a:p>
        </p:txBody>
      </p:sp>
      <p:sp>
        <p:nvSpPr>
          <p:cNvPr id="122" name="Rectangle 121">
            <a:extLst>
              <a:ext uri="{FF2B5EF4-FFF2-40B4-BE49-F238E27FC236}">
                <a16:creationId xmlns:a16="http://schemas.microsoft.com/office/drawing/2014/main" id="{9FEE3DDC-D86B-6A70-80CD-D951827F0D2E}"/>
              </a:ext>
            </a:extLst>
          </p:cNvPr>
          <p:cNvSpPr/>
          <p:nvPr/>
        </p:nvSpPr>
        <p:spPr>
          <a:xfrm>
            <a:off x="2368701" y="3545183"/>
            <a:ext cx="1507971"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dirty="0">
                <a:solidFill>
                  <a:schemeClr val="tx2"/>
                </a:solidFill>
              </a:rPr>
              <a:t>Plan your inspections to set up all necessary aspects and prepare inspectors with the tools to achieve the defined purpose. </a:t>
            </a:r>
          </a:p>
        </p:txBody>
      </p:sp>
      <p:sp>
        <p:nvSpPr>
          <p:cNvPr id="123" name="Rectangle 122">
            <a:extLst>
              <a:ext uri="{FF2B5EF4-FFF2-40B4-BE49-F238E27FC236}">
                <a16:creationId xmlns:a16="http://schemas.microsoft.com/office/drawing/2014/main" id="{E603E388-AEA9-6887-B25B-00456257AFAF}"/>
              </a:ext>
            </a:extLst>
          </p:cNvPr>
          <p:cNvSpPr/>
          <p:nvPr/>
        </p:nvSpPr>
        <p:spPr>
          <a:xfrm>
            <a:off x="4220108" y="3545183"/>
            <a:ext cx="1389850"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Conduct your inspections to collect all relevant information and assess non-compliances </a:t>
            </a:r>
          </a:p>
        </p:txBody>
      </p:sp>
      <p:sp>
        <p:nvSpPr>
          <p:cNvPr id="124" name="Rectangle 123">
            <a:extLst>
              <a:ext uri="{FF2B5EF4-FFF2-40B4-BE49-F238E27FC236}">
                <a16:creationId xmlns:a16="http://schemas.microsoft.com/office/drawing/2014/main" id="{CB227739-0EFE-48BF-64BF-A1CCDD411A99}"/>
              </a:ext>
            </a:extLst>
          </p:cNvPr>
          <p:cNvSpPr/>
          <p:nvPr/>
        </p:nvSpPr>
        <p:spPr>
          <a:xfrm>
            <a:off x="6099746" y="3545183"/>
            <a:ext cx="1401423"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Record and assess information collected to make an informed decision on appropriate action.</a:t>
            </a:r>
          </a:p>
        </p:txBody>
      </p:sp>
      <p:sp>
        <p:nvSpPr>
          <p:cNvPr id="125" name="Rectangle 124">
            <a:extLst>
              <a:ext uri="{FF2B5EF4-FFF2-40B4-BE49-F238E27FC236}">
                <a16:creationId xmlns:a16="http://schemas.microsoft.com/office/drawing/2014/main" id="{DFA76F22-B47A-21B7-4332-153699EB47B3}"/>
              </a:ext>
            </a:extLst>
          </p:cNvPr>
          <p:cNvSpPr/>
          <p:nvPr/>
        </p:nvSpPr>
        <p:spPr>
          <a:xfrm>
            <a:off x="7975114" y="3545183"/>
            <a:ext cx="1401424" cy="414234"/>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oAutofit/>
          </a:bodyPr>
          <a:lstStyle/>
          <a:p>
            <a:r>
              <a:rPr lang="en-AU" sz="700" i="1">
                <a:solidFill>
                  <a:schemeClr val="tx2"/>
                </a:solidFill>
              </a:rPr>
              <a:t>Close-out your inspections through escalation or referral, remedial action, or no action.</a:t>
            </a:r>
          </a:p>
        </p:txBody>
      </p:sp>
      <p:cxnSp>
        <p:nvCxnSpPr>
          <p:cNvPr id="185" name="Straight Connector 184">
            <a:extLst>
              <a:ext uri="{FF2B5EF4-FFF2-40B4-BE49-F238E27FC236}">
                <a16:creationId xmlns:a16="http://schemas.microsoft.com/office/drawing/2014/main" id="{34C19692-51F7-5913-4F1B-330E477F8B1C}"/>
              </a:ext>
            </a:extLst>
          </p:cNvPr>
          <p:cNvCxnSpPr/>
          <p:nvPr/>
        </p:nvCxnSpPr>
        <p:spPr>
          <a:xfrm>
            <a:off x="536892" y="2958465"/>
            <a:ext cx="883474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922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hink-cell data - do not delete" hidden="1">
            <a:extLst>
              <a:ext uri="{FF2B5EF4-FFF2-40B4-BE49-F238E27FC236}">
                <a16:creationId xmlns:a16="http://schemas.microsoft.com/office/drawing/2014/main" id="{32C0D367-6416-94E5-A204-AE163167B25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15" name="think-cell data - do not delete" hidden="1">
                        <a:extLst>
                          <a:ext uri="{FF2B5EF4-FFF2-40B4-BE49-F238E27FC236}">
                            <a16:creationId xmlns:a16="http://schemas.microsoft.com/office/drawing/2014/main" id="{32C0D367-6416-94E5-A204-AE163167B25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F9070E20-9624-BBAB-3E5B-EB403A0B0610}"/>
              </a:ext>
            </a:extLst>
          </p:cNvPr>
          <p:cNvSpPr>
            <a:spLocks noGrp="1"/>
          </p:cNvSpPr>
          <p:nvPr>
            <p:ph type="title"/>
          </p:nvPr>
        </p:nvSpPr>
        <p:spPr>
          <a:xfrm>
            <a:off x="539999" y="541756"/>
            <a:ext cx="8820000" cy="348543"/>
          </a:xfrm>
        </p:spPr>
        <p:txBody>
          <a:bodyPr vert="horz"/>
          <a:lstStyle/>
          <a:p>
            <a:r>
              <a:rPr lang="en-AU"/>
              <a:t>Considerations for the better practice inspection process</a:t>
            </a:r>
          </a:p>
        </p:txBody>
      </p:sp>
      <p:sp>
        <p:nvSpPr>
          <p:cNvPr id="19" name="Content Placeholder 1">
            <a:extLst>
              <a:ext uri="{FF2B5EF4-FFF2-40B4-BE49-F238E27FC236}">
                <a16:creationId xmlns:a16="http://schemas.microsoft.com/office/drawing/2014/main" id="{44DE3483-0EDD-6C62-8B4A-D140DBA60834}"/>
              </a:ext>
            </a:extLst>
          </p:cNvPr>
          <p:cNvSpPr txBox="1">
            <a:spLocks/>
          </p:cNvSpPr>
          <p:nvPr/>
        </p:nvSpPr>
        <p:spPr>
          <a:xfrm>
            <a:off x="539998" y="1835222"/>
            <a:ext cx="8819999" cy="1944690"/>
          </a:xfrm>
          <a:prstGeom prst="rect">
            <a:avLst/>
          </a:prstGeom>
          <a:solidFill>
            <a:schemeClr val="bg1"/>
          </a:solidFill>
        </p:spPr>
        <p:txBody>
          <a:bodyPr vert="horz" lIns="90000" tIns="45713" rIns="36000" bIns="45713" numCol="1" spcCol="180000" rtlCol="0">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0000" indent="-180000">
              <a:lnSpc>
                <a:spcPct val="110000"/>
              </a:lnSpc>
              <a:spcBef>
                <a:spcPts val="0"/>
              </a:spcBef>
              <a:spcAft>
                <a:spcPts val="300"/>
              </a:spcAft>
              <a:buClrTx/>
            </a:pPr>
            <a:r>
              <a:rPr lang="en-AU" sz="1000"/>
              <a:t>Each ‘component’ will use checklists to help you to identify opportunities to administer inspections more effectively and efficiently, by embedding good inspection practices that are ready to be digitised.</a:t>
            </a:r>
          </a:p>
          <a:p>
            <a:pPr marL="180000" indent="-180000">
              <a:lnSpc>
                <a:spcPct val="110000"/>
              </a:lnSpc>
              <a:spcBef>
                <a:spcPts val="0"/>
              </a:spcBef>
              <a:spcAft>
                <a:spcPts val="300"/>
              </a:spcAft>
              <a:buClrTx/>
            </a:pPr>
            <a:r>
              <a:rPr lang="en-AU" sz="1000"/>
              <a:t>Components may also outline digital considerations to identify opportunities to incorporate digital solutions.</a:t>
            </a:r>
          </a:p>
          <a:p>
            <a:pPr marL="180000" indent="-180000">
              <a:lnSpc>
                <a:spcPct val="110000"/>
              </a:lnSpc>
              <a:spcBef>
                <a:spcPts val="0"/>
              </a:spcBef>
              <a:spcAft>
                <a:spcPts val="300"/>
              </a:spcAft>
              <a:buClrTx/>
            </a:pPr>
            <a:r>
              <a:rPr lang="en-AU" sz="1000"/>
              <a:t>Not all components or stages might be relevant to your inspections process, so focus on the parts that are most relevant for you. </a:t>
            </a:r>
          </a:p>
          <a:p>
            <a:pPr marL="180000" indent="-180000">
              <a:lnSpc>
                <a:spcPct val="110000"/>
              </a:lnSpc>
              <a:spcBef>
                <a:spcPts val="0"/>
              </a:spcBef>
              <a:spcAft>
                <a:spcPts val="300"/>
              </a:spcAft>
              <a:buClrTx/>
            </a:pPr>
            <a:r>
              <a:rPr lang="en-AU" sz="1000"/>
              <a:t>The better practice inspections process should be reviewed alongside other factors that might enable or constrain your inspection such as legislative requirements or your existing digital capabilities. </a:t>
            </a:r>
          </a:p>
          <a:p>
            <a:pPr lvl="1">
              <a:lnSpc>
                <a:spcPct val="110000"/>
              </a:lnSpc>
              <a:spcBef>
                <a:spcPts val="0"/>
              </a:spcBef>
              <a:spcAft>
                <a:spcPts val="300"/>
              </a:spcAft>
              <a:buClrTx/>
              <a:buFont typeface="Courier New" panose="02070309020205020404" pitchFamily="49" charset="0"/>
              <a:buChar char="o"/>
            </a:pPr>
            <a:r>
              <a:rPr lang="en-AU" sz="1000"/>
              <a:t>Before you digitise, define your legal requirements and consider where you can innovate in the design of activities and key regulatory instruments.</a:t>
            </a:r>
          </a:p>
          <a:p>
            <a:pPr marL="180000" indent="-180000">
              <a:lnSpc>
                <a:spcPct val="110000"/>
              </a:lnSpc>
              <a:spcBef>
                <a:spcPts val="0"/>
              </a:spcBef>
              <a:spcAft>
                <a:spcPts val="300"/>
              </a:spcAft>
              <a:buClrTx/>
            </a:pPr>
            <a:r>
              <a:rPr lang="en-AU" sz="1000"/>
              <a:t>The ‘inputs’ and ‘outputs’ will link components through information and products. Use these to consider how workflows can be digitised and automated.</a:t>
            </a:r>
          </a:p>
        </p:txBody>
      </p:sp>
      <p:sp>
        <p:nvSpPr>
          <p:cNvPr id="20" name="Rectangle 19">
            <a:extLst>
              <a:ext uri="{FF2B5EF4-FFF2-40B4-BE49-F238E27FC236}">
                <a16:creationId xmlns:a16="http://schemas.microsoft.com/office/drawing/2014/main" id="{5062E284-E643-BD93-475C-2D2B75261C2D}"/>
              </a:ext>
            </a:extLst>
          </p:cNvPr>
          <p:cNvSpPr/>
          <p:nvPr/>
        </p:nvSpPr>
        <p:spPr>
          <a:xfrm>
            <a:off x="539998" y="1601222"/>
            <a:ext cx="3838443"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pPr marL="0" indent="0">
              <a:buClrTx/>
              <a:buFont typeface="Arial" panose="020B0604020202020204" pitchFamily="34" charset="0"/>
              <a:buNone/>
            </a:pPr>
            <a:r>
              <a:rPr lang="en-AU" sz="1050" b="1">
                <a:solidFill>
                  <a:schemeClr val="bg1"/>
                </a:solidFill>
                <a:latin typeface="+mj-lt"/>
              </a:rPr>
              <a:t>Considerations for better practice inspections process</a:t>
            </a:r>
          </a:p>
        </p:txBody>
      </p:sp>
      <p:sp>
        <p:nvSpPr>
          <p:cNvPr id="21" name="Rectangle 20">
            <a:extLst>
              <a:ext uri="{FF2B5EF4-FFF2-40B4-BE49-F238E27FC236}">
                <a16:creationId xmlns:a16="http://schemas.microsoft.com/office/drawing/2014/main" id="{AF6ABF5B-43B5-54F5-7E32-A203A992A41D}"/>
              </a:ext>
            </a:extLst>
          </p:cNvPr>
          <p:cNvSpPr>
            <a:spLocks/>
          </p:cNvSpPr>
          <p:nvPr/>
        </p:nvSpPr>
        <p:spPr>
          <a:xfrm>
            <a:off x="539999" y="1169883"/>
            <a:ext cx="8820000" cy="3564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lstStyle/>
          <a:p>
            <a:r>
              <a:rPr lang="en-AU" sz="1000">
                <a:solidFill>
                  <a:schemeClr val="tx2"/>
                </a:solidFill>
                <a:latin typeface="VIC SemiBold" panose="00000700000000000000" pitchFamily="2" charset="0"/>
              </a:rPr>
              <a:t>Part B of this Playbook details the end-to-end better practice inspection process</a:t>
            </a:r>
            <a:r>
              <a:rPr lang="en-AU" sz="1000">
                <a:solidFill>
                  <a:schemeClr val="tx2"/>
                </a:solidFill>
              </a:rPr>
              <a:t>, which can be used to guide tangible actions to improve and then digitise priority components or the end-to-end process. </a:t>
            </a:r>
          </a:p>
        </p:txBody>
      </p:sp>
      <p:sp>
        <p:nvSpPr>
          <p:cNvPr id="22" name="Rectangle 21">
            <a:extLst>
              <a:ext uri="{FF2B5EF4-FFF2-40B4-BE49-F238E27FC236}">
                <a16:creationId xmlns:a16="http://schemas.microsoft.com/office/drawing/2014/main" id="{FB5421B5-8C4D-9119-5CFD-3FAC5B602F73}"/>
              </a:ext>
            </a:extLst>
          </p:cNvPr>
          <p:cNvSpPr/>
          <p:nvPr/>
        </p:nvSpPr>
        <p:spPr>
          <a:xfrm>
            <a:off x="539999" y="3895658"/>
            <a:ext cx="5035302" cy="234000"/>
          </a:xfrm>
          <a:prstGeom prst="rect">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1050" b="1">
                <a:solidFill>
                  <a:schemeClr val="bg1"/>
                </a:solidFill>
                <a:latin typeface="+mj-lt"/>
                <a:cs typeface="Segoe UI Semilight" panose="020B0402040204020203" pitchFamily="34" charset="0"/>
              </a:rPr>
              <a:t>Inspections can be made of common and configurable digital components </a:t>
            </a:r>
          </a:p>
        </p:txBody>
      </p:sp>
      <p:sp>
        <p:nvSpPr>
          <p:cNvPr id="5" name="Rectangle 4">
            <a:extLst>
              <a:ext uri="{FF2B5EF4-FFF2-40B4-BE49-F238E27FC236}">
                <a16:creationId xmlns:a16="http://schemas.microsoft.com/office/drawing/2014/main" id="{D8C08E0F-7ED6-9C17-A6F0-073964E17A47}"/>
              </a:ext>
            </a:extLst>
          </p:cNvPr>
          <p:cNvSpPr/>
          <p:nvPr/>
        </p:nvSpPr>
        <p:spPr>
          <a:xfrm>
            <a:off x="539998" y="4123967"/>
            <a:ext cx="8819998" cy="2098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60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6" name="TextBox 5">
            <a:extLst>
              <a:ext uri="{FF2B5EF4-FFF2-40B4-BE49-F238E27FC236}">
                <a16:creationId xmlns:a16="http://schemas.microsoft.com/office/drawing/2014/main" id="{4ABAE148-5DB5-7CCC-A5D7-0651B74E1D0C}"/>
              </a:ext>
            </a:extLst>
          </p:cNvPr>
          <p:cNvSpPr txBox="1"/>
          <p:nvPr/>
        </p:nvSpPr>
        <p:spPr>
          <a:xfrm>
            <a:off x="552605" y="4123967"/>
            <a:ext cx="4050392" cy="2169825"/>
          </a:xfrm>
          <a:prstGeom prst="rect">
            <a:avLst/>
          </a:prstGeom>
          <a:noFill/>
        </p:spPr>
        <p:txBody>
          <a:bodyPr wrap="square" lIns="90000" rIns="90000">
            <a:spAutoFit/>
          </a:bodyPr>
          <a:lstStyle/>
          <a:p>
            <a:pPr>
              <a:spcAft>
                <a:spcPts val="600"/>
              </a:spcAft>
            </a:pPr>
            <a:r>
              <a:rPr lang="en-AU" sz="1000" b="1">
                <a:solidFill>
                  <a:schemeClr val="tx2"/>
                </a:solidFill>
                <a:latin typeface="+mj-lt"/>
              </a:rPr>
              <a:t>Inspections can be broken into ‘common’ and ‘configurable’ components.</a:t>
            </a:r>
          </a:p>
          <a:p>
            <a:pPr>
              <a:spcAft>
                <a:spcPts val="600"/>
              </a:spcAft>
            </a:pPr>
            <a:r>
              <a:rPr lang="en-AU" sz="1000">
                <a:solidFill>
                  <a:schemeClr val="tx2"/>
                </a:solidFill>
                <a:latin typeface="+mj-lt"/>
              </a:rPr>
              <a:t>Common components will have processes and collect information consistent across regulators. This allows for common components to be copied and easily incorporated into digital workflows when using the same systems.</a:t>
            </a:r>
          </a:p>
          <a:p>
            <a:pPr>
              <a:spcAft>
                <a:spcPts val="600"/>
              </a:spcAft>
            </a:pPr>
            <a:r>
              <a:rPr lang="en-AU" sz="1000">
                <a:solidFill>
                  <a:schemeClr val="tx2"/>
                </a:solidFill>
                <a:latin typeface="+mj-lt"/>
              </a:rPr>
              <a:t>Configurable components can also have consistent processes but require varying information fields. These components will need to be tailored to your processes as needed.</a:t>
            </a:r>
          </a:p>
          <a:p>
            <a:pPr>
              <a:spcAft>
                <a:spcPts val="600"/>
              </a:spcAft>
            </a:pPr>
            <a:r>
              <a:rPr lang="en-AU" sz="1000">
                <a:solidFill>
                  <a:schemeClr val="tx2"/>
                </a:solidFill>
                <a:latin typeface="+mj-lt"/>
              </a:rPr>
              <a:t>This can help you to identify where data should be consistent with other regulators and where there is expected to be variation.</a:t>
            </a:r>
          </a:p>
        </p:txBody>
      </p:sp>
      <p:grpSp>
        <p:nvGrpSpPr>
          <p:cNvPr id="2" name="Group 1">
            <a:extLst>
              <a:ext uri="{FF2B5EF4-FFF2-40B4-BE49-F238E27FC236}">
                <a16:creationId xmlns:a16="http://schemas.microsoft.com/office/drawing/2014/main" id="{9B8903E8-05D0-7FED-0209-3B5EA614A02F}"/>
              </a:ext>
            </a:extLst>
          </p:cNvPr>
          <p:cNvGrpSpPr/>
          <p:nvPr/>
        </p:nvGrpSpPr>
        <p:grpSpPr>
          <a:xfrm>
            <a:off x="4733191" y="4271362"/>
            <a:ext cx="4552949" cy="1809501"/>
            <a:chOff x="4344617" y="4493701"/>
            <a:chExt cx="4925961" cy="1594583"/>
          </a:xfrm>
        </p:grpSpPr>
        <p:sp>
          <p:nvSpPr>
            <p:cNvPr id="4" name="Rectangle 3">
              <a:extLst>
                <a:ext uri="{FF2B5EF4-FFF2-40B4-BE49-F238E27FC236}">
                  <a16:creationId xmlns:a16="http://schemas.microsoft.com/office/drawing/2014/main" id="{EA689BBF-4743-3874-E1E8-349CE679186C}"/>
                </a:ext>
              </a:extLst>
            </p:cNvPr>
            <p:cNvSpPr/>
            <p:nvPr/>
          </p:nvSpPr>
          <p:spPr>
            <a:xfrm>
              <a:off x="4357591" y="4493701"/>
              <a:ext cx="1179606" cy="762323"/>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spcAft>
                  <a:spcPts val="300"/>
                </a:spcAft>
              </a:pPr>
              <a:r>
                <a:rPr lang="en-AU" sz="1000" b="1">
                  <a:solidFill>
                    <a:schemeClr val="tx2"/>
                  </a:solidFill>
                  <a:latin typeface="+mj-lt"/>
                </a:rPr>
                <a:t>COMMON COMPONENTS</a:t>
              </a:r>
            </a:p>
          </p:txBody>
        </p:sp>
        <p:sp>
          <p:nvSpPr>
            <p:cNvPr id="7" name="Rectangle 6">
              <a:extLst>
                <a:ext uri="{FF2B5EF4-FFF2-40B4-BE49-F238E27FC236}">
                  <a16:creationId xmlns:a16="http://schemas.microsoft.com/office/drawing/2014/main" id="{5B47DA98-706E-86DF-8C27-EBB2B0DB358B}"/>
                </a:ext>
              </a:extLst>
            </p:cNvPr>
            <p:cNvSpPr/>
            <p:nvPr/>
          </p:nvSpPr>
          <p:spPr>
            <a:xfrm>
              <a:off x="4357591" y="5325961"/>
              <a:ext cx="1179606" cy="762323"/>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spcAft>
                  <a:spcPts val="300"/>
                </a:spcAft>
              </a:pPr>
              <a:r>
                <a:rPr lang="en-AU" sz="1000" b="1">
                  <a:solidFill>
                    <a:schemeClr val="tx2"/>
                  </a:solidFill>
                  <a:latin typeface="+mj-lt"/>
                </a:rPr>
                <a:t>CONFIGURABLE COMPONENTS </a:t>
              </a:r>
            </a:p>
          </p:txBody>
        </p:sp>
        <p:sp>
          <p:nvSpPr>
            <p:cNvPr id="8" name="Rectangle 7">
              <a:extLst>
                <a:ext uri="{FF2B5EF4-FFF2-40B4-BE49-F238E27FC236}">
                  <a16:creationId xmlns:a16="http://schemas.microsoft.com/office/drawing/2014/main" id="{C812DF11-ED92-7EEE-9393-6FE4B8797609}"/>
                </a:ext>
              </a:extLst>
            </p:cNvPr>
            <p:cNvSpPr/>
            <p:nvPr/>
          </p:nvSpPr>
          <p:spPr>
            <a:xfrm>
              <a:off x="5537196" y="4493701"/>
              <a:ext cx="3733382" cy="762323"/>
            </a:xfrm>
            <a:prstGeom prst="rect">
              <a:avLst/>
            </a:prstGeom>
            <a:solidFill>
              <a:schemeClr val="bg1">
                <a:alpha val="80000"/>
              </a:schemeClr>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AU" sz="1000">
                  <a:solidFill>
                    <a:schemeClr val="tx2"/>
                  </a:solidFill>
                  <a:latin typeface="VIC SemiBold" panose="00000700000000000000" pitchFamily="50" charset="0"/>
                </a:rPr>
                <a:t>Standardised process / standardised information</a:t>
              </a:r>
              <a:endParaRPr lang="en-AU" sz="1000">
                <a:solidFill>
                  <a:schemeClr val="tx2"/>
                </a:solidFill>
              </a:endParaRPr>
            </a:p>
            <a:p>
              <a:pPr>
                <a:spcAft>
                  <a:spcPts val="300"/>
                </a:spcAft>
              </a:pPr>
              <a:r>
                <a:rPr lang="en-AU" sz="1000" i="1">
                  <a:solidFill>
                    <a:schemeClr val="tx2"/>
                  </a:solidFill>
                </a:rPr>
                <a:t>For example, the same process and information (i.e., name, email address) is required to notify an inspector. </a:t>
              </a:r>
            </a:p>
          </p:txBody>
        </p:sp>
        <p:sp>
          <p:nvSpPr>
            <p:cNvPr id="9" name="Rectangle 8">
              <a:extLst>
                <a:ext uri="{FF2B5EF4-FFF2-40B4-BE49-F238E27FC236}">
                  <a16:creationId xmlns:a16="http://schemas.microsoft.com/office/drawing/2014/main" id="{DEDBE022-6644-A63C-C7DF-55C02FF8B431}"/>
                </a:ext>
              </a:extLst>
            </p:cNvPr>
            <p:cNvSpPr/>
            <p:nvPr/>
          </p:nvSpPr>
          <p:spPr>
            <a:xfrm>
              <a:off x="5537196" y="5325961"/>
              <a:ext cx="3733382" cy="762323"/>
            </a:xfrm>
            <a:prstGeom prst="rect">
              <a:avLst/>
            </a:prstGeom>
            <a:solidFill>
              <a:schemeClr val="bg1">
                <a:alpha val="80000"/>
              </a:schemeClr>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AU" sz="1000">
                  <a:solidFill>
                    <a:schemeClr val="tx2"/>
                  </a:solidFill>
                  <a:latin typeface="VIC SemiBold" panose="00000700000000000000" pitchFamily="50" charset="0"/>
                </a:rPr>
                <a:t>Standardised process / variable information </a:t>
              </a:r>
            </a:p>
            <a:p>
              <a:pPr>
                <a:spcAft>
                  <a:spcPts val="300"/>
                </a:spcAft>
              </a:pPr>
              <a:r>
                <a:rPr lang="en-AU" sz="1000" i="1">
                  <a:solidFill>
                    <a:schemeClr val="tx2"/>
                  </a:solidFill>
                </a:rPr>
                <a:t>For example, assessing non-compliances may follow a standard process, but will require varied information for different regulators.</a:t>
              </a:r>
            </a:p>
          </p:txBody>
        </p:sp>
        <p:cxnSp>
          <p:nvCxnSpPr>
            <p:cNvPr id="10" name="Straight Connector 9">
              <a:extLst>
                <a:ext uri="{FF2B5EF4-FFF2-40B4-BE49-F238E27FC236}">
                  <a16:creationId xmlns:a16="http://schemas.microsoft.com/office/drawing/2014/main" id="{BCF06E12-6A52-2FAE-388A-7F25CD5581E3}"/>
                </a:ext>
              </a:extLst>
            </p:cNvPr>
            <p:cNvCxnSpPr/>
            <p:nvPr/>
          </p:nvCxnSpPr>
          <p:spPr>
            <a:xfrm>
              <a:off x="4344617" y="4493701"/>
              <a:ext cx="0" cy="759458"/>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5167681-5679-9BC8-AF05-D0C8771D078D}"/>
                </a:ext>
              </a:extLst>
            </p:cNvPr>
            <p:cNvCxnSpPr/>
            <p:nvPr/>
          </p:nvCxnSpPr>
          <p:spPr>
            <a:xfrm>
              <a:off x="4344617" y="5325961"/>
              <a:ext cx="0" cy="759458"/>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73920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C42A615-E19E-F1ED-CA05-77A2773C1430}"/>
              </a:ext>
            </a:extLst>
          </p:cNvPr>
          <p:cNvSpPr>
            <a:spLocks noGrp="1"/>
          </p:cNvSpPr>
          <p:nvPr>
            <p:ph type="body" sz="quarter" idx="10"/>
          </p:nvPr>
        </p:nvSpPr>
        <p:spPr/>
        <p: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2800" b="0" i="0" u="none" strike="noStrike" kern="1200" cap="none" spc="0" normalizeH="0" baseline="0" noProof="0">
                <a:ln>
                  <a:noFill/>
                </a:ln>
                <a:solidFill>
                  <a:prstClr val="white"/>
                </a:solidFill>
                <a:effectLst/>
                <a:uLnTx/>
                <a:uFillTx/>
                <a:latin typeface="VIC"/>
                <a:ea typeface="+mn-ea"/>
                <a:cs typeface="+mn-cs"/>
              </a:rPr>
              <a:t>Trigger an inspection and define focus</a:t>
            </a:r>
          </a:p>
        </p:txBody>
      </p:sp>
    </p:spTree>
    <p:extLst>
      <p:ext uri="{BB962C8B-B14F-4D97-AF65-F5344CB8AC3E}">
        <p14:creationId xmlns:p14="http://schemas.microsoft.com/office/powerpoint/2010/main" val="372680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90CE5ED-21C9-4BD7-7E4E-D09BA2AA4990}"/>
              </a:ext>
            </a:extLst>
          </p:cNvPr>
          <p:cNvSpPr>
            <a:spLocks noGrp="1"/>
          </p:cNvSpPr>
          <p:nvPr>
            <p:ph type="body" sz="quarter" idx="14"/>
          </p:nvPr>
        </p:nvSpPr>
        <p:spPr/>
        <p:txBody>
          <a:bodyPr/>
          <a:lstStyle/>
          <a:p>
            <a:r>
              <a:rPr lang="en-AU" sz="1000"/>
              <a:t>Commence your inspections in response to a key decision or input, define the purpose and scope to guide inspections.</a:t>
            </a:r>
          </a:p>
        </p:txBody>
      </p:sp>
      <p:sp>
        <p:nvSpPr>
          <p:cNvPr id="5" name="Title 4">
            <a:extLst>
              <a:ext uri="{FF2B5EF4-FFF2-40B4-BE49-F238E27FC236}">
                <a16:creationId xmlns:a16="http://schemas.microsoft.com/office/drawing/2014/main" id="{B07ACAA1-3A65-2E7E-AD66-5496DE0B300D}"/>
              </a:ext>
            </a:extLst>
          </p:cNvPr>
          <p:cNvSpPr>
            <a:spLocks noGrp="1"/>
          </p:cNvSpPr>
          <p:nvPr>
            <p:ph type="title"/>
          </p:nvPr>
        </p:nvSpPr>
        <p:spPr>
          <a:xfrm>
            <a:off x="540000" y="541756"/>
            <a:ext cx="8824914" cy="348543"/>
          </a:xfrm>
        </p:spPr>
        <p:txBody>
          <a:bodyPr/>
          <a:lstStyle/>
          <a:p>
            <a:r>
              <a:rPr lang="en-AU"/>
              <a:t>Trigger and Focus overview</a:t>
            </a:r>
          </a:p>
        </p:txBody>
      </p:sp>
      <p:sp>
        <p:nvSpPr>
          <p:cNvPr id="6" name="Rectangle 5">
            <a:extLst>
              <a:ext uri="{FF2B5EF4-FFF2-40B4-BE49-F238E27FC236}">
                <a16:creationId xmlns:a16="http://schemas.microsoft.com/office/drawing/2014/main" id="{3A309BFB-EB0E-0C05-1403-9EDD61ABAC74}"/>
              </a:ext>
            </a:extLst>
          </p:cNvPr>
          <p:cNvSpPr/>
          <p:nvPr/>
        </p:nvSpPr>
        <p:spPr>
          <a:xfrm>
            <a:off x="539999" y="1440850"/>
            <a:ext cx="3684903" cy="22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tx2"/>
                </a:solidFill>
                <a:latin typeface="VIC SemiBold" panose="00000700000000000000"/>
              </a:rPr>
              <a:t>Trigger and focus includes two components:</a:t>
            </a:r>
          </a:p>
        </p:txBody>
      </p:sp>
      <p:sp>
        <p:nvSpPr>
          <p:cNvPr id="8" name="Rectangle 7">
            <a:extLst>
              <a:ext uri="{FF2B5EF4-FFF2-40B4-BE49-F238E27FC236}">
                <a16:creationId xmlns:a16="http://schemas.microsoft.com/office/drawing/2014/main" id="{517AA2DF-3CA0-5AFD-2338-6CE569FD5E9C}"/>
              </a:ext>
            </a:extLst>
          </p:cNvPr>
          <p:cNvSpPr/>
          <p:nvPr/>
        </p:nvSpPr>
        <p:spPr>
          <a:xfrm>
            <a:off x="669130" y="1753589"/>
            <a:ext cx="4153769"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TRIGGER</a:t>
            </a:r>
          </a:p>
        </p:txBody>
      </p:sp>
      <p:sp>
        <p:nvSpPr>
          <p:cNvPr id="9" name="Rectangle 8">
            <a:extLst>
              <a:ext uri="{FF2B5EF4-FFF2-40B4-BE49-F238E27FC236}">
                <a16:creationId xmlns:a16="http://schemas.microsoft.com/office/drawing/2014/main" id="{C482F107-34CF-1B4A-442A-17E54B4394AB}"/>
              </a:ext>
            </a:extLst>
          </p:cNvPr>
          <p:cNvSpPr/>
          <p:nvPr/>
        </p:nvSpPr>
        <p:spPr>
          <a:xfrm>
            <a:off x="5206229" y="1753589"/>
            <a:ext cx="4153770" cy="300036"/>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b="1">
                <a:solidFill>
                  <a:schemeClr val="bg1"/>
                </a:solidFill>
                <a:latin typeface="VIC SemiBold" panose="00000700000000000000"/>
              </a:rPr>
              <a:t>FOCUS</a:t>
            </a:r>
          </a:p>
        </p:txBody>
      </p:sp>
      <p:sp>
        <p:nvSpPr>
          <p:cNvPr id="10" name="Isosceles Triangle 9">
            <a:extLst>
              <a:ext uri="{FF2B5EF4-FFF2-40B4-BE49-F238E27FC236}">
                <a16:creationId xmlns:a16="http://schemas.microsoft.com/office/drawing/2014/main" id="{FA506FB4-EEE8-EFB7-6B4C-058D53BD61EC}"/>
              </a:ext>
            </a:extLst>
          </p:cNvPr>
          <p:cNvSpPr/>
          <p:nvPr/>
        </p:nvSpPr>
        <p:spPr>
          <a:xfrm rot="5400000">
            <a:off x="4876942" y="1861518"/>
            <a:ext cx="146115" cy="8417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bg2"/>
              </a:solidFill>
            </a:endParaRPr>
          </a:p>
        </p:txBody>
      </p:sp>
      <p:sp>
        <p:nvSpPr>
          <p:cNvPr id="11" name="Oval 10">
            <a:extLst>
              <a:ext uri="{FF2B5EF4-FFF2-40B4-BE49-F238E27FC236}">
                <a16:creationId xmlns:a16="http://schemas.microsoft.com/office/drawing/2014/main" id="{3F759D97-6DAA-0453-ECC7-A645A3793833}"/>
              </a:ext>
            </a:extLst>
          </p:cNvPr>
          <p:cNvSpPr/>
          <p:nvPr/>
        </p:nvSpPr>
        <p:spPr>
          <a:xfrm>
            <a:off x="540000" y="1777607"/>
            <a:ext cx="252000" cy="252000"/>
          </a:xfrm>
          <a:prstGeom prst="ellipse">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1</a:t>
            </a:r>
          </a:p>
        </p:txBody>
      </p:sp>
      <p:sp>
        <p:nvSpPr>
          <p:cNvPr id="12" name="Oval 11">
            <a:extLst>
              <a:ext uri="{FF2B5EF4-FFF2-40B4-BE49-F238E27FC236}">
                <a16:creationId xmlns:a16="http://schemas.microsoft.com/office/drawing/2014/main" id="{702509D5-FDAF-9247-D3E0-0052BB89CCD5}"/>
              </a:ext>
            </a:extLst>
          </p:cNvPr>
          <p:cNvSpPr/>
          <p:nvPr/>
        </p:nvSpPr>
        <p:spPr>
          <a:xfrm>
            <a:off x="5080229" y="1777607"/>
            <a:ext cx="252000" cy="252000"/>
          </a:xfrm>
          <a:prstGeom prst="ellipse">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pitchFamily="50" charset="0"/>
              </a:rPr>
              <a:t>2</a:t>
            </a:r>
          </a:p>
        </p:txBody>
      </p:sp>
      <p:sp>
        <p:nvSpPr>
          <p:cNvPr id="13" name="Text Placeholder 2">
            <a:extLst>
              <a:ext uri="{FF2B5EF4-FFF2-40B4-BE49-F238E27FC236}">
                <a16:creationId xmlns:a16="http://schemas.microsoft.com/office/drawing/2014/main" id="{E9E4ED43-DD07-C819-170F-338D7FF86545}"/>
              </a:ext>
            </a:extLst>
          </p:cNvPr>
          <p:cNvSpPr txBox="1">
            <a:spLocks/>
          </p:cNvSpPr>
          <p:nvPr/>
        </p:nvSpPr>
        <p:spPr>
          <a:xfrm>
            <a:off x="540000" y="2069386"/>
            <a:ext cx="8820000" cy="45879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200" kern="1200" spc="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000"/>
              <a:t>See the following slides for each component in this stage. Review the relevant components and process map for better practice and digital considerations.</a:t>
            </a:r>
          </a:p>
        </p:txBody>
      </p:sp>
      <p:sp>
        <p:nvSpPr>
          <p:cNvPr id="14" name="Rectangle 13">
            <a:extLst>
              <a:ext uri="{FF2B5EF4-FFF2-40B4-BE49-F238E27FC236}">
                <a16:creationId xmlns:a16="http://schemas.microsoft.com/office/drawing/2014/main" id="{EF2467E4-BEFE-2B6E-F02B-8C98D5E327C6}"/>
              </a:ext>
            </a:extLst>
          </p:cNvPr>
          <p:cNvSpPr/>
          <p:nvPr/>
        </p:nvSpPr>
        <p:spPr>
          <a:xfrm>
            <a:off x="539999" y="2620899"/>
            <a:ext cx="3684903" cy="220980"/>
          </a:xfrm>
          <a:prstGeom prst="rect">
            <a:avLst/>
          </a:prstGeom>
          <a:solidFill>
            <a:srgbClr val="00867F"/>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VIC SemiBold" panose="00000700000000000000"/>
              </a:rPr>
              <a:t>Considerations before implementing better practice</a:t>
            </a:r>
          </a:p>
        </p:txBody>
      </p:sp>
      <p:sp>
        <p:nvSpPr>
          <p:cNvPr id="15" name="Rectangle 14">
            <a:extLst>
              <a:ext uri="{FF2B5EF4-FFF2-40B4-BE49-F238E27FC236}">
                <a16:creationId xmlns:a16="http://schemas.microsoft.com/office/drawing/2014/main" id="{BE29AF8A-F50E-1A28-8545-95E2DEA29A91}"/>
              </a:ext>
            </a:extLst>
          </p:cNvPr>
          <p:cNvSpPr/>
          <p:nvPr/>
        </p:nvSpPr>
        <p:spPr>
          <a:xfrm>
            <a:off x="539999" y="4467068"/>
            <a:ext cx="3684903" cy="2209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dirty="0">
                <a:solidFill>
                  <a:schemeClr val="bg1"/>
                </a:solidFill>
                <a:latin typeface="VIC SemiBold" panose="00000700000000000000"/>
              </a:rPr>
              <a:t>Provided tools, examples and supporting information</a:t>
            </a:r>
          </a:p>
        </p:txBody>
      </p:sp>
      <p:sp>
        <p:nvSpPr>
          <p:cNvPr id="17" name="Rectangle 16">
            <a:extLst>
              <a:ext uri="{FF2B5EF4-FFF2-40B4-BE49-F238E27FC236}">
                <a16:creationId xmlns:a16="http://schemas.microsoft.com/office/drawing/2014/main" id="{33824FB9-FE09-B6C1-3E31-B5B0385D5ECB}"/>
              </a:ext>
            </a:extLst>
          </p:cNvPr>
          <p:cNvSpPr/>
          <p:nvPr/>
        </p:nvSpPr>
        <p:spPr>
          <a:xfrm>
            <a:off x="540000" y="292967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your sources of information, when will these prompt a responsive inspection, or inform a need for strategic or maintenance inspections (see Part A)?</a:t>
            </a:r>
          </a:p>
        </p:txBody>
      </p:sp>
      <p:sp>
        <p:nvSpPr>
          <p:cNvPr id="18" name="Rectangle 17">
            <a:extLst>
              <a:ext uri="{FF2B5EF4-FFF2-40B4-BE49-F238E27FC236}">
                <a16:creationId xmlns:a16="http://schemas.microsoft.com/office/drawing/2014/main" id="{51931EEE-3BC7-A74A-7713-4163D6B1A6B8}"/>
              </a:ext>
            </a:extLst>
          </p:cNvPr>
          <p:cNvSpPr/>
          <p:nvPr/>
        </p:nvSpPr>
        <p:spPr>
          <a:xfrm>
            <a:off x="5013499" y="292967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the factors and scenarios that will justify the use of inspections over other monitoring activities?</a:t>
            </a:r>
          </a:p>
        </p:txBody>
      </p:sp>
      <p:sp>
        <p:nvSpPr>
          <p:cNvPr id="19" name="Rectangle 18">
            <a:extLst>
              <a:ext uri="{FF2B5EF4-FFF2-40B4-BE49-F238E27FC236}">
                <a16:creationId xmlns:a16="http://schemas.microsoft.com/office/drawing/2014/main" id="{C7D794CF-1E25-3520-1925-39036BD57413}"/>
              </a:ext>
            </a:extLst>
          </p:cNvPr>
          <p:cNvSpPr/>
          <p:nvPr/>
        </p:nvSpPr>
        <p:spPr>
          <a:xfrm>
            <a:off x="540000" y="365774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What are the factors that will influence the purpose and scope of inspection? How do you communicate this to inspectors? </a:t>
            </a:r>
          </a:p>
        </p:txBody>
      </p:sp>
      <p:sp>
        <p:nvSpPr>
          <p:cNvPr id="20" name="Rectangle 19">
            <a:extLst>
              <a:ext uri="{FF2B5EF4-FFF2-40B4-BE49-F238E27FC236}">
                <a16:creationId xmlns:a16="http://schemas.microsoft.com/office/drawing/2014/main" id="{23A442FD-6B66-B37C-98BF-DB7FCF9E0022}"/>
              </a:ext>
            </a:extLst>
          </p:cNvPr>
          <p:cNvSpPr/>
          <p:nvPr/>
        </p:nvSpPr>
        <p:spPr>
          <a:xfrm>
            <a:off x="5013499" y="3657743"/>
            <a:ext cx="4346499" cy="601070"/>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noAutofit/>
          </a:bodyPr>
          <a:lstStyle/>
          <a:p>
            <a:r>
              <a:rPr lang="en-AU" sz="1000">
                <a:solidFill>
                  <a:schemeClr val="bg1"/>
                </a:solidFill>
              </a:rPr>
              <a:t>Does your regulatory strategy and approach indicate a preference for more educative or directive inspections? When might you be more educative or directive?</a:t>
            </a:r>
          </a:p>
        </p:txBody>
      </p:sp>
      <p:sp>
        <p:nvSpPr>
          <p:cNvPr id="2" name="Rectangle 1">
            <a:extLst>
              <a:ext uri="{FF2B5EF4-FFF2-40B4-BE49-F238E27FC236}">
                <a16:creationId xmlns:a16="http://schemas.microsoft.com/office/drawing/2014/main" id="{320DE830-35AC-CACA-DA88-E8960DFF4117}"/>
              </a:ext>
            </a:extLst>
          </p:cNvPr>
          <p:cNvSpPr/>
          <p:nvPr/>
        </p:nvSpPr>
        <p:spPr>
          <a:xfrm>
            <a:off x="539999" y="4772540"/>
            <a:ext cx="4346499" cy="819233"/>
          </a:xfrm>
          <a:prstGeom prst="rect">
            <a:avLst/>
          </a:prstGeom>
          <a:solidFill>
            <a:schemeClr val="bg1">
              <a:alpha val="7000"/>
            </a:schemeClr>
          </a:solidFill>
          <a:ln w="12700" cap="rnd">
            <a:no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216000" tIns="324000" rIns="216000" rtlCol="0" anchor="t">
            <a:noAutofit/>
          </a:bodyPr>
          <a:lstStyle/>
          <a:p>
            <a:r>
              <a:rPr lang="en-AU" sz="1000" dirty="0">
                <a:solidFill>
                  <a:schemeClr val="bg1"/>
                </a:solidFill>
              </a:rPr>
              <a:t>An example guidance tool to define rules to consistently use inputs to trigger responsive inspections, See </a:t>
            </a:r>
            <a:r>
              <a:rPr lang="en-AU" sz="1000" dirty="0">
                <a:solidFill>
                  <a:schemeClr val="accent5"/>
                </a:solidFill>
                <a:hlinkClick r:id="rId2" action="ppaction://hlinksldjump"/>
              </a:rPr>
              <a:t>Tool 3  </a:t>
            </a:r>
            <a:endParaRPr lang="en-AU" sz="1000" dirty="0">
              <a:solidFill>
                <a:schemeClr val="accent5"/>
              </a:solidFill>
            </a:endParaRPr>
          </a:p>
        </p:txBody>
      </p:sp>
      <p:sp>
        <p:nvSpPr>
          <p:cNvPr id="7" name="Rectangle 6">
            <a:extLst>
              <a:ext uri="{FF2B5EF4-FFF2-40B4-BE49-F238E27FC236}">
                <a16:creationId xmlns:a16="http://schemas.microsoft.com/office/drawing/2014/main" id="{4CF1E8DF-217D-7C62-3666-3A801545BBFC}"/>
              </a:ext>
            </a:extLst>
          </p:cNvPr>
          <p:cNvSpPr/>
          <p:nvPr/>
        </p:nvSpPr>
        <p:spPr>
          <a:xfrm>
            <a:off x="539998" y="4772540"/>
            <a:ext cx="2304000" cy="22098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VIC SemiBold" panose="00000700000000000000"/>
              </a:rPr>
              <a:t>TRIGGER</a:t>
            </a:r>
          </a:p>
        </p:txBody>
      </p:sp>
      <p:sp>
        <p:nvSpPr>
          <p:cNvPr id="29" name="Rectangle 28">
            <a:extLst>
              <a:ext uri="{FF2B5EF4-FFF2-40B4-BE49-F238E27FC236}">
                <a16:creationId xmlns:a16="http://schemas.microsoft.com/office/drawing/2014/main" id="{806F873C-D429-A1FD-04E7-6C9DC17A0636}"/>
              </a:ext>
            </a:extLst>
          </p:cNvPr>
          <p:cNvSpPr/>
          <p:nvPr/>
        </p:nvSpPr>
        <p:spPr>
          <a:xfrm>
            <a:off x="539997" y="5716866"/>
            <a:ext cx="8820000" cy="360000"/>
          </a:xfrm>
          <a:prstGeom prst="rect">
            <a:avLst/>
          </a:prstGeom>
          <a:solidFill>
            <a:schemeClr val="accent6">
              <a:lumMod val="20000"/>
              <a:lumOff val="8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nchorCtr="0">
            <a:noAutofit/>
          </a:bodyPr>
          <a:lstStyle/>
          <a:p>
            <a:pPr marL="360000">
              <a:spcBef>
                <a:spcPts val="600"/>
              </a:spcBef>
              <a:spcAft>
                <a:spcPts val="300"/>
              </a:spcAft>
            </a:pPr>
            <a:r>
              <a:rPr lang="en-AU" sz="1050">
                <a:solidFill>
                  <a:schemeClr val="tx2"/>
                </a:solidFill>
              </a:rPr>
              <a:t>Look for this icon for digital considerations and opportunities to incorporate digital solutions into your practices. </a:t>
            </a:r>
          </a:p>
        </p:txBody>
      </p:sp>
      <p:sp>
        <p:nvSpPr>
          <p:cNvPr id="30" name="Freeform 56">
            <a:extLst>
              <a:ext uri="{FF2B5EF4-FFF2-40B4-BE49-F238E27FC236}">
                <a16:creationId xmlns:a16="http://schemas.microsoft.com/office/drawing/2014/main" id="{9BAE398E-13EB-239E-7431-BE8DC8B6DFB3}"/>
              </a:ext>
            </a:extLst>
          </p:cNvPr>
          <p:cNvSpPr>
            <a:spLocks noChangeAspect="1" noEditPoints="1"/>
          </p:cNvSpPr>
          <p:nvPr/>
        </p:nvSpPr>
        <p:spPr bwMode="auto">
          <a:xfrm>
            <a:off x="781321" y="5764458"/>
            <a:ext cx="267530" cy="267530"/>
          </a:xfrm>
          <a:custGeom>
            <a:avLst/>
            <a:gdLst>
              <a:gd name="T0" fmla="*/ 82 w 163"/>
              <a:gd name="T1" fmla="*/ 163 h 163"/>
              <a:gd name="T2" fmla="*/ 107 w 163"/>
              <a:gd name="T3" fmla="*/ 11 h 163"/>
              <a:gd name="T4" fmla="*/ 123 w 163"/>
              <a:gd name="T5" fmla="*/ 19 h 163"/>
              <a:gd name="T6" fmla="*/ 123 w 163"/>
              <a:gd name="T7" fmla="*/ 22 h 163"/>
              <a:gd name="T8" fmla="*/ 120 w 163"/>
              <a:gd name="T9" fmla="*/ 45 h 163"/>
              <a:gd name="T10" fmla="*/ 115 w 163"/>
              <a:gd name="T11" fmla="*/ 63 h 163"/>
              <a:gd name="T12" fmla="*/ 106 w 163"/>
              <a:gd name="T13" fmla="*/ 82 h 163"/>
              <a:gd name="T14" fmla="*/ 78 w 163"/>
              <a:gd name="T15" fmla="*/ 23 h 163"/>
              <a:gd name="T16" fmla="*/ 107 w 163"/>
              <a:gd name="T17" fmla="*/ 11 h 163"/>
              <a:gd name="T18" fmla="*/ 130 w 163"/>
              <a:gd name="T19" fmla="*/ 109 h 163"/>
              <a:gd name="T20" fmla="*/ 93 w 163"/>
              <a:gd name="T21" fmla="*/ 111 h 163"/>
              <a:gd name="T22" fmla="*/ 92 w 163"/>
              <a:gd name="T23" fmla="*/ 109 h 163"/>
              <a:gd name="T24" fmla="*/ 106 w 163"/>
              <a:gd name="T25" fmla="*/ 92 h 163"/>
              <a:gd name="T26" fmla="*/ 79 w 163"/>
              <a:gd name="T27" fmla="*/ 6 h 163"/>
              <a:gd name="T28" fmla="*/ 94 w 163"/>
              <a:gd name="T29" fmla="*/ 8 h 163"/>
              <a:gd name="T30" fmla="*/ 78 w 163"/>
              <a:gd name="T31" fmla="*/ 15 h 163"/>
              <a:gd name="T32" fmla="*/ 78 w 163"/>
              <a:gd name="T33" fmla="*/ 6 h 163"/>
              <a:gd name="T34" fmla="*/ 102 w 163"/>
              <a:gd name="T35" fmla="*/ 87 h 163"/>
              <a:gd name="T36" fmla="*/ 89 w 163"/>
              <a:gd name="T37" fmla="*/ 103 h 163"/>
              <a:gd name="T38" fmla="*/ 82 w 163"/>
              <a:gd name="T39" fmla="*/ 101 h 163"/>
              <a:gd name="T40" fmla="*/ 71 w 163"/>
              <a:gd name="T41" fmla="*/ 108 h 163"/>
              <a:gd name="T42" fmla="*/ 29 w 163"/>
              <a:gd name="T43" fmla="*/ 90 h 163"/>
              <a:gd name="T44" fmla="*/ 46 w 163"/>
              <a:gd name="T45" fmla="*/ 54 h 163"/>
              <a:gd name="T46" fmla="*/ 58 w 163"/>
              <a:gd name="T47" fmla="*/ 40 h 163"/>
              <a:gd name="T48" fmla="*/ 72 w 163"/>
              <a:gd name="T49" fmla="*/ 27 h 163"/>
              <a:gd name="T50" fmla="*/ 19 w 163"/>
              <a:gd name="T51" fmla="*/ 119 h 163"/>
              <a:gd name="T52" fmla="*/ 19 w 163"/>
              <a:gd name="T53" fmla="*/ 123 h 163"/>
              <a:gd name="T54" fmla="*/ 6 w 163"/>
              <a:gd name="T55" fmla="*/ 82 h 163"/>
              <a:gd name="T56" fmla="*/ 22 w 163"/>
              <a:gd name="T57" fmla="*/ 93 h 163"/>
              <a:gd name="T58" fmla="*/ 23 w 163"/>
              <a:gd name="T59" fmla="*/ 87 h 163"/>
              <a:gd name="T60" fmla="*/ 7 w 163"/>
              <a:gd name="T61" fmla="*/ 73 h 163"/>
              <a:gd name="T62" fmla="*/ 71 w 163"/>
              <a:gd name="T63" fmla="*/ 7 h 163"/>
              <a:gd name="T64" fmla="*/ 72 w 163"/>
              <a:gd name="T65" fmla="*/ 20 h 163"/>
              <a:gd name="T66" fmla="*/ 53 w 163"/>
              <a:gd name="T67" fmla="*/ 35 h 163"/>
              <a:gd name="T68" fmla="*/ 37 w 163"/>
              <a:gd name="T69" fmla="*/ 44 h 163"/>
              <a:gd name="T70" fmla="*/ 40 w 163"/>
              <a:gd name="T71" fmla="*/ 51 h 163"/>
              <a:gd name="T72" fmla="*/ 27 w 163"/>
              <a:gd name="T73" fmla="*/ 133 h 163"/>
              <a:gd name="T74" fmla="*/ 26 w 163"/>
              <a:gd name="T75" fmla="*/ 132 h 163"/>
              <a:gd name="T76" fmla="*/ 27 w 163"/>
              <a:gd name="T77" fmla="*/ 97 h 163"/>
              <a:gd name="T78" fmla="*/ 71 w 163"/>
              <a:gd name="T79" fmla="*/ 114 h 163"/>
              <a:gd name="T80" fmla="*/ 72 w 163"/>
              <a:gd name="T81" fmla="*/ 115 h 163"/>
              <a:gd name="T82" fmla="*/ 27 w 163"/>
              <a:gd name="T83" fmla="*/ 133 h 163"/>
              <a:gd name="T84" fmla="*/ 33 w 163"/>
              <a:gd name="T85" fmla="*/ 139 h 163"/>
              <a:gd name="T86" fmla="*/ 76 w 163"/>
              <a:gd name="T87" fmla="*/ 121 h 163"/>
              <a:gd name="T88" fmla="*/ 90 w 163"/>
              <a:gd name="T89" fmla="*/ 118 h 163"/>
              <a:gd name="T90" fmla="*/ 104 w 163"/>
              <a:gd name="T91" fmla="*/ 118 h 163"/>
              <a:gd name="T92" fmla="*/ 139 w 163"/>
              <a:gd name="T93" fmla="*/ 114 h 163"/>
              <a:gd name="T94" fmla="*/ 153 w 163"/>
              <a:gd name="T95" fmla="*/ 103 h 163"/>
              <a:gd name="T96" fmla="*/ 139 w 163"/>
              <a:gd name="T97" fmla="*/ 107 h 163"/>
              <a:gd name="T98" fmla="*/ 110 w 163"/>
              <a:gd name="T99" fmla="*/ 86 h 163"/>
              <a:gd name="T100" fmla="*/ 121 w 163"/>
              <a:gd name="T101" fmla="*/ 66 h 163"/>
              <a:gd name="T102" fmla="*/ 133 w 163"/>
              <a:gd name="T103" fmla="*/ 55 h 163"/>
              <a:gd name="T104" fmla="*/ 127 w 163"/>
              <a:gd name="T105" fmla="*/ 45 h 163"/>
              <a:gd name="T106" fmla="*/ 130 w 163"/>
              <a:gd name="T107" fmla="*/ 24 h 163"/>
              <a:gd name="T108" fmla="*/ 153 w 163"/>
              <a:gd name="T109" fmla="*/ 10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3" h="163">
                <a:moveTo>
                  <a:pt x="82" y="0"/>
                </a:moveTo>
                <a:cubicBezTo>
                  <a:pt x="37" y="0"/>
                  <a:pt x="0" y="36"/>
                  <a:pt x="0" y="81"/>
                </a:cubicBezTo>
                <a:cubicBezTo>
                  <a:pt x="0" y="126"/>
                  <a:pt x="37" y="163"/>
                  <a:pt x="82" y="163"/>
                </a:cubicBezTo>
                <a:cubicBezTo>
                  <a:pt x="126" y="163"/>
                  <a:pt x="163" y="126"/>
                  <a:pt x="163" y="81"/>
                </a:cubicBezTo>
                <a:cubicBezTo>
                  <a:pt x="163" y="36"/>
                  <a:pt x="126" y="0"/>
                  <a:pt x="82" y="0"/>
                </a:cubicBezTo>
                <a:close/>
                <a:moveTo>
                  <a:pt x="107" y="11"/>
                </a:moveTo>
                <a:cubicBezTo>
                  <a:pt x="107" y="11"/>
                  <a:pt x="107" y="11"/>
                  <a:pt x="107" y="11"/>
                </a:cubicBezTo>
                <a:cubicBezTo>
                  <a:pt x="113" y="13"/>
                  <a:pt x="118" y="15"/>
                  <a:pt x="123" y="19"/>
                </a:cubicBezTo>
                <a:cubicBezTo>
                  <a:pt x="123" y="19"/>
                  <a:pt x="123" y="19"/>
                  <a:pt x="123" y="19"/>
                </a:cubicBezTo>
                <a:cubicBezTo>
                  <a:pt x="123" y="19"/>
                  <a:pt x="123" y="19"/>
                  <a:pt x="123" y="19"/>
                </a:cubicBezTo>
                <a:cubicBezTo>
                  <a:pt x="123" y="19"/>
                  <a:pt x="123" y="20"/>
                  <a:pt x="123" y="20"/>
                </a:cubicBezTo>
                <a:cubicBezTo>
                  <a:pt x="123" y="21"/>
                  <a:pt x="123" y="21"/>
                  <a:pt x="123" y="22"/>
                </a:cubicBezTo>
                <a:cubicBezTo>
                  <a:pt x="123" y="29"/>
                  <a:pt x="122" y="37"/>
                  <a:pt x="121" y="44"/>
                </a:cubicBezTo>
                <a:cubicBezTo>
                  <a:pt x="121" y="45"/>
                  <a:pt x="121" y="45"/>
                  <a:pt x="121" y="45"/>
                </a:cubicBezTo>
                <a:cubicBezTo>
                  <a:pt x="120" y="45"/>
                  <a:pt x="120" y="45"/>
                  <a:pt x="120" y="45"/>
                </a:cubicBezTo>
                <a:cubicBezTo>
                  <a:pt x="115" y="46"/>
                  <a:pt x="112" y="50"/>
                  <a:pt x="112" y="55"/>
                </a:cubicBezTo>
                <a:cubicBezTo>
                  <a:pt x="112" y="58"/>
                  <a:pt x="113" y="61"/>
                  <a:pt x="115" y="63"/>
                </a:cubicBezTo>
                <a:cubicBezTo>
                  <a:pt x="115" y="63"/>
                  <a:pt x="115" y="63"/>
                  <a:pt x="115" y="63"/>
                </a:cubicBezTo>
                <a:cubicBezTo>
                  <a:pt x="115" y="63"/>
                  <a:pt x="115" y="63"/>
                  <a:pt x="115" y="63"/>
                </a:cubicBezTo>
                <a:cubicBezTo>
                  <a:pt x="113" y="70"/>
                  <a:pt x="110" y="76"/>
                  <a:pt x="106" y="81"/>
                </a:cubicBezTo>
                <a:cubicBezTo>
                  <a:pt x="106" y="82"/>
                  <a:pt x="106" y="82"/>
                  <a:pt x="106" y="82"/>
                </a:cubicBezTo>
                <a:cubicBezTo>
                  <a:pt x="105" y="81"/>
                  <a:pt x="105" y="81"/>
                  <a:pt x="105" y="81"/>
                </a:cubicBezTo>
                <a:cubicBezTo>
                  <a:pt x="91" y="65"/>
                  <a:pt x="82" y="45"/>
                  <a:pt x="78" y="23"/>
                </a:cubicBezTo>
                <a:cubicBezTo>
                  <a:pt x="78" y="23"/>
                  <a:pt x="78" y="23"/>
                  <a:pt x="78" y="23"/>
                </a:cubicBezTo>
                <a:cubicBezTo>
                  <a:pt x="79" y="23"/>
                  <a:pt x="79" y="23"/>
                  <a:pt x="79" y="23"/>
                </a:cubicBezTo>
                <a:cubicBezTo>
                  <a:pt x="87" y="18"/>
                  <a:pt x="96" y="13"/>
                  <a:pt x="106" y="11"/>
                </a:cubicBezTo>
                <a:lnTo>
                  <a:pt x="107" y="11"/>
                </a:lnTo>
                <a:close/>
                <a:moveTo>
                  <a:pt x="107" y="92"/>
                </a:moveTo>
                <a:cubicBezTo>
                  <a:pt x="113" y="98"/>
                  <a:pt x="121" y="104"/>
                  <a:pt x="129" y="109"/>
                </a:cubicBezTo>
                <a:cubicBezTo>
                  <a:pt x="130" y="109"/>
                  <a:pt x="130" y="109"/>
                  <a:pt x="130" y="109"/>
                </a:cubicBezTo>
                <a:cubicBezTo>
                  <a:pt x="129" y="110"/>
                  <a:pt x="129" y="110"/>
                  <a:pt x="129" y="110"/>
                </a:cubicBezTo>
                <a:cubicBezTo>
                  <a:pt x="120" y="111"/>
                  <a:pt x="112" y="112"/>
                  <a:pt x="104" y="112"/>
                </a:cubicBezTo>
                <a:cubicBezTo>
                  <a:pt x="100" y="112"/>
                  <a:pt x="97" y="112"/>
                  <a:pt x="93" y="111"/>
                </a:cubicBezTo>
                <a:cubicBezTo>
                  <a:pt x="92" y="111"/>
                  <a:pt x="92" y="111"/>
                  <a:pt x="92" y="111"/>
                </a:cubicBezTo>
                <a:cubicBezTo>
                  <a:pt x="92" y="111"/>
                  <a:pt x="92" y="111"/>
                  <a:pt x="92" y="111"/>
                </a:cubicBezTo>
                <a:cubicBezTo>
                  <a:pt x="92" y="110"/>
                  <a:pt x="92" y="109"/>
                  <a:pt x="92" y="109"/>
                </a:cubicBezTo>
                <a:cubicBezTo>
                  <a:pt x="92" y="108"/>
                  <a:pt x="92" y="108"/>
                  <a:pt x="92" y="108"/>
                </a:cubicBezTo>
                <a:cubicBezTo>
                  <a:pt x="92" y="108"/>
                  <a:pt x="92" y="108"/>
                  <a:pt x="92" y="108"/>
                </a:cubicBezTo>
                <a:cubicBezTo>
                  <a:pt x="97" y="103"/>
                  <a:pt x="102" y="98"/>
                  <a:pt x="106" y="92"/>
                </a:cubicBezTo>
                <a:cubicBezTo>
                  <a:pt x="107" y="92"/>
                  <a:pt x="107" y="92"/>
                  <a:pt x="107" y="92"/>
                </a:cubicBezTo>
                <a:close/>
                <a:moveTo>
                  <a:pt x="78" y="6"/>
                </a:moveTo>
                <a:cubicBezTo>
                  <a:pt x="78" y="6"/>
                  <a:pt x="79" y="6"/>
                  <a:pt x="79" y="6"/>
                </a:cubicBezTo>
                <a:cubicBezTo>
                  <a:pt x="84" y="6"/>
                  <a:pt x="88" y="6"/>
                  <a:pt x="94" y="7"/>
                </a:cubicBezTo>
                <a:cubicBezTo>
                  <a:pt x="96" y="8"/>
                  <a:pt x="96" y="8"/>
                  <a:pt x="96" y="8"/>
                </a:cubicBezTo>
                <a:cubicBezTo>
                  <a:pt x="94" y="8"/>
                  <a:pt x="94" y="8"/>
                  <a:pt x="94" y="8"/>
                </a:cubicBezTo>
                <a:cubicBezTo>
                  <a:pt x="88" y="11"/>
                  <a:pt x="83" y="13"/>
                  <a:pt x="78" y="16"/>
                </a:cubicBezTo>
                <a:cubicBezTo>
                  <a:pt x="78" y="16"/>
                  <a:pt x="78" y="16"/>
                  <a:pt x="78" y="16"/>
                </a:cubicBezTo>
                <a:cubicBezTo>
                  <a:pt x="78" y="15"/>
                  <a:pt x="78" y="15"/>
                  <a:pt x="78" y="15"/>
                </a:cubicBezTo>
                <a:cubicBezTo>
                  <a:pt x="77" y="12"/>
                  <a:pt x="77" y="9"/>
                  <a:pt x="77" y="7"/>
                </a:cubicBezTo>
                <a:cubicBezTo>
                  <a:pt x="77" y="6"/>
                  <a:pt x="77" y="6"/>
                  <a:pt x="77" y="6"/>
                </a:cubicBezTo>
                <a:lnTo>
                  <a:pt x="78" y="6"/>
                </a:lnTo>
                <a:close/>
                <a:moveTo>
                  <a:pt x="73" y="27"/>
                </a:moveTo>
                <a:cubicBezTo>
                  <a:pt x="73" y="28"/>
                  <a:pt x="73" y="28"/>
                  <a:pt x="73" y="28"/>
                </a:cubicBezTo>
                <a:cubicBezTo>
                  <a:pt x="77" y="50"/>
                  <a:pt x="87" y="70"/>
                  <a:pt x="102" y="87"/>
                </a:cubicBezTo>
                <a:cubicBezTo>
                  <a:pt x="102" y="87"/>
                  <a:pt x="102" y="87"/>
                  <a:pt x="102" y="87"/>
                </a:cubicBezTo>
                <a:cubicBezTo>
                  <a:pt x="102" y="87"/>
                  <a:pt x="102" y="87"/>
                  <a:pt x="102" y="87"/>
                </a:cubicBezTo>
                <a:cubicBezTo>
                  <a:pt x="98" y="93"/>
                  <a:pt x="94" y="98"/>
                  <a:pt x="89" y="103"/>
                </a:cubicBezTo>
                <a:cubicBezTo>
                  <a:pt x="88" y="103"/>
                  <a:pt x="88" y="103"/>
                  <a:pt x="88" y="103"/>
                </a:cubicBezTo>
                <a:cubicBezTo>
                  <a:pt x="88" y="103"/>
                  <a:pt x="88" y="103"/>
                  <a:pt x="88" y="103"/>
                </a:cubicBezTo>
                <a:cubicBezTo>
                  <a:pt x="86" y="101"/>
                  <a:pt x="84" y="101"/>
                  <a:pt x="82" y="101"/>
                </a:cubicBezTo>
                <a:cubicBezTo>
                  <a:pt x="77" y="101"/>
                  <a:pt x="73" y="103"/>
                  <a:pt x="72" y="108"/>
                </a:cubicBezTo>
                <a:cubicBezTo>
                  <a:pt x="71" y="108"/>
                  <a:pt x="71" y="108"/>
                  <a:pt x="71" y="108"/>
                </a:cubicBezTo>
                <a:cubicBezTo>
                  <a:pt x="71" y="108"/>
                  <a:pt x="71" y="108"/>
                  <a:pt x="71" y="108"/>
                </a:cubicBezTo>
                <a:cubicBezTo>
                  <a:pt x="56" y="104"/>
                  <a:pt x="42" y="99"/>
                  <a:pt x="29" y="91"/>
                </a:cubicBezTo>
                <a:cubicBezTo>
                  <a:pt x="29" y="90"/>
                  <a:pt x="29" y="90"/>
                  <a:pt x="29" y="90"/>
                </a:cubicBezTo>
                <a:cubicBezTo>
                  <a:pt x="29" y="90"/>
                  <a:pt x="29" y="90"/>
                  <a:pt x="29" y="90"/>
                </a:cubicBezTo>
                <a:cubicBezTo>
                  <a:pt x="32" y="77"/>
                  <a:pt x="38" y="65"/>
                  <a:pt x="45" y="55"/>
                </a:cubicBezTo>
                <a:cubicBezTo>
                  <a:pt x="45" y="54"/>
                  <a:pt x="45" y="54"/>
                  <a:pt x="45" y="54"/>
                </a:cubicBezTo>
                <a:cubicBezTo>
                  <a:pt x="46" y="54"/>
                  <a:pt x="46" y="54"/>
                  <a:pt x="46" y="54"/>
                </a:cubicBezTo>
                <a:cubicBezTo>
                  <a:pt x="46" y="55"/>
                  <a:pt x="47" y="55"/>
                  <a:pt x="48" y="55"/>
                </a:cubicBezTo>
                <a:cubicBezTo>
                  <a:pt x="54" y="55"/>
                  <a:pt x="59" y="50"/>
                  <a:pt x="59" y="44"/>
                </a:cubicBezTo>
                <a:cubicBezTo>
                  <a:pt x="59" y="43"/>
                  <a:pt x="58" y="41"/>
                  <a:pt x="58" y="40"/>
                </a:cubicBezTo>
                <a:cubicBezTo>
                  <a:pt x="58" y="40"/>
                  <a:pt x="58" y="40"/>
                  <a:pt x="58" y="40"/>
                </a:cubicBezTo>
                <a:cubicBezTo>
                  <a:pt x="58" y="39"/>
                  <a:pt x="58" y="39"/>
                  <a:pt x="58" y="39"/>
                </a:cubicBezTo>
                <a:cubicBezTo>
                  <a:pt x="62" y="35"/>
                  <a:pt x="67" y="31"/>
                  <a:pt x="72" y="27"/>
                </a:cubicBezTo>
                <a:lnTo>
                  <a:pt x="73" y="27"/>
                </a:lnTo>
                <a:close/>
                <a:moveTo>
                  <a:pt x="21" y="94"/>
                </a:moveTo>
                <a:cubicBezTo>
                  <a:pt x="20" y="102"/>
                  <a:pt x="19" y="110"/>
                  <a:pt x="19" y="119"/>
                </a:cubicBezTo>
                <a:cubicBezTo>
                  <a:pt x="19" y="119"/>
                  <a:pt x="19" y="119"/>
                  <a:pt x="19" y="120"/>
                </a:cubicBezTo>
                <a:cubicBezTo>
                  <a:pt x="19" y="120"/>
                  <a:pt x="19" y="120"/>
                  <a:pt x="19" y="121"/>
                </a:cubicBezTo>
                <a:cubicBezTo>
                  <a:pt x="19" y="123"/>
                  <a:pt x="19" y="123"/>
                  <a:pt x="19" y="123"/>
                </a:cubicBezTo>
                <a:cubicBezTo>
                  <a:pt x="18" y="121"/>
                  <a:pt x="18" y="121"/>
                  <a:pt x="18" y="121"/>
                </a:cubicBezTo>
                <a:cubicBezTo>
                  <a:pt x="11" y="110"/>
                  <a:pt x="7" y="96"/>
                  <a:pt x="6" y="83"/>
                </a:cubicBezTo>
                <a:cubicBezTo>
                  <a:pt x="6" y="82"/>
                  <a:pt x="6" y="82"/>
                  <a:pt x="6" y="82"/>
                </a:cubicBezTo>
                <a:cubicBezTo>
                  <a:pt x="7" y="82"/>
                  <a:pt x="7" y="82"/>
                  <a:pt x="7" y="82"/>
                </a:cubicBezTo>
                <a:cubicBezTo>
                  <a:pt x="12" y="86"/>
                  <a:pt x="16" y="90"/>
                  <a:pt x="21" y="93"/>
                </a:cubicBezTo>
                <a:cubicBezTo>
                  <a:pt x="22" y="93"/>
                  <a:pt x="22" y="93"/>
                  <a:pt x="22" y="93"/>
                </a:cubicBezTo>
                <a:lnTo>
                  <a:pt x="21" y="94"/>
                </a:lnTo>
                <a:close/>
                <a:moveTo>
                  <a:pt x="23" y="86"/>
                </a:moveTo>
                <a:cubicBezTo>
                  <a:pt x="23" y="87"/>
                  <a:pt x="23" y="87"/>
                  <a:pt x="23" y="87"/>
                </a:cubicBezTo>
                <a:cubicBezTo>
                  <a:pt x="22" y="86"/>
                  <a:pt x="22" y="86"/>
                  <a:pt x="22" y="86"/>
                </a:cubicBezTo>
                <a:cubicBezTo>
                  <a:pt x="17" y="82"/>
                  <a:pt x="12" y="78"/>
                  <a:pt x="7" y="74"/>
                </a:cubicBezTo>
                <a:cubicBezTo>
                  <a:pt x="7" y="73"/>
                  <a:pt x="7" y="73"/>
                  <a:pt x="7" y="73"/>
                </a:cubicBezTo>
                <a:cubicBezTo>
                  <a:pt x="7" y="73"/>
                  <a:pt x="7" y="73"/>
                  <a:pt x="7" y="73"/>
                </a:cubicBezTo>
                <a:cubicBezTo>
                  <a:pt x="10" y="39"/>
                  <a:pt x="37" y="12"/>
                  <a:pt x="70" y="7"/>
                </a:cubicBezTo>
                <a:cubicBezTo>
                  <a:pt x="71" y="7"/>
                  <a:pt x="71" y="7"/>
                  <a:pt x="71" y="7"/>
                </a:cubicBezTo>
                <a:cubicBezTo>
                  <a:pt x="71" y="8"/>
                  <a:pt x="71" y="8"/>
                  <a:pt x="71" y="8"/>
                </a:cubicBezTo>
                <a:cubicBezTo>
                  <a:pt x="71" y="12"/>
                  <a:pt x="71" y="16"/>
                  <a:pt x="72" y="19"/>
                </a:cubicBezTo>
                <a:cubicBezTo>
                  <a:pt x="72" y="20"/>
                  <a:pt x="72" y="20"/>
                  <a:pt x="72" y="20"/>
                </a:cubicBezTo>
                <a:cubicBezTo>
                  <a:pt x="71" y="20"/>
                  <a:pt x="71" y="20"/>
                  <a:pt x="71" y="20"/>
                </a:cubicBezTo>
                <a:cubicBezTo>
                  <a:pt x="65" y="24"/>
                  <a:pt x="59" y="29"/>
                  <a:pt x="54" y="35"/>
                </a:cubicBezTo>
                <a:cubicBezTo>
                  <a:pt x="53" y="35"/>
                  <a:pt x="53" y="35"/>
                  <a:pt x="53" y="35"/>
                </a:cubicBezTo>
                <a:cubicBezTo>
                  <a:pt x="53" y="35"/>
                  <a:pt x="53" y="35"/>
                  <a:pt x="53" y="35"/>
                </a:cubicBezTo>
                <a:cubicBezTo>
                  <a:pt x="51" y="34"/>
                  <a:pt x="50" y="33"/>
                  <a:pt x="48" y="33"/>
                </a:cubicBezTo>
                <a:cubicBezTo>
                  <a:pt x="42" y="33"/>
                  <a:pt x="37" y="38"/>
                  <a:pt x="37" y="44"/>
                </a:cubicBezTo>
                <a:cubicBezTo>
                  <a:pt x="37" y="46"/>
                  <a:pt x="38" y="49"/>
                  <a:pt x="40" y="51"/>
                </a:cubicBezTo>
                <a:cubicBezTo>
                  <a:pt x="40" y="51"/>
                  <a:pt x="40" y="51"/>
                  <a:pt x="40" y="51"/>
                </a:cubicBezTo>
                <a:cubicBezTo>
                  <a:pt x="40" y="51"/>
                  <a:pt x="40" y="51"/>
                  <a:pt x="40" y="51"/>
                </a:cubicBezTo>
                <a:cubicBezTo>
                  <a:pt x="32" y="62"/>
                  <a:pt x="27" y="73"/>
                  <a:pt x="23" y="86"/>
                </a:cubicBezTo>
                <a:close/>
                <a:moveTo>
                  <a:pt x="27" y="133"/>
                </a:moveTo>
                <a:cubicBezTo>
                  <a:pt x="27" y="133"/>
                  <a:pt x="27" y="133"/>
                  <a:pt x="27" y="133"/>
                </a:cubicBezTo>
                <a:cubicBezTo>
                  <a:pt x="26" y="132"/>
                  <a:pt x="26" y="132"/>
                  <a:pt x="26" y="132"/>
                </a:cubicBezTo>
                <a:cubicBezTo>
                  <a:pt x="26" y="132"/>
                  <a:pt x="26" y="132"/>
                  <a:pt x="26" y="132"/>
                </a:cubicBezTo>
                <a:cubicBezTo>
                  <a:pt x="26" y="132"/>
                  <a:pt x="26" y="132"/>
                  <a:pt x="26" y="132"/>
                </a:cubicBezTo>
                <a:cubicBezTo>
                  <a:pt x="25" y="127"/>
                  <a:pt x="25" y="123"/>
                  <a:pt x="25" y="119"/>
                </a:cubicBezTo>
                <a:cubicBezTo>
                  <a:pt x="25" y="112"/>
                  <a:pt x="26" y="105"/>
                  <a:pt x="27" y="98"/>
                </a:cubicBezTo>
                <a:cubicBezTo>
                  <a:pt x="27" y="97"/>
                  <a:pt x="27" y="97"/>
                  <a:pt x="27" y="97"/>
                </a:cubicBezTo>
                <a:cubicBezTo>
                  <a:pt x="28" y="97"/>
                  <a:pt x="28" y="97"/>
                  <a:pt x="28" y="97"/>
                </a:cubicBezTo>
                <a:cubicBezTo>
                  <a:pt x="41" y="105"/>
                  <a:pt x="56" y="111"/>
                  <a:pt x="71" y="114"/>
                </a:cubicBezTo>
                <a:cubicBezTo>
                  <a:pt x="71" y="114"/>
                  <a:pt x="71" y="114"/>
                  <a:pt x="71" y="114"/>
                </a:cubicBezTo>
                <a:cubicBezTo>
                  <a:pt x="72" y="115"/>
                  <a:pt x="72" y="115"/>
                  <a:pt x="72" y="115"/>
                </a:cubicBezTo>
                <a:cubicBezTo>
                  <a:pt x="72" y="115"/>
                  <a:pt x="72" y="115"/>
                  <a:pt x="72" y="115"/>
                </a:cubicBezTo>
                <a:cubicBezTo>
                  <a:pt x="72" y="115"/>
                  <a:pt x="72" y="115"/>
                  <a:pt x="72" y="115"/>
                </a:cubicBezTo>
                <a:cubicBezTo>
                  <a:pt x="72" y="116"/>
                  <a:pt x="72" y="116"/>
                  <a:pt x="72" y="116"/>
                </a:cubicBezTo>
                <a:cubicBezTo>
                  <a:pt x="72" y="116"/>
                  <a:pt x="72" y="116"/>
                  <a:pt x="72" y="116"/>
                </a:cubicBezTo>
                <a:cubicBezTo>
                  <a:pt x="58" y="125"/>
                  <a:pt x="43" y="131"/>
                  <a:pt x="27" y="133"/>
                </a:cubicBezTo>
                <a:close/>
                <a:moveTo>
                  <a:pt x="147" y="118"/>
                </a:moveTo>
                <a:cubicBezTo>
                  <a:pt x="134" y="142"/>
                  <a:pt x="109" y="157"/>
                  <a:pt x="82" y="157"/>
                </a:cubicBezTo>
                <a:cubicBezTo>
                  <a:pt x="64" y="157"/>
                  <a:pt x="47" y="150"/>
                  <a:pt x="33" y="139"/>
                </a:cubicBezTo>
                <a:cubicBezTo>
                  <a:pt x="32" y="138"/>
                  <a:pt x="32" y="138"/>
                  <a:pt x="32" y="138"/>
                </a:cubicBezTo>
                <a:cubicBezTo>
                  <a:pt x="34" y="138"/>
                  <a:pt x="34" y="138"/>
                  <a:pt x="34" y="138"/>
                </a:cubicBezTo>
                <a:cubicBezTo>
                  <a:pt x="49" y="135"/>
                  <a:pt x="63" y="129"/>
                  <a:pt x="76" y="121"/>
                </a:cubicBezTo>
                <a:cubicBezTo>
                  <a:pt x="76" y="120"/>
                  <a:pt x="76" y="120"/>
                  <a:pt x="76" y="120"/>
                </a:cubicBezTo>
                <a:cubicBezTo>
                  <a:pt x="77" y="121"/>
                  <a:pt x="77" y="121"/>
                  <a:pt x="77" y="121"/>
                </a:cubicBezTo>
                <a:cubicBezTo>
                  <a:pt x="81" y="123"/>
                  <a:pt x="87" y="122"/>
                  <a:pt x="90" y="118"/>
                </a:cubicBezTo>
                <a:cubicBezTo>
                  <a:pt x="90" y="117"/>
                  <a:pt x="90" y="117"/>
                  <a:pt x="90" y="117"/>
                </a:cubicBezTo>
                <a:cubicBezTo>
                  <a:pt x="90" y="117"/>
                  <a:pt x="90" y="117"/>
                  <a:pt x="90" y="117"/>
                </a:cubicBezTo>
                <a:cubicBezTo>
                  <a:pt x="95" y="118"/>
                  <a:pt x="99" y="118"/>
                  <a:pt x="104" y="118"/>
                </a:cubicBezTo>
                <a:cubicBezTo>
                  <a:pt x="115" y="118"/>
                  <a:pt x="127" y="117"/>
                  <a:pt x="139" y="114"/>
                </a:cubicBezTo>
                <a:cubicBezTo>
                  <a:pt x="139" y="114"/>
                  <a:pt x="139" y="114"/>
                  <a:pt x="139" y="114"/>
                </a:cubicBezTo>
                <a:cubicBezTo>
                  <a:pt x="139" y="114"/>
                  <a:pt x="139" y="114"/>
                  <a:pt x="139" y="114"/>
                </a:cubicBezTo>
                <a:cubicBezTo>
                  <a:pt x="142" y="115"/>
                  <a:pt x="144" y="116"/>
                  <a:pt x="147" y="117"/>
                </a:cubicBezTo>
                <a:cubicBezTo>
                  <a:pt x="147" y="118"/>
                  <a:pt x="147" y="118"/>
                  <a:pt x="147" y="118"/>
                </a:cubicBezTo>
                <a:close/>
                <a:moveTo>
                  <a:pt x="153" y="103"/>
                </a:moveTo>
                <a:cubicBezTo>
                  <a:pt x="153" y="103"/>
                  <a:pt x="153" y="103"/>
                  <a:pt x="153" y="103"/>
                </a:cubicBezTo>
                <a:cubicBezTo>
                  <a:pt x="149" y="105"/>
                  <a:pt x="144" y="106"/>
                  <a:pt x="140" y="107"/>
                </a:cubicBezTo>
                <a:cubicBezTo>
                  <a:pt x="139" y="107"/>
                  <a:pt x="139" y="107"/>
                  <a:pt x="139" y="107"/>
                </a:cubicBezTo>
                <a:cubicBezTo>
                  <a:pt x="139" y="107"/>
                  <a:pt x="139" y="107"/>
                  <a:pt x="139" y="107"/>
                </a:cubicBezTo>
                <a:cubicBezTo>
                  <a:pt x="129" y="102"/>
                  <a:pt x="119" y="95"/>
                  <a:pt x="111" y="87"/>
                </a:cubicBezTo>
                <a:cubicBezTo>
                  <a:pt x="110" y="86"/>
                  <a:pt x="110" y="86"/>
                  <a:pt x="110" y="86"/>
                </a:cubicBezTo>
                <a:cubicBezTo>
                  <a:pt x="111" y="86"/>
                  <a:pt x="111" y="86"/>
                  <a:pt x="111" y="86"/>
                </a:cubicBezTo>
                <a:cubicBezTo>
                  <a:pt x="114" y="80"/>
                  <a:pt x="118" y="73"/>
                  <a:pt x="121" y="66"/>
                </a:cubicBezTo>
                <a:cubicBezTo>
                  <a:pt x="121" y="66"/>
                  <a:pt x="121" y="66"/>
                  <a:pt x="121" y="66"/>
                </a:cubicBezTo>
                <a:cubicBezTo>
                  <a:pt x="122" y="66"/>
                  <a:pt x="122" y="66"/>
                  <a:pt x="122" y="66"/>
                </a:cubicBezTo>
                <a:cubicBezTo>
                  <a:pt x="122" y="66"/>
                  <a:pt x="122" y="66"/>
                  <a:pt x="123" y="66"/>
                </a:cubicBezTo>
                <a:cubicBezTo>
                  <a:pt x="128" y="66"/>
                  <a:pt x="133" y="61"/>
                  <a:pt x="133" y="55"/>
                </a:cubicBezTo>
                <a:cubicBezTo>
                  <a:pt x="133" y="51"/>
                  <a:pt x="131" y="48"/>
                  <a:pt x="127" y="46"/>
                </a:cubicBezTo>
                <a:cubicBezTo>
                  <a:pt x="127" y="46"/>
                  <a:pt x="127" y="46"/>
                  <a:pt x="127" y="46"/>
                </a:cubicBezTo>
                <a:cubicBezTo>
                  <a:pt x="127" y="45"/>
                  <a:pt x="127" y="45"/>
                  <a:pt x="127" y="45"/>
                </a:cubicBezTo>
                <a:cubicBezTo>
                  <a:pt x="128" y="38"/>
                  <a:pt x="129" y="31"/>
                  <a:pt x="129" y="25"/>
                </a:cubicBezTo>
                <a:cubicBezTo>
                  <a:pt x="129" y="23"/>
                  <a:pt x="129" y="23"/>
                  <a:pt x="129" y="23"/>
                </a:cubicBezTo>
                <a:cubicBezTo>
                  <a:pt x="130" y="24"/>
                  <a:pt x="130" y="24"/>
                  <a:pt x="130" y="24"/>
                </a:cubicBezTo>
                <a:cubicBezTo>
                  <a:pt x="147" y="39"/>
                  <a:pt x="157" y="59"/>
                  <a:pt x="157" y="81"/>
                </a:cubicBezTo>
                <a:cubicBezTo>
                  <a:pt x="157" y="88"/>
                  <a:pt x="156" y="96"/>
                  <a:pt x="154" y="103"/>
                </a:cubicBezTo>
                <a:lnTo>
                  <a:pt x="153" y="103"/>
                </a:lnTo>
                <a:close/>
              </a:path>
            </a:pathLst>
          </a:custGeom>
          <a:solidFill>
            <a:schemeClr val="tx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5730273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5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3&quot;&gt;&lt;elem m_fUsage=&quot;1.00000000000000000000E+00&quot;&gt;&lt;m_msothmcolidx val=&quot;9&quot;/&gt;&lt;/elem&gt;&lt;elem m_fUsage=&quot;9.00000000000000022204E-01&quot;&gt;&lt;m_msothmcolidx val=&quot;6&quot;/&gt;&lt;/elem&gt;&lt;elem m_fUsage=&quot;8.10000000000000053291E-01&quot;&gt;&lt;m_msothmcolidx val=&quot;7&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262E97-8CB5-43BD-810D-6A721665F3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297E5D-4929-4641-B886-44A98166C81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5048082-e052-44c2-9313-1529a8e2ac53"/>
    <ds:schemaRef ds:uri="http://purl.org/dc/elements/1.1/"/>
    <ds:schemaRef ds:uri="http://schemas.microsoft.com/office/2006/metadata/properties"/>
    <ds:schemaRef ds:uri="97580cac-1a46-464e-a749-263d0beaf9ec"/>
    <ds:schemaRef ds:uri="http://www.w3.org/XML/1998/namespace"/>
    <ds:schemaRef ds:uri="http://purl.org/dc/dcmitype/"/>
  </ds:schemaRefs>
</ds:datastoreItem>
</file>

<file path=customXml/itemProps3.xml><?xml version="1.0" encoding="utf-8"?>
<ds:datastoreItem xmlns:ds="http://schemas.openxmlformats.org/officeDocument/2006/customXml" ds:itemID="{25D67901-E5A7-4095-9B84-D59F73F2D2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449</TotalTime>
  <Words>12066</Words>
  <Application>Microsoft Office PowerPoint</Application>
  <PresentationFormat>A4 Paper (210x297 mm)</PresentationFormat>
  <Paragraphs>848</Paragraphs>
  <Slides>50</Slides>
  <Notes>21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2" baseType="lpstr">
      <vt:lpstr>Arial</vt:lpstr>
      <vt:lpstr>Calibri</vt:lpstr>
      <vt:lpstr>Courier New</vt:lpstr>
      <vt:lpstr>Segoe UI</vt:lpstr>
      <vt:lpstr>Segoe UI Semibold</vt:lpstr>
      <vt:lpstr>Segoe UI Semilight</vt:lpstr>
      <vt:lpstr>VIC</vt:lpstr>
      <vt:lpstr>VIC Medium</vt:lpstr>
      <vt:lpstr>VIC SemiBold</vt:lpstr>
      <vt:lpstr>Wingdings</vt:lpstr>
      <vt:lpstr>Report - Core</vt:lpstr>
      <vt:lpstr>think-cell Slide</vt:lpstr>
      <vt:lpstr>PowerPoint Presentation</vt:lpstr>
      <vt:lpstr>PowerPoint Presentation</vt:lpstr>
      <vt:lpstr>This Playbook discusses ‘better practice’ compliance monitoring inspections in two parts</vt:lpstr>
      <vt:lpstr>PowerPoint Presentation</vt:lpstr>
      <vt:lpstr>Review better practice inspection processes to set up for digital reform</vt:lpstr>
      <vt:lpstr>Overview of the better practice inspection process</vt:lpstr>
      <vt:lpstr>Considerations for the better practice inspection process</vt:lpstr>
      <vt:lpstr>PowerPoint Presentation</vt:lpstr>
      <vt:lpstr>Trigger and Focus overview</vt:lpstr>
      <vt:lpstr>Better Practice Inspection Process | Trigger and Focus</vt:lpstr>
      <vt:lpstr>Trigger | Using information to commence inspections</vt:lpstr>
      <vt:lpstr>Trigger | When is an inspection ‘triggered’ from a digital system perspective?</vt:lpstr>
      <vt:lpstr>Trigger</vt:lpstr>
      <vt:lpstr>Tool 3 – Triggering inspections from complaints and referrals</vt:lpstr>
      <vt:lpstr>Focus | Define the purpose and approach of compliance inspections</vt:lpstr>
      <vt:lpstr>Focus | Define the purpose and approach of compliance inspections</vt:lpstr>
      <vt:lpstr>Focus</vt:lpstr>
      <vt:lpstr>PowerPoint Presentation</vt:lpstr>
      <vt:lpstr>Plan your inspection overview</vt:lpstr>
      <vt:lpstr>Better Practice Inspection Process | Plan</vt:lpstr>
      <vt:lpstr>Communicate requirements</vt:lpstr>
      <vt:lpstr>Schedule</vt:lpstr>
      <vt:lpstr>Prepare</vt:lpstr>
      <vt:lpstr>Notify</vt:lpstr>
      <vt:lpstr>PowerPoint Presentation</vt:lpstr>
      <vt:lpstr>Conduct overview</vt:lpstr>
      <vt:lpstr>Better Practice Inspection Process | Conduct</vt:lpstr>
      <vt:lpstr>Collect information</vt:lpstr>
      <vt:lpstr>Collect information cont.</vt:lpstr>
      <vt:lpstr>Review</vt:lpstr>
      <vt:lpstr>PowerPoint Presentation</vt:lpstr>
      <vt:lpstr>Record and assess overview</vt:lpstr>
      <vt:lpstr>Better Practice Inspection Process | Record and assess</vt:lpstr>
      <vt:lpstr>Record and assess information</vt:lpstr>
      <vt:lpstr>Record and assess information</vt:lpstr>
      <vt:lpstr>Decision</vt:lpstr>
      <vt:lpstr>PowerPoint Presentation</vt:lpstr>
      <vt:lpstr>Close-out overview</vt:lpstr>
      <vt:lpstr>Better Practice Inspection Process | Close-out</vt:lpstr>
      <vt:lpstr>Escalate or refer</vt:lpstr>
      <vt:lpstr>Conduct remedial action </vt:lpstr>
      <vt:lpstr>Record 'no action'</vt:lpstr>
      <vt:lpstr>Close out activity and follow-up</vt:lpstr>
      <vt:lpstr>Pause and reflect | Summary of Part B – design and implement </vt:lpstr>
      <vt:lpstr>PowerPoint Presentation</vt:lpstr>
      <vt:lpstr>Review the regulatory tools available to you</vt:lpstr>
      <vt:lpstr>Reflect on your regulatory posture</vt:lpstr>
      <vt:lpstr>Model Inspection Measures</vt:lpstr>
      <vt:lpstr>Review whether you are using information effectively to detect risk</vt:lpstr>
      <vt:lpstr>Know your information inputs and store them with future use in mind</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Helena Worthington (DTF)</cp:lastModifiedBy>
  <cp:revision>3</cp:revision>
  <cp:lastPrinted>2024-09-11T02:29:14Z</cp:lastPrinted>
  <dcterms:created xsi:type="dcterms:W3CDTF">2023-04-25T01:08:19Z</dcterms:created>
  <dcterms:modified xsi:type="dcterms:W3CDTF">2025-04-29T22:40:07Z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2024-09-23T01:31:27Z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c8b38749-e3e8-40a1-a050-1df844c97abc</vt:lpwstr>
  </property>
  <property fmtid="{D5CDD505-2E9C-101B-9397-08002B2CF9AE}" pid="10" name="MSIP_Label_7158ebbd-6c5e-441f-bfc9-4eb8c11e3978_ContentBits">
    <vt:lpwstr>2</vt:lpwstr>
  </property>
  <property fmtid="{D5CDD505-2E9C-101B-9397-08002B2CF9AE}" pid="11" name="ClassificationContentMarkingFooterLocations">
    <vt:lpwstr>Report - Core:6</vt:lpwstr>
  </property>
  <property fmtid="{D5CDD505-2E9C-101B-9397-08002B2CF9AE}" pid="12" name="ClassificationContentMarkingFooterText">
    <vt:lpwstr>OFFICIAL</vt:lpwstr>
  </property>
</Properties>
</file>