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4"/>
  </p:sldMasterIdLst>
  <p:notesMasterIdLst>
    <p:notesMasterId r:id="rId37"/>
  </p:notesMasterIdLst>
  <p:handoutMasterIdLst>
    <p:handoutMasterId r:id="rId38"/>
  </p:handoutMasterIdLst>
  <p:sldIdLst>
    <p:sldId id="2147375065" r:id="rId5"/>
    <p:sldId id="404" r:id="rId6"/>
    <p:sldId id="2147375126" r:id="rId7"/>
    <p:sldId id="2147375140" r:id="rId8"/>
    <p:sldId id="2147375082" r:id="rId9"/>
    <p:sldId id="2147375083" r:id="rId10"/>
    <p:sldId id="336" r:id="rId11"/>
    <p:sldId id="2147375142" r:id="rId12"/>
    <p:sldId id="2147375125" r:id="rId13"/>
    <p:sldId id="2147375129" r:id="rId14"/>
    <p:sldId id="2147375130" r:id="rId15"/>
    <p:sldId id="2147375066" r:id="rId16"/>
    <p:sldId id="2147375143" r:id="rId17"/>
    <p:sldId id="2147375144" r:id="rId18"/>
    <p:sldId id="2147375145" r:id="rId19"/>
    <p:sldId id="2147375146" r:id="rId20"/>
    <p:sldId id="2147375128" r:id="rId21"/>
    <p:sldId id="2147375087" r:id="rId22"/>
    <p:sldId id="2147375088" r:id="rId23"/>
    <p:sldId id="2147375135" r:id="rId24"/>
    <p:sldId id="2147375147" r:id="rId25"/>
    <p:sldId id="2147375170" r:id="rId26"/>
    <p:sldId id="2147375171" r:id="rId27"/>
    <p:sldId id="2147375174" r:id="rId28"/>
    <p:sldId id="2147375173" r:id="rId29"/>
    <p:sldId id="2147375175" r:id="rId30"/>
    <p:sldId id="2147375176" r:id="rId31"/>
    <p:sldId id="2147375141" r:id="rId32"/>
    <p:sldId id="2147375127" r:id="rId33"/>
    <p:sldId id="2145706821" r:id="rId34"/>
    <p:sldId id="2145706825" r:id="rId35"/>
    <p:sldId id="267" r:id="rId36"/>
  </p:sldIdLst>
  <p:sldSz cx="12192000" cy="6858000"/>
  <p:notesSz cx="6858000" cy="9144000"/>
  <p:embeddedFontLst>
    <p:embeddedFont>
      <p:font typeface="Segoe UI" panose="020B0502040204020203" pitchFamily="34" charset="0"/>
      <p:regular r:id="rId39"/>
      <p:bold r:id="rId40"/>
      <p:italic r:id="rId41"/>
      <p:boldItalic r:id="rId42"/>
    </p:embeddedFont>
    <p:embeddedFont>
      <p:font typeface="Segoe UI Semibold" panose="020B0702040204020203" pitchFamily="34" charset="0"/>
      <p:bold r:id="rId43"/>
      <p:boldItalic r:id="rId44"/>
    </p:embeddedFont>
    <p:embeddedFont>
      <p:font typeface="VIC" panose="00000500000000000000" pitchFamily="50" charset="0"/>
      <p:regular r:id="rId45"/>
      <p:bold r:id="rId46"/>
      <p:italic r:id="rId47"/>
      <p:boldItalic r:id="rId48"/>
    </p:embeddedFont>
    <p:embeddedFont>
      <p:font typeface="VIC SemiBold" panose="00000700000000000000" pitchFamily="50"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397857-0053-44DD-ACB3-43B908A09547}">
          <p14:sldIdLst>
            <p14:sldId id="2147375065"/>
            <p14:sldId id="404"/>
            <p14:sldId id="2147375126"/>
            <p14:sldId id="2147375140"/>
            <p14:sldId id="2147375082"/>
            <p14:sldId id="2147375083"/>
            <p14:sldId id="336"/>
            <p14:sldId id="2147375142"/>
            <p14:sldId id="2147375125"/>
            <p14:sldId id="2147375129"/>
            <p14:sldId id="2147375130"/>
            <p14:sldId id="2147375066"/>
            <p14:sldId id="2147375143"/>
            <p14:sldId id="2147375144"/>
            <p14:sldId id="2147375145"/>
            <p14:sldId id="2147375146"/>
            <p14:sldId id="2147375128"/>
            <p14:sldId id="2147375087"/>
            <p14:sldId id="2147375088"/>
            <p14:sldId id="2147375135"/>
            <p14:sldId id="2147375147"/>
            <p14:sldId id="2147375170"/>
            <p14:sldId id="2147375171"/>
            <p14:sldId id="2147375174"/>
            <p14:sldId id="2147375173"/>
            <p14:sldId id="2147375175"/>
            <p14:sldId id="2147375176"/>
            <p14:sldId id="2147375141"/>
            <p14:sldId id="2147375127"/>
            <p14:sldId id="2145706821"/>
          </p14:sldIdLst>
        </p14:section>
        <p14:section name="Version control" id="{84A4EFAD-57EF-47F1-99A6-6CB27967A1D0}">
          <p14:sldIdLst>
            <p14:sldId id="2145706825"/>
            <p14:sldId id="267"/>
          </p14:sldIdLst>
        </p14:section>
      </p14:sectionLst>
    </p:ext>
    <p:ext uri="{EFAFB233-063F-42B5-8137-9DF3F51BA10A}">
      <p15:sldGuideLst xmlns:p15="http://schemas.microsoft.com/office/powerpoint/2012/main">
        <p15:guide id="2" pos="1028" userDrawn="1">
          <p15:clr>
            <a:srgbClr val="A4A3A4"/>
          </p15:clr>
        </p15:guide>
        <p15:guide id="3" orient="horz" pos="3067" userDrawn="1">
          <p15:clr>
            <a:srgbClr val="A4A3A4"/>
          </p15:clr>
        </p15:guide>
        <p15:guide id="4" orient="horz" pos="640" userDrawn="1">
          <p15:clr>
            <a:srgbClr val="A4A3A4"/>
          </p15:clr>
        </p15:guide>
        <p15:guide id="5" pos="7015" userDrawn="1">
          <p15:clr>
            <a:srgbClr val="A4A3A4"/>
          </p15:clr>
        </p15:guide>
        <p15:guide id="6" orient="horz" pos="15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17522-DB72-EDF3-D52E-1C7C88B5BBF8}" name="Naomi Davison (DTF)" initials="ND(" userId="S::naomi.davison@dtf.vic.gov.au::7c048d42-e8f9-49f2-a768-52971254ba02" providerId="AD"/>
  <p188:author id="{60EB9E25-8F72-2DAC-F159-12A0A4C24B88}" name="Gavan Dwyer" initials="" userId="S::gdwyer@marsdenjacob.com.au::3ea66af8-35a3-4370-b126-1b2777ffbd98" providerId="AD"/>
  <p188:author id="{1E226431-0C15-E18C-61D3-6C095D46D58A}" name="Nick Williams (DTF)" initials="NW" userId="S::nick.williams@dtf.vic.gov.au::abb660e0-7f0c-4a88-8789-af0e40f9800b" providerId="AD"/>
  <p188:author id="{ECF8CF34-2CDF-5B80-E6C0-72591B5F9976}" name="Amber Berzins" initials="AB" userId="S::aberzins@marsdenjacob.com.au::ff370e30-06df-46f2-8c9c-301a1de20767" providerId="AD"/>
  <p188:author id="{055F8A36-CD5A-4FAA-1348-3DD3579929DA}" name="Deidre Steain (DTF)" initials="DS" userId="S::Deidre.Steain@dtf.vic.gov.au::bff38cff-0d6b-40d7-98b8-0cb614c3cc98" providerId="AD"/>
  <p188:author id="{485CDF36-B650-14E2-77FB-51D9C7ED986D}" name="Irene Wu (DTF)" initials="IW(" userId="S::irene.wu@dtf.vic.gov.au::d5b37496-e0b9-4249-80a8-391e97e6ac03" providerId="AD"/>
  <p188:author id="{B59EB949-B9CC-0A98-D596-F79D2539A421}" name="Matthew Clarke" initials="MC" userId="S::mclarke@marsdenjacob.com.au::96c342bc-a527-4e9f-ab27-5055ac2f6224" providerId="AD"/>
  <p188:author id="{4BF1174B-3159-7BD3-09AD-B6A6E4DBF490}" name="Yasmin Bushby (DTF)" initials="Y(" userId="S::yasmin.bushby@dtf.vic.gov.au::ea9ecf1d-9f4d-4de5-9a6c-63539d7dfdd8" providerId="AD"/>
  <p188:author id="{085E614F-4902-02B2-6B30-FE09F81DBECD}" name="James Caldwell"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937AD888-A90D-709D-3563-75928EC159C9}" name="Lyndall Thomas" initials="LT" userId="2864e396c7229eee" providerId="Windows Live"/>
  <p188:author id="{CB7D31B0-D082-A9B0-C1A5-ACF6D822E60E}" name="Clea Wiebenga (DTF)" initials="CW(" userId="S::clea.wiebenga@dtf.vic.gov.au::8f1f2915-1469-4e89-8912-342ce859eceb" providerId="AD"/>
  <p188:author id="{F66B09CC-D2CE-BDF2-2F3A-AD03978F6BBE}" name="Susan Zhao (DTF)" initials="S(" userId="S::susan.zhao@dtf.vic.gov.au::53b95d9a-ed1f-4ee2-918e-7c117f69b6d0" providerId="AD"/>
  <p188:author id="{C96E34DC-BB08-034D-625A-C63BA7BDE189}" name="Anne Cole (DTF)" initials="AC(" userId="S::anne.cole@dtf.vic.gov.au::4538fc8f-7f70-405a-8158-bb602d7a6a29" providerId="AD"/>
  <p188:author id="{261DB5F4-BB81-85C4-CFDA-5EE7FDBD1B5A}" name="Lachlan Hislop (DTF)" initials="LH" userId="S::lachlan.hislop@dtf.vic.gov.au::74bf0322-c55b-48bb-b075-d23b9618f2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86337"/>
    <a:srgbClr val="4C9E61"/>
    <a:srgbClr val="E4F4E8"/>
    <a:srgbClr val="232B39"/>
    <a:srgbClr val="D0DFD2"/>
    <a:srgbClr val="6EC485"/>
    <a:srgbClr val="5BBD74"/>
    <a:srgbClr val="00264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2B896-F6FB-405E-8224-11E018A1A56F}" v="2" dt="2025-06-17T01:29:58.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380" autoAdjust="0"/>
  </p:normalViewPr>
  <p:slideViewPr>
    <p:cSldViewPr snapToGrid="0">
      <p:cViewPr varScale="1">
        <p:scale>
          <a:sx n="110" d="100"/>
          <a:sy n="110" d="100"/>
        </p:scale>
        <p:origin x="456" y="108"/>
      </p:cViewPr>
      <p:guideLst>
        <p:guide pos="1028"/>
        <p:guide orient="horz" pos="3067"/>
        <p:guide orient="horz" pos="640"/>
        <p:guide pos="7015"/>
        <p:guide orient="horz" pos="157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20/06/2025</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20/06/2025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900"/>
      </a:spcAft>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59794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r>
              <a:rPr lang="en-AU" sz="1800" dirty="0">
                <a:solidFill>
                  <a:srgbClr val="232B39"/>
                </a:solidFill>
                <a:effectLst/>
                <a:latin typeface="VIC" panose="00000500000000000000" pitchFamily="50" charset="0"/>
                <a:ea typeface="MS Mincho" panose="02020609040205080304" pitchFamily="49" charset="-128"/>
                <a:cs typeface="Times New Roman" panose="02020603050405020304" pitchFamily="18" charset="0"/>
              </a:rPr>
              <a:t>Not only should elements be objective, but they should be objectively applied where possible (meaning regulators should not generally have discretion to choose which elements to have regard </a:t>
            </a:r>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886E-C207-0720-9009-0381DFAB0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35091-5AB0-06F1-399B-10D566446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915D4-2DDA-EF3B-E848-C62E6B0B565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4031F15-85F3-2161-B202-ED22DA7AD9B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1554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AC0B-6EB7-8307-6596-DFEC5FB30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B6A7-1230-26A3-278B-76746CCB1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3D2E-665D-7280-0D73-E5888C0B99B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E6F810-C07A-A359-2EE5-2C86B0DE8EA3}"/>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11970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E620-8AFE-8D57-B265-B3579F639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1BAD2-6812-DEC9-DAE1-9D831DC58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F727C-8A42-364A-1163-15AF4FE2C2A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A6ADB14-AB1A-127A-D26A-F153D120FE2A}"/>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412440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1D36-0DCC-51B5-12A3-BB45088A4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31651-924E-E929-C48E-A8F19291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ABD83-DAA2-2612-E472-6565E453C7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469ACF2-C19D-5641-3219-2F492A714A2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5218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562A-FB32-C495-B1E7-DC9F89179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F4FDF-5B10-9AD9-8C91-091FB0229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1F13C-9531-B95E-39A2-AE8306179B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299612B-7649-137A-1C28-7475E620395C}"/>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6135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28960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94311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D020-74EE-DADD-1CA1-4383F5304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4678A-EE42-215B-9CA8-02131FB44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12101-ABA3-07FA-1243-62A0F44F7E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C38BDE-D140-E74C-F698-3982E35CE0ED}"/>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8510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5009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6BBF1-733D-DDB4-EB4D-CE4B551E3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CA874-8A98-DE97-FE13-A05AF486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2A2CA-4727-E345-E26A-BD6A87AF19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61AE30D-B4A9-30C4-CFC5-AC3A10DA35E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95212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FA66-40A1-C896-EC41-F2093F969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1D6BE-53EA-5469-1FC9-E76BE7243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015B4-0E12-8454-4CFE-CCD6544AA3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DAED68-14BA-EAED-2039-B59A42115064}"/>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69951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086528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7FB4-C56D-ABAD-3584-3031795E1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9EEE3-4D67-84ED-6B8D-41A3FDC7F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D619F-416E-7711-4582-8626DD9ADF5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1924944-BECF-FF21-6CC9-7CB94414F55A}"/>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33517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8348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67775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29</a:t>
            </a:fld>
            <a:endParaRPr lang="en-AU"/>
          </a:p>
        </p:txBody>
      </p:sp>
    </p:spTree>
    <p:extLst>
      <p:ext uri="{BB962C8B-B14F-4D97-AF65-F5344CB8AC3E}">
        <p14:creationId xmlns:p14="http://schemas.microsoft.com/office/powerpoint/2010/main" val="840462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30</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a:t>
            </a:fld>
            <a:endParaRPr lang="en-AU"/>
          </a:p>
        </p:txBody>
      </p:sp>
    </p:spTree>
    <p:extLst>
      <p:ext uri="{BB962C8B-B14F-4D97-AF65-F5344CB8AC3E}">
        <p14:creationId xmlns:p14="http://schemas.microsoft.com/office/powerpoint/2010/main" val="2407305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31</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37102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1244-A768-0DF3-331B-A566F0110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8BA1F-C40B-0321-4344-18687385C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D07EC-5960-6D22-EC12-4278813C9C1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9351A8-2B54-1A96-74BE-884385821AA0}"/>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86827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AC86-8B57-9487-1289-6668FF377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F6C8A-A8AF-E410-B827-716A61271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322EB-72B0-E92E-435B-AB397908E3B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F6DFB88-89C2-5A9C-F210-EE0FD4F2E9D2}"/>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21553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5009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124396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6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400014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18755" y="1585"/>
            <a:ext cx="12214021" cy="6868800"/>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2" y="1122363"/>
            <a:ext cx="2808289" cy="2135187"/>
          </a:xfrm>
          <a:prstGeom prst="rect">
            <a:avLst/>
          </a:prstGeom>
        </p:spPr>
        <p:txBody>
          <a:bodyPr anchor="t" anchorCtr="0">
            <a:noAutofit/>
          </a:bodyPr>
          <a:lstStyle>
            <a:lvl1pPr>
              <a:defRPr sz="3000"/>
            </a:lvl1pPr>
          </a:lstStyle>
          <a:p>
            <a:r>
              <a:rPr lang="en-US"/>
              <a:t>Add title</a:t>
            </a:r>
            <a:endParaRPr lang="en-AU"/>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3387396"/>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lvl1pPr>
              <a:defRPr/>
            </a:lvl1pPr>
          </a:lstStyle>
          <a:p>
            <a:pPr lvl="0"/>
            <a:r>
              <a:rPr lang="en-AU"/>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2819" y="0"/>
            <a:ext cx="12200953" cy="6878132"/>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5346972" y="846593"/>
            <a:ext cx="4639538" cy="3546345"/>
          </a:xfrm>
          <a:prstGeom prst="rect">
            <a:avLst/>
          </a:prstGeom>
        </p:spPr>
        <p:txBody>
          <a:bodyPr anchor="b">
            <a:noAutofit/>
          </a:bodyPr>
          <a:lstStyle>
            <a:lvl1pPr algn="r">
              <a:defRPr sz="3800" i="1">
                <a:solidFill>
                  <a:schemeClr val="bg1"/>
                </a:solidFill>
                <a:latin typeface="+mn-lt"/>
              </a:defRPr>
            </a:lvl1pPr>
          </a:lstStyle>
          <a:p>
            <a:r>
              <a:rPr lang="en-US"/>
              <a:t>Insert quote text here</a:t>
            </a:r>
            <a:endParaRPr lang="en-AU"/>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8700635" y="4678819"/>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9427" y="-526"/>
            <a:ext cx="12232734"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630238" y="457200"/>
            <a:ext cx="4875212" cy="1600200"/>
          </a:xfrm>
          <a:prstGeom prst="rect">
            <a:avLst/>
          </a:prstGeom>
        </p:spPr>
        <p:txBody>
          <a:bodyPr anchor="b">
            <a:noAutofit/>
          </a:bodyPr>
          <a:lstStyle>
            <a:lvl1pPr>
              <a:defRPr sz="3800">
                <a:solidFill>
                  <a:schemeClr val="bg1"/>
                </a:solidFill>
              </a:defRPr>
            </a:lvl1pPr>
          </a:lstStyle>
          <a:p>
            <a:r>
              <a:rPr lang="en-US"/>
              <a:t>Thank you/ questions</a:t>
            </a:r>
            <a:endParaRPr lang="en-AU"/>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630238" y="3429000"/>
            <a:ext cx="4167905" cy="2439987"/>
          </a:xfrm>
        </p:spPr>
        <p:txBody>
          <a:bodyPr anchor="b" anchorCtr="0">
            <a:normAutofit/>
          </a:bodyPr>
          <a:lstStyle>
            <a:lvl1pPr marL="0" indent="0">
              <a:spcBef>
                <a:spcPts val="600"/>
              </a:spcBef>
              <a:buNone/>
              <a:defRPr sz="2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name</a:t>
            </a:r>
          </a:p>
          <a:p>
            <a:pPr lvl="0"/>
            <a:r>
              <a:rPr lang="en-US"/>
              <a:t>Job Title</a:t>
            </a:r>
          </a:p>
          <a:p>
            <a:pPr lvl="0"/>
            <a:r>
              <a:rPr lang="en-US"/>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information@dtf.vic.gov.au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icture)">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28C4F348-4D0F-452D-99AF-4DDC648A46B4}"/>
              </a:ext>
            </a:extLst>
          </p:cNvPr>
          <p:cNvGrpSpPr/>
          <p:nvPr/>
        </p:nvGrpSpPr>
        <p:grpSpPr>
          <a:xfrm>
            <a:off x="-4387" y="657225"/>
            <a:ext cx="12203745" cy="6200942"/>
            <a:chOff x="1519237" y="1109662"/>
            <a:chExt cx="9129503" cy="4638864"/>
          </a:xfrm>
        </p:grpSpPr>
        <p:sp>
          <p:nvSpPr>
            <p:cNvPr id="15" name="Freeform: Shape 14">
              <a:extLst>
                <a:ext uri="{FF2B5EF4-FFF2-40B4-BE49-F238E27FC236}">
                  <a16:creationId xmlns:a16="http://schemas.microsoft.com/office/drawing/2014/main" id="{54DEA174-3E65-4528-B491-E22FA71608A6}"/>
                </a:ext>
              </a:extLst>
            </p:cNvPr>
            <p:cNvSpPr/>
            <p:nvPr/>
          </p:nvSpPr>
          <p:spPr>
            <a:xfrm>
              <a:off x="5370271" y="1109662"/>
              <a:ext cx="5278469" cy="4110894"/>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B740C90B-9902-4CF2-9A33-CB9E540313CC}"/>
                </a:ext>
              </a:extLst>
            </p:cNvPr>
            <p:cNvSpPr/>
            <p:nvPr/>
          </p:nvSpPr>
          <p:spPr>
            <a:xfrm>
              <a:off x="1519237" y="1786222"/>
              <a:ext cx="5077967" cy="3962304"/>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grpSp>
      <p:sp>
        <p:nvSpPr>
          <p:cNvPr id="39" name="Picture Placeholder 38">
            <a:extLst>
              <a:ext uri="{FF2B5EF4-FFF2-40B4-BE49-F238E27FC236}">
                <a16:creationId xmlns:a16="http://schemas.microsoft.com/office/drawing/2014/main" id="{85C71503-9FE2-4FB3-AC93-B5118C7A61FD}"/>
              </a:ext>
            </a:extLst>
          </p:cNvPr>
          <p:cNvSpPr>
            <a:spLocks noGrp="1"/>
          </p:cNvSpPr>
          <p:nvPr>
            <p:ph type="pic" sz="quarter" idx="13" hasCustomPrompt="1"/>
          </p:nvPr>
        </p:nvSpPr>
        <p:spPr>
          <a:xfrm>
            <a:off x="97" y="-16387"/>
            <a:ext cx="6809545" cy="3456000"/>
          </a:xfrm>
          <a:custGeom>
            <a:avLst/>
            <a:gdLst>
              <a:gd name="connsiteX0" fmla="*/ 0 w 5180770"/>
              <a:gd name="connsiteY0" fmla="*/ 0 h 3456000"/>
              <a:gd name="connsiteX1" fmla="*/ 5180770 w 5180770"/>
              <a:gd name="connsiteY1" fmla="*/ 0 h 3456000"/>
              <a:gd name="connsiteX2" fmla="*/ 5180770 w 5180770"/>
              <a:gd name="connsiteY2" fmla="*/ 3456000 h 3456000"/>
              <a:gd name="connsiteX3" fmla="*/ 0 w 5180770"/>
              <a:gd name="connsiteY3" fmla="*/ 3456000 h 3456000"/>
              <a:gd name="connsiteX4" fmla="*/ 0 w 5180770"/>
              <a:gd name="connsiteY4" fmla="*/ 0 h 3456000"/>
              <a:gd name="connsiteX0" fmla="*/ 0 w 5180770"/>
              <a:gd name="connsiteY0" fmla="*/ 0 h 3456000"/>
              <a:gd name="connsiteX1" fmla="*/ 5180770 w 5180770"/>
              <a:gd name="connsiteY1" fmla="*/ 0 h 3456000"/>
              <a:gd name="connsiteX2" fmla="*/ 5177791 w 5180770"/>
              <a:gd name="connsiteY2" fmla="*/ 680243 h 3456000"/>
              <a:gd name="connsiteX3" fmla="*/ 5180770 w 5180770"/>
              <a:gd name="connsiteY3" fmla="*/ 3456000 h 3456000"/>
              <a:gd name="connsiteX4" fmla="*/ 0 w 5180770"/>
              <a:gd name="connsiteY4" fmla="*/ 3456000 h 3456000"/>
              <a:gd name="connsiteX5" fmla="*/ 0 w 5180770"/>
              <a:gd name="connsiteY5" fmla="*/ 0 h 3456000"/>
              <a:gd name="connsiteX0" fmla="*/ 0 w 5181733"/>
              <a:gd name="connsiteY0" fmla="*/ 0 h 3456000"/>
              <a:gd name="connsiteX1" fmla="*/ 5180770 w 5181733"/>
              <a:gd name="connsiteY1" fmla="*/ 0 h 3456000"/>
              <a:gd name="connsiteX2" fmla="*/ 5177791 w 5181733"/>
              <a:gd name="connsiteY2" fmla="*/ 680243 h 3456000"/>
              <a:gd name="connsiteX3" fmla="*/ 5180770 w 5181733"/>
              <a:gd name="connsiteY3" fmla="*/ 3456000 h 3456000"/>
              <a:gd name="connsiteX4" fmla="*/ 0 w 5181733"/>
              <a:gd name="connsiteY4" fmla="*/ 3456000 h 3456000"/>
              <a:gd name="connsiteX5" fmla="*/ 0 w 5181733"/>
              <a:gd name="connsiteY5"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180770"/>
              <a:gd name="connsiteY0" fmla="*/ 0 h 3456000"/>
              <a:gd name="connsiteX1" fmla="*/ 5180770 w 5180770"/>
              <a:gd name="connsiteY1" fmla="*/ 0 h 3456000"/>
              <a:gd name="connsiteX2" fmla="*/ 5171441 w 5180770"/>
              <a:gd name="connsiteY2" fmla="*/ 521493 h 3456000"/>
              <a:gd name="connsiteX3" fmla="*/ 5177791 w 5180770"/>
              <a:gd name="connsiteY3" fmla="*/ 680243 h 3456000"/>
              <a:gd name="connsiteX4" fmla="*/ 5180770 w 5180770"/>
              <a:gd name="connsiteY4" fmla="*/ 3456000 h 3456000"/>
              <a:gd name="connsiteX5" fmla="*/ 0 w 5180770"/>
              <a:gd name="connsiteY5" fmla="*/ 3456000 h 3456000"/>
              <a:gd name="connsiteX6" fmla="*/ 0 w 5180770"/>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489"/>
              <a:gd name="connsiteY0" fmla="*/ 0 h 3456000"/>
              <a:gd name="connsiteX1" fmla="*/ 6819070 w 6819489"/>
              <a:gd name="connsiteY1" fmla="*/ 0 h 3456000"/>
              <a:gd name="connsiteX2" fmla="*/ 6485891 w 6819489"/>
              <a:gd name="connsiteY2" fmla="*/ 667543 h 3456000"/>
              <a:gd name="connsiteX3" fmla="*/ 5177791 w 6819489"/>
              <a:gd name="connsiteY3" fmla="*/ 680243 h 3456000"/>
              <a:gd name="connsiteX4" fmla="*/ 5180770 w 6819489"/>
              <a:gd name="connsiteY4" fmla="*/ 3456000 h 3456000"/>
              <a:gd name="connsiteX5" fmla="*/ 0 w 6819489"/>
              <a:gd name="connsiteY5" fmla="*/ 3456000 h 3456000"/>
              <a:gd name="connsiteX6" fmla="*/ 0 w 6819489"/>
              <a:gd name="connsiteY6" fmla="*/ 0 h 3456000"/>
              <a:gd name="connsiteX0" fmla="*/ 0 w 6820785"/>
              <a:gd name="connsiteY0" fmla="*/ 0 h 3456000"/>
              <a:gd name="connsiteX1" fmla="*/ 6819070 w 6820785"/>
              <a:gd name="connsiteY1" fmla="*/ 0 h 3456000"/>
              <a:gd name="connsiteX2" fmla="*/ 6485891 w 6820785"/>
              <a:gd name="connsiteY2" fmla="*/ 667543 h 3456000"/>
              <a:gd name="connsiteX3" fmla="*/ 5177791 w 6820785"/>
              <a:gd name="connsiteY3" fmla="*/ 680243 h 3456000"/>
              <a:gd name="connsiteX4" fmla="*/ 5180770 w 6820785"/>
              <a:gd name="connsiteY4" fmla="*/ 3456000 h 3456000"/>
              <a:gd name="connsiteX5" fmla="*/ 0 w 6820785"/>
              <a:gd name="connsiteY5" fmla="*/ 3456000 h 3456000"/>
              <a:gd name="connsiteX6" fmla="*/ 0 w 6820785"/>
              <a:gd name="connsiteY6" fmla="*/ 0 h 3456000"/>
              <a:gd name="connsiteX0" fmla="*/ 0 w 6828351"/>
              <a:gd name="connsiteY0" fmla="*/ 0 h 3456000"/>
              <a:gd name="connsiteX1" fmla="*/ 6819070 w 6828351"/>
              <a:gd name="connsiteY1" fmla="*/ 0 h 3456000"/>
              <a:gd name="connsiteX2" fmla="*/ 6485891 w 6828351"/>
              <a:gd name="connsiteY2" fmla="*/ 667543 h 3456000"/>
              <a:gd name="connsiteX3" fmla="*/ 5177791 w 6828351"/>
              <a:gd name="connsiteY3" fmla="*/ 680243 h 3456000"/>
              <a:gd name="connsiteX4" fmla="*/ 5180770 w 6828351"/>
              <a:gd name="connsiteY4" fmla="*/ 3456000 h 3456000"/>
              <a:gd name="connsiteX5" fmla="*/ 0 w 6828351"/>
              <a:gd name="connsiteY5" fmla="*/ 3456000 h 3456000"/>
              <a:gd name="connsiteX6" fmla="*/ 0 w 682835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9449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7274281"/>
              <a:gd name="connsiteY0" fmla="*/ 0 h 3456000"/>
              <a:gd name="connsiteX1" fmla="*/ 6809545 w 7274281"/>
              <a:gd name="connsiteY1" fmla="*/ 2382 h 3456000"/>
              <a:gd name="connsiteX2" fmla="*/ 6490653 w 7274281"/>
              <a:gd name="connsiteY2" fmla="*/ 677068 h 3456000"/>
              <a:gd name="connsiteX3" fmla="*/ 5177791 w 7274281"/>
              <a:gd name="connsiteY3" fmla="*/ 680243 h 3456000"/>
              <a:gd name="connsiteX4" fmla="*/ 5180770 w 7274281"/>
              <a:gd name="connsiteY4" fmla="*/ 3456000 h 3456000"/>
              <a:gd name="connsiteX5" fmla="*/ 0 w 7274281"/>
              <a:gd name="connsiteY5" fmla="*/ 3456000 h 3456000"/>
              <a:gd name="connsiteX6" fmla="*/ 0 w 7274281"/>
              <a:gd name="connsiteY6" fmla="*/ 0 h 3456000"/>
              <a:gd name="connsiteX0" fmla="*/ 0 w 7247880"/>
              <a:gd name="connsiteY0" fmla="*/ 0 h 3456000"/>
              <a:gd name="connsiteX1" fmla="*/ 6809545 w 7247880"/>
              <a:gd name="connsiteY1" fmla="*/ 2382 h 3456000"/>
              <a:gd name="connsiteX2" fmla="*/ 6490653 w 7247880"/>
              <a:gd name="connsiteY2" fmla="*/ 677068 h 3456000"/>
              <a:gd name="connsiteX3" fmla="*/ 5177791 w 7247880"/>
              <a:gd name="connsiteY3" fmla="*/ 680243 h 3456000"/>
              <a:gd name="connsiteX4" fmla="*/ 5180770 w 7247880"/>
              <a:gd name="connsiteY4" fmla="*/ 3456000 h 3456000"/>
              <a:gd name="connsiteX5" fmla="*/ 0 w 7247880"/>
              <a:gd name="connsiteY5" fmla="*/ 3456000 h 3456000"/>
              <a:gd name="connsiteX6" fmla="*/ 0 w 7247880"/>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72469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389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61720 w 6809545"/>
              <a:gd name="connsiteY4" fmla="*/ 3456000 h 3456000"/>
              <a:gd name="connsiteX5" fmla="*/ 0 w 6809545"/>
              <a:gd name="connsiteY5" fmla="*/ 3456000 h 3456000"/>
              <a:gd name="connsiteX6" fmla="*/ 0 w 6809545"/>
              <a:gd name="connsiteY6"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545" h="3456000">
                <a:moveTo>
                  <a:pt x="0" y="0"/>
                </a:moveTo>
                <a:lnTo>
                  <a:pt x="6809545" y="1"/>
                </a:lnTo>
                <a:lnTo>
                  <a:pt x="6485891" y="677068"/>
                </a:lnTo>
                <a:lnTo>
                  <a:pt x="5155566" y="677068"/>
                </a:lnTo>
                <a:cubicBezTo>
                  <a:pt x="5157617" y="1603379"/>
                  <a:pt x="5159669" y="2529689"/>
                  <a:pt x="5161720" y="3456000"/>
                </a:cubicBezTo>
                <a:lnTo>
                  <a:pt x="0" y="3456000"/>
                </a:lnTo>
                <a:lnTo>
                  <a:pt x="0" y="0"/>
                </a:lnTo>
                <a:close/>
              </a:path>
            </a:pathLst>
          </a:custGeom>
          <a:solidFill>
            <a:schemeClr val="tx1"/>
          </a:solidFill>
        </p:spPr>
        <p:txBody>
          <a:bodyPr anchor="ctr" anchorCtr="0"/>
          <a:lstStyle>
            <a:lvl1pPr>
              <a:defRPr>
                <a:solidFill>
                  <a:schemeClr val="bg1"/>
                </a:solidFill>
              </a:defRPr>
            </a:lvl1pPr>
          </a:lstStyle>
          <a:p>
            <a:r>
              <a:rPr lang="en-AU"/>
              <a:t>Add a picture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
        <p:nvSpPr>
          <p:cNvPr id="9" name="Title 1">
            <a:extLst>
              <a:ext uri="{FF2B5EF4-FFF2-40B4-BE49-F238E27FC236}">
                <a16:creationId xmlns:a16="http://schemas.microsoft.com/office/drawing/2014/main" id="{678D90EE-A2D1-430C-9EC5-AB15365F6CA9}"/>
              </a:ext>
            </a:extLst>
          </p:cNvPr>
          <p:cNvSpPr>
            <a:spLocks noGrp="1"/>
          </p:cNvSpPr>
          <p:nvPr>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10" name="Text Placeholder 2">
            <a:extLst>
              <a:ext uri="{FF2B5EF4-FFF2-40B4-BE49-F238E27FC236}">
                <a16:creationId xmlns:a16="http://schemas.microsoft.com/office/drawing/2014/main" id="{0EA2C4B4-064A-4A10-8866-F98FF08F5075}"/>
              </a:ext>
            </a:extLst>
          </p:cNvPr>
          <p:cNvSpPr>
            <a:spLocks noGrp="1"/>
          </p:cNvSpPr>
          <p:nvPr>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Tree>
    <p:extLst>
      <p:ext uri="{BB962C8B-B14F-4D97-AF65-F5344CB8AC3E}">
        <p14:creationId xmlns:p14="http://schemas.microsoft.com/office/powerpoint/2010/main" val="3851045145"/>
      </p:ext>
    </p:extLst>
  </p:cSld>
  <p:clrMapOvr>
    <a:masterClrMapping/>
  </p:clrMapOvr>
  <p:extLst>
    <p:ext uri="{DCECCB84-F9BA-43D5-87BE-67443E8EF086}">
      <p15:sldGuideLst xmlns:p15="http://schemas.microsoft.com/office/powerpoint/2012/main">
        <p15:guide id="1" orient="horz" pos="2160">
          <p15:clr>
            <a:srgbClr val="FBAE40"/>
          </p15:clr>
        </p15:guide>
        <p15:guide id="2" pos="32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39741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832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245173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42528" y="0"/>
            <a:ext cx="12228343" cy="68768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704850" y="657225"/>
            <a:ext cx="9608074"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704850" y="2168525"/>
            <a:ext cx="958922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8111318" y="866"/>
            <a:ext cx="4077026" cy="65281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2817" y="4409749"/>
            <a:ext cx="12194056" cy="2463429"/>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704850" y="657225"/>
            <a:ext cx="73914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704850" y="2168525"/>
            <a:ext cx="86677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33283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AU" noProof="0"/>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763" r:id="rId4"/>
    <p:sldLayoutId id="2147483662" r:id="rId5"/>
    <p:sldLayoutId id="2147483750" r:id="rId6"/>
    <p:sldLayoutId id="2147483650" r:id="rId7"/>
    <p:sldLayoutId id="2147483670" r:id="rId8"/>
    <p:sldLayoutId id="2147483660" r:id="rId9"/>
    <p:sldLayoutId id="2147483654" r:id="rId10"/>
    <p:sldLayoutId id="2147483666" r:id="rId11"/>
    <p:sldLayoutId id="2147483668" r:id="rId12"/>
    <p:sldLayoutId id="2147483657" r:id="rId13"/>
    <p:sldLayoutId id="2147483669" r:id="rId14"/>
    <p:sldLayoutId id="2147483764" r:id="rId15"/>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vic.gov.au/victorian-permissions-framework-guidance" TargetMode="Externa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tf.vic.gov.au/model-legislative-provision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dtf.vic.gov.au/development-model-legislative-provisions" TargetMode="External"/><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vic.gov.au/digital-regulation-capability-mode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www.vic.gov.au/better-practice-permissions-playboo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hyperlink" Target="https://service.vic.gov.au/about-us/partner-with-us/reusable-capabilities#income" TargetMode="External"/><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24.xml"/><Relationship Id="rId16"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29.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hyperlink" Target="https://www.buyingfor.vic.gov.au/state-purchase-contracts-register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vic.gov.au/cyber-security-victorian-government" TargetMode="External"/><Relationship Id="rId5" Type="http://schemas.openxmlformats.org/officeDocument/2006/relationships/hyperlink" Target="https://hubs.buyingfor.vic.gov.au/dm" TargetMode="External"/><Relationship Id="rId4" Type="http://schemas.openxmlformats.org/officeDocument/2006/relationships/hyperlink" Target="https://www.dtf.vic.gov.au/development-model-legislative-provis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vic.gov.au/permissions-practices-and-digitisati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dtf.vic.gov.au/sites/default/files/document/Victorian%20Government%20Risk%20Management%20Framework%20-%20August%20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a:xfrm>
            <a:off x="504825" y="3462650"/>
            <a:ext cx="6819605" cy="1170873"/>
          </a:xfrm>
        </p:spPr>
        <p:txBody>
          <a:bodyPr/>
          <a:lstStyle/>
          <a:p>
            <a:r>
              <a:rPr lang="en-AU" dirty="0"/>
              <a:t>Victorian Framework for Fit and Proper Tests</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Tree>
    <p:extLst>
      <p:ext uri="{BB962C8B-B14F-4D97-AF65-F5344CB8AC3E}">
        <p14:creationId xmlns:p14="http://schemas.microsoft.com/office/powerpoint/2010/main" val="139203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82E76D2C-597E-4008-15D7-1309790B3D69}"/>
              </a:ext>
            </a:extLst>
          </p:cNvPr>
          <p:cNvSpPr>
            <a:spLocks noGrp="1"/>
          </p:cNvSpPr>
          <p:nvPr>
            <p:ph type="sldNum" sz="quarter" idx="12"/>
          </p:nvPr>
        </p:nvSpPr>
        <p:spPr/>
        <p:txBody>
          <a:bodyPr/>
          <a:lstStyle/>
          <a:p>
            <a:fld id="{E4E047A3-478C-4E7E-BF3D-3786245819C0}" type="slidenum">
              <a:rPr lang="en-AU" smtClean="0"/>
              <a:t>9</a:t>
            </a:fld>
            <a:endParaRPr lang="en-AU"/>
          </a:p>
        </p:txBody>
      </p:sp>
      <p:sp>
        <p:nvSpPr>
          <p:cNvPr id="15" name="Title 14">
            <a:extLst>
              <a:ext uri="{FF2B5EF4-FFF2-40B4-BE49-F238E27FC236}">
                <a16:creationId xmlns:a16="http://schemas.microsoft.com/office/drawing/2014/main" id="{C2EB2FD3-CEC2-7B82-FB1C-EBA65DF22844}"/>
              </a:ext>
            </a:extLst>
          </p:cNvPr>
          <p:cNvSpPr>
            <a:spLocks noGrp="1"/>
          </p:cNvSpPr>
          <p:nvPr>
            <p:ph type="title"/>
          </p:nvPr>
        </p:nvSpPr>
        <p:spPr/>
        <p:txBody>
          <a:bodyPr/>
          <a:lstStyle/>
          <a:p>
            <a:r>
              <a:rPr lang="en-US"/>
              <a:t>Step 2: Characteristics</a:t>
            </a:r>
            <a:endParaRPr lang="en-AU" dirty="0"/>
          </a:p>
        </p:txBody>
      </p:sp>
      <p:sp>
        <p:nvSpPr>
          <p:cNvPr id="25" name="Content Placeholder 24">
            <a:extLst>
              <a:ext uri="{FF2B5EF4-FFF2-40B4-BE49-F238E27FC236}">
                <a16:creationId xmlns:a16="http://schemas.microsoft.com/office/drawing/2014/main" id="{4486348B-9D1A-AB63-816C-09FC0A548441}"/>
              </a:ext>
            </a:extLst>
          </p:cNvPr>
          <p:cNvSpPr>
            <a:spLocks noGrp="1"/>
          </p:cNvSpPr>
          <p:nvPr>
            <p:ph idx="1"/>
          </p:nvPr>
        </p:nvSpPr>
        <p:spPr>
          <a:xfrm>
            <a:off x="695324" y="2009698"/>
            <a:ext cx="10515600" cy="4008437"/>
          </a:xfrm>
        </p:spPr>
        <p:txBody>
          <a:bodyPr/>
          <a:lstStyle/>
          <a:p>
            <a:pPr>
              <a:spcBef>
                <a:spcPts val="600"/>
              </a:spcBef>
              <a:spcAft>
                <a:spcPts val="300"/>
              </a:spcAft>
            </a:pPr>
            <a:r>
              <a:rPr kumimoji="0" lang="en-AU" sz="1800" b="0" u="none" strike="noStrike" kern="1200" cap="none" spc="0" normalizeH="0" baseline="0" noProof="0" dirty="0">
                <a:ln>
                  <a:noFill/>
                </a:ln>
                <a:effectLst/>
                <a:uLnTx/>
                <a:uFillTx/>
                <a:latin typeface="+mj-lt"/>
                <a:cs typeface="Segoe UI" panose="020B0502040204020203" pitchFamily="34" charset="0"/>
              </a:rPr>
              <a:t>Determining the characteristics of an inappropriate applicant </a:t>
            </a:r>
          </a:p>
          <a:p>
            <a:pPr lvl="0">
              <a:lnSpc>
                <a:spcPct val="107000"/>
              </a:lnSpc>
              <a:spcBef>
                <a:spcPts val="600"/>
              </a:spcBef>
              <a:defRPr/>
            </a:pPr>
            <a:r>
              <a:rPr lang="en-AU" sz="1200" dirty="0">
                <a:latin typeface="VIC"/>
              </a:rPr>
              <a:t>Regulators </a:t>
            </a:r>
            <a:r>
              <a:rPr kumimoji="0" lang="en-AU" sz="1200" b="0" i="0" u="none" strike="noStrike" kern="1200" cap="none" spc="0" normalizeH="0" baseline="0" noProof="0" dirty="0">
                <a:ln>
                  <a:noFill/>
                </a:ln>
                <a:effectLst/>
                <a:uLnTx/>
                <a:uFillTx/>
                <a:latin typeface="VIC"/>
                <a:ea typeface="+mn-ea"/>
                <a:cs typeface="+mn-cs"/>
              </a:rPr>
              <a:t>can use a wide variety of </a:t>
            </a:r>
            <a:r>
              <a:rPr lang="en-AU" sz="1200" dirty="0">
                <a:latin typeface="VIC"/>
              </a:rPr>
              <a:t>information</a:t>
            </a:r>
            <a:r>
              <a:rPr kumimoji="0" lang="en-AU" sz="1200" b="0" i="0" u="none" strike="noStrike" kern="1200" cap="none" spc="0" normalizeH="0" baseline="0" noProof="0" dirty="0">
                <a:ln>
                  <a:noFill/>
                </a:ln>
                <a:effectLst/>
                <a:uLnTx/>
                <a:uFillTx/>
                <a:latin typeface="VIC"/>
                <a:ea typeface="+mn-ea"/>
                <a:cs typeface="+mn-cs"/>
              </a:rPr>
              <a:t> to undertake FPTs. </a:t>
            </a:r>
            <a:r>
              <a:rPr lang="en-AU" sz="1200" dirty="0">
                <a:latin typeface="VIC"/>
              </a:rPr>
              <a:t>FPT components may be:</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rPr>
              <a:t>characteristics-based e.g. </a:t>
            </a:r>
            <a:r>
              <a:rPr lang="en-AU" sz="1200" dirty="0">
                <a:latin typeface="+mn-lt"/>
                <a:cs typeface="Segoe UI" panose="020B0502040204020203" pitchFamily="34" charset="0"/>
              </a:rPr>
              <a:t>identity, past regulatory compliance, criminal history, financial history </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cs typeface="Segoe UI" panose="020B0502040204020203" pitchFamily="34" charset="0"/>
              </a:rPr>
              <a:t>character-based in limited circumstances e.g. honesty and integrity, associations and motivations.</a:t>
            </a:r>
            <a:endParaRPr lang="en-AU" sz="1200" dirty="0">
              <a:latin typeface="VIC"/>
            </a:endParaRPr>
          </a:p>
          <a:p>
            <a:pPr>
              <a:lnSpc>
                <a:spcPct val="107000"/>
              </a:lnSpc>
              <a:spcBef>
                <a:spcPts val="600"/>
              </a:spcBef>
              <a:defRPr/>
            </a:pPr>
            <a:r>
              <a:rPr lang="en-AU" sz="1200" dirty="0">
                <a:latin typeface="VIC"/>
              </a:rPr>
              <a:t>FPTs must be applied objectively and fairly to all applicants or all applicants who meet a defined criteria to avoid issues of discrimination, regulator capture, and/or conflicts with the </a:t>
            </a:r>
            <a:r>
              <a:rPr lang="en-AU" sz="1200" i="1" dirty="0">
                <a:latin typeface="VIC"/>
              </a:rPr>
              <a:t>Victorian Charter of Human Rights and Responsibilities</a:t>
            </a:r>
            <a:r>
              <a:rPr lang="en-AU" sz="1200" dirty="0">
                <a:latin typeface="VIC"/>
              </a:rPr>
              <a:t>. Using objective characteristics where appropriate increases the likelihood of regulator decisions holding up in court if challenged.</a:t>
            </a:r>
          </a:p>
          <a:p>
            <a:pPr>
              <a:lnSpc>
                <a:spcPct val="107000"/>
              </a:lnSpc>
              <a:spcBef>
                <a:spcPts val="600"/>
              </a:spcBef>
              <a:defRPr/>
            </a:pPr>
            <a:r>
              <a:rPr lang="en-AU" sz="1200" b="1" dirty="0">
                <a:solidFill>
                  <a:schemeClr val="tx1"/>
                </a:solidFill>
                <a:latin typeface="VIC"/>
              </a:rPr>
              <a:t>Characteristics assessed for an FPT should be:</a:t>
            </a:r>
            <a:endParaRPr lang="en-AU" sz="1200" dirty="0"/>
          </a:p>
        </p:txBody>
      </p:sp>
      <p:sp>
        <p:nvSpPr>
          <p:cNvPr id="2" name="Rectangle 1">
            <a:extLst>
              <a:ext uri="{FF2B5EF4-FFF2-40B4-BE49-F238E27FC236}">
                <a16:creationId xmlns:a16="http://schemas.microsoft.com/office/drawing/2014/main" id="{93CC0058-710D-259E-E3EC-89DA3F2CF747}"/>
              </a:ext>
            </a:extLst>
          </p:cNvPr>
          <p:cNvSpPr/>
          <p:nvPr/>
        </p:nvSpPr>
        <p:spPr>
          <a:xfrm>
            <a:off x="695324" y="1178639"/>
            <a:ext cx="10450697" cy="716836"/>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AU" sz="1600">
                <a:solidFill>
                  <a:schemeClr val="tx1"/>
                </a:solidFill>
              </a:rPr>
              <a:t>The primary basis for assessing FPT should be objectively identifiable </a:t>
            </a:r>
            <a:r>
              <a:rPr lang="en-AU" sz="1600" b="1">
                <a:solidFill>
                  <a:schemeClr val="tx1"/>
                </a:solidFill>
              </a:rPr>
              <a:t>characteristics</a:t>
            </a:r>
            <a:r>
              <a:rPr lang="en-AU" sz="1600">
                <a:solidFill>
                  <a:schemeClr val="tx1"/>
                </a:solidFill>
              </a:rPr>
              <a:t>. In exceptional circumstances, a subjective assessment of </a:t>
            </a:r>
            <a:r>
              <a:rPr lang="en-AU" sz="1600" b="1">
                <a:solidFill>
                  <a:schemeClr val="tx1"/>
                </a:solidFill>
              </a:rPr>
              <a:t>character</a:t>
            </a:r>
            <a:r>
              <a:rPr lang="en-AU" sz="1600">
                <a:solidFill>
                  <a:schemeClr val="tx1"/>
                </a:solidFill>
              </a:rPr>
              <a:t> may be appropriate.</a:t>
            </a:r>
          </a:p>
        </p:txBody>
      </p:sp>
      <p:sp>
        <p:nvSpPr>
          <p:cNvPr id="6" name="Rectangle 5">
            <a:extLst>
              <a:ext uri="{FF2B5EF4-FFF2-40B4-BE49-F238E27FC236}">
                <a16:creationId xmlns:a16="http://schemas.microsoft.com/office/drawing/2014/main" id="{2E884AE9-A86A-D9A5-9648-C5559F3619A6}"/>
              </a:ext>
            </a:extLst>
          </p:cNvPr>
          <p:cNvSpPr/>
          <p:nvPr/>
        </p:nvSpPr>
        <p:spPr>
          <a:xfrm>
            <a:off x="695325" y="4389925"/>
            <a:ext cx="225230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Closely linked </a:t>
            </a:r>
            <a:r>
              <a:rPr lang="en-AU" sz="1150" dirty="0">
                <a:solidFill>
                  <a:schemeClr val="tx1"/>
                </a:solidFill>
                <a:cs typeface="Segoe UI Semibold" panose="020B0702040204020203" pitchFamily="34" charset="0"/>
              </a:rPr>
              <a:t>to the risk of harm</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9DF0ACC1-CC7F-407F-8010-A6FD1627EE0B}"/>
              </a:ext>
            </a:extLst>
          </p:cNvPr>
          <p:cNvSpPr/>
          <p:nvPr/>
        </p:nvSpPr>
        <p:spPr>
          <a:xfrm>
            <a:off x="3351373" y="4389925"/>
            <a:ext cx="2349149"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a:solidFill>
                  <a:schemeClr val="tx1"/>
                </a:solidFill>
                <a:cs typeface="Segoe UI Semibold" panose="020B0702040204020203" pitchFamily="34" charset="0"/>
              </a:rPr>
              <a:t>Objective </a:t>
            </a:r>
            <a:r>
              <a:rPr lang="en-AU" sz="1150">
                <a:solidFill>
                  <a:schemeClr val="tx1"/>
                </a:solidFill>
                <a:cs typeface="Segoe UI Semibold" panose="020B0702040204020203" pitchFamily="34" charset="0"/>
              </a:rPr>
              <a:t>and</a:t>
            </a:r>
            <a:r>
              <a:rPr lang="en-AU" sz="1150" b="1">
                <a:solidFill>
                  <a:schemeClr val="tx1"/>
                </a:solidFill>
                <a:cs typeface="Segoe UI Semibold" panose="020B0702040204020203" pitchFamily="34" charset="0"/>
              </a:rPr>
              <a:t> measurable</a:t>
            </a:r>
            <a:endParaRPr kumimoji="0" lang="en-AU" sz="1150" b="1" i="0" u="none" strike="noStrike" kern="1200" cap="none" spc="0" normalizeH="0" baseline="0" noProof="0">
              <a:ln>
                <a:noFill/>
              </a:ln>
              <a:solidFill>
                <a:schemeClr val="tx1"/>
              </a:solidFill>
              <a:effectLst/>
              <a:uLnTx/>
              <a:uFillTx/>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DF686056-CBF8-DDA4-C0D2-6178299DD7A3}"/>
              </a:ext>
            </a:extLst>
          </p:cNvPr>
          <p:cNvSpPr/>
          <p:nvPr/>
        </p:nvSpPr>
        <p:spPr>
          <a:xfrm>
            <a:off x="6104265" y="4389925"/>
            <a:ext cx="214652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Able to be </a:t>
            </a:r>
            <a:r>
              <a:rPr lang="en-AU" sz="1150" b="1" dirty="0">
                <a:solidFill>
                  <a:schemeClr val="tx1"/>
                </a:solidFill>
                <a:cs typeface="Segoe UI Semibold" panose="020B0702040204020203" pitchFamily="34" charset="0"/>
              </a:rPr>
              <a:t>digitally sourced, </a:t>
            </a:r>
            <a:r>
              <a:rPr lang="en-AU" sz="1150" dirty="0">
                <a:solidFill>
                  <a:schemeClr val="tx1"/>
                </a:solidFill>
                <a:cs typeface="Segoe UI Semibold" panose="020B0702040204020203" pitchFamily="34" charset="0"/>
              </a:rPr>
              <a:t>where possible</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9" name="Rectangle 8">
            <a:extLst>
              <a:ext uri="{FF2B5EF4-FFF2-40B4-BE49-F238E27FC236}">
                <a16:creationId xmlns:a16="http://schemas.microsoft.com/office/drawing/2014/main" id="{0D381CE7-001D-A0FC-E84A-055F6F73B5F7}"/>
              </a:ext>
            </a:extLst>
          </p:cNvPr>
          <p:cNvSpPr/>
          <p:nvPr/>
        </p:nvSpPr>
        <p:spPr>
          <a:xfrm>
            <a:off x="8654533" y="4389479"/>
            <a:ext cx="2312807"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Able to be </a:t>
            </a:r>
            <a:b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b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transparently evaluated</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98A6BBD9-96F6-C551-7EA9-E2694C9C69C4}"/>
              </a:ext>
            </a:extLst>
          </p:cNvPr>
          <p:cNvSpPr/>
          <p:nvPr/>
        </p:nvSpPr>
        <p:spPr>
          <a:xfrm>
            <a:off x="695325" y="5142826"/>
            <a:ext cx="225230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Fraud conviction is linked to harms from misuse of public funds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4" name="Rectangle 13">
            <a:extLst>
              <a:ext uri="{FF2B5EF4-FFF2-40B4-BE49-F238E27FC236}">
                <a16:creationId xmlns:a16="http://schemas.microsoft.com/office/drawing/2014/main" id="{9BD58E01-6FE2-4BDD-CAA6-51D5E102AE6C}"/>
              </a:ext>
            </a:extLst>
          </p:cNvPr>
          <p:cNvSpPr/>
          <p:nvPr/>
        </p:nvSpPr>
        <p:spPr>
          <a:xfrm>
            <a:off x="3351373" y="5142826"/>
            <a:ext cx="2349149"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Non-compliance in past five years with a specific Act</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F769A09B-9694-53CC-0EDC-E51ECF86904C}"/>
              </a:ext>
            </a:extLst>
          </p:cNvPr>
          <p:cNvSpPr/>
          <p:nvPr/>
        </p:nvSpPr>
        <p:spPr>
          <a:xfrm>
            <a:off x="6104265" y="5142826"/>
            <a:ext cx="214652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Online criminal history check</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8" name="Rectangle 17">
            <a:extLst>
              <a:ext uri="{FF2B5EF4-FFF2-40B4-BE49-F238E27FC236}">
                <a16:creationId xmlns:a16="http://schemas.microsoft.com/office/drawing/2014/main" id="{25449C70-F44D-5E7C-7BB5-A04ACCED95CA}"/>
              </a:ext>
            </a:extLst>
          </p:cNvPr>
          <p:cNvSpPr/>
          <p:nvPr/>
        </p:nvSpPr>
        <p:spPr>
          <a:xfrm>
            <a:off x="8654533" y="5142380"/>
            <a:ext cx="2312807"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Requirements clearly communicated</a:t>
            </a:r>
          </a:p>
        </p:txBody>
      </p:sp>
      <p:sp>
        <p:nvSpPr>
          <p:cNvPr id="3" name="Rectangle: Diagonal Corners Snipped 2">
            <a:extLst>
              <a:ext uri="{FF2B5EF4-FFF2-40B4-BE49-F238E27FC236}">
                <a16:creationId xmlns:a16="http://schemas.microsoft.com/office/drawing/2014/main" id="{5BEC8157-4EAE-69DF-4509-7A9AD812652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4" name="Group 3">
            <a:extLst>
              <a:ext uri="{FF2B5EF4-FFF2-40B4-BE49-F238E27FC236}">
                <a16:creationId xmlns:a16="http://schemas.microsoft.com/office/drawing/2014/main" id="{9A635F54-EF83-6AEE-FCC4-6ED53E2304A1}"/>
              </a:ext>
            </a:extLst>
          </p:cNvPr>
          <p:cNvGrpSpPr/>
          <p:nvPr/>
        </p:nvGrpSpPr>
        <p:grpSpPr>
          <a:xfrm>
            <a:off x="9774315" y="384672"/>
            <a:ext cx="1360801" cy="648616"/>
            <a:chOff x="9774315" y="384672"/>
            <a:chExt cx="1360801" cy="648616"/>
          </a:xfrm>
        </p:grpSpPr>
        <p:sp>
          <p:nvSpPr>
            <p:cNvPr id="5" name="Rectangle 4">
              <a:extLst>
                <a:ext uri="{FF2B5EF4-FFF2-40B4-BE49-F238E27FC236}">
                  <a16:creationId xmlns:a16="http://schemas.microsoft.com/office/drawing/2014/main" id="{20B0BA12-6256-044B-5B52-DA34878E707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1" name="Rectangle 10">
              <a:extLst>
                <a:ext uri="{FF2B5EF4-FFF2-40B4-BE49-F238E27FC236}">
                  <a16:creationId xmlns:a16="http://schemas.microsoft.com/office/drawing/2014/main" id="{7954C11D-7513-8C8D-8A1C-BF3CB7B6D4D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0223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EBD655-AD68-CF6F-8B9C-34280DE911E9}"/>
              </a:ext>
            </a:extLst>
          </p:cNvPr>
          <p:cNvSpPr>
            <a:spLocks noGrp="1"/>
          </p:cNvSpPr>
          <p:nvPr>
            <p:ph type="sldNum" sz="quarter" idx="12"/>
          </p:nvPr>
        </p:nvSpPr>
        <p:spPr/>
        <p:txBody>
          <a:bodyPr/>
          <a:lstStyle/>
          <a:p>
            <a:fld id="{E4E047A3-478C-4E7E-BF3D-3786245819C0}" type="slidenum">
              <a:rPr lang="en-AU" smtClean="0"/>
              <a:t>10</a:t>
            </a:fld>
            <a:endParaRPr lang="en-AU"/>
          </a:p>
        </p:txBody>
      </p:sp>
      <p:sp>
        <p:nvSpPr>
          <p:cNvPr id="15" name="Title 14">
            <a:extLst>
              <a:ext uri="{FF2B5EF4-FFF2-40B4-BE49-F238E27FC236}">
                <a16:creationId xmlns:a16="http://schemas.microsoft.com/office/drawing/2014/main" id="{7B6EDD30-17E8-C74C-2FB0-F72C5DDC4257}"/>
              </a:ext>
            </a:extLst>
          </p:cNvPr>
          <p:cNvSpPr>
            <a:spLocks noGrp="1"/>
          </p:cNvSpPr>
          <p:nvPr>
            <p:ph type="title"/>
          </p:nvPr>
        </p:nvSpPr>
        <p:spPr/>
        <p:txBody>
          <a:bodyPr/>
          <a:lstStyle/>
          <a:p>
            <a:r>
              <a:rPr lang="en-US"/>
              <a:t>Step 3: Appropriateness</a:t>
            </a:r>
            <a:endParaRPr lang="en-AU" dirty="0"/>
          </a:p>
        </p:txBody>
      </p:sp>
      <p:sp>
        <p:nvSpPr>
          <p:cNvPr id="2" name="Content Placeholder 1">
            <a:extLst>
              <a:ext uri="{FF2B5EF4-FFF2-40B4-BE49-F238E27FC236}">
                <a16:creationId xmlns:a16="http://schemas.microsoft.com/office/drawing/2014/main" id="{7605E137-A3C0-D36D-7431-1030A97F7E59}"/>
              </a:ext>
            </a:extLst>
          </p:cNvPr>
          <p:cNvSpPr>
            <a:spLocks noGrp="1"/>
          </p:cNvSpPr>
          <p:nvPr>
            <p:ph idx="1"/>
          </p:nvPr>
        </p:nvSpPr>
        <p:spPr>
          <a:xfrm>
            <a:off x="704850" y="1847850"/>
            <a:ext cx="10515600" cy="4329112"/>
          </a:xfrm>
        </p:spPr>
        <p:txBody>
          <a:bodyPr/>
          <a:lstStyle/>
          <a:p>
            <a:pPr>
              <a:lnSpc>
                <a:spcPct val="105000"/>
              </a:lnSpc>
              <a:spcBef>
                <a:spcPts val="200"/>
              </a:spcBef>
              <a:spcAft>
                <a:spcPts val="200"/>
              </a:spcAft>
            </a:pPr>
            <a:r>
              <a:rPr lang="en-AU" sz="1200">
                <a:latin typeface="+mn-lt"/>
              </a:rPr>
              <a:t>An FPT is not always the best regulatory approach to managing harm. FPTs can impose significant burden on applicants and regulators. When the risk of harm is not commensurate with the level of burden imposed by an FPT, alternative methods of harm management should be used. </a:t>
            </a:r>
          </a:p>
          <a:p>
            <a:pPr>
              <a:lnSpc>
                <a:spcPct val="105000"/>
              </a:lnSpc>
              <a:spcBef>
                <a:spcPts val="200"/>
              </a:spcBef>
              <a:spcAft>
                <a:spcPts val="200"/>
              </a:spcAft>
            </a:pPr>
            <a:r>
              <a:rPr lang="en-AU" sz="1200">
                <a:latin typeface="+mn-lt"/>
              </a:rPr>
              <a:t>Alternatives to FPT should always be explored. They can often manage risk of harm more efficiently while providing the same regulatory outcome. See the </a:t>
            </a:r>
            <a:r>
              <a:rPr lang="en-AU" sz="1200" i="1">
                <a:latin typeface="+mn-lt"/>
                <a:hlinkClick r:id="rId2"/>
              </a:rPr>
              <a:t>Victorian Permissions Framework </a:t>
            </a:r>
            <a:r>
              <a:rPr lang="en-AU" sz="1200">
                <a:latin typeface="+mn-lt"/>
              </a:rPr>
              <a:t>for an overview of alternative approaches to harm management. </a:t>
            </a:r>
          </a:p>
          <a:p>
            <a:pPr lvl="1">
              <a:lnSpc>
                <a:spcPct val="105000"/>
              </a:lnSpc>
            </a:pPr>
            <a:endParaRPr lang="en-AU" sz="1200"/>
          </a:p>
        </p:txBody>
      </p:sp>
      <p:sp>
        <p:nvSpPr>
          <p:cNvPr id="16" name="Rectangle 15">
            <a:extLst>
              <a:ext uri="{FF2B5EF4-FFF2-40B4-BE49-F238E27FC236}">
                <a16:creationId xmlns:a16="http://schemas.microsoft.com/office/drawing/2014/main" id="{E3BCC1B3-DCA9-838D-DD94-28CA35393C36}"/>
              </a:ext>
            </a:extLst>
          </p:cNvPr>
          <p:cNvSpPr/>
          <p:nvPr/>
        </p:nvSpPr>
        <p:spPr>
          <a:xfrm>
            <a:off x="689235" y="119445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Bef>
                <a:spcPts val="200"/>
              </a:spcBef>
              <a:spcAft>
                <a:spcPts val="200"/>
              </a:spcAft>
            </a:pPr>
            <a:r>
              <a:rPr lang="en-AU" sz="1600">
                <a:solidFill>
                  <a:schemeClr val="tx1"/>
                </a:solidFill>
              </a:rPr>
              <a:t>Controlling harms through an FPT is not always the best approach to managing harm. </a:t>
            </a:r>
          </a:p>
        </p:txBody>
      </p:sp>
      <p:sp>
        <p:nvSpPr>
          <p:cNvPr id="22" name="Rectangle 21">
            <a:extLst>
              <a:ext uri="{FF2B5EF4-FFF2-40B4-BE49-F238E27FC236}">
                <a16:creationId xmlns:a16="http://schemas.microsoft.com/office/drawing/2014/main" id="{567448C3-86CA-F22F-34A8-F340A5CF63CD}"/>
              </a:ext>
            </a:extLst>
          </p:cNvPr>
          <p:cNvSpPr>
            <a:spLocks/>
          </p:cNvSpPr>
          <p:nvPr/>
        </p:nvSpPr>
        <p:spPr>
          <a:xfrm rot="10800000" flipV="1">
            <a:off x="7817113" y="3617856"/>
            <a:ext cx="3312000" cy="251724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150">
                <a:solidFill>
                  <a:schemeClr val="tx1"/>
                </a:solidFill>
                <a:cs typeface="Segoe UI" panose="020B0502040204020203" pitchFamily="34" charset="0"/>
              </a:rPr>
              <a:t>Alter other aspects of permissions </a:t>
            </a:r>
            <a:r>
              <a:rPr lang="en-AU" sz="1200">
                <a:solidFill>
                  <a:schemeClr val="tx1"/>
                </a:solidFill>
                <a:cs typeface="Segoe UI" panose="020B0502040204020203" pitchFamily="34" charset="0"/>
              </a:rPr>
              <a:t>features to reduce need for an FPT (e.g. by imposing mandatory conduct rules)</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Reduce the scope of FPT required </a:t>
            </a:r>
            <a:br>
              <a:rPr lang="en-AU" sz="1200">
                <a:solidFill>
                  <a:schemeClr val="tx1"/>
                </a:solidFill>
                <a:cs typeface="Segoe UI" panose="020B0502040204020203" pitchFamily="34" charset="0"/>
              </a:rPr>
            </a:br>
            <a:r>
              <a:rPr lang="en-AU" sz="1200">
                <a:solidFill>
                  <a:schemeClr val="tx1"/>
                </a:solidFill>
                <a:cs typeface="Segoe UI" panose="020B0502040204020203" pitchFamily="34" charset="0"/>
              </a:rPr>
              <a:t>(e.g. by ensuring a close link of applicant characteristics to risk of harm).  </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Increase conditions on licence holders to undertake or report activities in a way that can be enforced </a:t>
            </a:r>
            <a:r>
              <a:rPr lang="en-AU" sz="1150">
                <a:solidFill>
                  <a:schemeClr val="tx1"/>
                </a:solidFill>
                <a:cs typeface="Segoe UI" panose="020B0502040204020203" pitchFamily="34" charset="0"/>
              </a:rPr>
              <a:t>without need for an FPT.</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1" name="Rectangle 20">
            <a:extLst>
              <a:ext uri="{FF2B5EF4-FFF2-40B4-BE49-F238E27FC236}">
                <a16:creationId xmlns:a16="http://schemas.microsoft.com/office/drawing/2014/main" id="{41BC57CB-80AE-91D7-503D-D4E5769134ED}"/>
              </a:ext>
            </a:extLst>
          </p:cNvPr>
          <p:cNvSpPr>
            <a:spLocks/>
          </p:cNvSpPr>
          <p:nvPr/>
        </p:nvSpPr>
        <p:spPr>
          <a:xfrm rot="10800000" flipV="1">
            <a:off x="4256220" y="3623578"/>
            <a:ext cx="3312000" cy="251052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accent4">
                  <a:lumMod val="10000"/>
                </a:schemeClr>
              </a:buClr>
              <a:buSzPct val="120000"/>
              <a:buFont typeface="Arial" panose="020B0604020202020204" pitchFamily="34" charset="0"/>
              <a:buChar char="•"/>
              <a:defRPr/>
            </a:pPr>
            <a:r>
              <a:rPr lang="en-AU" sz="1150">
                <a:solidFill>
                  <a:schemeClr val="tx1"/>
                </a:solidFill>
                <a:cs typeface="Segoe UI" panose="020B0502040204020203" pitchFamily="34" charset="0"/>
              </a:rPr>
              <a:t>Non-regulatory tools </a:t>
            </a:r>
            <a:r>
              <a:rPr lang="en-AU" sz="1200">
                <a:solidFill>
                  <a:schemeClr val="tx1"/>
                </a:solidFill>
                <a:cs typeface="Segoe UI" panose="020B0502040204020203" pitchFamily="34" charset="0"/>
              </a:rPr>
              <a:t>include education and market-based incentives such as lower fees </a:t>
            </a:r>
            <a:r>
              <a:rPr lang="en-AU" sz="1150">
                <a:solidFill>
                  <a:schemeClr val="tx1"/>
                </a:solidFill>
                <a:cs typeface="Segoe UI" panose="020B0502040204020203" pitchFamily="34" charset="0"/>
              </a:rPr>
              <a:t>for people who have good compliance history. </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0" name="Rectangle 19">
            <a:extLst>
              <a:ext uri="{FF2B5EF4-FFF2-40B4-BE49-F238E27FC236}">
                <a16:creationId xmlns:a16="http://schemas.microsoft.com/office/drawing/2014/main" id="{B1BBAC55-2061-36DD-688B-28958404A2A6}"/>
              </a:ext>
            </a:extLst>
          </p:cNvPr>
          <p:cNvSpPr>
            <a:spLocks/>
          </p:cNvSpPr>
          <p:nvPr/>
        </p:nvSpPr>
        <p:spPr>
          <a:xfrm rot="10800000" flipV="1">
            <a:off x="688500" y="3620156"/>
            <a:ext cx="3312000" cy="2532434"/>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tx1"/>
              </a:buClr>
              <a:buSzPct val="120000"/>
              <a:buFont typeface="Arial" panose="020B0604020202020204" pitchFamily="34" charset="0"/>
              <a:buChar char="•"/>
              <a:defRPr/>
            </a:pPr>
            <a:r>
              <a:rPr kumimoji="0" lang="en-AU" sz="1150" b="0" i="0" u="none" strike="noStrike" kern="1200" cap="none" spc="0" normalizeH="0" baseline="0" noProof="0">
                <a:ln>
                  <a:noFill/>
                </a:ln>
                <a:solidFill>
                  <a:schemeClr val="tx1"/>
                </a:solidFill>
                <a:effectLst/>
                <a:uLnTx/>
                <a:uFillTx/>
                <a:cs typeface="Segoe UI" panose="020B0502040204020203" pitchFamily="34" charset="0"/>
              </a:rPr>
              <a:t>May help promote consistency </a:t>
            </a:r>
            <a:r>
              <a:rPr lang="en-AU" sz="1150">
                <a:solidFill>
                  <a:schemeClr val="tx1"/>
                </a:solidFill>
                <a:cs typeface="Segoe UI" panose="020B0502040204020203" pitchFamily="34" charset="0"/>
              </a:rPr>
              <a:t>and </a:t>
            </a:r>
            <a:r>
              <a:rPr lang="en-AU" sz="1200">
                <a:solidFill>
                  <a:schemeClr val="tx1"/>
                </a:solidFill>
                <a:cs typeface="Segoe UI" panose="020B0502040204020203" pitchFamily="34" charset="0"/>
              </a:rPr>
              <a:t>reduce regulatory burden for both the regulator and permission holder.</a:t>
            </a:r>
          </a:p>
          <a:p>
            <a:pPr marL="180000" indent="-180000" defTabSz="914349">
              <a:spcAft>
                <a:spcPts val="600"/>
              </a:spcAft>
              <a:buClr>
                <a:schemeClr val="tx1"/>
              </a:buClr>
              <a:buSzPct val="120000"/>
              <a:buFont typeface="Arial" panose="020B0604020202020204" pitchFamily="34" charset="0"/>
              <a:buChar char="•"/>
              <a:defRPr/>
            </a:pPr>
            <a:r>
              <a:rPr lang="en-AU" sz="1200">
                <a:solidFill>
                  <a:schemeClr val="tx1"/>
                </a:solidFill>
                <a:cs typeface="Segoe UI" panose="020B0502040204020203" pitchFamily="34" charset="0"/>
              </a:rPr>
              <a:t>Provides remedies after the harm has occurred, may not be suitable if the harm needs </a:t>
            </a:r>
            <a:r>
              <a:rPr kumimoji="0" lang="en-AU" sz="1150" b="0" i="0" u="none" strike="noStrike" kern="1200" cap="none" spc="0" normalizeH="0" baseline="0" noProof="0">
                <a:ln>
                  <a:noFill/>
                </a:ln>
                <a:solidFill>
                  <a:schemeClr val="tx1"/>
                </a:solidFill>
                <a:effectLst/>
                <a:uLnTx/>
                <a:uFillTx/>
                <a:cs typeface="Segoe UI" panose="020B0502040204020203" pitchFamily="34" charset="0"/>
              </a:rPr>
              <a:t>to be prevented.</a:t>
            </a:r>
          </a:p>
        </p:txBody>
      </p:sp>
      <p:sp>
        <p:nvSpPr>
          <p:cNvPr id="7" name="Rectangle 6">
            <a:extLst>
              <a:ext uri="{FF2B5EF4-FFF2-40B4-BE49-F238E27FC236}">
                <a16:creationId xmlns:a16="http://schemas.microsoft.com/office/drawing/2014/main" id="{19CC18FF-EA60-63C3-6183-84843B0407CF}"/>
              </a:ext>
            </a:extLst>
          </p:cNvPr>
          <p:cNvSpPr>
            <a:spLocks/>
          </p:cNvSpPr>
          <p:nvPr/>
        </p:nvSpPr>
        <p:spPr>
          <a:xfrm>
            <a:off x="695325" y="3075156"/>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Existing law not specific to the industry</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sp>
        <p:nvSpPr>
          <p:cNvPr id="8" name="Rectangle 7">
            <a:extLst>
              <a:ext uri="{FF2B5EF4-FFF2-40B4-BE49-F238E27FC236}">
                <a16:creationId xmlns:a16="http://schemas.microsoft.com/office/drawing/2014/main" id="{E132EC0E-E17D-5ECB-7A7F-11D66C6F67E0}"/>
              </a:ext>
            </a:extLst>
          </p:cNvPr>
          <p:cNvSpPr>
            <a:spLocks/>
          </p:cNvSpPr>
          <p:nvPr/>
        </p:nvSpPr>
        <p:spPr>
          <a:xfrm>
            <a:off x="4256219" y="3075155"/>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Targeted non-regulatory </a:t>
            </a:r>
            <a:br>
              <a:rPr lang="en-AU" sz="1300">
                <a:solidFill>
                  <a:schemeClr val="bg1"/>
                </a:solidFill>
                <a:latin typeface="+mj-lt"/>
                <a:cs typeface="Segoe UI" panose="020B0502040204020203" pitchFamily="34" charset="0"/>
              </a:rPr>
            </a:br>
            <a:r>
              <a:rPr lang="en-AU" sz="1300">
                <a:solidFill>
                  <a:schemeClr val="bg1"/>
                </a:solidFill>
                <a:latin typeface="+mj-lt"/>
                <a:cs typeface="Segoe UI" panose="020B0502040204020203" pitchFamily="34" charset="0"/>
              </a:rPr>
              <a:t>responses</a:t>
            </a:r>
          </a:p>
        </p:txBody>
      </p:sp>
      <p:sp>
        <p:nvSpPr>
          <p:cNvPr id="13" name="Rectangle 12">
            <a:extLst>
              <a:ext uri="{FF2B5EF4-FFF2-40B4-BE49-F238E27FC236}">
                <a16:creationId xmlns:a16="http://schemas.microsoft.com/office/drawing/2014/main" id="{8F3CBF67-1BF1-D4A4-0D27-8141E333DEB5}"/>
              </a:ext>
            </a:extLst>
          </p:cNvPr>
          <p:cNvSpPr>
            <a:spLocks/>
          </p:cNvSpPr>
          <p:nvPr/>
        </p:nvSpPr>
        <p:spPr>
          <a:xfrm>
            <a:off x="7817113" y="3076931"/>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Permission features</a:t>
            </a:r>
          </a:p>
        </p:txBody>
      </p:sp>
      <p:pic>
        <p:nvPicPr>
          <p:cNvPr id="19" name="Graphic 18">
            <a:extLst>
              <a:ext uri="{FF2B5EF4-FFF2-40B4-BE49-F238E27FC236}">
                <a16:creationId xmlns:a16="http://schemas.microsoft.com/office/drawing/2014/main" id="{065BB066-3FF2-2492-BB98-829D3D83519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570288" y="3083804"/>
            <a:ext cx="527925" cy="527925"/>
          </a:xfrm>
          <a:prstGeom prst="rect">
            <a:avLst/>
          </a:prstGeom>
        </p:spPr>
      </p:pic>
      <p:sp>
        <p:nvSpPr>
          <p:cNvPr id="23" name="Rectangle: Diagonal Corners Snipped 22">
            <a:extLst>
              <a:ext uri="{FF2B5EF4-FFF2-40B4-BE49-F238E27FC236}">
                <a16:creationId xmlns:a16="http://schemas.microsoft.com/office/drawing/2014/main" id="{405A5711-3ACA-D60D-C14C-33DBF689439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5" name="Group 24">
            <a:extLst>
              <a:ext uri="{FF2B5EF4-FFF2-40B4-BE49-F238E27FC236}">
                <a16:creationId xmlns:a16="http://schemas.microsoft.com/office/drawing/2014/main" id="{BF73D802-D4BC-5237-1D73-E8B2F5BC0DCC}"/>
              </a:ext>
            </a:extLst>
          </p:cNvPr>
          <p:cNvGrpSpPr/>
          <p:nvPr/>
        </p:nvGrpSpPr>
        <p:grpSpPr>
          <a:xfrm>
            <a:off x="9774315" y="384672"/>
            <a:ext cx="1360801" cy="648616"/>
            <a:chOff x="9774315" y="384672"/>
            <a:chExt cx="1360801" cy="648616"/>
          </a:xfrm>
        </p:grpSpPr>
        <p:sp>
          <p:nvSpPr>
            <p:cNvPr id="26" name="Rectangle 25">
              <a:extLst>
                <a:ext uri="{FF2B5EF4-FFF2-40B4-BE49-F238E27FC236}">
                  <a16:creationId xmlns:a16="http://schemas.microsoft.com/office/drawing/2014/main" id="{F4F3C6FD-E5B9-D94C-B5FB-92ED4A713C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27" name="Rectangle 26">
              <a:extLst>
                <a:ext uri="{FF2B5EF4-FFF2-40B4-BE49-F238E27FC236}">
                  <a16:creationId xmlns:a16="http://schemas.microsoft.com/office/drawing/2014/main" id="{056D5AF3-8735-B50B-E624-2941E01ED3A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pic>
        <p:nvPicPr>
          <p:cNvPr id="29" name="Graphic 28" descr="Gavel outline">
            <a:extLst>
              <a:ext uri="{FF2B5EF4-FFF2-40B4-BE49-F238E27FC236}">
                <a16:creationId xmlns:a16="http://schemas.microsoft.com/office/drawing/2014/main" id="{1CAF986B-0B17-2BE7-7E37-8F9259B54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0910" y="3097530"/>
            <a:ext cx="483870" cy="483870"/>
          </a:xfrm>
          <a:prstGeom prst="rect">
            <a:avLst/>
          </a:prstGeom>
        </p:spPr>
      </p:pic>
      <p:pic>
        <p:nvPicPr>
          <p:cNvPr id="31" name="Graphic 30" descr="Bullseye outline">
            <a:extLst>
              <a:ext uri="{FF2B5EF4-FFF2-40B4-BE49-F238E27FC236}">
                <a16:creationId xmlns:a16="http://schemas.microsoft.com/office/drawing/2014/main" id="{526353E9-EC55-333F-DCA8-B32BD5D3D7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949123" y="3078480"/>
            <a:ext cx="525780" cy="525780"/>
          </a:xfrm>
          <a:prstGeom prst="rect">
            <a:avLst/>
          </a:prstGeom>
        </p:spPr>
      </p:pic>
    </p:spTree>
    <p:extLst>
      <p:ext uri="{BB962C8B-B14F-4D97-AF65-F5344CB8AC3E}">
        <p14:creationId xmlns:p14="http://schemas.microsoft.com/office/powerpoint/2010/main" val="38386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2</a:t>
            </a:r>
          </a:p>
        </p:txBody>
      </p:sp>
      <p:sp>
        <p:nvSpPr>
          <p:cNvPr id="4" name="Text Placeholder 3">
            <a:extLst>
              <a:ext uri="{FF2B5EF4-FFF2-40B4-BE49-F238E27FC236}">
                <a16:creationId xmlns:a16="http://schemas.microsoft.com/office/drawing/2014/main" id="{7EF98AE0-7CB1-7BF4-A53A-08D609FCB0C2}"/>
              </a:ext>
            </a:extLst>
          </p:cNvPr>
          <p:cNvSpPr>
            <a:spLocks noGrp="1"/>
          </p:cNvSpPr>
          <p:nvPr>
            <p:ph type="body" idx="1"/>
          </p:nvPr>
        </p:nvSpPr>
        <p:spPr/>
        <p:txBody>
          <a:bodyPr/>
          <a:lstStyle/>
          <a:p>
            <a:r>
              <a:rPr lang="en-AU"/>
              <a:t>FPT design</a:t>
            </a:r>
          </a:p>
        </p:txBody>
      </p:sp>
      <p:sp>
        <p:nvSpPr>
          <p:cNvPr id="2" name="Slide Number Placeholder 1">
            <a:extLst>
              <a:ext uri="{FF2B5EF4-FFF2-40B4-BE49-F238E27FC236}">
                <a16:creationId xmlns:a16="http://schemas.microsoft.com/office/drawing/2014/main" id="{11174A35-8132-5DA5-71E4-8366422F5FA1}"/>
              </a:ext>
            </a:extLst>
          </p:cNvPr>
          <p:cNvSpPr>
            <a:spLocks noGrp="1"/>
          </p:cNvSpPr>
          <p:nvPr>
            <p:ph type="sldNum" sz="quarter" idx="12"/>
          </p:nvPr>
        </p:nvSpPr>
        <p:spPr/>
        <p:txBody>
          <a:bodyPr/>
          <a:lstStyle/>
          <a:p>
            <a:fld id="{E4E047A3-478C-4E7E-BF3D-3786245819C0}" type="slidenum">
              <a:rPr lang="en-AU" smtClean="0"/>
              <a:pPr/>
              <a:t>11</a:t>
            </a:fld>
            <a:endParaRPr lang="en-AU"/>
          </a:p>
        </p:txBody>
      </p:sp>
    </p:spTree>
    <p:extLst>
      <p:ext uri="{BB962C8B-B14F-4D97-AF65-F5344CB8AC3E}">
        <p14:creationId xmlns:p14="http://schemas.microsoft.com/office/powerpoint/2010/main" val="16603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1949" y="2515679"/>
            <a:ext cx="2664000" cy="112128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Understand if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enables </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or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requires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an FPT and, if yes, whether there are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specifically required</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by the legislation.  </a:t>
            </a:r>
          </a:p>
        </p:txBody>
      </p:sp>
      <p:sp>
        <p:nvSpPr>
          <p:cNvPr id="12" name="Rectangle 11">
            <a:extLst>
              <a:ext uri="{FF2B5EF4-FFF2-40B4-BE49-F238E27FC236}">
                <a16:creationId xmlns:a16="http://schemas.microsoft.com/office/drawing/2014/main" id="{5AC9D0EC-6ED1-008D-7D35-5AF452DE7CF7}"/>
              </a:ext>
            </a:extLst>
          </p:cNvPr>
          <p:cNvSpPr/>
          <p:nvPr/>
        </p:nvSpPr>
        <p:spPr>
          <a:xfrm>
            <a:off x="1631950" y="3827814"/>
            <a:ext cx="2664000" cy="7200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enables or requires FPT but does not specify components.</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Consider amending legislation.</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1950" y="4826188"/>
            <a:ext cx="2663825" cy="1104752"/>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Legislation enables or requires FPT and specifies components. </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Apply Step 2 to test if the components are appropriate. Consider amending legislation if required.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1950" y="6143532"/>
            <a:ext cx="2664000" cy="261610"/>
          </a:xfrm>
          <a:prstGeom prst="rect">
            <a:avLst/>
          </a:prstGeom>
          <a:solidFill>
            <a:schemeClr val="bg2"/>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1" name="Rectangle 20">
            <a:extLst>
              <a:ext uri="{FF2B5EF4-FFF2-40B4-BE49-F238E27FC236}">
                <a16:creationId xmlns:a16="http://schemas.microsoft.com/office/drawing/2014/main" id="{676CA142-3BB7-5D84-5BE4-29C314BBBDC4}"/>
              </a:ext>
            </a:extLst>
          </p:cNvPr>
          <p:cNvSpPr/>
          <p:nvPr/>
        </p:nvSpPr>
        <p:spPr>
          <a:xfrm>
            <a:off x="4623358" y="2526203"/>
            <a:ext cx="2664000" cy="1104107"/>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Where legislation does not identify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FPT requirements, build the FPT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by identifying components that address characteristics and risk of harm</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(identified in Stage 1). </a:t>
            </a:r>
          </a:p>
        </p:txBody>
      </p:sp>
      <p:sp>
        <p:nvSpPr>
          <p:cNvPr id="22" name="Rectangle 21">
            <a:extLst>
              <a:ext uri="{FF2B5EF4-FFF2-40B4-BE49-F238E27FC236}">
                <a16:creationId xmlns:a16="http://schemas.microsoft.com/office/drawing/2014/main" id="{BC4DDBCD-359D-76B1-AB70-BA1AB64742D6}"/>
              </a:ext>
            </a:extLst>
          </p:cNvPr>
          <p:cNvSpPr/>
          <p:nvPr/>
        </p:nvSpPr>
        <p:spPr>
          <a:xfrm>
            <a:off x="4623358" y="3827814"/>
            <a:ext cx="2664000" cy="720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address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623358" y="4837999"/>
            <a:ext cx="2664000" cy="612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a:t>
            </a:r>
            <a:r>
              <a:rPr kumimoji="0" lang="en-AU" sz="1100" b="0" i="0" u="none" strike="noStrike" kern="1200" cap="none" spc="0" normalizeH="0" baseline="0" noProof="0" dirty="0" err="1">
                <a:ln>
                  <a:noFill/>
                </a:ln>
                <a:solidFill>
                  <a:srgbClr val="232B39"/>
                </a:solidFill>
                <a:effectLst/>
                <a:uLnTx/>
                <a:uFillTx/>
                <a:latin typeface="VIC"/>
                <a:ea typeface="+mn-ea"/>
                <a:cs typeface="Segoe UI Semibold" panose="020B0702040204020203" pitchFamily="34" charset="0"/>
              </a:rPr>
              <a:t>omponents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unrelated to</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616353" y="2520950"/>
            <a:ext cx="2664000" cy="1108075"/>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Choose the </a:t>
            </a:r>
            <a:r>
              <a:rPr kumimoji="0" lang="en-AU" sz="1100" b="1" i="0" u="none" strike="noStrike" kern="1200" cap="none" spc="0" normalizeH="0" baseline="0" noProof="0" dirty="0">
                <a:ln>
                  <a:noFill/>
                </a:ln>
                <a:solidFill>
                  <a:srgbClr val="232B39"/>
                </a:solidFill>
                <a:effectLst/>
                <a:uLnTx/>
                <a:uFillTx/>
                <a:latin typeface="VIC"/>
                <a:ea typeface="Calibri"/>
                <a:cs typeface="Segoe UI Semibold"/>
              </a:rPr>
              <a:t>level of evidence required for each component</a:t>
            </a: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 commensurate with the level of risk.</a:t>
            </a: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30" name="Rectangle 29">
            <a:extLst>
              <a:ext uri="{FF2B5EF4-FFF2-40B4-BE49-F238E27FC236}">
                <a16:creationId xmlns:a16="http://schemas.microsoft.com/office/drawing/2014/main" id="{07071189-DA12-130E-F064-4152E234392D}"/>
              </a:ext>
            </a:extLst>
          </p:cNvPr>
          <p:cNvSpPr/>
          <p:nvPr/>
        </p:nvSpPr>
        <p:spPr>
          <a:xfrm>
            <a:off x="7616353" y="3827814"/>
            <a:ext cx="2664000" cy="7200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 determination of evidence level based on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 associated </a:t>
            </a:r>
            <a:b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with each characteristic</a:t>
            </a:r>
            <a:endPar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788603" y="4567584"/>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52" name="TextBox 51">
            <a:extLst>
              <a:ext uri="{FF2B5EF4-FFF2-40B4-BE49-F238E27FC236}">
                <a16:creationId xmlns:a16="http://schemas.microsoft.com/office/drawing/2014/main" id="{FECD66DE-E06C-B5D8-3189-1D7FCB0A967D}"/>
              </a:ext>
            </a:extLst>
          </p:cNvPr>
          <p:cNvSpPr txBox="1"/>
          <p:nvPr/>
        </p:nvSpPr>
        <p:spPr>
          <a:xfrm>
            <a:off x="5781598" y="4567584"/>
            <a:ext cx="4985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17" name="Slide Number Placeholder 16">
            <a:extLst>
              <a:ext uri="{FF2B5EF4-FFF2-40B4-BE49-F238E27FC236}">
                <a16:creationId xmlns:a16="http://schemas.microsoft.com/office/drawing/2014/main" id="{8CB2AC59-D4A9-E610-942F-0F522F7B2458}"/>
              </a:ext>
            </a:extLst>
          </p:cNvPr>
          <p:cNvSpPr>
            <a:spLocks noGrp="1"/>
          </p:cNvSpPr>
          <p:nvPr>
            <p:ph type="sldNum" sz="quarter" idx="12"/>
          </p:nvPr>
        </p:nvSpPr>
        <p:spPr>
          <a:xfrm>
            <a:off x="11496675" y="6157617"/>
            <a:ext cx="44106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a:t>Steps in Stage 2</a:t>
            </a:r>
            <a:endParaRPr lang="en-AU" dirty="0"/>
          </a:p>
        </p:txBody>
      </p:sp>
      <p:sp>
        <p:nvSpPr>
          <p:cNvPr id="33" name="Content Placeholder 32">
            <a:extLst>
              <a:ext uri="{FF2B5EF4-FFF2-40B4-BE49-F238E27FC236}">
                <a16:creationId xmlns:a16="http://schemas.microsoft.com/office/drawing/2014/main" id="{5F60D99B-DE42-A4B0-5418-24E0A2C7FE77}"/>
              </a:ext>
            </a:extLst>
          </p:cNvPr>
          <p:cNvSpPr>
            <a:spLocks noGrp="1"/>
          </p:cNvSpPr>
          <p:nvPr>
            <p:ph idx="1"/>
          </p:nvPr>
        </p:nvSpPr>
        <p:spPr>
          <a:xfrm>
            <a:off x="704850" y="1190626"/>
            <a:ext cx="10515600" cy="438150"/>
          </a:xfrm>
        </p:spPr>
        <p:txBody>
          <a:bodyPr/>
          <a:lstStyle/>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The purpose of Stage 2 is to ensure FPTs are designed efficiently, with minimal regulatory burden and in proportion to the risk of the license. This stage is applicable when a new FPT is being introduced, and when an existing FPT is being reviewed. </a:t>
            </a:r>
            <a:endParaRPr kumimoji="0" lang="en-US" sz="12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23005002-3905-6FBF-4454-D4C48A8B9390}"/>
              </a:ext>
            </a:extLst>
          </p:cNvPr>
          <p:cNvSpPr txBox="1"/>
          <p:nvPr/>
        </p:nvSpPr>
        <p:spPr>
          <a:xfrm>
            <a:off x="4623358" y="5677362"/>
            <a:ext cx="2664000" cy="261610"/>
          </a:xfrm>
          <a:prstGeom prst="rect">
            <a:avLst/>
          </a:prstGeom>
          <a:solidFill>
            <a:schemeClr val="bg2">
              <a:lumMod val="90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mn-cs"/>
              </a:rPr>
              <a:t>Do not include.</a:t>
            </a:r>
          </a:p>
        </p:txBody>
      </p:sp>
      <p:sp>
        <p:nvSpPr>
          <p:cNvPr id="14" name="Isosceles Triangle 13">
            <a:extLst>
              <a:ext uri="{FF2B5EF4-FFF2-40B4-BE49-F238E27FC236}">
                <a16:creationId xmlns:a16="http://schemas.microsoft.com/office/drawing/2014/main" id="{17CDD56C-D235-55C7-54DB-4EDACD919B13}"/>
              </a:ext>
            </a:extLst>
          </p:cNvPr>
          <p:cNvSpPr/>
          <p:nvPr/>
        </p:nvSpPr>
        <p:spPr>
          <a:xfrm rot="16200000" flipV="1">
            <a:off x="10275364" y="4061814"/>
            <a:ext cx="252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 name="TextBox 1">
            <a:extLst>
              <a:ext uri="{FF2B5EF4-FFF2-40B4-BE49-F238E27FC236}">
                <a16:creationId xmlns:a16="http://schemas.microsoft.com/office/drawing/2014/main" id="{8CD02F8A-33D0-2BF1-95D3-D6F5C555C9DF}"/>
              </a:ext>
            </a:extLst>
          </p:cNvPr>
          <p:cNvSpPr txBox="1"/>
          <p:nvPr/>
        </p:nvSpPr>
        <p:spPr>
          <a:xfrm>
            <a:off x="4211239" y="3856423"/>
            <a:ext cx="582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25" name="TextBox 24">
            <a:extLst>
              <a:ext uri="{FF2B5EF4-FFF2-40B4-BE49-F238E27FC236}">
                <a16:creationId xmlns:a16="http://schemas.microsoft.com/office/drawing/2014/main" id="{8FEF9111-C48D-16AA-7A1D-92EB89B54679}"/>
              </a:ext>
            </a:extLst>
          </p:cNvPr>
          <p:cNvSpPr txBox="1"/>
          <p:nvPr/>
        </p:nvSpPr>
        <p:spPr>
          <a:xfrm>
            <a:off x="1631950" y="6163302"/>
            <a:ext cx="2736928" cy="261610"/>
          </a:xfrm>
          <a:prstGeom prst="rect">
            <a:avLst/>
          </a:prstGeom>
          <a:noFill/>
        </p:spPr>
        <p:txBody>
          <a:bodyPr wrap="square">
            <a:spAutoFit/>
          </a:bodyP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does not enable FPT.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29" name="TextBox 28">
            <a:extLst>
              <a:ext uri="{FF2B5EF4-FFF2-40B4-BE49-F238E27FC236}">
                <a16:creationId xmlns:a16="http://schemas.microsoft.com/office/drawing/2014/main" id="{FAFE40E1-3009-21C7-B723-F92ED6C9B243}"/>
              </a:ext>
            </a:extLst>
          </p:cNvPr>
          <p:cNvSpPr txBox="1"/>
          <p:nvPr/>
        </p:nvSpPr>
        <p:spPr>
          <a:xfrm>
            <a:off x="2676676" y="5923759"/>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34" name="TextBox 33">
            <a:extLst>
              <a:ext uri="{FF2B5EF4-FFF2-40B4-BE49-F238E27FC236}">
                <a16:creationId xmlns:a16="http://schemas.microsoft.com/office/drawing/2014/main" id="{811CDF08-2DED-ECD8-B4AF-9FC6B1E15048}"/>
              </a:ext>
            </a:extLst>
          </p:cNvPr>
          <p:cNvSpPr txBox="1"/>
          <p:nvPr/>
        </p:nvSpPr>
        <p:spPr>
          <a:xfrm>
            <a:off x="811579" y="3065550"/>
            <a:ext cx="6799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Action</a:t>
            </a:r>
            <a:endParaRPr kumimoji="0" lang="en-AU" sz="1200" b="1" i="0" u="none" strike="noStrike" kern="1200" cap="none" spc="0" normalizeH="0" baseline="0" noProof="0">
              <a:ln>
                <a:noFill/>
              </a:ln>
              <a:solidFill>
                <a:srgbClr val="232B39"/>
              </a:solidFill>
              <a:effectLst/>
              <a:uLnTx/>
              <a:uFillTx/>
              <a:latin typeface="VIC"/>
              <a:ea typeface="+mn-ea"/>
              <a:cs typeface="+mn-cs"/>
            </a:endParaRPr>
          </a:p>
        </p:txBody>
      </p:sp>
      <p:sp>
        <p:nvSpPr>
          <p:cNvPr id="35" name="TextBox 34">
            <a:extLst>
              <a:ext uri="{FF2B5EF4-FFF2-40B4-BE49-F238E27FC236}">
                <a16:creationId xmlns:a16="http://schemas.microsoft.com/office/drawing/2014/main" id="{D48D48A0-F65B-1C23-743E-71C249F94564}"/>
              </a:ext>
            </a:extLst>
          </p:cNvPr>
          <p:cNvSpPr txBox="1"/>
          <p:nvPr/>
        </p:nvSpPr>
        <p:spPr>
          <a:xfrm>
            <a:off x="609600" y="4285212"/>
            <a:ext cx="8819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Outcome</a:t>
            </a:r>
            <a:endParaRPr kumimoji="0" lang="en-AU" sz="1200" b="1" i="0" u="none" strike="noStrike" kern="1200" cap="none" spc="0" normalizeH="0" baseline="0" noProof="0">
              <a:ln>
                <a:noFill/>
              </a:ln>
              <a:solidFill>
                <a:srgbClr val="232B39"/>
              </a:solidFill>
              <a:effectLst/>
              <a:uLnTx/>
              <a:uFillTx/>
              <a:latin typeface="VIC"/>
              <a:ea typeface="+mn-ea"/>
              <a:cs typeface="+mn-cs"/>
            </a:endParaRPr>
          </a:p>
        </p:txBody>
      </p:sp>
      <p:sp>
        <p:nvSpPr>
          <p:cNvPr id="37" name="Rectangle 36">
            <a:extLst>
              <a:ext uri="{FF2B5EF4-FFF2-40B4-BE49-F238E27FC236}">
                <a16:creationId xmlns:a16="http://schemas.microsoft.com/office/drawing/2014/main" id="{17706583-38DE-474E-792E-224ACD0E6784}"/>
              </a:ext>
            </a:extLst>
          </p:cNvPr>
          <p:cNvSpPr/>
          <p:nvPr/>
        </p:nvSpPr>
        <p:spPr>
          <a:xfrm>
            <a:off x="1630363" y="2049142"/>
            <a:ext cx="2664000"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1:  Legislation</a:t>
            </a:r>
          </a:p>
        </p:txBody>
      </p:sp>
      <p:sp>
        <p:nvSpPr>
          <p:cNvPr id="39" name="Rectangle 38">
            <a:extLst>
              <a:ext uri="{FF2B5EF4-FFF2-40B4-BE49-F238E27FC236}">
                <a16:creationId xmlns:a16="http://schemas.microsoft.com/office/drawing/2014/main" id="{2F948C52-3C24-9C84-C539-716E0D06E680}"/>
              </a:ext>
            </a:extLst>
          </p:cNvPr>
          <p:cNvSpPr/>
          <p:nvPr/>
        </p:nvSpPr>
        <p:spPr>
          <a:xfrm>
            <a:off x="4623358"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2: Build</a:t>
            </a:r>
          </a:p>
        </p:txBody>
      </p:sp>
      <p:sp>
        <p:nvSpPr>
          <p:cNvPr id="42" name="Rectangle 41">
            <a:extLst>
              <a:ext uri="{FF2B5EF4-FFF2-40B4-BE49-F238E27FC236}">
                <a16:creationId xmlns:a16="http://schemas.microsoft.com/office/drawing/2014/main" id="{7C8231D3-3193-D5B1-5F76-BC3531A7345C}"/>
              </a:ext>
            </a:extLst>
          </p:cNvPr>
          <p:cNvSpPr/>
          <p:nvPr/>
        </p:nvSpPr>
        <p:spPr>
          <a:xfrm>
            <a:off x="163036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43" name="Rectangle 42">
            <a:extLst>
              <a:ext uri="{FF2B5EF4-FFF2-40B4-BE49-F238E27FC236}">
                <a16:creationId xmlns:a16="http://schemas.microsoft.com/office/drawing/2014/main" id="{3E6BA16B-6D72-7D76-F4B4-38212C84D92E}"/>
              </a:ext>
            </a:extLst>
          </p:cNvPr>
          <p:cNvSpPr/>
          <p:nvPr/>
        </p:nvSpPr>
        <p:spPr>
          <a:xfrm>
            <a:off x="7616353"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3: Evidence</a:t>
            </a:r>
          </a:p>
        </p:txBody>
      </p:sp>
      <p:sp>
        <p:nvSpPr>
          <p:cNvPr id="45" name="Rectangle 44">
            <a:extLst>
              <a:ext uri="{FF2B5EF4-FFF2-40B4-BE49-F238E27FC236}">
                <a16:creationId xmlns:a16="http://schemas.microsoft.com/office/drawing/2014/main" id="{B616985D-3223-898A-93A6-4FD1EF8AE73B}"/>
              </a:ext>
            </a:extLst>
          </p:cNvPr>
          <p:cNvSpPr/>
          <p:nvPr/>
        </p:nvSpPr>
        <p:spPr>
          <a:xfrm>
            <a:off x="4623358"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46" name="Rectangle 45">
            <a:extLst>
              <a:ext uri="{FF2B5EF4-FFF2-40B4-BE49-F238E27FC236}">
                <a16:creationId xmlns:a16="http://schemas.microsoft.com/office/drawing/2014/main" id="{C8166419-41AE-9AA8-E99E-C213BA5F1E42}"/>
              </a:ext>
            </a:extLst>
          </p:cNvPr>
          <p:cNvSpPr/>
          <p:nvPr/>
        </p:nvSpPr>
        <p:spPr>
          <a:xfrm>
            <a:off x="761635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9" name="TextBox 8">
            <a:extLst>
              <a:ext uri="{FF2B5EF4-FFF2-40B4-BE49-F238E27FC236}">
                <a16:creationId xmlns:a16="http://schemas.microsoft.com/office/drawing/2014/main" id="{2CED3794-C497-E12C-DC54-B30DB08122A1}"/>
              </a:ext>
            </a:extLst>
          </p:cNvPr>
          <p:cNvSpPr txBox="1"/>
          <p:nvPr/>
        </p:nvSpPr>
        <p:spPr>
          <a:xfrm>
            <a:off x="7205364" y="3856423"/>
            <a:ext cx="5412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50" name="Rectangle: Diagonal Corners Snipped 49">
            <a:extLst>
              <a:ext uri="{FF2B5EF4-FFF2-40B4-BE49-F238E27FC236}">
                <a16:creationId xmlns:a16="http://schemas.microsoft.com/office/drawing/2014/main" id="{B739BB3F-2E96-54D4-51BD-571D55F188B0}"/>
              </a:ext>
            </a:extLst>
          </p:cNvPr>
          <p:cNvSpPr/>
          <p:nvPr/>
        </p:nvSpPr>
        <p:spPr>
          <a:xfrm>
            <a:off x="10515599" y="3827814"/>
            <a:ext cx="1140249" cy="1674059"/>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a:ln>
                  <a:noFill/>
                </a:ln>
                <a:solidFill>
                  <a:prstClr val="white"/>
                </a:solidFill>
                <a:effectLst/>
                <a:uLnTx/>
                <a:uFillTx/>
                <a:latin typeface="VIC"/>
                <a:ea typeface="+mn-ea"/>
                <a:cs typeface="Segoe UI Semibold" panose="020B0702040204020203" pitchFamily="34" charset="0"/>
              </a:rPr>
              <a:t>FPT is designed. Continue to Stage 3.</a:t>
            </a:r>
            <a:endParaRPr kumimoji="0" lang="en-AU" sz="1100" b="1" i="0" u="none" strike="noStrike" kern="1200" cap="none" spc="0" normalizeH="0" baseline="0" noProof="0">
              <a:ln>
                <a:noFill/>
              </a:ln>
              <a:solidFill>
                <a:prstClr val="white"/>
              </a:solidFill>
              <a:effectLst/>
              <a:uLnTx/>
              <a:uFillTx/>
              <a:latin typeface="VIC"/>
              <a:ea typeface="+mn-ea"/>
              <a:cs typeface="Segoe UI" panose="020B0502040204020203" pitchFamily="34" charset="0"/>
            </a:endParaRPr>
          </a:p>
        </p:txBody>
      </p:sp>
      <p:cxnSp>
        <p:nvCxnSpPr>
          <p:cNvPr id="54" name="Straight Connector 53">
            <a:extLst>
              <a:ext uri="{FF2B5EF4-FFF2-40B4-BE49-F238E27FC236}">
                <a16:creationId xmlns:a16="http://schemas.microsoft.com/office/drawing/2014/main" id="{34CEB223-B0CF-B43E-8440-B35973FF07B2}"/>
              </a:ext>
            </a:extLst>
          </p:cNvPr>
          <p:cNvCxnSpPr/>
          <p:nvPr/>
        </p:nvCxnSpPr>
        <p:spPr>
          <a:xfrm flipV="1">
            <a:off x="4290060" y="4518660"/>
            <a:ext cx="320040" cy="315278"/>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2EDDFE-098F-AF2C-A79F-4485EAF0A575}"/>
              </a:ext>
            </a:extLst>
          </p:cNvPr>
          <p:cNvCxnSpPr>
            <a:cxnSpLocks/>
            <a:stCxn id="12" idx="3"/>
            <a:endCxn id="22" idx="1"/>
          </p:cNvCxnSpPr>
          <p:nvPr/>
        </p:nvCxnSpPr>
        <p:spPr>
          <a:xfrm>
            <a:off x="4294363" y="4187814"/>
            <a:ext cx="328995"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FD41C-A14F-CF20-CFB9-E88A6FF5A536}"/>
              </a:ext>
            </a:extLst>
          </p:cNvPr>
          <p:cNvCxnSpPr>
            <a:cxnSpLocks/>
            <a:stCxn id="22" idx="3"/>
            <a:endCxn id="30" idx="1"/>
          </p:cNvCxnSpPr>
          <p:nvPr/>
        </p:nvCxnSpPr>
        <p:spPr>
          <a:xfrm>
            <a:off x="7287358" y="4187814"/>
            <a:ext cx="328995"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E078BA-1F2D-5816-4090-FEA994BCD58F}"/>
              </a:ext>
            </a:extLst>
          </p:cNvPr>
          <p:cNvCxnSpPr>
            <a:cxnSpLocks/>
            <a:stCxn id="24" idx="2"/>
            <a:endCxn id="3" idx="0"/>
          </p:cNvCxnSpPr>
          <p:nvPr/>
        </p:nvCxnSpPr>
        <p:spPr>
          <a:xfrm>
            <a:off x="5955358" y="5449999"/>
            <a:ext cx="0" cy="227363"/>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617DE9-F952-48BC-8554-60F0468E1654}"/>
              </a:ext>
            </a:extLst>
          </p:cNvPr>
          <p:cNvSpPr txBox="1"/>
          <p:nvPr/>
        </p:nvSpPr>
        <p:spPr>
          <a:xfrm>
            <a:off x="3932238" y="4556939"/>
            <a:ext cx="54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AND</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34044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CEE13D6-3E44-4615-35F1-A05D363D5A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white"/>
              </a:solidFill>
              <a:effectLst/>
              <a:uLnTx/>
              <a:uFillTx/>
              <a:latin typeface="VIC"/>
              <a:ea typeface="+mn-ea"/>
              <a:cs typeface="+mn-cs"/>
            </a:endParaRPr>
          </a:p>
        </p:txBody>
      </p:sp>
      <p:sp>
        <p:nvSpPr>
          <p:cNvPr id="8" name="Content Placeholder 7">
            <a:extLst>
              <a:ext uri="{FF2B5EF4-FFF2-40B4-BE49-F238E27FC236}">
                <a16:creationId xmlns:a16="http://schemas.microsoft.com/office/drawing/2014/main" id="{19717B9E-C264-BC06-1E22-3D10358EEC92}"/>
              </a:ext>
            </a:extLst>
          </p:cNvPr>
          <p:cNvSpPr>
            <a:spLocks noGrp="1"/>
          </p:cNvSpPr>
          <p:nvPr>
            <p:ph idx="1"/>
          </p:nvPr>
        </p:nvSpPr>
        <p:spPr/>
        <p:txBody>
          <a:bodyPr/>
          <a:lstStyle/>
          <a:p>
            <a:pPr defTabSz="914349">
              <a:spcBef>
                <a:spcPts val="600"/>
              </a:spcBef>
              <a:defRPr/>
            </a:pPr>
            <a:r>
              <a:rPr lang="en-AU" sz="1300" dirty="0"/>
              <a:t>Best practice approach to FPT legislation</a:t>
            </a:r>
            <a:endParaRPr kumimoji="0" lang="en-AU" sz="1300" b="0" i="0" u="none" strike="noStrike" kern="1200" cap="none" spc="0" normalizeH="0" baseline="0" noProof="0" dirty="0">
              <a:ln>
                <a:noFill/>
              </a:ln>
              <a:solidFill>
                <a:schemeClr val="tx1"/>
              </a:solidFill>
              <a:effectLst/>
              <a:uLnTx/>
              <a:uFillTx/>
              <a:latin typeface="+mj-lt"/>
              <a:ea typeface="+mn-ea"/>
              <a:cs typeface="+mn-cs"/>
            </a:endParaRPr>
          </a:p>
          <a:p>
            <a:pPr defTabSz="914349">
              <a:spcAft>
                <a:spcPts val="600"/>
              </a:spcAft>
              <a:defRPr/>
            </a:pPr>
            <a:r>
              <a:rPr kumimoji="0" lang="en-AU" sz="1100" b="0" i="0" u="none" strike="noStrike" kern="1200" cap="none" spc="0" normalizeH="0" baseline="0" noProof="0" dirty="0">
                <a:ln>
                  <a:noFill/>
                </a:ln>
                <a:effectLst/>
                <a:uLnTx/>
                <a:uFillTx/>
                <a:latin typeface="+mn-lt"/>
                <a:ea typeface="+mn-ea"/>
                <a:cs typeface="+mn-cs"/>
              </a:rPr>
              <a:t>FPTs must be enabled through Acts </a:t>
            </a:r>
            <a:r>
              <a:rPr lang="en-AU" sz="1100" dirty="0">
                <a:latin typeface="+mn-lt"/>
              </a:rPr>
              <a:t>and regulators must follow legislated requirements when administering. Best practice legislation will outline objective requirements in Acts that must be assessed as part of an FPT. These requirements should also be objectively applied where possible (meaning regulators should not generally have discretion to choose which elements to apply, unless they are not applicable to a particular applicant). The requirements in Acts can be supplemented by additional detail in regulations and/or operational policy.</a:t>
            </a:r>
          </a:p>
          <a:p>
            <a:pPr defTabSz="914349">
              <a:spcAft>
                <a:spcPts val="600"/>
              </a:spcAft>
              <a:defRPr/>
            </a:pPr>
            <a:r>
              <a:rPr kumimoji="0" lang="en-US" sz="1100" b="0" i="0" u="none" strike="noStrike" kern="1200" cap="none" spc="0" normalizeH="0" baseline="0" noProof="0" dirty="0">
                <a:ln>
                  <a:noFill/>
                </a:ln>
                <a:effectLst/>
                <a:uLnTx/>
                <a:uFillTx/>
                <a:latin typeface="+mn-lt"/>
                <a:ea typeface="+mn-ea"/>
                <a:cs typeface="+mn-cs"/>
              </a:rPr>
              <a:t>If legislation does not enable </a:t>
            </a:r>
            <a:r>
              <a:rPr lang="en-US" sz="1100" dirty="0">
                <a:latin typeface="+mn-lt"/>
              </a:rPr>
              <a:t>an FPT </a:t>
            </a:r>
            <a:r>
              <a:rPr kumimoji="0" lang="en-US" sz="1100" b="0" i="0" u="none" strike="noStrike" kern="1200" cap="none" spc="0" normalizeH="0" baseline="0" noProof="0" dirty="0">
                <a:ln>
                  <a:noFill/>
                </a:ln>
                <a:effectLst/>
                <a:uLnTx/>
                <a:uFillTx/>
                <a:latin typeface="+mn-lt"/>
                <a:ea typeface="+mn-ea"/>
                <a:cs typeface="+mn-cs"/>
              </a:rPr>
              <a:t>and one </a:t>
            </a:r>
            <a:r>
              <a:rPr lang="en-US" sz="1100" dirty="0">
                <a:latin typeface="+mn-lt"/>
              </a:rPr>
              <a:t>is </a:t>
            </a:r>
            <a:r>
              <a:rPr kumimoji="0" lang="en-US" sz="1100" b="0" i="0" u="none" strike="noStrike" kern="1200" cap="none" spc="0" normalizeH="0" baseline="0" noProof="0" dirty="0">
                <a:ln>
                  <a:noFill/>
                </a:ln>
                <a:effectLst/>
                <a:uLnTx/>
                <a:uFillTx/>
                <a:latin typeface="+mn-lt"/>
                <a:ea typeface="+mn-ea"/>
                <a:cs typeface="+mn-cs"/>
              </a:rPr>
              <a:t>determined to be necessary using Stage 1 of this framework</a:t>
            </a:r>
            <a:r>
              <a:rPr lang="en-US" sz="1100" dirty="0">
                <a:latin typeface="+mn-lt"/>
              </a:rPr>
              <a:t>, or if changes to an FPT are required to bring it in line with best practice, </a:t>
            </a:r>
            <a:r>
              <a:rPr kumimoji="0" lang="en-US" sz="1100" b="0" i="0" u="none" strike="noStrike" kern="1200" cap="none" spc="0" normalizeH="0" baseline="0" noProof="0" dirty="0">
                <a:ln>
                  <a:noFill/>
                </a:ln>
                <a:effectLst/>
                <a:uLnTx/>
                <a:uFillTx/>
                <a:latin typeface="+mn-lt"/>
                <a:ea typeface="+mn-ea"/>
                <a:cs typeface="+mn-cs"/>
              </a:rPr>
              <a:t>legislative reform should be considered. Policy makers should consider adopting the Office of the Chief Parliamentary Counsel and the Department of Treasury and Finance </a:t>
            </a:r>
            <a:r>
              <a:rPr kumimoji="0" lang="en-US" sz="1100" b="0" i="0" u="none" strike="noStrike" kern="1200" cap="none" spc="0" normalizeH="0" baseline="0" noProof="0" dirty="0">
                <a:ln>
                  <a:noFill/>
                </a:ln>
                <a:effectLst/>
                <a:uLnTx/>
                <a:uFillTx/>
                <a:latin typeface="+mn-lt"/>
                <a:ea typeface="+mn-ea"/>
                <a:cs typeface="+mn-cs"/>
                <a:hlinkClick r:id="rId3"/>
              </a:rPr>
              <a:t>Model Legislative Provisions </a:t>
            </a:r>
            <a:r>
              <a:rPr kumimoji="0" lang="en-US" sz="1100" b="0" i="0" u="none" strike="noStrike" kern="1200" cap="none" spc="0" normalizeH="0" baseline="0" noProof="0" dirty="0">
                <a:ln>
                  <a:noFill/>
                </a:ln>
                <a:effectLst/>
                <a:uLnTx/>
                <a:uFillTx/>
                <a:latin typeface="+mn-lt"/>
                <a:ea typeface="+mn-ea"/>
                <a:cs typeface="+mn-cs"/>
              </a:rPr>
              <a:t>(See page </a:t>
            </a:r>
            <a:r>
              <a:rPr lang="en-US" sz="1100" dirty="0">
                <a:latin typeface="+mn-lt"/>
              </a:rPr>
              <a:t>15</a:t>
            </a:r>
            <a:r>
              <a:rPr kumimoji="0" lang="en-US" sz="1100" b="0" i="0" u="none" strike="noStrike" kern="1200" cap="none" spc="0" normalizeH="0" baseline="0" noProof="0" dirty="0">
                <a:ln>
                  <a:noFill/>
                </a:ln>
                <a:effectLst/>
                <a:uLnTx/>
                <a:uFillTx/>
                <a:latin typeface="+mn-lt"/>
                <a:ea typeface="+mn-ea"/>
                <a:cs typeface="+mn-cs"/>
              </a:rPr>
              <a:t>).</a:t>
            </a:r>
            <a:r>
              <a:rPr lang="en-AU" sz="1100" dirty="0">
                <a:latin typeface="+mn-lt"/>
              </a:rPr>
              <a:t> </a:t>
            </a:r>
          </a:p>
          <a:p>
            <a:endParaRPr lang="en-AU" sz="1100" dirty="0">
              <a:latin typeface="+mn-lt"/>
            </a:endParaRPr>
          </a:p>
        </p:txBody>
      </p:sp>
      <p:sp>
        <p:nvSpPr>
          <p:cNvPr id="9" name="Content Placeholder 8">
            <a:extLst>
              <a:ext uri="{FF2B5EF4-FFF2-40B4-BE49-F238E27FC236}">
                <a16:creationId xmlns:a16="http://schemas.microsoft.com/office/drawing/2014/main" id="{28D8F5EC-E0A0-FB90-C848-2D92B04838F7}"/>
              </a:ext>
            </a:extLst>
          </p:cNvPr>
          <p:cNvSpPr>
            <a:spLocks noGrp="1"/>
          </p:cNvSpPr>
          <p:nvPr>
            <p:ph idx="13"/>
          </p:nvPr>
        </p:nvSpPr>
        <p:spPr/>
        <p:txBody>
          <a:bodyPr/>
          <a:lstStyle/>
          <a:p>
            <a:pPr defTabSz="914349">
              <a:spcBef>
                <a:spcPts val="600"/>
              </a:spcBef>
              <a:defRPr/>
            </a:pPr>
            <a:r>
              <a:rPr kumimoji="0" lang="en-AU" sz="1300" b="0" i="0" u="none" strike="noStrike" kern="1200" cap="none" spc="0" normalizeH="0" baseline="0" noProof="0" dirty="0">
                <a:ln>
                  <a:noFill/>
                </a:ln>
                <a:solidFill>
                  <a:schemeClr val="tx1"/>
                </a:solidFill>
                <a:effectLst/>
                <a:uLnTx/>
                <a:uFillTx/>
                <a:latin typeface="+mj-lt"/>
                <a:ea typeface="+mn-ea"/>
                <a:cs typeface="+mn-cs"/>
              </a:rPr>
              <a:t>Operational policy should supplement primary legislation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Where legislation enables FPT but does not specify objective requirements to be assessed, regulators should clearly define this information in operational policy. Policymakers should consider legislative reform to align their legislation with best practice.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Operational policy should supplement legislation. In developing operational policy, regulators should define the method of assessing FPT components as well any evidentiary requirements. Where the risk of harm is lower, regulators should accept a declaration from the applicant that they meet the necessary requirements. Additional information should be sought in line with operational policy.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For more information on determining the necessary evidentiary requirements, see Step 3 of this Stage (Page 19). </a:t>
            </a:r>
          </a:p>
          <a:p>
            <a:pPr defTabSz="914349">
              <a:spcAft>
                <a:spcPts val="600"/>
              </a:spcAft>
              <a:defRPr/>
            </a:pPr>
            <a:endParaRPr lang="en-AU" sz="1100" i="1" dirty="0">
              <a:solidFill>
                <a:schemeClr val="tx1"/>
              </a:solidFill>
              <a:latin typeface="+mn-lt"/>
            </a:endParaRPr>
          </a:p>
          <a:p>
            <a:endParaRPr lang="en-AU" sz="1100" dirty="0">
              <a:latin typeface="+mn-lt"/>
            </a:endParaRPr>
          </a:p>
        </p:txBody>
      </p:sp>
      <p:sp>
        <p:nvSpPr>
          <p:cNvPr id="25" name="Rectangle 24">
            <a:extLst>
              <a:ext uri="{FF2B5EF4-FFF2-40B4-BE49-F238E27FC236}">
                <a16:creationId xmlns:a16="http://schemas.microsoft.com/office/drawing/2014/main" id="{8787C972-0705-01D1-D874-7D2C5C93FB68}"/>
              </a:ext>
            </a:extLst>
          </p:cNvPr>
          <p:cNvSpPr/>
          <p:nvPr/>
        </p:nvSpPr>
        <p:spPr>
          <a:xfrm>
            <a:off x="630422" y="229595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173256"/>
            <a:ext cx="10440988" cy="71269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srgbClr val="232B39"/>
                </a:solidFill>
                <a:effectLst/>
                <a:uLnTx/>
                <a:uFillTx/>
                <a:latin typeface="VIC"/>
                <a:ea typeface="+mn-ea"/>
                <a:cs typeface="+mn-cs"/>
              </a:rPr>
              <a:t>FPTs must be enabled by legislation. </a:t>
            </a:r>
            <a:r>
              <a:rPr kumimoji="0" lang="en-US" sz="1600" b="0" i="0" u="none" strike="noStrike" kern="1200" cap="none" spc="0" normalizeH="0" baseline="0" noProof="0" dirty="0">
                <a:ln>
                  <a:noFill/>
                </a:ln>
                <a:solidFill>
                  <a:srgbClr val="232B39"/>
                </a:solidFill>
                <a:effectLst/>
                <a:uLnTx/>
                <a:uFillTx/>
                <a:latin typeface="VIC"/>
                <a:ea typeface="+mn-ea"/>
                <a:cs typeface="Segoe UI"/>
              </a:rPr>
              <a:t>Best practice FPTs are clearly set out in Acts of </a:t>
            </a:r>
            <a:r>
              <a:rPr kumimoji="0" lang="en-US" sz="1600" b="0" i="0" u="none" strike="noStrike" kern="1200" cap="none" spc="0" normalizeH="0" baseline="0" noProof="0" dirty="0" err="1">
                <a:ln>
                  <a:noFill/>
                </a:ln>
                <a:solidFill>
                  <a:srgbClr val="232B39"/>
                </a:solidFill>
                <a:effectLst/>
                <a:uLnTx/>
                <a:uFillTx/>
                <a:latin typeface="VIC"/>
                <a:ea typeface="+mn-ea"/>
                <a:cs typeface="Segoe UI"/>
              </a:rPr>
              <a:t>Parliment</a:t>
            </a:r>
            <a:r>
              <a:rPr kumimoji="0" lang="en-US" sz="1600" b="0" i="0" u="none" strike="noStrike" kern="1200" cap="none" spc="0" normalizeH="0" baseline="0" noProof="0" dirty="0">
                <a:ln>
                  <a:noFill/>
                </a:ln>
                <a:solidFill>
                  <a:srgbClr val="232B39"/>
                </a:solidFill>
                <a:effectLst/>
                <a:uLnTx/>
                <a:uFillTx/>
                <a:latin typeface="VIC"/>
                <a:ea typeface="+mn-ea"/>
                <a:cs typeface="Segoe UI"/>
              </a:rPr>
              <a:t> and have a transparent operational policy aligned with this Framework outlining how it is applied. </a:t>
            </a:r>
            <a:endParaRPr kumimoji="0" lang="en-AU" sz="1600" b="0" i="0" u="none" strike="noStrike" kern="1200" cap="none" spc="0" normalizeH="0" baseline="0" noProof="0" dirty="0">
              <a:ln>
                <a:noFill/>
              </a:ln>
              <a:solidFill>
                <a:srgbClr val="232B39"/>
              </a:solidFill>
              <a:effectLst/>
              <a:uLnTx/>
              <a:uFillTx/>
              <a:latin typeface="VIC"/>
              <a:ea typeface="+mn-ea"/>
              <a:cs typeface="Segoe UI"/>
            </a:endParaRPr>
          </a:p>
        </p:txBody>
      </p:sp>
      <p:sp>
        <p:nvSpPr>
          <p:cNvPr id="15" name="Rectangle 14">
            <a:extLst>
              <a:ext uri="{FF2B5EF4-FFF2-40B4-BE49-F238E27FC236}">
                <a16:creationId xmlns:a16="http://schemas.microsoft.com/office/drawing/2014/main" id="{9594C1BC-8FBA-0694-81FF-4E62B821BA7B}"/>
              </a:ext>
            </a:extLst>
          </p:cNvPr>
          <p:cNvSpPr/>
          <p:nvPr/>
        </p:nvSpPr>
        <p:spPr>
          <a:xfrm>
            <a:off x="6096001" y="5160869"/>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232B39"/>
                </a:solidFill>
                <a:effectLst/>
                <a:uLnTx/>
                <a:uFillTx/>
                <a:latin typeface="VIC"/>
                <a:ea typeface="+mn-ea"/>
                <a:cs typeface="+mn-cs"/>
              </a:rPr>
              <a:t>Example: </a:t>
            </a:r>
            <a:r>
              <a:rPr kumimoji="0" lang="en-AU" sz="1100" b="0" i="0" u="none" strike="noStrike" kern="1200" cap="none" spc="0" normalizeH="0" baseline="0" noProof="0" dirty="0">
                <a:ln>
                  <a:noFill/>
                </a:ln>
                <a:solidFill>
                  <a:srgbClr val="232B39"/>
                </a:solidFill>
                <a:effectLst/>
                <a:uLnTx/>
                <a:uFillTx/>
                <a:latin typeface="VIC"/>
                <a:ea typeface="+mn-ea"/>
                <a:cs typeface="+mn-cs"/>
              </a:rPr>
              <a:t>The Environment Protection Authority’s ‘Fit and proper person policy’ indicates what and how the matters specified in the Victorian </a:t>
            </a:r>
            <a:r>
              <a:rPr kumimoji="0" lang="en-AU" sz="1100" b="0" i="1" u="none" strike="noStrike" kern="1200" cap="none" spc="0" normalizeH="0" baseline="0" noProof="0" dirty="0">
                <a:ln>
                  <a:noFill/>
                </a:ln>
                <a:solidFill>
                  <a:srgbClr val="232B39"/>
                </a:solidFill>
                <a:effectLst/>
                <a:uLnTx/>
                <a:uFillTx/>
                <a:latin typeface="VIC"/>
                <a:ea typeface="+mn-ea"/>
                <a:cs typeface="+mn-cs"/>
              </a:rPr>
              <a:t>Environment Protection Act 2017 </a:t>
            </a:r>
            <a:r>
              <a:rPr kumimoji="0" lang="en-AU" sz="1100" b="0" i="0" u="none" strike="noStrike" kern="1200" cap="none" spc="0" normalizeH="0" baseline="0" noProof="0" dirty="0">
                <a:ln>
                  <a:noFill/>
                </a:ln>
                <a:solidFill>
                  <a:srgbClr val="232B39"/>
                </a:solidFill>
                <a:effectLst/>
                <a:uLnTx/>
                <a:uFillTx/>
                <a:latin typeface="VIC"/>
                <a:ea typeface="+mn-ea"/>
                <a:cs typeface="+mn-cs"/>
              </a:rPr>
              <a:t>will be considered and enables the regulator to seek further information or evidence as needed.</a:t>
            </a:r>
          </a:p>
        </p:txBody>
      </p:sp>
      <p:sp>
        <p:nvSpPr>
          <p:cNvPr id="16" name="Rectangle 15">
            <a:extLst>
              <a:ext uri="{FF2B5EF4-FFF2-40B4-BE49-F238E27FC236}">
                <a16:creationId xmlns:a16="http://schemas.microsoft.com/office/drawing/2014/main" id="{875E0DDD-BB5B-0250-C492-D10873B88DE1}"/>
              </a:ext>
            </a:extLst>
          </p:cNvPr>
          <p:cNvSpPr/>
          <p:nvPr/>
        </p:nvSpPr>
        <p:spPr>
          <a:xfrm>
            <a:off x="641318" y="5160869"/>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rgbClr val="232B39"/>
                </a:solidFill>
                <a:effectLst/>
                <a:uLnTx/>
                <a:uFillTx/>
                <a:latin typeface="VIC"/>
                <a:ea typeface="+mn-ea"/>
                <a:cs typeface="+mn-cs"/>
              </a:rPr>
              <a:t>Example: </a:t>
            </a:r>
            <a:r>
              <a:rPr kumimoji="0" lang="en-AU" sz="1100" b="0" i="0" u="none" strike="noStrike" kern="1200" cap="none" spc="0" normalizeH="0" baseline="0" noProof="0" dirty="0">
                <a:ln>
                  <a:noFill/>
                </a:ln>
                <a:solidFill>
                  <a:srgbClr val="232B39"/>
                </a:solidFill>
                <a:effectLst/>
                <a:uLnTx/>
                <a:uFillTx/>
                <a:latin typeface="VIC"/>
                <a:ea typeface="+mn-ea"/>
                <a:cs typeface="+mn-cs"/>
              </a:rPr>
              <a:t>The </a:t>
            </a:r>
            <a:r>
              <a:rPr kumimoji="0" lang="en-AU" sz="1100" b="0" i="1" u="none" strike="noStrike" kern="1200" cap="none" spc="0" normalizeH="0" baseline="0" noProof="0" dirty="0">
                <a:ln>
                  <a:noFill/>
                </a:ln>
                <a:solidFill>
                  <a:srgbClr val="232B39"/>
                </a:solidFill>
                <a:effectLst/>
                <a:uLnTx/>
                <a:uFillTx/>
                <a:latin typeface="VIC"/>
                <a:ea typeface="+mn-ea"/>
                <a:cs typeface="+mn-cs"/>
              </a:rPr>
              <a:t>Labour Hire Licencing Act 2018 </a:t>
            </a:r>
            <a:r>
              <a:rPr kumimoji="0" lang="en-AU" sz="1100" b="0" i="0" u="none" strike="noStrike" kern="1200" cap="none" spc="0" normalizeH="0" baseline="0" noProof="0" dirty="0">
                <a:ln>
                  <a:noFill/>
                </a:ln>
                <a:solidFill>
                  <a:srgbClr val="232B39"/>
                </a:solidFill>
                <a:effectLst/>
                <a:uLnTx/>
                <a:uFillTx/>
                <a:latin typeface="VIC"/>
                <a:ea typeface="+mn-ea"/>
                <a:cs typeface="+mn-cs"/>
              </a:rPr>
              <a:t>lists clear criteria which prevent an applicant being considered Fit and Proper. </a:t>
            </a:r>
          </a:p>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mn-cs"/>
              </a:rPr>
              <a:t>In contrast, the </a:t>
            </a:r>
            <a:r>
              <a:rPr kumimoji="0" lang="en-AU" sz="1100" b="0" i="1" u="none" strike="noStrike" kern="1200" cap="none" spc="0" normalizeH="0" baseline="0" noProof="0" dirty="0">
                <a:ln>
                  <a:noFill/>
                </a:ln>
                <a:solidFill>
                  <a:srgbClr val="232B39"/>
                </a:solidFill>
                <a:effectLst/>
                <a:uLnTx/>
                <a:uFillTx/>
                <a:latin typeface="VIC"/>
                <a:ea typeface="+mn-ea"/>
                <a:cs typeface="+mn-cs"/>
              </a:rPr>
              <a:t>Environment Protection Act 2017</a:t>
            </a:r>
            <a:r>
              <a:rPr kumimoji="0" lang="en-AU" sz="1100" b="0" i="0" u="none" strike="noStrike" kern="1200" cap="none" spc="0" normalizeH="0" baseline="0" noProof="0" dirty="0">
                <a:ln>
                  <a:noFill/>
                </a:ln>
                <a:solidFill>
                  <a:srgbClr val="232B39"/>
                </a:solidFill>
                <a:effectLst/>
                <a:uLnTx/>
                <a:uFillTx/>
                <a:latin typeface="VIC"/>
                <a:ea typeface="+mn-ea"/>
                <a:cs typeface="+mn-cs"/>
              </a:rPr>
              <a:t> provides the regulator with a range of characteristics that must be considered when determining an applicant's Fit and Proper.  </a:t>
            </a:r>
            <a:endParaRPr kumimoji="0" lang="en-AU" sz="1100" b="0" i="0" u="none" strike="noStrike" kern="1200" cap="none" spc="0" normalizeH="0" baseline="0" noProof="0" dirty="0">
              <a:ln>
                <a:noFill/>
              </a:ln>
              <a:solidFill>
                <a:srgbClr val="286337"/>
              </a:solidFill>
              <a:effectLst/>
              <a:uLnTx/>
              <a:uFillTx/>
              <a:latin typeface="VIC"/>
              <a:ea typeface="+mn-ea"/>
              <a:cs typeface="+mn-cs"/>
            </a:endParaRPr>
          </a:p>
        </p:txBody>
      </p:sp>
      <p:sp>
        <p:nvSpPr>
          <p:cNvPr id="12" name="Rectangle: Diagonal Corners Snipped 11">
            <a:extLst>
              <a:ext uri="{FF2B5EF4-FFF2-40B4-BE49-F238E27FC236}">
                <a16:creationId xmlns:a16="http://schemas.microsoft.com/office/drawing/2014/main" id="{E97DB3FA-D9A6-748C-1692-29F13347E34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13" name="Group 12">
            <a:extLst>
              <a:ext uri="{FF2B5EF4-FFF2-40B4-BE49-F238E27FC236}">
                <a16:creationId xmlns:a16="http://schemas.microsoft.com/office/drawing/2014/main" id="{1F94C83D-A2EF-8FB3-9B81-24BD32F1E26B}"/>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657A369B-1E26-507D-466A-CD894E27B42C}"/>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17" name="Rectangle 16">
              <a:extLst>
                <a:ext uri="{FF2B5EF4-FFF2-40B4-BE49-F238E27FC236}">
                  <a16:creationId xmlns:a16="http://schemas.microsoft.com/office/drawing/2014/main" id="{D185E262-53E3-5FB6-7781-A9120CE9457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4" name="Title 18">
            <a:extLst>
              <a:ext uri="{FF2B5EF4-FFF2-40B4-BE49-F238E27FC236}">
                <a16:creationId xmlns:a16="http://schemas.microsoft.com/office/drawing/2014/main" id="{5B68A5AE-620A-E4B7-B829-6460AD603EDC}"/>
              </a:ext>
            </a:extLst>
          </p:cNvPr>
          <p:cNvSpPr txBox="1">
            <a:spLocks/>
          </p:cNvSpPr>
          <p:nvPr/>
        </p:nvSpPr>
        <p:spPr>
          <a:xfrm>
            <a:off x="695324" y="144000"/>
            <a:ext cx="10450697"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a:ln>
                  <a:noFill/>
                </a:ln>
                <a:solidFill>
                  <a:srgbClr val="232B39"/>
                </a:solidFill>
                <a:effectLst/>
                <a:uLnTx/>
                <a:uFillTx/>
                <a:latin typeface="VIC SemiBold"/>
                <a:ea typeface="+mj-ea"/>
                <a:cs typeface="+mj-cs"/>
              </a:rPr>
              <a:t>Step 1: Legislation</a:t>
            </a:r>
            <a:endParaRPr kumimoji="0" lang="en-AU" sz="3000" b="0" i="0" u="none" strike="noStrike" kern="1200" cap="none" spc="0" normalizeH="0" baseline="0" noProof="0">
              <a:ln>
                <a:noFill/>
              </a:ln>
              <a:solidFill>
                <a:srgbClr val="232B39"/>
              </a:solidFill>
              <a:effectLst/>
              <a:uLnTx/>
              <a:uFillTx/>
              <a:latin typeface="VIC SemiBold"/>
              <a:ea typeface="+mj-ea"/>
              <a:cs typeface="+mj-cs"/>
            </a:endParaRPr>
          </a:p>
        </p:txBody>
      </p:sp>
    </p:spTree>
    <p:extLst>
      <p:ext uri="{BB962C8B-B14F-4D97-AF65-F5344CB8AC3E}">
        <p14:creationId xmlns:p14="http://schemas.microsoft.com/office/powerpoint/2010/main" val="293658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5843-27F2-11F6-F5D8-3FC8CE74EA5A}"/>
            </a:ext>
          </a:extLst>
        </p:cNvPr>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8BD9866-B1CA-FC1B-E0D3-031A3A1B5F9B}"/>
              </a:ext>
            </a:extLst>
          </p:cNvPr>
          <p:cNvCxnSpPr>
            <a:cxnSpLocks/>
            <a:stCxn id="8" idx="2"/>
            <a:endCxn id="61" idx="0"/>
          </p:cNvCxnSpPr>
          <p:nvPr/>
        </p:nvCxnSpPr>
        <p:spPr>
          <a:xfrm>
            <a:off x="2155412" y="3060370"/>
            <a:ext cx="1" cy="566562"/>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2C40C9-D0F4-C865-6345-0C74C3BA31EF}"/>
              </a:ext>
            </a:extLst>
          </p:cNvPr>
          <p:cNvSpPr/>
          <p:nvPr/>
        </p:nvSpPr>
        <p:spPr>
          <a:xfrm>
            <a:off x="7555523" y="2122174"/>
            <a:ext cx="2880000" cy="93819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Administer as specified and develop operational policy if required.</a:t>
            </a: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477267BD-A537-801C-35C5-8C2434581BF7}"/>
              </a:ext>
            </a:extLst>
          </p:cNvPr>
          <p:cNvSpPr/>
          <p:nvPr/>
        </p:nvSpPr>
        <p:spPr>
          <a:xfrm>
            <a:off x="715412" y="2122175"/>
            <a:ext cx="2880000" cy="93819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The legislation enables </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or requires an FPT.</a:t>
            </a:r>
          </a:p>
        </p:txBody>
      </p:sp>
      <p:sp>
        <p:nvSpPr>
          <p:cNvPr id="9" name="Rectangle 8">
            <a:extLst>
              <a:ext uri="{FF2B5EF4-FFF2-40B4-BE49-F238E27FC236}">
                <a16:creationId xmlns:a16="http://schemas.microsoft.com/office/drawing/2014/main" id="{D5F7D438-FD16-6FDF-2AFE-50C35875305F}"/>
              </a:ext>
            </a:extLst>
          </p:cNvPr>
          <p:cNvSpPr/>
          <p:nvPr/>
        </p:nvSpPr>
        <p:spPr>
          <a:xfrm>
            <a:off x="4118651" y="2122174"/>
            <a:ext cx="2880000" cy="938196"/>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Does the </a:t>
            </a:r>
            <a:r>
              <a:rPr kumimoji="0" lang="en-AU" sz="115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clearly specify</a:t>
            </a: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what objective </a:t>
            </a:r>
            <a:r>
              <a:rPr kumimoji="0" lang="en-AU" sz="115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requirements</a:t>
            </a: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 regulator</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must apply to applicants?</a:t>
            </a:r>
          </a:p>
        </p:txBody>
      </p:sp>
      <p:sp>
        <p:nvSpPr>
          <p:cNvPr id="61" name="Rectangle 60">
            <a:extLst>
              <a:ext uri="{FF2B5EF4-FFF2-40B4-BE49-F238E27FC236}">
                <a16:creationId xmlns:a16="http://schemas.microsoft.com/office/drawing/2014/main" id="{A47850E5-B182-BDAB-0AAB-DA43E6DDA991}"/>
              </a:ext>
            </a:extLst>
          </p:cNvPr>
          <p:cNvSpPr/>
          <p:nvPr/>
        </p:nvSpPr>
        <p:spPr>
          <a:xfrm>
            <a:off x="717573" y="3626932"/>
            <a:ext cx="2875679" cy="11045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Consider legislative reform </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to enable FPT.</a:t>
            </a:r>
          </a:p>
        </p:txBody>
      </p:sp>
      <p:sp>
        <p:nvSpPr>
          <p:cNvPr id="96" name="Rectangle 95">
            <a:extLst>
              <a:ext uri="{FF2B5EF4-FFF2-40B4-BE49-F238E27FC236}">
                <a16:creationId xmlns:a16="http://schemas.microsoft.com/office/drawing/2014/main" id="{52659D3B-6815-0F8E-ED23-E6FA3A474172}"/>
              </a:ext>
            </a:extLst>
          </p:cNvPr>
          <p:cNvSpPr/>
          <p:nvPr/>
        </p:nvSpPr>
        <p:spPr>
          <a:xfrm>
            <a:off x="4097005" y="3654396"/>
            <a:ext cx="2923292" cy="107712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Proceed to Steps 2 and 3 of this Stage. Set out the assessment approach in operational policy and consider legislative reform to include objective  FPT requirements.</a:t>
            </a: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114" name="Rectangle 113">
            <a:extLst>
              <a:ext uri="{FF2B5EF4-FFF2-40B4-BE49-F238E27FC236}">
                <a16:creationId xmlns:a16="http://schemas.microsoft.com/office/drawing/2014/main" id="{179BF239-2048-9B3A-9889-896590773020}"/>
              </a:ext>
            </a:extLst>
          </p:cNvPr>
          <p:cNvSpPr/>
          <p:nvPr/>
        </p:nvSpPr>
        <p:spPr>
          <a:xfrm>
            <a:off x="715412" y="5830926"/>
            <a:ext cx="926455" cy="369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Stop FPT design</a:t>
            </a:r>
          </a:p>
        </p:txBody>
      </p:sp>
      <p:sp>
        <p:nvSpPr>
          <p:cNvPr id="115" name="Rectangle 114">
            <a:extLst>
              <a:ext uri="{FF2B5EF4-FFF2-40B4-BE49-F238E27FC236}">
                <a16:creationId xmlns:a16="http://schemas.microsoft.com/office/drawing/2014/main" id="{485269DA-5700-5DD4-CAEE-B91368638745}"/>
              </a:ext>
            </a:extLst>
          </p:cNvPr>
          <p:cNvSpPr/>
          <p:nvPr/>
        </p:nvSpPr>
        <p:spPr>
          <a:xfrm>
            <a:off x="1726857" y="5830925"/>
            <a:ext cx="1039854" cy="36984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Proceed with FPT design</a:t>
            </a:r>
          </a:p>
        </p:txBody>
      </p:sp>
      <p:sp>
        <p:nvSpPr>
          <p:cNvPr id="7" name="Rectangle 6">
            <a:extLst>
              <a:ext uri="{FF2B5EF4-FFF2-40B4-BE49-F238E27FC236}">
                <a16:creationId xmlns:a16="http://schemas.microsoft.com/office/drawing/2014/main" id="{54B71129-88C2-C642-B961-52D718B2927F}"/>
              </a:ext>
            </a:extLst>
          </p:cNvPr>
          <p:cNvSpPr/>
          <p:nvPr/>
        </p:nvSpPr>
        <p:spPr>
          <a:xfrm>
            <a:off x="638175" y="5520870"/>
            <a:ext cx="744484" cy="3698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Legend</a:t>
            </a:r>
            <a:endParaRPr kumimoji="0" lang="en-AU" sz="1000" b="1"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2" name="Slide Number Placeholder 1">
            <a:extLst>
              <a:ext uri="{FF2B5EF4-FFF2-40B4-BE49-F238E27FC236}">
                <a16:creationId xmlns:a16="http://schemas.microsoft.com/office/drawing/2014/main" id="{6C5B2D1E-1D5F-8E9D-4FE3-6E706798B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19" name="Title 18">
            <a:extLst>
              <a:ext uri="{FF2B5EF4-FFF2-40B4-BE49-F238E27FC236}">
                <a16:creationId xmlns:a16="http://schemas.microsoft.com/office/drawing/2014/main" id="{E6D97E20-F65E-B72F-B164-D2751CA7D94B}"/>
              </a:ext>
            </a:extLst>
          </p:cNvPr>
          <p:cNvSpPr>
            <a:spLocks noGrp="1"/>
          </p:cNvSpPr>
          <p:nvPr>
            <p:ph type="title"/>
          </p:nvPr>
        </p:nvSpPr>
        <p:spPr/>
        <p:txBody>
          <a:bodyPr/>
          <a:lstStyle/>
          <a:p>
            <a:r>
              <a:rPr kumimoji="0" lang="en-US" b="0" i="0" u="none" strike="noStrike" kern="1200" cap="none" spc="0" normalizeH="0" baseline="0" noProof="0">
                <a:ln>
                  <a:noFill/>
                </a:ln>
                <a:solidFill>
                  <a:srgbClr val="232B39"/>
                </a:solidFill>
                <a:effectLst/>
                <a:uLnTx/>
                <a:uFillTx/>
                <a:ea typeface="+mj-ea"/>
                <a:cs typeface="+mj-cs"/>
              </a:rPr>
              <a:t>Step 1: Legislation</a:t>
            </a:r>
            <a:endParaRPr lang="en-AU" dirty="0"/>
          </a:p>
        </p:txBody>
      </p:sp>
      <p:sp>
        <p:nvSpPr>
          <p:cNvPr id="31" name="TextBox 30">
            <a:extLst>
              <a:ext uri="{FF2B5EF4-FFF2-40B4-BE49-F238E27FC236}">
                <a16:creationId xmlns:a16="http://schemas.microsoft.com/office/drawing/2014/main" id="{1A29D8FF-A056-CD41-422E-A7838681706B}"/>
              </a:ext>
            </a:extLst>
          </p:cNvPr>
          <p:cNvSpPr txBox="1"/>
          <p:nvPr/>
        </p:nvSpPr>
        <p:spPr>
          <a:xfrm>
            <a:off x="6975826" y="2215376"/>
            <a:ext cx="5676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YES</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43" name="TextBox 42">
            <a:extLst>
              <a:ext uri="{FF2B5EF4-FFF2-40B4-BE49-F238E27FC236}">
                <a16:creationId xmlns:a16="http://schemas.microsoft.com/office/drawing/2014/main" id="{FCF5C065-6311-5C06-DD89-9CC7E9493C37}"/>
              </a:ext>
            </a:extLst>
          </p:cNvPr>
          <p:cNvSpPr txBox="1"/>
          <p:nvPr/>
        </p:nvSpPr>
        <p:spPr>
          <a:xfrm>
            <a:off x="3584830" y="2215376"/>
            <a:ext cx="54124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YES</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36" name="TextBox 35">
            <a:extLst>
              <a:ext uri="{FF2B5EF4-FFF2-40B4-BE49-F238E27FC236}">
                <a16:creationId xmlns:a16="http://schemas.microsoft.com/office/drawing/2014/main" id="{1DADDAC6-DF79-2790-6D74-57F22F638852}"/>
              </a:ext>
            </a:extLst>
          </p:cNvPr>
          <p:cNvSpPr txBox="1"/>
          <p:nvPr/>
        </p:nvSpPr>
        <p:spPr>
          <a:xfrm>
            <a:off x="2171700" y="3094851"/>
            <a:ext cx="418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NO</a:t>
            </a:r>
          </a:p>
        </p:txBody>
      </p:sp>
      <p:sp>
        <p:nvSpPr>
          <p:cNvPr id="49" name="Rectangle 48">
            <a:extLst>
              <a:ext uri="{FF2B5EF4-FFF2-40B4-BE49-F238E27FC236}">
                <a16:creationId xmlns:a16="http://schemas.microsoft.com/office/drawing/2014/main" id="{03F5546C-C679-66AB-4E86-933DD522A183}"/>
              </a:ext>
            </a:extLst>
          </p:cNvPr>
          <p:cNvSpPr/>
          <p:nvPr/>
        </p:nvSpPr>
        <p:spPr>
          <a:xfrm>
            <a:off x="695325" y="1219200"/>
            <a:ext cx="10440988" cy="60960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a:ln>
                  <a:noFill/>
                </a:ln>
                <a:solidFill>
                  <a:srgbClr val="232B39"/>
                </a:solidFill>
                <a:effectLst/>
                <a:uLnTx/>
                <a:uFillTx/>
                <a:latin typeface="VIC"/>
                <a:ea typeface="+mn-ea"/>
                <a:cs typeface="+mn-cs"/>
              </a:rPr>
              <a:t>Processes and questions to consider if an FPT is considered appropriate after Stage 1. These steps are laid out in more detail over the following pages.  </a:t>
            </a:r>
          </a:p>
        </p:txBody>
      </p:sp>
      <p:sp>
        <p:nvSpPr>
          <p:cNvPr id="4" name="Rectangle: Diagonal Corners Snipped 3">
            <a:extLst>
              <a:ext uri="{FF2B5EF4-FFF2-40B4-BE49-F238E27FC236}">
                <a16:creationId xmlns:a16="http://schemas.microsoft.com/office/drawing/2014/main" id="{0EB2A3B6-5068-436B-AA45-A35B126928DF}"/>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5" name="Group 4">
            <a:extLst>
              <a:ext uri="{FF2B5EF4-FFF2-40B4-BE49-F238E27FC236}">
                <a16:creationId xmlns:a16="http://schemas.microsoft.com/office/drawing/2014/main" id="{A8044A00-0127-9411-A018-888F0526D7B0}"/>
              </a:ext>
            </a:extLst>
          </p:cNvPr>
          <p:cNvGrpSpPr/>
          <p:nvPr/>
        </p:nvGrpSpPr>
        <p:grpSpPr>
          <a:xfrm>
            <a:off x="9774315" y="384672"/>
            <a:ext cx="1360801" cy="648616"/>
            <a:chOff x="9774315" y="384672"/>
            <a:chExt cx="1360801" cy="648616"/>
          </a:xfrm>
        </p:grpSpPr>
        <p:sp>
          <p:nvSpPr>
            <p:cNvPr id="6" name="Rectangle 5">
              <a:extLst>
                <a:ext uri="{FF2B5EF4-FFF2-40B4-BE49-F238E27FC236}">
                  <a16:creationId xmlns:a16="http://schemas.microsoft.com/office/drawing/2014/main" id="{F618A538-59A2-88F2-1FB9-0E8F0C0AD34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10" name="Rectangle 9">
              <a:extLst>
                <a:ext uri="{FF2B5EF4-FFF2-40B4-BE49-F238E27FC236}">
                  <a16:creationId xmlns:a16="http://schemas.microsoft.com/office/drawing/2014/main" id="{332D173B-7804-7329-7318-9CB6563A3F9B}"/>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11" name="Rectangle: Diagonal Corners Snipped 7">
            <a:extLst>
              <a:ext uri="{FF2B5EF4-FFF2-40B4-BE49-F238E27FC236}">
                <a16:creationId xmlns:a16="http://schemas.microsoft.com/office/drawing/2014/main" id="{7FE0BE4B-4F1A-4751-E9A1-8F050BA40552}"/>
              </a:ext>
            </a:extLst>
          </p:cNvPr>
          <p:cNvSpPr/>
          <p:nvPr/>
        </p:nvSpPr>
        <p:spPr>
          <a:xfrm flipH="1">
            <a:off x="8468977" y="3725535"/>
            <a:ext cx="2667336" cy="2475240"/>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0" tIns="432000" rIns="288000" rtlCol="0" anchor="t" anchorCtr="0"/>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When undertaking legislative reform, consider using the Office of the Chief Parliamentary Counsel developed Model Legislative Provisions (see page 15).</a:t>
            </a:r>
          </a:p>
        </p:txBody>
      </p:sp>
      <p:cxnSp>
        <p:nvCxnSpPr>
          <p:cNvPr id="16" name="Straight Connector 15">
            <a:extLst>
              <a:ext uri="{FF2B5EF4-FFF2-40B4-BE49-F238E27FC236}">
                <a16:creationId xmlns:a16="http://schemas.microsoft.com/office/drawing/2014/main" id="{3E6319D0-CB27-718D-B178-40CBE1563319}"/>
              </a:ext>
            </a:extLst>
          </p:cNvPr>
          <p:cNvCxnSpPr>
            <a:cxnSpLocks/>
            <a:stCxn id="8" idx="3"/>
            <a:endCxn id="9" idx="1"/>
          </p:cNvCxnSpPr>
          <p:nvPr/>
        </p:nvCxnSpPr>
        <p:spPr>
          <a:xfrm flipV="1">
            <a:off x="3595412" y="2591272"/>
            <a:ext cx="523239" cy="1"/>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A33EF7-8B36-2A72-DFB6-9DC7B631F189}"/>
              </a:ext>
            </a:extLst>
          </p:cNvPr>
          <p:cNvCxnSpPr>
            <a:cxnSpLocks/>
            <a:stCxn id="9" idx="3"/>
            <a:endCxn id="89" idx="1"/>
          </p:cNvCxnSpPr>
          <p:nvPr/>
        </p:nvCxnSpPr>
        <p:spPr>
          <a:xfrm>
            <a:off x="6998651" y="2591272"/>
            <a:ext cx="556872"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29DFCF-BCF0-330D-9A30-521FFF7C6292}"/>
              </a:ext>
            </a:extLst>
          </p:cNvPr>
          <p:cNvCxnSpPr>
            <a:cxnSpLocks/>
            <a:stCxn id="9" idx="2"/>
            <a:endCxn id="96" idx="0"/>
          </p:cNvCxnSpPr>
          <p:nvPr/>
        </p:nvCxnSpPr>
        <p:spPr>
          <a:xfrm>
            <a:off x="5558651" y="3060370"/>
            <a:ext cx="0" cy="59402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96B64B-CE36-A3AE-6606-B4B624AE348A}"/>
              </a:ext>
            </a:extLst>
          </p:cNvPr>
          <p:cNvSpPr txBox="1"/>
          <p:nvPr/>
        </p:nvSpPr>
        <p:spPr>
          <a:xfrm>
            <a:off x="5572125" y="3094851"/>
            <a:ext cx="418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NO</a:t>
            </a:r>
          </a:p>
        </p:txBody>
      </p:sp>
    </p:spTree>
    <p:extLst>
      <p:ext uri="{BB962C8B-B14F-4D97-AF65-F5344CB8AC3E}">
        <p14:creationId xmlns:p14="http://schemas.microsoft.com/office/powerpoint/2010/main" val="30420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AA04-ED88-740E-E7C3-CD1CBB648F5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9A765A-4BFA-7FD1-7D4D-997C739F04D4}"/>
              </a:ext>
            </a:extLst>
          </p:cNvPr>
          <p:cNvSpPr>
            <a:spLocks noGrp="1"/>
          </p:cNvSpPr>
          <p:nvPr>
            <p:ph type="title"/>
          </p:nvPr>
        </p:nvSpPr>
        <p:spPr/>
        <p:txBody>
          <a:bodyPr/>
          <a:lstStyle/>
          <a:p>
            <a:r>
              <a:rPr lang="en-AU" dirty="0"/>
              <a:t>Step 1: Legislation</a:t>
            </a:r>
          </a:p>
        </p:txBody>
      </p:sp>
      <p:sp>
        <p:nvSpPr>
          <p:cNvPr id="13" name="Rectangle 12">
            <a:extLst>
              <a:ext uri="{FF2B5EF4-FFF2-40B4-BE49-F238E27FC236}">
                <a16:creationId xmlns:a16="http://schemas.microsoft.com/office/drawing/2014/main" id="{BB08CE94-57EA-89E2-5687-9B378F01FAAD}"/>
              </a:ext>
            </a:extLst>
          </p:cNvPr>
          <p:cNvSpPr/>
          <p:nvPr/>
        </p:nvSpPr>
        <p:spPr>
          <a:xfrm>
            <a:off x="689235" y="117863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srgbClr val="232B39"/>
                </a:solidFill>
                <a:effectLst/>
                <a:uLnTx/>
                <a:uFillTx/>
                <a:latin typeface="VIC"/>
                <a:ea typeface="+mn-ea"/>
                <a:cs typeface="+mn-cs"/>
              </a:rPr>
              <a:t>Model Legislative Provisions for Fit and Proper Tests.</a:t>
            </a:r>
          </a:p>
        </p:txBody>
      </p:sp>
      <p:sp>
        <p:nvSpPr>
          <p:cNvPr id="2" name="TextBox 1">
            <a:extLst>
              <a:ext uri="{FF2B5EF4-FFF2-40B4-BE49-F238E27FC236}">
                <a16:creationId xmlns:a16="http://schemas.microsoft.com/office/drawing/2014/main" id="{80E2A2F8-C6DB-86D8-C3F2-F95CDF99B268}"/>
              </a:ext>
            </a:extLst>
          </p:cNvPr>
          <p:cNvSpPr txBox="1"/>
          <p:nvPr/>
        </p:nvSpPr>
        <p:spPr>
          <a:xfrm>
            <a:off x="695324" y="1757877"/>
            <a:ext cx="10440989" cy="18720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DTF has partnered with the Office of the Chief Parliamentary Counsel to develop model legislative provisions for FPTs. These model provisions are designed to be easily adoptable and reflect the most modern and effective version of a regulatory provision. DTF has produced supporting guidance to assist agencies in adopting model provisions and customise them to reflect the level of risk being managed. This guidance is available on the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hlinkClick r:id="rId3"/>
              </a:rPr>
              <a:t>Department of Treasury and Finance Website.</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The model legislative provisions prioritise the use of objective criteria for both the application and conduct of assessment. </a:t>
            </a:r>
            <a:r>
              <a:rPr kumimoji="0" lang="en-US" sz="1200" b="0" i="0" u="none" strike="noStrike" kern="1200" cap="none" spc="0" normalizeH="0" baseline="0" noProof="0" dirty="0">
                <a:ln>
                  <a:noFill/>
                </a:ln>
                <a:solidFill>
                  <a:srgbClr val="232B39"/>
                </a:solidFill>
                <a:effectLst/>
                <a:uLnTx/>
                <a:uFillTx/>
                <a:latin typeface="VIC"/>
                <a:ea typeface="+mn-ea"/>
                <a:cs typeface="+mn-cs"/>
              </a:rPr>
              <a:t>The principles underpinning the Model Provisions are outlined below.</a:t>
            </a:r>
          </a:p>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 </a:t>
            </a:r>
            <a:endParaRPr kumimoji="0" lang="en-AU" sz="1800" b="0" i="0" u="none" strike="noStrike" kern="1200" cap="none" spc="0" normalizeH="0" baseline="0" noProof="0" dirty="0">
              <a:ln>
                <a:noFill/>
              </a:ln>
              <a:solidFill>
                <a:srgbClr val="232B39"/>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2" name="Rectangle 11">
            <a:extLst>
              <a:ext uri="{FF2B5EF4-FFF2-40B4-BE49-F238E27FC236}">
                <a16:creationId xmlns:a16="http://schemas.microsoft.com/office/drawing/2014/main" id="{6447DFF3-9DAA-2FAC-65C9-085235A77C77}"/>
              </a:ext>
            </a:extLst>
          </p:cNvPr>
          <p:cNvSpPr>
            <a:spLocks/>
          </p:cNvSpPr>
          <p:nvPr/>
        </p:nvSpPr>
        <p:spPr>
          <a:xfrm rot="10800000" flipV="1">
            <a:off x="333433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Standard FPT components should form basis of provision (See page 18)</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A selection of bespoke components should be used when necessary to respond to risk</a:t>
            </a:r>
            <a:r>
              <a:rPr kumimoji="0" lang="en-AU" sz="115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  </a:t>
            </a:r>
          </a:p>
        </p:txBody>
      </p:sp>
      <p:sp>
        <p:nvSpPr>
          <p:cNvPr id="16" name="Rectangle 15">
            <a:extLst>
              <a:ext uri="{FF2B5EF4-FFF2-40B4-BE49-F238E27FC236}">
                <a16:creationId xmlns:a16="http://schemas.microsoft.com/office/drawing/2014/main" id="{CDDF34A8-7573-747E-171F-D8F0ADA68DBF}"/>
              </a:ext>
            </a:extLst>
          </p:cNvPr>
          <p:cNvSpPr>
            <a:spLocks/>
          </p:cNvSpPr>
          <p:nvPr/>
        </p:nvSpPr>
        <p:spPr>
          <a:xfrm>
            <a:off x="695325"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FPTs should only be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legislated when it is necessary and appropriate.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 should be applied to all potential applicants.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Legislation should state where a regulator must have consent </a:t>
            </a: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before conducting FPT checks.</a:t>
            </a:r>
          </a:p>
        </p:txBody>
      </p:sp>
      <p:sp>
        <p:nvSpPr>
          <p:cNvPr id="18" name="Rectangle 17">
            <a:extLst>
              <a:ext uri="{FF2B5EF4-FFF2-40B4-BE49-F238E27FC236}">
                <a16:creationId xmlns:a16="http://schemas.microsoft.com/office/drawing/2014/main" id="{F9E20685-0161-430A-944A-B79DB1FE7BA2}"/>
              </a:ext>
            </a:extLst>
          </p:cNvPr>
          <p:cNvSpPr>
            <a:spLocks/>
          </p:cNvSpPr>
          <p:nvPr/>
        </p:nvSpPr>
        <p:spPr>
          <a:xfrm>
            <a:off x="695325" y="3333979"/>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Clear purpose</a:t>
            </a:r>
          </a:p>
        </p:txBody>
      </p:sp>
      <p:sp>
        <p:nvSpPr>
          <p:cNvPr id="19" name="Rectangle 18">
            <a:extLst>
              <a:ext uri="{FF2B5EF4-FFF2-40B4-BE49-F238E27FC236}">
                <a16:creationId xmlns:a16="http://schemas.microsoft.com/office/drawing/2014/main" id="{F2CFEA89-FB82-07CC-CE41-8B713F0F2323}"/>
              </a:ext>
            </a:extLst>
          </p:cNvPr>
          <p:cNvSpPr>
            <a:spLocks/>
          </p:cNvSpPr>
          <p:nvPr/>
        </p:nvSpPr>
        <p:spPr>
          <a:xfrm>
            <a:off x="3334336" y="3336123"/>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Streamlined structure</a:t>
            </a:r>
          </a:p>
        </p:txBody>
      </p:sp>
      <p:sp>
        <p:nvSpPr>
          <p:cNvPr id="20" name="Rectangle 19">
            <a:extLst>
              <a:ext uri="{FF2B5EF4-FFF2-40B4-BE49-F238E27FC236}">
                <a16:creationId xmlns:a16="http://schemas.microsoft.com/office/drawing/2014/main" id="{A257D428-0529-5DF4-BEC1-BF0CC589846C}"/>
              </a:ext>
            </a:extLst>
          </p:cNvPr>
          <p:cNvSpPr>
            <a:spLocks/>
          </p:cNvSpPr>
          <p:nvPr/>
        </p:nvSpPr>
        <p:spPr>
          <a:xfrm>
            <a:off x="597334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Model Provisions reflect a graduate scale of evidence requirements.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Regulators should accept attestations where the risk of harm is relatively low.</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Regulators must have applicant consent to conduct FPT checks </a:t>
            </a: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themselves.</a:t>
            </a:r>
          </a:p>
        </p:txBody>
      </p:sp>
      <p:sp>
        <p:nvSpPr>
          <p:cNvPr id="21" name="Rectangle 20">
            <a:extLst>
              <a:ext uri="{FF2B5EF4-FFF2-40B4-BE49-F238E27FC236}">
                <a16:creationId xmlns:a16="http://schemas.microsoft.com/office/drawing/2014/main" id="{AD3EDD61-A0AF-338A-C8EB-14A18B073027}"/>
              </a:ext>
            </a:extLst>
          </p:cNvPr>
          <p:cNvSpPr>
            <a:spLocks/>
          </p:cNvSpPr>
          <p:nvPr/>
        </p:nvSpPr>
        <p:spPr>
          <a:xfrm>
            <a:off x="5973347" y="3322512"/>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Proportionate</a:t>
            </a:r>
          </a:p>
        </p:txBody>
      </p:sp>
      <p:sp>
        <p:nvSpPr>
          <p:cNvPr id="25" name="Rectangle 24">
            <a:extLst>
              <a:ext uri="{FF2B5EF4-FFF2-40B4-BE49-F238E27FC236}">
                <a16:creationId xmlns:a16="http://schemas.microsoft.com/office/drawing/2014/main" id="{96D599F1-829E-1C0E-74B5-442487999000}"/>
              </a:ext>
            </a:extLst>
          </p:cNvPr>
          <p:cNvSpPr>
            <a:spLocks/>
          </p:cNvSpPr>
          <p:nvPr/>
        </p:nvSpPr>
        <p:spPr>
          <a:xfrm rot="10800000" flipV="1">
            <a:off x="861235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80000" marR="0" lvl="0" indent="-18000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Criteria contained in legislation should be objective to allow for a consistent and fair approach. </a:t>
            </a:r>
          </a:p>
          <a:p>
            <a:pPr marL="285750" marR="0" lvl="0" indent="-285750" algn="l" defTabSz="914349" rtl="0" eaLnBrk="1" fontAlgn="auto" latinLnBrk="0" hangingPunct="1">
              <a:lnSpc>
                <a:spcPct val="100000"/>
              </a:lnSpc>
              <a:spcBef>
                <a:spcPts val="0"/>
              </a:spcBef>
              <a:spcAft>
                <a:spcPts val="600"/>
              </a:spcAft>
              <a:buClr>
                <a:srgbClr val="D3D5D7">
                  <a:lumMod val="10000"/>
                </a:srgbClr>
              </a:buClr>
              <a:buSzTx/>
              <a:buFont typeface="Arial" panose="020B0604020202020204" pitchFamily="34" charset="0"/>
              <a:buChar char="•"/>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27" name="Rectangle 26">
            <a:extLst>
              <a:ext uri="{FF2B5EF4-FFF2-40B4-BE49-F238E27FC236}">
                <a16:creationId xmlns:a16="http://schemas.microsoft.com/office/drawing/2014/main" id="{9AE11DC4-E487-36A4-0896-9F2304FE92AF}"/>
              </a:ext>
            </a:extLst>
          </p:cNvPr>
          <p:cNvSpPr>
            <a:spLocks/>
          </p:cNvSpPr>
          <p:nvPr/>
        </p:nvSpPr>
        <p:spPr>
          <a:xfrm>
            <a:off x="8612357" y="3328480"/>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Objective</a:t>
            </a:r>
          </a:p>
        </p:txBody>
      </p:sp>
      <p:sp>
        <p:nvSpPr>
          <p:cNvPr id="3" name="Slide Number Placeholder 2">
            <a:extLst>
              <a:ext uri="{FF2B5EF4-FFF2-40B4-BE49-F238E27FC236}">
                <a16:creationId xmlns:a16="http://schemas.microsoft.com/office/drawing/2014/main" id="{93993EB8-4EAD-6D48-683C-EDDA68D5F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9" name="Rectangle: Diagonal Corners Snipped 8">
            <a:extLst>
              <a:ext uri="{FF2B5EF4-FFF2-40B4-BE49-F238E27FC236}">
                <a16:creationId xmlns:a16="http://schemas.microsoft.com/office/drawing/2014/main" id="{5714B8DA-4FD1-7D1F-5717-293B4A8C214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10" name="Group 9">
            <a:extLst>
              <a:ext uri="{FF2B5EF4-FFF2-40B4-BE49-F238E27FC236}">
                <a16:creationId xmlns:a16="http://schemas.microsoft.com/office/drawing/2014/main" id="{E1AE0CB0-45E1-99E6-005D-7F710C7516E3}"/>
              </a:ext>
            </a:extLst>
          </p:cNvPr>
          <p:cNvGrpSpPr/>
          <p:nvPr/>
        </p:nvGrpSpPr>
        <p:grpSpPr>
          <a:xfrm>
            <a:off x="9774315" y="384672"/>
            <a:ext cx="1360801" cy="648616"/>
            <a:chOff x="9774315" y="384672"/>
            <a:chExt cx="1360801" cy="648616"/>
          </a:xfrm>
        </p:grpSpPr>
        <p:sp>
          <p:nvSpPr>
            <p:cNvPr id="22" name="Rectangle 21">
              <a:extLst>
                <a:ext uri="{FF2B5EF4-FFF2-40B4-BE49-F238E27FC236}">
                  <a16:creationId xmlns:a16="http://schemas.microsoft.com/office/drawing/2014/main" id="{93C55566-19EA-FC9E-E1A6-8BCF68B6FA4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23" name="Rectangle 22">
              <a:extLst>
                <a:ext uri="{FF2B5EF4-FFF2-40B4-BE49-F238E27FC236}">
                  <a16:creationId xmlns:a16="http://schemas.microsoft.com/office/drawing/2014/main" id="{D2F92D21-B8A8-F527-13E0-76B6C7E20018}"/>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pic>
        <p:nvPicPr>
          <p:cNvPr id="29" name="Graphic 28" descr="Badge Tick outline">
            <a:extLst>
              <a:ext uri="{FF2B5EF4-FFF2-40B4-BE49-F238E27FC236}">
                <a16:creationId xmlns:a16="http://schemas.microsoft.com/office/drawing/2014/main" id="{26B0F0F3-94C0-1D68-8E56-44F86F521B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4624" y="3362325"/>
            <a:ext cx="485775" cy="485775"/>
          </a:xfrm>
          <a:prstGeom prst="rect">
            <a:avLst/>
          </a:prstGeom>
        </p:spPr>
      </p:pic>
      <p:pic>
        <p:nvPicPr>
          <p:cNvPr id="33" name="Graphic 32" descr="Building Brick Wall outline">
            <a:extLst>
              <a:ext uri="{FF2B5EF4-FFF2-40B4-BE49-F238E27FC236}">
                <a16:creationId xmlns:a16="http://schemas.microsoft.com/office/drawing/2014/main" id="{89C42746-FDCC-4AF5-9231-9862C24AD3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3524" y="3333749"/>
            <a:ext cx="495301" cy="495301"/>
          </a:xfrm>
          <a:prstGeom prst="rect">
            <a:avLst/>
          </a:prstGeom>
        </p:spPr>
      </p:pic>
      <p:pic>
        <p:nvPicPr>
          <p:cNvPr id="36" name="Graphic 35" descr="Magnifying glass with solid fill">
            <a:extLst>
              <a:ext uri="{FF2B5EF4-FFF2-40B4-BE49-F238E27FC236}">
                <a16:creationId xmlns:a16="http://schemas.microsoft.com/office/drawing/2014/main" id="{BCF55601-4E06-02F4-568D-7A67483573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91474" y="3390900"/>
            <a:ext cx="428625" cy="428625"/>
          </a:xfrm>
          <a:prstGeom prst="rect">
            <a:avLst/>
          </a:prstGeom>
        </p:spPr>
      </p:pic>
      <p:pic>
        <p:nvPicPr>
          <p:cNvPr id="40" name="Graphic 39" descr="Checklist with solid fill">
            <a:extLst>
              <a:ext uri="{FF2B5EF4-FFF2-40B4-BE49-F238E27FC236}">
                <a16:creationId xmlns:a16="http://schemas.microsoft.com/office/drawing/2014/main" id="{66D82F19-4F17-8268-9A0D-4F05EFA453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29899" y="3381375"/>
            <a:ext cx="428625" cy="428625"/>
          </a:xfrm>
          <a:prstGeom prst="rect">
            <a:avLst/>
          </a:prstGeom>
        </p:spPr>
      </p:pic>
    </p:spTree>
    <p:extLst>
      <p:ext uri="{BB962C8B-B14F-4D97-AF65-F5344CB8AC3E}">
        <p14:creationId xmlns:p14="http://schemas.microsoft.com/office/powerpoint/2010/main" val="383817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7CFB-F297-D43D-0B59-2EF27ED80CBA}"/>
            </a:ext>
          </a:extLst>
        </p:cNvPr>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63B26016-C61F-8262-FE1A-5DF6C9BC0730}"/>
              </a:ext>
            </a:extLst>
          </p:cNvPr>
          <p:cNvSpPr>
            <a:spLocks noGrp="1"/>
          </p:cNvSpPr>
          <p:nvPr>
            <p:ph idx="1"/>
          </p:nvPr>
        </p:nvSpPr>
        <p:spPr>
          <a:xfrm>
            <a:off x="704576" y="1587389"/>
            <a:ext cx="10515600" cy="663575"/>
          </a:xfrm>
        </p:spPr>
        <p:txBody>
          <a:bodyPr/>
          <a:lstStyle/>
          <a:p>
            <a:pPr lvl="1">
              <a:lnSpc>
                <a:spcPct val="105000"/>
              </a:lnSpc>
            </a:pPr>
            <a:r>
              <a:rPr kumimoji="0" lang="en-US" sz="1200" b="0" i="0" u="none" strike="noStrike" kern="1200" cap="none" spc="0" normalizeH="0" baseline="0" noProof="0" dirty="0">
                <a:ln>
                  <a:noFill/>
                </a:ln>
                <a:effectLst/>
                <a:uLnTx/>
                <a:uFillTx/>
                <a:cs typeface="Segoe UI" panose="020B0502040204020203" pitchFamily="34" charset="0"/>
              </a:rPr>
              <a:t>Many FPT requirements have broad applicability across many types of permissions. Identity </a:t>
            </a:r>
            <a:r>
              <a:rPr kumimoji="0" lang="en-AU" sz="1200" b="0" i="0" u="none" strike="noStrike" kern="1200" cap="none" spc="0" normalizeH="0" baseline="0" noProof="0" dirty="0">
                <a:ln>
                  <a:noFill/>
                </a:ln>
                <a:effectLst/>
                <a:uLnTx/>
                <a:uFillTx/>
                <a:ea typeface="+mn-ea"/>
                <a:cs typeface="+mn-cs"/>
              </a:rPr>
              <a:t>verification is a baseline FPT requirement.  </a:t>
            </a:r>
            <a:r>
              <a:rPr kumimoji="0" lang="en-US" sz="1200" b="0" i="0" u="none" strike="noStrike" kern="1200" cap="none" spc="0" normalizeH="0" baseline="0" noProof="0" dirty="0">
                <a:ln>
                  <a:noFill/>
                </a:ln>
                <a:effectLst/>
                <a:uLnTx/>
                <a:uFillTx/>
                <a:cs typeface="Segoe UI" panose="020B0502040204020203" pitchFamily="34" charset="0"/>
              </a:rPr>
              <a:t>Bespoke requirements can be used to address risks that are permission-specific</a:t>
            </a:r>
            <a:r>
              <a:rPr kumimoji="0" lang="en-AU" sz="1200" b="0" i="0" u="none" strike="noStrike" kern="1200" cap="none" spc="0" normalizeH="0" baseline="0" noProof="0" dirty="0">
                <a:ln>
                  <a:noFill/>
                </a:ln>
                <a:effectLst/>
                <a:uLnTx/>
                <a:uFillTx/>
                <a:ea typeface="+mn-ea"/>
                <a:cs typeface="+mn-cs"/>
              </a:rPr>
              <a:t>. Additional requirements should be added if they are necessary to manage the risk of harm. Extraordinary requirements are generally only for use in situations of exceptionally high risk.</a:t>
            </a:r>
          </a:p>
          <a:p>
            <a:pPr lvl="1">
              <a:lnSpc>
                <a:spcPct val="105000"/>
              </a:lnSpc>
            </a:pPr>
            <a:r>
              <a:rPr kumimoji="0" lang="en-AU" sz="1200" b="0" i="0" u="none" strike="noStrike" kern="1200" cap="none" spc="0" normalizeH="0" baseline="0" noProof="0" dirty="0">
                <a:ln>
                  <a:noFill/>
                </a:ln>
                <a:effectLst/>
                <a:uLnTx/>
                <a:uFillTx/>
                <a:ea typeface="+mj-ea"/>
                <a:cs typeface="+mj-cs"/>
              </a:rPr>
              <a:t>When </a:t>
            </a:r>
            <a:r>
              <a:rPr lang="en-AU" sz="1200" dirty="0">
                <a:ea typeface="+mj-ea"/>
                <a:cs typeface="+mj-cs"/>
              </a:rPr>
              <a:t>building an FPT, policy makers must determine who they will be applied to (e.g. only the permission holder or any office holder). FPTs should only be applied to individuals when doing so directly reduces the risk of harm. </a:t>
            </a:r>
            <a:endParaRPr kumimoji="0" lang="en-US" sz="1200" b="0" i="0" u="none" strike="noStrike" kern="1200" cap="none" spc="0" normalizeH="0" baseline="0" noProof="0" dirty="0">
              <a:ln>
                <a:noFill/>
              </a:ln>
              <a:effectLst/>
              <a:uLnTx/>
              <a:uFillTx/>
              <a:ea typeface="+mj-ea"/>
              <a:cs typeface="+mj-cs"/>
            </a:endParaRPr>
          </a:p>
        </p:txBody>
      </p:sp>
      <p:sp>
        <p:nvSpPr>
          <p:cNvPr id="11" name="Rectangle 10">
            <a:extLst>
              <a:ext uri="{FF2B5EF4-FFF2-40B4-BE49-F238E27FC236}">
                <a16:creationId xmlns:a16="http://schemas.microsoft.com/office/drawing/2014/main" id="{1BF00E27-E074-F843-0EB6-BD27BA41A9B0}"/>
              </a:ext>
            </a:extLst>
          </p:cNvPr>
          <p:cNvSpPr/>
          <p:nvPr/>
        </p:nvSpPr>
        <p:spPr>
          <a:xfrm>
            <a:off x="689234" y="1178639"/>
            <a:ext cx="10456787" cy="375213"/>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2" name="TextBox 11">
            <a:extLst>
              <a:ext uri="{FF2B5EF4-FFF2-40B4-BE49-F238E27FC236}">
                <a16:creationId xmlns:a16="http://schemas.microsoft.com/office/drawing/2014/main" id="{BEF9039D-670D-B499-EE86-76B17A7A132D}"/>
              </a:ext>
            </a:extLst>
          </p:cNvPr>
          <p:cNvSpPr txBox="1"/>
          <p:nvPr/>
        </p:nvSpPr>
        <p:spPr>
          <a:xfrm>
            <a:off x="689234" y="1228359"/>
            <a:ext cx="10305434" cy="338554"/>
          </a:xfrm>
          <a:prstGeom prst="rect">
            <a:avLst/>
          </a:prstGeom>
          <a:noFill/>
        </p:spPr>
        <p:txBody>
          <a:bodyPr wrap="square">
            <a:spAutoFit/>
          </a:bodyPr>
          <a:lstStyle/>
          <a:p>
            <a:pPr>
              <a:spcBef>
                <a:spcPts val="200"/>
              </a:spcBef>
              <a:spcAft>
                <a:spcPts val="200"/>
              </a:spcAft>
            </a:pPr>
            <a:r>
              <a:rPr lang="en-US" sz="1600" dirty="0">
                <a:latin typeface="+mn-lt"/>
              </a:rPr>
              <a:t>FPTs should only include components which directly respond to the harm being managed. </a:t>
            </a:r>
          </a:p>
        </p:txBody>
      </p:sp>
      <p:sp>
        <p:nvSpPr>
          <p:cNvPr id="6" name="Slide Number Placeholder 5">
            <a:extLst>
              <a:ext uri="{FF2B5EF4-FFF2-40B4-BE49-F238E27FC236}">
                <a16:creationId xmlns:a16="http://schemas.microsoft.com/office/drawing/2014/main" id="{369FFEFC-9A27-7734-78A9-53B37BAD625E}"/>
              </a:ext>
            </a:extLst>
          </p:cNvPr>
          <p:cNvSpPr>
            <a:spLocks noGrp="1"/>
          </p:cNvSpPr>
          <p:nvPr>
            <p:ph type="sldNum" sz="quarter" idx="12"/>
          </p:nvPr>
        </p:nvSpPr>
        <p:spPr/>
        <p:txBody>
          <a:bodyPr/>
          <a:lstStyle/>
          <a:p>
            <a:fld id="{E4E047A3-478C-4E7E-BF3D-3786245819C0}" type="slidenum">
              <a:rPr lang="en-AU" smtClean="0"/>
              <a:t>16</a:t>
            </a:fld>
            <a:endParaRPr lang="en-AU"/>
          </a:p>
        </p:txBody>
      </p:sp>
      <p:sp>
        <p:nvSpPr>
          <p:cNvPr id="13" name="Title 12">
            <a:extLst>
              <a:ext uri="{FF2B5EF4-FFF2-40B4-BE49-F238E27FC236}">
                <a16:creationId xmlns:a16="http://schemas.microsoft.com/office/drawing/2014/main" id="{4EFF3F65-DFAB-958E-6868-86178270C52D}"/>
              </a:ext>
            </a:extLst>
          </p:cNvPr>
          <p:cNvSpPr>
            <a:spLocks noGrp="1"/>
          </p:cNvSpPr>
          <p:nvPr>
            <p:ph type="title"/>
          </p:nvPr>
        </p:nvSpPr>
        <p:spPr/>
        <p:txBody>
          <a:bodyPr/>
          <a:lstStyle/>
          <a:p>
            <a:r>
              <a:rPr lang="en-AU" dirty="0"/>
              <a:t>Step 2: Build</a:t>
            </a:r>
          </a:p>
        </p:txBody>
      </p:sp>
      <p:sp>
        <p:nvSpPr>
          <p:cNvPr id="26" name="Rectangle 25">
            <a:extLst>
              <a:ext uri="{FF2B5EF4-FFF2-40B4-BE49-F238E27FC236}">
                <a16:creationId xmlns:a16="http://schemas.microsoft.com/office/drawing/2014/main" id="{200F2FBE-3B1A-1E9B-C24A-16941811F635}"/>
              </a:ext>
            </a:extLst>
          </p:cNvPr>
          <p:cNvSpPr/>
          <p:nvPr/>
        </p:nvSpPr>
        <p:spPr>
          <a:xfrm>
            <a:off x="689234" y="3104794"/>
            <a:ext cx="2160000" cy="109945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All permissions that require an FPT will verify the applicant’s identity.</a:t>
            </a:r>
          </a:p>
        </p:txBody>
      </p:sp>
      <p:sp>
        <p:nvSpPr>
          <p:cNvPr id="18" name="Rectangle 17">
            <a:extLst>
              <a:ext uri="{FF2B5EF4-FFF2-40B4-BE49-F238E27FC236}">
                <a16:creationId xmlns:a16="http://schemas.microsoft.com/office/drawing/2014/main" id="{A426A531-FE76-0DFC-A9BE-3811F0260907}"/>
              </a:ext>
            </a:extLst>
          </p:cNvPr>
          <p:cNvSpPr/>
          <p:nvPr/>
        </p:nvSpPr>
        <p:spPr>
          <a:xfrm>
            <a:off x="689234"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Identity verification</a:t>
            </a:r>
          </a:p>
        </p:txBody>
      </p:sp>
      <p:sp>
        <p:nvSpPr>
          <p:cNvPr id="3" name="Rectangle 2">
            <a:extLst>
              <a:ext uri="{FF2B5EF4-FFF2-40B4-BE49-F238E27FC236}">
                <a16:creationId xmlns:a16="http://schemas.microsoft.com/office/drawing/2014/main" id="{0F096FB8-1923-075F-7B8B-1FB0A95F5A40}"/>
              </a:ext>
            </a:extLst>
          </p:cNvPr>
          <p:cNvSpPr/>
          <p:nvPr/>
        </p:nvSpPr>
        <p:spPr>
          <a:xfrm>
            <a:off x="689234" y="42755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Identity verification</a:t>
            </a:r>
          </a:p>
        </p:txBody>
      </p:sp>
      <p:sp>
        <p:nvSpPr>
          <p:cNvPr id="28" name="Rectangle 27">
            <a:extLst>
              <a:ext uri="{FF2B5EF4-FFF2-40B4-BE49-F238E27FC236}">
                <a16:creationId xmlns:a16="http://schemas.microsoft.com/office/drawing/2014/main" id="{72AF7438-9FF2-367E-2C0C-42C57F92020B}"/>
              </a:ext>
            </a:extLst>
          </p:cNvPr>
          <p:cNvSpPr/>
          <p:nvPr/>
        </p:nvSpPr>
        <p:spPr>
          <a:xfrm>
            <a:off x="3446480" y="3107028"/>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Many permissions also require a regulator to consider an applicant’s broad history of regulatory and professional compliance. </a:t>
            </a:r>
          </a:p>
        </p:txBody>
      </p:sp>
      <p:sp>
        <p:nvSpPr>
          <p:cNvPr id="34" name="Rectangle 33">
            <a:extLst>
              <a:ext uri="{FF2B5EF4-FFF2-40B4-BE49-F238E27FC236}">
                <a16:creationId xmlns:a16="http://schemas.microsoft.com/office/drawing/2014/main" id="{46179365-E2F3-9184-3A2D-1362B9F34EFC}"/>
              </a:ext>
            </a:extLst>
          </p:cNvPr>
          <p:cNvSpPr/>
          <p:nvPr/>
        </p:nvSpPr>
        <p:spPr>
          <a:xfrm>
            <a:off x="3446480"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Standard requirements </a:t>
            </a:r>
          </a:p>
        </p:txBody>
      </p:sp>
      <p:sp>
        <p:nvSpPr>
          <p:cNvPr id="5" name="Rectangle 4">
            <a:extLst>
              <a:ext uri="{FF2B5EF4-FFF2-40B4-BE49-F238E27FC236}">
                <a16:creationId xmlns:a16="http://schemas.microsoft.com/office/drawing/2014/main" id="{4291B8B3-6AD2-EBD1-DC1B-AB785BB06223}"/>
              </a:ext>
            </a:extLst>
          </p:cNvPr>
          <p:cNvSpPr/>
          <p:nvPr/>
        </p:nvSpPr>
        <p:spPr>
          <a:xfrm>
            <a:off x="3446480" y="4259142"/>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Disqualifications, bans and prohibitions</a:t>
            </a:r>
          </a:p>
        </p:txBody>
      </p:sp>
      <p:sp>
        <p:nvSpPr>
          <p:cNvPr id="14" name="Rectangle 13">
            <a:extLst>
              <a:ext uri="{FF2B5EF4-FFF2-40B4-BE49-F238E27FC236}">
                <a16:creationId xmlns:a16="http://schemas.microsoft.com/office/drawing/2014/main" id="{1B5C2CAD-6E77-79EB-387E-A53D74470443}"/>
              </a:ext>
            </a:extLst>
          </p:cNvPr>
          <p:cNvSpPr/>
          <p:nvPr/>
        </p:nvSpPr>
        <p:spPr>
          <a:xfrm>
            <a:off x="3446480" y="4696891"/>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Regulatory compliance</a:t>
            </a:r>
          </a:p>
        </p:txBody>
      </p:sp>
      <p:sp>
        <p:nvSpPr>
          <p:cNvPr id="15" name="Rectangle 14">
            <a:extLst>
              <a:ext uri="{FF2B5EF4-FFF2-40B4-BE49-F238E27FC236}">
                <a16:creationId xmlns:a16="http://schemas.microsoft.com/office/drawing/2014/main" id="{BB9FC481-B922-A91F-1682-5C435B92B8DF}"/>
              </a:ext>
            </a:extLst>
          </p:cNvPr>
          <p:cNvSpPr/>
          <p:nvPr/>
        </p:nvSpPr>
        <p:spPr>
          <a:xfrm>
            <a:off x="3446480" y="4978529"/>
            <a:ext cx="2160000" cy="406590"/>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Outcome of previous permissions</a:t>
            </a:r>
          </a:p>
        </p:txBody>
      </p:sp>
      <p:sp>
        <p:nvSpPr>
          <p:cNvPr id="16" name="Rectangle 15">
            <a:extLst>
              <a:ext uri="{FF2B5EF4-FFF2-40B4-BE49-F238E27FC236}">
                <a16:creationId xmlns:a16="http://schemas.microsoft.com/office/drawing/2014/main" id="{5F97ED93-B164-1235-0635-75A8D3F99268}"/>
              </a:ext>
            </a:extLst>
          </p:cNvPr>
          <p:cNvSpPr/>
          <p:nvPr/>
        </p:nvSpPr>
        <p:spPr>
          <a:xfrm>
            <a:off x="3446480" y="5434279"/>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Professional</a:t>
            </a:r>
            <a:r>
              <a:rPr lang="en-AU" sz="1100" dirty="0">
                <a:solidFill>
                  <a:schemeClr val="tx1"/>
                </a:solidFill>
                <a:cs typeface="Segoe UI Semibold" panose="020B0702040204020203" pitchFamily="34" charset="0"/>
              </a:rPr>
              <a:t>l sanctions</a:t>
            </a:r>
            <a:endPar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B649B8CA-3052-9E41-BD53-8ADA1EAAA12B}"/>
              </a:ext>
            </a:extLst>
          </p:cNvPr>
          <p:cNvSpPr/>
          <p:nvPr/>
        </p:nvSpPr>
        <p:spPr>
          <a:xfrm>
            <a:off x="3446480" y="5715917"/>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Criminal history</a:t>
            </a:r>
          </a:p>
        </p:txBody>
      </p:sp>
      <p:sp>
        <p:nvSpPr>
          <p:cNvPr id="19" name="Rectangle 18">
            <a:extLst>
              <a:ext uri="{FF2B5EF4-FFF2-40B4-BE49-F238E27FC236}">
                <a16:creationId xmlns:a16="http://schemas.microsoft.com/office/drawing/2014/main" id="{7BD37CEB-FE3B-4C5E-008A-5DAB7A0D832C}"/>
              </a:ext>
            </a:extLst>
          </p:cNvPr>
          <p:cNvSpPr/>
          <p:nvPr/>
        </p:nvSpPr>
        <p:spPr>
          <a:xfrm>
            <a:off x="3446480" y="599755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capacity</a:t>
            </a:r>
          </a:p>
        </p:txBody>
      </p:sp>
      <p:sp>
        <p:nvSpPr>
          <p:cNvPr id="21" name="Rectangle 20">
            <a:extLst>
              <a:ext uri="{FF2B5EF4-FFF2-40B4-BE49-F238E27FC236}">
                <a16:creationId xmlns:a16="http://schemas.microsoft.com/office/drawing/2014/main" id="{C2770742-2F2B-16AA-4253-573AA8904A3F}"/>
              </a:ext>
            </a:extLst>
          </p:cNvPr>
          <p:cNvSpPr/>
          <p:nvPr/>
        </p:nvSpPr>
        <p:spPr>
          <a:xfrm>
            <a:off x="3446480" y="627919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solvency</a:t>
            </a:r>
          </a:p>
        </p:txBody>
      </p:sp>
      <p:sp>
        <p:nvSpPr>
          <p:cNvPr id="44" name="Rectangle 43">
            <a:extLst>
              <a:ext uri="{FF2B5EF4-FFF2-40B4-BE49-F238E27FC236}">
                <a16:creationId xmlns:a16="http://schemas.microsoft.com/office/drawing/2014/main" id="{D3BDB373-B387-FEE3-26FA-4526921FBD02}"/>
              </a:ext>
            </a:extLst>
          </p:cNvPr>
          <p:cNvSpPr/>
          <p:nvPr/>
        </p:nvSpPr>
        <p:spPr>
          <a:xfrm>
            <a:off x="6203726" y="3104304"/>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consider more specific matters, bespoke requirements may be needed. </a:t>
            </a:r>
            <a:endParaRPr kumimoji="0" lang="en-AU" sz="1100" b="0" i="1" u="none" strike="noStrike" kern="1200" cap="none" spc="0" normalizeH="0" baseline="0" noProof="0">
              <a:ln>
                <a:noFill/>
              </a:ln>
              <a:solidFill>
                <a:schemeClr val="tx1"/>
              </a:solidFill>
              <a:effectLst/>
              <a:highlight>
                <a:srgbClr val="FFFF00"/>
              </a:highlight>
              <a:uLnTx/>
              <a:uFillTx/>
              <a:ea typeface="+mn-ea"/>
              <a:cs typeface="+mn-cs"/>
            </a:endParaRPr>
          </a:p>
        </p:txBody>
      </p:sp>
      <p:sp>
        <p:nvSpPr>
          <p:cNvPr id="38" name="Rectangle 37">
            <a:extLst>
              <a:ext uri="{FF2B5EF4-FFF2-40B4-BE49-F238E27FC236}">
                <a16:creationId xmlns:a16="http://schemas.microsoft.com/office/drawing/2014/main" id="{81BD45C1-2F7D-BD62-4972-5524011486B6}"/>
              </a:ext>
            </a:extLst>
          </p:cNvPr>
          <p:cNvSpPr/>
          <p:nvPr/>
        </p:nvSpPr>
        <p:spPr>
          <a:xfrm>
            <a:off x="6203726"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Bespoke requirements</a:t>
            </a:r>
          </a:p>
        </p:txBody>
      </p:sp>
      <p:sp>
        <p:nvSpPr>
          <p:cNvPr id="23" name="Rectangle 22">
            <a:extLst>
              <a:ext uri="{FF2B5EF4-FFF2-40B4-BE49-F238E27FC236}">
                <a16:creationId xmlns:a16="http://schemas.microsoft.com/office/drawing/2014/main" id="{50211FC0-97C5-504C-18B9-7A1BEC8C9821}"/>
              </a:ext>
            </a:extLst>
          </p:cNvPr>
          <p:cNvSpPr/>
          <p:nvPr/>
        </p:nvSpPr>
        <p:spPr>
          <a:xfrm>
            <a:off x="6203726" y="4280952"/>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Associates</a:t>
            </a:r>
          </a:p>
        </p:txBody>
      </p:sp>
      <p:sp>
        <p:nvSpPr>
          <p:cNvPr id="24" name="Rectangle 23">
            <a:extLst>
              <a:ext uri="{FF2B5EF4-FFF2-40B4-BE49-F238E27FC236}">
                <a16:creationId xmlns:a16="http://schemas.microsoft.com/office/drawing/2014/main" id="{38206EDF-3D99-AE14-694B-F59E94A1A805}"/>
              </a:ext>
            </a:extLst>
          </p:cNvPr>
          <p:cNvSpPr/>
          <p:nvPr/>
        </p:nvSpPr>
        <p:spPr>
          <a:xfrm>
            <a:off x="6203726" y="45579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Affiliations</a:t>
            </a:r>
          </a:p>
        </p:txBody>
      </p:sp>
      <p:sp>
        <p:nvSpPr>
          <p:cNvPr id="25" name="Rectangle 24">
            <a:extLst>
              <a:ext uri="{FF2B5EF4-FFF2-40B4-BE49-F238E27FC236}">
                <a16:creationId xmlns:a16="http://schemas.microsoft.com/office/drawing/2014/main" id="{6AE36F7D-E645-8A19-E17D-C2FD33F6CBF6}"/>
              </a:ext>
            </a:extLst>
          </p:cNvPr>
          <p:cNvSpPr/>
          <p:nvPr/>
        </p:nvSpPr>
        <p:spPr>
          <a:xfrm>
            <a:off x="6203726" y="4834940"/>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Applicant health</a:t>
            </a:r>
          </a:p>
        </p:txBody>
      </p:sp>
      <p:sp>
        <p:nvSpPr>
          <p:cNvPr id="4" name="Rectangle 3">
            <a:extLst>
              <a:ext uri="{FF2B5EF4-FFF2-40B4-BE49-F238E27FC236}">
                <a16:creationId xmlns:a16="http://schemas.microsoft.com/office/drawing/2014/main" id="{09E00E71-55BC-ED63-DF2F-F94BE4D40D02}"/>
              </a:ext>
            </a:extLst>
          </p:cNvPr>
          <p:cNvSpPr/>
          <p:nvPr/>
        </p:nvSpPr>
        <p:spPr>
          <a:xfrm>
            <a:off x="8960971" y="3080947"/>
            <a:ext cx="2160000" cy="112280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assess personal integrity and character of an applicant</a:t>
            </a:r>
            <a:endParaRPr kumimoji="0" lang="en-AU" sz="1100" b="0" i="1" u="none" strike="noStrike" kern="1200" cap="none" spc="0" normalizeH="0" baseline="0" noProof="0">
              <a:ln>
                <a:noFill/>
              </a:ln>
              <a:solidFill>
                <a:schemeClr val="tx1"/>
              </a:solidFill>
              <a:effectLst/>
              <a:uLnTx/>
              <a:uFillTx/>
              <a:ea typeface="+mn-ea"/>
              <a:cs typeface="+mn-cs"/>
            </a:endParaRPr>
          </a:p>
        </p:txBody>
      </p:sp>
      <p:sp>
        <p:nvSpPr>
          <p:cNvPr id="42" name="Rectangle 41">
            <a:extLst>
              <a:ext uri="{FF2B5EF4-FFF2-40B4-BE49-F238E27FC236}">
                <a16:creationId xmlns:a16="http://schemas.microsoft.com/office/drawing/2014/main" id="{5F4A7FE9-C5B7-EC8D-6AB2-FA0B7E3CA1DE}"/>
              </a:ext>
            </a:extLst>
          </p:cNvPr>
          <p:cNvSpPr/>
          <p:nvPr/>
        </p:nvSpPr>
        <p:spPr>
          <a:xfrm>
            <a:off x="8960971"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Extraordinary requirements</a:t>
            </a:r>
          </a:p>
        </p:txBody>
      </p:sp>
      <p:sp>
        <p:nvSpPr>
          <p:cNvPr id="32" name="Rectangle 31">
            <a:extLst>
              <a:ext uri="{FF2B5EF4-FFF2-40B4-BE49-F238E27FC236}">
                <a16:creationId xmlns:a16="http://schemas.microsoft.com/office/drawing/2014/main" id="{6502BB7A-5C16-9324-7FC5-D446A674BA61}"/>
              </a:ext>
            </a:extLst>
          </p:cNvPr>
          <p:cNvSpPr/>
          <p:nvPr/>
        </p:nvSpPr>
        <p:spPr>
          <a:xfrm>
            <a:off x="8960971" y="4282201"/>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Ethical standards</a:t>
            </a:r>
          </a:p>
        </p:txBody>
      </p:sp>
      <p:sp>
        <p:nvSpPr>
          <p:cNvPr id="29" name="Rectangle: Diagonal Corners Snipped 28">
            <a:extLst>
              <a:ext uri="{FF2B5EF4-FFF2-40B4-BE49-F238E27FC236}">
                <a16:creationId xmlns:a16="http://schemas.microsoft.com/office/drawing/2014/main" id="{CD957CEB-A189-E2F5-95CA-084870EE936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31" name="Group 30">
            <a:extLst>
              <a:ext uri="{FF2B5EF4-FFF2-40B4-BE49-F238E27FC236}">
                <a16:creationId xmlns:a16="http://schemas.microsoft.com/office/drawing/2014/main" id="{238E54E8-9D6B-539D-18BC-D7C96CB569C1}"/>
              </a:ext>
            </a:extLst>
          </p:cNvPr>
          <p:cNvGrpSpPr/>
          <p:nvPr/>
        </p:nvGrpSpPr>
        <p:grpSpPr>
          <a:xfrm>
            <a:off x="9774315" y="384672"/>
            <a:ext cx="1360801" cy="648616"/>
            <a:chOff x="9774315" y="384672"/>
            <a:chExt cx="1360801" cy="648616"/>
          </a:xfrm>
        </p:grpSpPr>
        <p:sp>
          <p:nvSpPr>
            <p:cNvPr id="41" name="Rectangle 40">
              <a:extLst>
                <a:ext uri="{FF2B5EF4-FFF2-40B4-BE49-F238E27FC236}">
                  <a16:creationId xmlns:a16="http://schemas.microsoft.com/office/drawing/2014/main" id="{6F968716-D9A4-C201-B935-0FBA8D789077}"/>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43" name="Rectangle 42">
              <a:extLst>
                <a:ext uri="{FF2B5EF4-FFF2-40B4-BE49-F238E27FC236}">
                  <a16:creationId xmlns:a16="http://schemas.microsoft.com/office/drawing/2014/main" id="{B885F8CC-7091-696C-CA11-EC9E3893BEB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46" name="Rectangle: Diagonal Corners Snipped 7">
            <a:extLst>
              <a:ext uri="{FF2B5EF4-FFF2-40B4-BE49-F238E27FC236}">
                <a16:creationId xmlns:a16="http://schemas.microsoft.com/office/drawing/2014/main" id="{14278146-7385-C671-F666-1741ED84C53B}"/>
              </a:ext>
            </a:extLst>
          </p:cNvPr>
          <p:cNvSpPr/>
          <p:nvPr/>
        </p:nvSpPr>
        <p:spPr>
          <a:xfrm flipH="1">
            <a:off x="8895031" y="4896644"/>
            <a:ext cx="2225940" cy="1554728"/>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61344"/>
              <a:gd name="connsiteY0" fmla="*/ 0 h 4127827"/>
              <a:gd name="connsiteX1" fmla="*/ 4127697 w 4461344"/>
              <a:gd name="connsiteY1" fmla="*/ 0 h 4127827"/>
              <a:gd name="connsiteX2" fmla="*/ 4448175 w 4461344"/>
              <a:gd name="connsiteY2" fmla="*/ 687191 h 4127827"/>
              <a:gd name="connsiteX3" fmla="*/ 4448175 w 4461344"/>
              <a:gd name="connsiteY3" fmla="*/ 4123065 h 4127827"/>
              <a:gd name="connsiteX4" fmla="*/ 4461344 w 4461344"/>
              <a:gd name="connsiteY4" fmla="*/ 3253912 h 4127827"/>
              <a:gd name="connsiteX5" fmla="*/ 334766 w 4461344"/>
              <a:gd name="connsiteY5" fmla="*/ 4127827 h 4127827"/>
              <a:gd name="connsiteX6" fmla="*/ 0 w 4461344"/>
              <a:gd name="connsiteY6" fmla="*/ 3435874 h 4127827"/>
              <a:gd name="connsiteX7" fmla="*/ 0 w 4461344"/>
              <a:gd name="connsiteY7" fmla="*/ 2707016 h 4127827"/>
              <a:gd name="connsiteX8" fmla="*/ 0 w 4461344"/>
              <a:gd name="connsiteY8" fmla="*/ 0 h 4127827"/>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707016 h 4123065"/>
              <a:gd name="connsiteX8" fmla="*/ 0 w 4461344"/>
              <a:gd name="connsiteY8" fmla="*/ 0 h 4123065"/>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035397 h 4123065"/>
              <a:gd name="connsiteX8" fmla="*/ 0 w 4461344"/>
              <a:gd name="connsiteY8" fmla="*/ 0 h 4123065"/>
              <a:gd name="connsiteX0" fmla="*/ 26338 w 4487682"/>
              <a:gd name="connsiteY0" fmla="*/ 0 h 4123065"/>
              <a:gd name="connsiteX1" fmla="*/ 4154035 w 4487682"/>
              <a:gd name="connsiteY1" fmla="*/ 0 h 4123065"/>
              <a:gd name="connsiteX2" fmla="*/ 4474513 w 4487682"/>
              <a:gd name="connsiteY2" fmla="*/ 687191 h 4123065"/>
              <a:gd name="connsiteX3" fmla="*/ 4474513 w 4487682"/>
              <a:gd name="connsiteY3" fmla="*/ 4123065 h 4123065"/>
              <a:gd name="connsiteX4" fmla="*/ 4487682 w 4487682"/>
              <a:gd name="connsiteY4" fmla="*/ 3253912 h 4123065"/>
              <a:gd name="connsiteX5" fmla="*/ 216245 w 4487682"/>
              <a:gd name="connsiteY5" fmla="*/ 3205998 h 4123065"/>
              <a:gd name="connsiteX6" fmla="*/ 0 w 4487682"/>
              <a:gd name="connsiteY6" fmla="*/ 2751087 h 4123065"/>
              <a:gd name="connsiteX7" fmla="*/ 26338 w 4487682"/>
              <a:gd name="connsiteY7" fmla="*/ 2035397 h 4123065"/>
              <a:gd name="connsiteX8" fmla="*/ 26338 w 4487682"/>
              <a:gd name="connsiteY8" fmla="*/ 0 h 4123065"/>
              <a:gd name="connsiteX0" fmla="*/ 26338 w 4477806"/>
              <a:gd name="connsiteY0" fmla="*/ 0 h 4123065"/>
              <a:gd name="connsiteX1" fmla="*/ 4154035 w 4477806"/>
              <a:gd name="connsiteY1" fmla="*/ 0 h 4123065"/>
              <a:gd name="connsiteX2" fmla="*/ 4474513 w 4477806"/>
              <a:gd name="connsiteY2" fmla="*/ 687191 h 4123065"/>
              <a:gd name="connsiteX3" fmla="*/ 4474513 w 4477806"/>
              <a:gd name="connsiteY3" fmla="*/ 4123065 h 4123065"/>
              <a:gd name="connsiteX4" fmla="*/ 4477806 w 4477806"/>
              <a:gd name="connsiteY4" fmla="*/ 3229220 h 4123065"/>
              <a:gd name="connsiteX5" fmla="*/ 216245 w 4477806"/>
              <a:gd name="connsiteY5" fmla="*/ 3205998 h 4123065"/>
              <a:gd name="connsiteX6" fmla="*/ 0 w 4477806"/>
              <a:gd name="connsiteY6" fmla="*/ 2751087 h 4123065"/>
              <a:gd name="connsiteX7" fmla="*/ 26338 w 4477806"/>
              <a:gd name="connsiteY7" fmla="*/ 2035397 h 4123065"/>
              <a:gd name="connsiteX8" fmla="*/ 26338 w 4477806"/>
              <a:gd name="connsiteY8" fmla="*/ 0 h 4123065"/>
              <a:gd name="connsiteX0" fmla="*/ 26338 w 4477806"/>
              <a:gd name="connsiteY0" fmla="*/ 0 h 3229220"/>
              <a:gd name="connsiteX1" fmla="*/ 4154035 w 4477806"/>
              <a:gd name="connsiteY1" fmla="*/ 0 h 3229220"/>
              <a:gd name="connsiteX2" fmla="*/ 4474513 w 4477806"/>
              <a:gd name="connsiteY2" fmla="*/ 687191 h 3229220"/>
              <a:gd name="connsiteX3" fmla="*/ 4477806 w 4477806"/>
              <a:gd name="connsiteY3" fmla="*/ 3229220 h 3229220"/>
              <a:gd name="connsiteX4" fmla="*/ 216245 w 4477806"/>
              <a:gd name="connsiteY4" fmla="*/ 3205998 h 3229220"/>
              <a:gd name="connsiteX5" fmla="*/ 0 w 4477806"/>
              <a:gd name="connsiteY5" fmla="*/ 2751087 h 3229220"/>
              <a:gd name="connsiteX6" fmla="*/ 26338 w 4477806"/>
              <a:gd name="connsiteY6" fmla="*/ 2035397 h 3229220"/>
              <a:gd name="connsiteX7" fmla="*/ 26338 w 4477806"/>
              <a:gd name="connsiteY7" fmla="*/ 0 h 3229220"/>
              <a:gd name="connsiteX0" fmla="*/ 26338 w 4474712"/>
              <a:gd name="connsiteY0" fmla="*/ 0 h 3209467"/>
              <a:gd name="connsiteX1" fmla="*/ 4154035 w 4474712"/>
              <a:gd name="connsiteY1" fmla="*/ 0 h 3209467"/>
              <a:gd name="connsiteX2" fmla="*/ 4474513 w 4474712"/>
              <a:gd name="connsiteY2" fmla="*/ 687191 h 3209467"/>
              <a:gd name="connsiteX3" fmla="*/ 4472868 w 4474712"/>
              <a:gd name="connsiteY3" fmla="*/ 3209467 h 3209467"/>
              <a:gd name="connsiteX4" fmla="*/ 216245 w 4474712"/>
              <a:gd name="connsiteY4" fmla="*/ 3205998 h 3209467"/>
              <a:gd name="connsiteX5" fmla="*/ 0 w 4474712"/>
              <a:gd name="connsiteY5" fmla="*/ 2751087 h 3209467"/>
              <a:gd name="connsiteX6" fmla="*/ 26338 w 4474712"/>
              <a:gd name="connsiteY6" fmla="*/ 2035397 h 3209467"/>
              <a:gd name="connsiteX7" fmla="*/ 26338 w 4474712"/>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2035397 h 3209467"/>
              <a:gd name="connsiteX7" fmla="*/ 139919 w 4588293"/>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0 h 3209467"/>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27987 w 4616280"/>
              <a:gd name="connsiteY5" fmla="*/ 2518983 h 3224283"/>
              <a:gd name="connsiteX6" fmla="*/ 0 w 4616280"/>
              <a:gd name="connsiteY6" fmla="*/ 0 h 3224283"/>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18111 w 4616280"/>
              <a:gd name="connsiteY5" fmla="*/ 2499230 h 3224283"/>
              <a:gd name="connsiteX6" fmla="*/ 0 w 4616280"/>
              <a:gd name="connsiteY6" fmla="*/ 0 h 322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6280" h="3224283">
                <a:moveTo>
                  <a:pt x="0" y="0"/>
                </a:moveTo>
                <a:lnTo>
                  <a:pt x="4295603" y="14816"/>
                </a:lnTo>
                <a:lnTo>
                  <a:pt x="4616081" y="702007"/>
                </a:lnTo>
                <a:cubicBezTo>
                  <a:pt x="4617179" y="1549350"/>
                  <a:pt x="4613338" y="2376940"/>
                  <a:pt x="4614436" y="3224283"/>
                </a:cubicBezTo>
                <a:lnTo>
                  <a:pt x="357813" y="3220814"/>
                </a:lnTo>
                <a:lnTo>
                  <a:pt x="18111" y="249923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rtlCol="0" anchor="ctr" anchorCtr="0"/>
          <a:lstStyle/>
          <a:p>
            <a:pPr>
              <a:lnSpc>
                <a:spcPct val="107000"/>
              </a:lnSpc>
              <a:spcBef>
                <a:spcPts val="0"/>
              </a:spcBef>
              <a:spcAft>
                <a:spcPts val="600"/>
              </a:spcAft>
              <a:defRPr/>
            </a:pPr>
            <a:r>
              <a:rPr lang="en-AU" sz="1200" dirty="0">
                <a:solidFill>
                  <a:schemeClr val="tx1"/>
                </a:solidFill>
                <a:latin typeface="VIC"/>
              </a:rPr>
              <a:t>The FPT needs to be appropriately designed </a:t>
            </a:r>
            <a:br>
              <a:rPr lang="en-AU" sz="1200" dirty="0">
                <a:solidFill>
                  <a:schemeClr val="tx1"/>
                </a:solidFill>
                <a:latin typeface="VIC"/>
              </a:rPr>
            </a:br>
            <a:r>
              <a:rPr lang="en-AU" sz="1200" dirty="0">
                <a:solidFill>
                  <a:schemeClr val="tx1"/>
                </a:solidFill>
                <a:latin typeface="VIC"/>
              </a:rPr>
              <a:t>and specified to allocate characteristics to common </a:t>
            </a:r>
            <a:br>
              <a:rPr lang="en-AU" sz="1200" dirty="0">
                <a:solidFill>
                  <a:schemeClr val="tx1"/>
                </a:solidFill>
                <a:latin typeface="VIC"/>
              </a:rPr>
            </a:br>
            <a:r>
              <a:rPr lang="en-AU" sz="1200" dirty="0">
                <a:solidFill>
                  <a:schemeClr val="tx1"/>
                </a:solidFill>
                <a:latin typeface="VIC"/>
              </a:rPr>
              <a:t>or bespoke requirements.</a:t>
            </a:r>
          </a:p>
        </p:txBody>
      </p:sp>
      <p:cxnSp>
        <p:nvCxnSpPr>
          <p:cNvPr id="50" name="Straight Connector 49">
            <a:extLst>
              <a:ext uri="{FF2B5EF4-FFF2-40B4-BE49-F238E27FC236}">
                <a16:creationId xmlns:a16="http://schemas.microsoft.com/office/drawing/2014/main" id="{E6B794FF-6392-6628-B9D6-BB2EA9FA25C8}"/>
              </a:ext>
            </a:extLst>
          </p:cNvPr>
          <p:cNvCxnSpPr>
            <a:cxnSpLocks/>
            <a:stCxn id="18" idx="3"/>
            <a:endCxn id="34" idx="1"/>
          </p:cNvCxnSpPr>
          <p:nvPr/>
        </p:nvCxnSpPr>
        <p:spPr>
          <a:xfrm>
            <a:off x="2849234"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F9119F-126E-A12F-BAAA-8094602157AD}"/>
              </a:ext>
            </a:extLst>
          </p:cNvPr>
          <p:cNvCxnSpPr>
            <a:cxnSpLocks/>
            <a:stCxn id="34" idx="3"/>
            <a:endCxn id="38" idx="1"/>
          </p:cNvCxnSpPr>
          <p:nvPr/>
        </p:nvCxnSpPr>
        <p:spPr>
          <a:xfrm>
            <a:off x="5606480"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B315AB-7893-D125-D883-45CDC78DA525}"/>
              </a:ext>
            </a:extLst>
          </p:cNvPr>
          <p:cNvCxnSpPr>
            <a:cxnSpLocks/>
            <a:stCxn id="38" idx="3"/>
            <a:endCxn id="42" idx="1"/>
          </p:cNvCxnSpPr>
          <p:nvPr/>
        </p:nvCxnSpPr>
        <p:spPr>
          <a:xfrm>
            <a:off x="8363726" y="2927071"/>
            <a:ext cx="597245"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1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F794-0538-4771-417C-122151D762BC}"/>
            </a:ext>
          </a:extLst>
        </p:cNvPr>
        <p:cNvGrpSpPr/>
        <p:nvPr/>
      </p:nvGrpSpPr>
      <p:grpSpPr>
        <a:xfrm>
          <a:off x="0" y="0"/>
          <a:ext cx="0" cy="0"/>
          <a:chOff x="0" y="0"/>
          <a:chExt cx="0" cy="0"/>
        </a:xfrm>
      </p:grpSpPr>
      <p:graphicFrame>
        <p:nvGraphicFramePr>
          <p:cNvPr id="10" name="Table 20">
            <a:extLst>
              <a:ext uri="{FF2B5EF4-FFF2-40B4-BE49-F238E27FC236}">
                <a16:creationId xmlns:a16="http://schemas.microsoft.com/office/drawing/2014/main" id="{BAAF90E1-8A18-2377-2D14-EA8C2E84A085}"/>
              </a:ext>
            </a:extLst>
          </p:cNvPr>
          <p:cNvGraphicFramePr>
            <a:graphicFrameLocks noGrp="1"/>
          </p:cNvGraphicFramePr>
          <p:nvPr>
            <p:extLst>
              <p:ext uri="{D42A27DB-BD31-4B8C-83A1-F6EECF244321}">
                <p14:modId xmlns:p14="http://schemas.microsoft.com/office/powerpoint/2010/main" val="64067473"/>
              </p:ext>
            </p:extLst>
          </p:nvPr>
        </p:nvGraphicFramePr>
        <p:xfrm>
          <a:off x="722217" y="1574274"/>
          <a:ext cx="10447081" cy="4890555"/>
        </p:xfrm>
        <a:graphic>
          <a:graphicData uri="http://schemas.openxmlformats.org/drawingml/2006/table">
            <a:tbl>
              <a:tblPr firstRow="1">
                <a:tableStyleId>{1FECB4D8-DB02-4DC6-A0A2-4F2EBAE1DC90}</a:tableStyleId>
              </a:tblPr>
              <a:tblGrid>
                <a:gridCol w="2006344">
                  <a:extLst>
                    <a:ext uri="{9D8B030D-6E8A-4147-A177-3AD203B41FA5}">
                      <a16:colId xmlns:a16="http://schemas.microsoft.com/office/drawing/2014/main" val="399732125"/>
                    </a:ext>
                  </a:extLst>
                </a:gridCol>
                <a:gridCol w="2220327">
                  <a:extLst>
                    <a:ext uri="{9D8B030D-6E8A-4147-A177-3AD203B41FA5}">
                      <a16:colId xmlns:a16="http://schemas.microsoft.com/office/drawing/2014/main" val="1100065444"/>
                    </a:ext>
                  </a:extLst>
                </a:gridCol>
                <a:gridCol w="2716689">
                  <a:extLst>
                    <a:ext uri="{9D8B030D-6E8A-4147-A177-3AD203B41FA5}">
                      <a16:colId xmlns:a16="http://schemas.microsoft.com/office/drawing/2014/main" val="3509827681"/>
                    </a:ext>
                  </a:extLst>
                </a:gridCol>
                <a:gridCol w="3503721">
                  <a:extLst>
                    <a:ext uri="{9D8B030D-6E8A-4147-A177-3AD203B41FA5}">
                      <a16:colId xmlns:a16="http://schemas.microsoft.com/office/drawing/2014/main" val="2866617649"/>
                    </a:ext>
                  </a:extLst>
                </a:gridCol>
              </a:tblGrid>
              <a:tr h="333777">
                <a:tc>
                  <a:txBody>
                    <a:bodyPr/>
                    <a:lstStyle/>
                    <a:p>
                      <a:pPr>
                        <a:spcBef>
                          <a:spcPts val="600"/>
                        </a:spcBef>
                        <a:spcAft>
                          <a:spcPts val="600"/>
                        </a:spcAft>
                      </a:pPr>
                      <a:r>
                        <a:rPr lang="en-AU" sz="1200" b="0">
                          <a:solidFill>
                            <a:schemeClr val="bg1"/>
                          </a:solidFill>
                          <a:latin typeface="+mj-lt"/>
                        </a:rPr>
                        <a:t>Component </a:t>
                      </a:r>
                    </a:p>
                  </a:txBody>
                  <a:tcPr anchor="ctr"/>
                </a:tc>
                <a:tc>
                  <a:txBody>
                    <a:bodyPr/>
                    <a:lstStyle/>
                    <a:p>
                      <a:pPr>
                        <a:spcBef>
                          <a:spcPts val="600"/>
                        </a:spcBef>
                        <a:spcAft>
                          <a:spcPts val="600"/>
                        </a:spcAft>
                      </a:pPr>
                      <a:r>
                        <a:rPr lang="en-AU" sz="1200" b="0">
                          <a:solidFill>
                            <a:schemeClr val="bg1"/>
                          </a:solidFill>
                          <a:latin typeface="+mj-lt"/>
                        </a:rPr>
                        <a:t>Summary </a:t>
                      </a:r>
                    </a:p>
                  </a:txBody>
                  <a:tcPr anchor="ctr"/>
                </a:tc>
                <a:tc>
                  <a:txBody>
                    <a:bodyPr/>
                    <a:lstStyle/>
                    <a:p>
                      <a:pPr>
                        <a:spcBef>
                          <a:spcPts val="600"/>
                        </a:spcBef>
                        <a:spcAft>
                          <a:spcPts val="600"/>
                        </a:spcAft>
                      </a:pPr>
                      <a:r>
                        <a:rPr lang="en-AU" sz="1200" b="0">
                          <a:solidFill>
                            <a:schemeClr val="bg1"/>
                          </a:solidFill>
                          <a:latin typeface="+mj-lt"/>
                        </a:rPr>
                        <a:t>Characteristics assessed</a:t>
                      </a:r>
                    </a:p>
                  </a:txBody>
                  <a:tcPr anchor="ctr"/>
                </a:tc>
                <a:tc>
                  <a:txBody>
                    <a:bodyPr/>
                    <a:lstStyle/>
                    <a:p>
                      <a:pPr>
                        <a:spcBef>
                          <a:spcPts val="600"/>
                        </a:spcBef>
                        <a:spcAft>
                          <a:spcPts val="600"/>
                        </a:spcAft>
                      </a:pPr>
                      <a:r>
                        <a:rPr lang="en-AU" sz="1200" b="0">
                          <a:solidFill>
                            <a:schemeClr val="bg1"/>
                          </a:solidFill>
                          <a:latin typeface="+mj-lt"/>
                        </a:rPr>
                        <a:t>Example of when to use</a:t>
                      </a:r>
                    </a:p>
                  </a:txBody>
                  <a:tcPr anchor="ctr"/>
                </a:tc>
                <a:extLst>
                  <a:ext uri="{0D108BD9-81ED-4DB2-BD59-A6C34878D82A}">
                    <a16:rowId xmlns:a16="http://schemas.microsoft.com/office/drawing/2014/main" val="474857927"/>
                  </a:ext>
                </a:extLst>
              </a:tr>
              <a:tr h="374409">
                <a:tc>
                  <a:txBody>
                    <a:bodyPr/>
                    <a:lstStyle/>
                    <a:p>
                      <a:r>
                        <a:rPr lang="en-AU" sz="1000" b="1" dirty="0">
                          <a:solidFill>
                            <a:schemeClr val="tx1"/>
                          </a:solidFill>
                        </a:rPr>
                        <a:t>Criminal </a:t>
                      </a:r>
                      <a:r>
                        <a:rPr lang="en-AU" sz="900" b="1" dirty="0">
                          <a:solidFill>
                            <a:schemeClr val="tx1"/>
                          </a:solidFill>
                        </a:rPr>
                        <a:t>history</a:t>
                      </a:r>
                      <a:endParaRPr lang="en-AU" sz="1000" b="1" dirty="0">
                        <a:solidFill>
                          <a:schemeClr val="tx1"/>
                        </a:solidFill>
                        <a:latin typeface="+mj-lt"/>
                      </a:endParaRPr>
                    </a:p>
                  </a:txBody>
                  <a:tcPr anchor="ctr">
                    <a:solidFill>
                      <a:schemeClr val="accent2">
                        <a:lumMod val="20000"/>
                        <a:lumOff val="80000"/>
                      </a:schemeClr>
                    </a:solidFill>
                  </a:tcPr>
                </a:tc>
                <a:tc>
                  <a:txBody>
                    <a:bodyPr/>
                    <a:lstStyle/>
                    <a:p>
                      <a:r>
                        <a:rPr lang="en-AU" sz="1000" b="0">
                          <a:solidFill>
                            <a:schemeClr val="tx1"/>
                          </a:solidFill>
                        </a:rPr>
                        <a:t>Has been involved in relevant criminal activity. </a:t>
                      </a:r>
                      <a:endParaRPr lang="en-AU" sz="1000" b="0">
                        <a:solidFill>
                          <a:schemeClr val="tx1"/>
                        </a:solidFill>
                        <a:latin typeface="+mn-lt"/>
                      </a:endParaRPr>
                    </a:p>
                  </a:txBody>
                  <a:tcPr anchor="ctr"/>
                </a:tc>
                <a:tc>
                  <a:txBody>
                    <a:bodyPr/>
                    <a:lstStyle/>
                    <a:p>
                      <a:r>
                        <a:rPr lang="en-AU" sz="1000" b="0">
                          <a:solidFill>
                            <a:schemeClr val="tx1"/>
                          </a:solidFill>
                        </a:rPr>
                        <a:t>Prior and current criminal convictions or offences.</a:t>
                      </a:r>
                      <a:endParaRPr lang="en-AU" sz="1000" b="0">
                        <a:solidFill>
                          <a:schemeClr val="tx1"/>
                        </a:solidFill>
                        <a:latin typeface="+mn-lt"/>
                      </a:endParaRPr>
                    </a:p>
                  </a:txBody>
                  <a:tcPr anchor="ctr"/>
                </a:tc>
                <a:tc>
                  <a:txBody>
                    <a:bodyPr/>
                    <a:lstStyle/>
                    <a:p>
                      <a:r>
                        <a:rPr lang="en-AU" sz="1000" b="0">
                          <a:solidFill>
                            <a:schemeClr val="tx1"/>
                          </a:solidFill>
                        </a:rPr>
                        <a:t>An individual with multiple convictions for fraud offences is seeking to enter the gambling industry. </a:t>
                      </a:r>
                      <a:endParaRPr lang="en-AU" sz="1000" b="0">
                        <a:solidFill>
                          <a:schemeClr val="tx1"/>
                        </a:solidFill>
                        <a:latin typeface="+mn-lt"/>
                      </a:endParaRPr>
                    </a:p>
                  </a:txBody>
                  <a:tcPr anchor="ctr"/>
                </a:tc>
                <a:extLst>
                  <a:ext uri="{0D108BD9-81ED-4DB2-BD59-A6C34878D82A}">
                    <a16:rowId xmlns:a16="http://schemas.microsoft.com/office/drawing/2014/main" val="1116684115"/>
                  </a:ext>
                </a:extLst>
              </a:tr>
              <a:tr h="695960">
                <a:tc>
                  <a:txBody>
                    <a:bodyPr/>
                    <a:lstStyle/>
                    <a:p>
                      <a:r>
                        <a:rPr lang="en-AU" sz="1000" b="1">
                          <a:solidFill>
                            <a:schemeClr val="tx1"/>
                          </a:solidFill>
                        </a:rPr>
                        <a:t>Financial solvency </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funds to undertake a regulated activity on an ongoing basis. </a:t>
                      </a:r>
                      <a:endParaRPr lang="en-AU" sz="1000" b="0">
                        <a:solidFill>
                          <a:schemeClr val="tx1"/>
                        </a:solidFill>
                        <a:highlight>
                          <a:srgbClr val="00FFFF"/>
                        </a:highlight>
                        <a:latin typeface="+mn-lt"/>
                      </a:endParaRPr>
                    </a:p>
                  </a:txBody>
                  <a:tcPr anchor="ctr"/>
                </a:tc>
                <a:tc>
                  <a:txBody>
                    <a:bodyPr/>
                    <a:lstStyle/>
                    <a:p>
                      <a:r>
                        <a:rPr lang="en-AU" sz="1000" b="0">
                          <a:solidFill>
                            <a:schemeClr val="tx1"/>
                          </a:solidFill>
                        </a:rPr>
                        <a:t>Past bankruptcy and current solvency.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builder is seeking to commence a long-term, capital-intensive project and the project’s risk is not managed by insurances. </a:t>
                      </a:r>
                      <a:endParaRPr lang="en-AU" sz="1000" b="0">
                        <a:solidFill>
                          <a:schemeClr val="tx1"/>
                        </a:solidFill>
                        <a:latin typeface="+mn-lt"/>
                      </a:endParaRPr>
                    </a:p>
                  </a:txBody>
                  <a:tcPr anchor="ctr"/>
                </a:tc>
                <a:extLst>
                  <a:ext uri="{0D108BD9-81ED-4DB2-BD59-A6C34878D82A}">
                    <a16:rowId xmlns:a16="http://schemas.microsoft.com/office/drawing/2014/main" val="4141050133"/>
                  </a:ext>
                </a:extLst>
              </a:tr>
              <a:tr h="538621">
                <a:tc>
                  <a:txBody>
                    <a:bodyPr/>
                    <a:lstStyle/>
                    <a:p>
                      <a:r>
                        <a:rPr lang="en-US" sz="1000" b="1">
                          <a:solidFill>
                            <a:schemeClr val="tx1"/>
                          </a:solidFill>
                        </a:rPr>
                        <a:t>Financial capacity</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financial capacity to meet the obligations of a permission.  </a:t>
                      </a:r>
                      <a:endParaRPr lang="en-AU" sz="1000" b="0">
                        <a:solidFill>
                          <a:schemeClr val="tx1"/>
                        </a:solidFill>
                        <a:latin typeface="+mn-lt"/>
                      </a:endParaRPr>
                    </a:p>
                  </a:txBody>
                  <a:tcPr anchor="ctr"/>
                </a:tc>
                <a:tc>
                  <a:txBody>
                    <a:bodyPr/>
                    <a:lstStyle/>
                    <a:p>
                      <a:r>
                        <a:rPr lang="en-AU" sz="1000" b="0">
                          <a:solidFill>
                            <a:schemeClr val="tx1"/>
                          </a:solidFill>
                        </a:rPr>
                        <a:t>Appropriate financial circumstances, including insurances.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large-scale industrial waste storage facility does not have or financial capacity to meet clean-up responsibilities. </a:t>
                      </a:r>
                      <a:endParaRPr lang="en-AU" sz="1000" b="0">
                        <a:solidFill>
                          <a:schemeClr val="tx1"/>
                        </a:solidFill>
                        <a:latin typeface="+mn-lt"/>
                      </a:endParaRPr>
                    </a:p>
                  </a:txBody>
                  <a:tcPr anchor="ctr"/>
                </a:tc>
                <a:extLst>
                  <a:ext uri="{0D108BD9-81ED-4DB2-BD59-A6C34878D82A}">
                    <a16:rowId xmlns:a16="http://schemas.microsoft.com/office/drawing/2014/main" val="1365561435"/>
                  </a:ext>
                </a:extLst>
              </a:tr>
              <a:tr h="640071">
                <a:tc>
                  <a:txBody>
                    <a:bodyPr/>
                    <a:lstStyle/>
                    <a:p>
                      <a:r>
                        <a:rPr lang="en-AU" sz="1000" b="1" dirty="0">
                          <a:solidFill>
                            <a:schemeClr val="tx1"/>
                          </a:solidFill>
                        </a:rPr>
                        <a:t>Regulatory disqualifications</a:t>
                      </a:r>
                      <a:endParaRPr lang="en-AU" sz="1000" b="1" dirty="0">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dirty="0">
                          <a:solidFill>
                            <a:schemeClr val="tx1"/>
                          </a:solidFill>
                        </a:rPr>
                        <a:t>Has been disqualified, banned or prohibited from undertaking a regulated activity.  </a:t>
                      </a:r>
                      <a:endParaRPr lang="en-AU" sz="1000" b="0" dirty="0">
                        <a:solidFill>
                          <a:schemeClr val="tx1"/>
                        </a:solidFill>
                        <a:latin typeface="+mn-lt"/>
                      </a:endParaRPr>
                    </a:p>
                  </a:txBody>
                  <a:tcPr anchor="ctr"/>
                </a:tc>
                <a:tc>
                  <a:txBody>
                    <a:bodyPr/>
                    <a:lstStyle/>
                    <a:p>
                      <a:r>
                        <a:rPr lang="en-AU" sz="1000" b="0">
                          <a:solidFill>
                            <a:schemeClr val="tx1"/>
                          </a:solidFill>
                        </a:rPr>
                        <a:t>Disqualifications, bans or prohibition from undertaking an activity or holding a position.</a:t>
                      </a:r>
                      <a:endParaRPr lang="en-AU" sz="1000" b="0">
                        <a:solidFill>
                          <a:schemeClr val="tx1"/>
                        </a:solidFill>
                        <a:latin typeface="+mn-lt"/>
                      </a:endParaRPr>
                    </a:p>
                  </a:txBody>
                  <a:tcPr anchor="ctr"/>
                </a:tc>
                <a:tc>
                  <a:txBody>
                    <a:bodyPr/>
                    <a:lstStyle/>
                    <a:p>
                      <a:r>
                        <a:rPr lang="en-AU" sz="1000" b="0" dirty="0">
                          <a:solidFill>
                            <a:schemeClr val="tx1"/>
                          </a:solidFill>
                        </a:rPr>
                        <a:t>An individual is disqualified from managing corporations and is seeking permission to register as a building practitioner. </a:t>
                      </a:r>
                      <a:endParaRPr lang="en-AU" sz="1000" b="0" dirty="0">
                        <a:solidFill>
                          <a:schemeClr val="tx1"/>
                        </a:solidFill>
                        <a:latin typeface="+mn-lt"/>
                      </a:endParaRPr>
                    </a:p>
                  </a:txBody>
                  <a:tcPr anchor="ctr"/>
                </a:tc>
                <a:extLst>
                  <a:ext uri="{0D108BD9-81ED-4DB2-BD59-A6C34878D82A}">
                    <a16:rowId xmlns:a16="http://schemas.microsoft.com/office/drawing/2014/main" val="1922943500"/>
                  </a:ext>
                </a:extLst>
              </a:tr>
              <a:tr h="579138">
                <a:tc>
                  <a:txBody>
                    <a:bodyPr/>
                    <a:lstStyle/>
                    <a:p>
                      <a:r>
                        <a:rPr lang="en-US" sz="1000" b="1">
                          <a:solidFill>
                            <a:schemeClr val="tx1"/>
                          </a:solidFill>
                        </a:rPr>
                        <a:t>Regulatory non-compliance</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demonstrated non-compliance with regulation. </a:t>
                      </a:r>
                      <a:endParaRPr lang="en-AU" sz="1000" b="0">
                        <a:solidFill>
                          <a:schemeClr val="tx1"/>
                        </a:solidFill>
                        <a:latin typeface="+mn-lt"/>
                      </a:endParaRPr>
                    </a:p>
                  </a:txBody>
                  <a:tcPr anchor="ctr"/>
                </a:tc>
                <a:tc>
                  <a:txBody>
                    <a:bodyPr/>
                    <a:lstStyle/>
                    <a:p>
                      <a:r>
                        <a:rPr lang="en-AU" sz="1000" b="0">
                          <a:solidFill>
                            <a:schemeClr val="tx1"/>
                          </a:solidFill>
                        </a:rPr>
                        <a:t>Previous compliance with regulation.</a:t>
                      </a:r>
                      <a:endParaRPr lang="en-AU" sz="1000" b="0">
                        <a:solidFill>
                          <a:schemeClr val="tx1"/>
                        </a:solidFill>
                        <a:latin typeface="+mn-lt"/>
                      </a:endParaRPr>
                    </a:p>
                  </a:txBody>
                  <a:tcPr anchor="ctr"/>
                </a:tc>
                <a:tc>
                  <a:txBody>
                    <a:bodyPr/>
                    <a:lstStyle/>
                    <a:p>
                      <a:r>
                        <a:rPr lang="en-AU" sz="1000" b="0">
                          <a:solidFill>
                            <a:schemeClr val="tx1"/>
                          </a:solidFill>
                        </a:rPr>
                        <a:t>An individual has evidenced previous non-compliance with Work Health and Safety regulations and is seeking permission to work in construction.</a:t>
                      </a:r>
                      <a:endParaRPr lang="en-AU" sz="1000" b="0">
                        <a:solidFill>
                          <a:schemeClr val="tx1"/>
                        </a:solidFill>
                        <a:latin typeface="+mn-lt"/>
                      </a:endParaRPr>
                    </a:p>
                  </a:txBody>
                  <a:tcPr anchor="ctr"/>
                </a:tc>
                <a:extLst>
                  <a:ext uri="{0D108BD9-81ED-4DB2-BD59-A6C34878D82A}">
                    <a16:rowId xmlns:a16="http://schemas.microsoft.com/office/drawing/2014/main" val="3007428068"/>
                  </a:ext>
                </a:extLst>
              </a:tr>
              <a:tr h="599449">
                <a:tc>
                  <a:txBody>
                    <a:bodyPr/>
                    <a:lstStyle/>
                    <a:p>
                      <a:r>
                        <a:rPr lang="en-US" sz="1000" b="1">
                          <a:solidFill>
                            <a:schemeClr val="tx1"/>
                          </a:solidFill>
                        </a:rPr>
                        <a:t>Regulatory suspensions </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been deemed unsuitable to perform a regulated activity.</a:t>
                      </a:r>
                      <a:endParaRPr lang="en-AU" sz="1000" b="0">
                        <a:solidFill>
                          <a:schemeClr val="tx1"/>
                        </a:solidFill>
                        <a:latin typeface="+mn-lt"/>
                      </a:endParaRPr>
                    </a:p>
                  </a:txBody>
                  <a:tcPr anchor="ctr"/>
                </a:tc>
                <a:tc>
                  <a:txBody>
                    <a:bodyPr/>
                    <a:lstStyle/>
                    <a:p>
                      <a:r>
                        <a:rPr lang="en-AU" sz="1000" b="0" dirty="0">
                          <a:solidFill>
                            <a:schemeClr val="tx1"/>
                          </a:solidFill>
                        </a:rPr>
                        <a:t>Suspensions or cancellations of previous permissions. </a:t>
                      </a:r>
                      <a:endParaRPr lang="en-AU" sz="1000" b="0" dirty="0">
                        <a:solidFill>
                          <a:schemeClr val="tx1"/>
                        </a:solidFill>
                        <a:latin typeface="+mn-lt"/>
                      </a:endParaRPr>
                    </a:p>
                  </a:txBody>
                  <a:tcPr anchor="ctr"/>
                </a:tc>
                <a:tc>
                  <a:txBody>
                    <a:bodyPr/>
                    <a:lstStyle/>
                    <a:p>
                      <a:r>
                        <a:rPr lang="en-AU" sz="1000" b="0">
                          <a:solidFill>
                            <a:schemeClr val="tx1"/>
                          </a:solidFill>
                        </a:rPr>
                        <a:t>An individual has previously had relevant permissions refused or revoked because they were determined not to be a fit and proper person.</a:t>
                      </a:r>
                      <a:endParaRPr lang="en-AU" sz="1000" b="0">
                        <a:solidFill>
                          <a:schemeClr val="tx1"/>
                        </a:solidFill>
                        <a:latin typeface="+mn-lt"/>
                      </a:endParaRPr>
                    </a:p>
                  </a:txBody>
                  <a:tcPr anchor="ctr"/>
                </a:tc>
                <a:extLst>
                  <a:ext uri="{0D108BD9-81ED-4DB2-BD59-A6C34878D82A}">
                    <a16:rowId xmlns:a16="http://schemas.microsoft.com/office/drawing/2014/main" val="1206110614"/>
                  </a:ext>
                </a:extLst>
              </a:tr>
              <a:tr h="538621">
                <a:tc>
                  <a:txBody>
                    <a:bodyPr/>
                    <a:lstStyle/>
                    <a:p>
                      <a:r>
                        <a:rPr lang="en-US" sz="1000" b="1" dirty="0">
                          <a:solidFill>
                            <a:schemeClr val="tx1"/>
                          </a:solidFill>
                        </a:rPr>
                        <a:t>Misconduct</a:t>
                      </a:r>
                      <a:endParaRPr lang="en-US" sz="1000" b="1" dirty="0"/>
                    </a:p>
                  </a:txBody>
                  <a:tcPr anchor="ctr">
                    <a:solidFill>
                      <a:schemeClr val="accent2">
                        <a:lumMod val="20000"/>
                        <a:lumOff val="80000"/>
                      </a:schemeClr>
                    </a:solidFill>
                  </a:tcPr>
                </a:tc>
                <a:tc>
                  <a:txBody>
                    <a:bodyPr/>
                    <a:lstStyle/>
                    <a:p>
                      <a:r>
                        <a:rPr lang="en-AU" sz="1000" b="0">
                          <a:solidFill>
                            <a:schemeClr val="tx1"/>
                          </a:solidFill>
                        </a:rPr>
                        <a:t>Has faced previous disciplinary action in response to prior misconduct. </a:t>
                      </a:r>
                      <a:endParaRPr lang="en-AU" sz="1000" b="0">
                        <a:solidFill>
                          <a:schemeClr val="tx1"/>
                        </a:solidFill>
                        <a:latin typeface="+mn-lt"/>
                      </a:endParaRPr>
                    </a:p>
                  </a:txBody>
                  <a:tcPr anchor="ctr"/>
                </a:tc>
                <a:tc>
                  <a:txBody>
                    <a:bodyPr/>
                    <a:lstStyle/>
                    <a:p>
                      <a:r>
                        <a:rPr lang="en-AU" sz="1000" b="0">
                          <a:solidFill>
                            <a:schemeClr val="tx1"/>
                          </a:solidFill>
                        </a:rPr>
                        <a:t>Disciplinary action in response to misconduct.</a:t>
                      </a:r>
                      <a:endParaRPr lang="en-AU" sz="1000" b="0">
                        <a:solidFill>
                          <a:schemeClr val="tx1"/>
                        </a:solidFill>
                        <a:latin typeface="+mn-lt"/>
                      </a:endParaRPr>
                    </a:p>
                  </a:txBody>
                  <a:tcPr anchor="ctr"/>
                </a:tc>
                <a:tc>
                  <a:txBody>
                    <a:bodyPr/>
                    <a:lstStyle/>
                    <a:p>
                      <a:r>
                        <a:rPr lang="en-AU" sz="1000" b="0" dirty="0">
                          <a:solidFill>
                            <a:schemeClr val="tx1"/>
                          </a:solidFill>
                        </a:rPr>
                        <a:t>An individual has had their authorisation in relation to other health services suspended and is seeking permission to work in disability support services. </a:t>
                      </a:r>
                      <a:endParaRPr lang="en-AU" sz="1000" b="0" dirty="0">
                        <a:solidFill>
                          <a:schemeClr val="tx1"/>
                        </a:solidFill>
                        <a:latin typeface="+mn-lt"/>
                      </a:endParaRPr>
                    </a:p>
                  </a:txBody>
                  <a:tcPr anchor="ctr"/>
                </a:tc>
                <a:extLst>
                  <a:ext uri="{0D108BD9-81ED-4DB2-BD59-A6C34878D82A}">
                    <a16:rowId xmlns:a16="http://schemas.microsoft.com/office/drawing/2014/main" val="3249476895"/>
                  </a:ext>
                </a:extLst>
              </a:tr>
              <a:tr h="538621">
                <a:tc>
                  <a:txBody>
                    <a:bodyPr/>
                    <a:lstStyle/>
                    <a:p>
                      <a:r>
                        <a:rPr lang="en-US" sz="1000" b="1" dirty="0"/>
                        <a:t>Skills and experience</a:t>
                      </a:r>
                    </a:p>
                  </a:txBody>
                  <a:tcPr anchor="ctr">
                    <a:solidFill>
                      <a:schemeClr val="accent2">
                        <a:lumMod val="20000"/>
                        <a:lumOff val="80000"/>
                      </a:schemeClr>
                    </a:solidFill>
                  </a:tcPr>
                </a:tc>
                <a:tc>
                  <a:txBody>
                    <a:bodyPr/>
                    <a:lstStyle/>
                    <a:p>
                      <a:r>
                        <a:rPr lang="en-AU" sz="1000" b="0" dirty="0">
                          <a:solidFill>
                            <a:schemeClr val="tx1"/>
                          </a:solidFill>
                          <a:latin typeface="+mn-lt"/>
                        </a:rPr>
                        <a:t>Has the necessary skills and/or experience to undertake regulated activity. </a:t>
                      </a:r>
                    </a:p>
                  </a:txBody>
                  <a:tcPr anchor="ctr"/>
                </a:tc>
                <a:tc>
                  <a:txBody>
                    <a:bodyPr/>
                    <a:lstStyle/>
                    <a:p>
                      <a:r>
                        <a:rPr lang="en-AU" sz="1000" b="0" dirty="0">
                          <a:solidFill>
                            <a:schemeClr val="tx1"/>
                          </a:solidFill>
                          <a:latin typeface="+mn-lt"/>
                        </a:rPr>
                        <a:t>Education and experience</a:t>
                      </a:r>
                    </a:p>
                  </a:txBody>
                  <a:tcPr anchor="ctr"/>
                </a:tc>
                <a:tc>
                  <a:txBody>
                    <a:bodyPr/>
                    <a:lstStyle/>
                    <a:p>
                      <a:r>
                        <a:rPr lang="en-AU" sz="1000" b="0" dirty="0">
                          <a:solidFill>
                            <a:schemeClr val="tx1"/>
                          </a:solidFill>
                          <a:latin typeface="+mn-lt"/>
                        </a:rPr>
                        <a:t>An individual applying for a firearms licence must satisfactorily completed firearms safety training. </a:t>
                      </a:r>
                    </a:p>
                  </a:txBody>
                  <a:tcPr anchor="ctr"/>
                </a:tc>
                <a:extLst>
                  <a:ext uri="{0D108BD9-81ED-4DB2-BD59-A6C34878D82A}">
                    <a16:rowId xmlns:a16="http://schemas.microsoft.com/office/drawing/2014/main" val="365291959"/>
                  </a:ext>
                </a:extLst>
              </a:tr>
            </a:tbl>
          </a:graphicData>
        </a:graphic>
      </p:graphicFrame>
      <p:sp>
        <p:nvSpPr>
          <p:cNvPr id="9" name="Rectangle 8">
            <a:extLst>
              <a:ext uri="{FF2B5EF4-FFF2-40B4-BE49-F238E27FC236}">
                <a16:creationId xmlns:a16="http://schemas.microsoft.com/office/drawing/2014/main" id="{BB4B5048-740A-87D2-2589-7FAD40EC11DB}"/>
              </a:ext>
            </a:extLst>
          </p:cNvPr>
          <p:cNvSpPr/>
          <p:nvPr/>
        </p:nvSpPr>
        <p:spPr>
          <a:xfrm>
            <a:off x="723417" y="1170093"/>
            <a:ext cx="10456787" cy="31687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dirty="0">
                <a:solidFill>
                  <a:schemeClr val="tx1"/>
                </a:solidFill>
                <a:latin typeface="+mn-lt"/>
              </a:rPr>
              <a:t>Examples of standard FPT components. </a:t>
            </a:r>
          </a:p>
        </p:txBody>
      </p:sp>
      <p:sp>
        <p:nvSpPr>
          <p:cNvPr id="14" name="Title 13">
            <a:extLst>
              <a:ext uri="{FF2B5EF4-FFF2-40B4-BE49-F238E27FC236}">
                <a16:creationId xmlns:a16="http://schemas.microsoft.com/office/drawing/2014/main" id="{5DE6FB66-A317-D716-4328-4A0E1B7EF26A}"/>
              </a:ext>
            </a:extLst>
          </p:cNvPr>
          <p:cNvSpPr>
            <a:spLocks noGrp="1"/>
          </p:cNvSpPr>
          <p:nvPr>
            <p:ph type="title"/>
          </p:nvPr>
        </p:nvSpPr>
        <p:spPr>
          <a:xfrm>
            <a:off x="729507" y="135454"/>
            <a:ext cx="10450697" cy="1034638"/>
          </a:xfrm>
        </p:spPr>
        <p:txBody>
          <a:bodyPr/>
          <a:lstStyle/>
          <a:p>
            <a:r>
              <a:rPr lang="en-AU" dirty="0"/>
              <a:t>Step 2: Build</a:t>
            </a:r>
          </a:p>
        </p:txBody>
      </p:sp>
      <p:sp>
        <p:nvSpPr>
          <p:cNvPr id="2" name="Slide Number Placeholder 1">
            <a:extLst>
              <a:ext uri="{FF2B5EF4-FFF2-40B4-BE49-F238E27FC236}">
                <a16:creationId xmlns:a16="http://schemas.microsoft.com/office/drawing/2014/main" id="{5A816376-5528-F9D0-8073-A25BB030292F}"/>
              </a:ext>
            </a:extLst>
          </p:cNvPr>
          <p:cNvSpPr>
            <a:spLocks noGrp="1"/>
          </p:cNvSpPr>
          <p:nvPr>
            <p:ph type="sldNum" sz="quarter" idx="12"/>
          </p:nvPr>
        </p:nvSpPr>
        <p:spPr>
          <a:xfrm>
            <a:off x="11530858" y="6149071"/>
            <a:ext cx="441063" cy="365125"/>
          </a:xfrm>
        </p:spPr>
        <p:txBody>
          <a:bodyPr/>
          <a:lstStyle/>
          <a:p>
            <a:fld id="{E4E047A3-478C-4E7E-BF3D-3786245819C0}" type="slidenum">
              <a:rPr lang="en-AU" smtClean="0"/>
              <a:t>17</a:t>
            </a:fld>
            <a:endParaRPr lang="en-AU"/>
          </a:p>
        </p:txBody>
      </p:sp>
      <p:sp>
        <p:nvSpPr>
          <p:cNvPr id="3" name="Rectangle: Diagonal Corners Snipped 2">
            <a:extLst>
              <a:ext uri="{FF2B5EF4-FFF2-40B4-BE49-F238E27FC236}">
                <a16:creationId xmlns:a16="http://schemas.microsoft.com/office/drawing/2014/main" id="{C9F041DA-B5B1-5484-8B3B-22A9B286AD3B}"/>
              </a:ext>
            </a:extLst>
          </p:cNvPr>
          <p:cNvSpPr/>
          <p:nvPr/>
        </p:nvSpPr>
        <p:spPr>
          <a:xfrm>
            <a:off x="8928539" y="362929"/>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4" name="Group 3">
            <a:extLst>
              <a:ext uri="{FF2B5EF4-FFF2-40B4-BE49-F238E27FC236}">
                <a16:creationId xmlns:a16="http://schemas.microsoft.com/office/drawing/2014/main" id="{1F82CD15-0135-F673-A2A4-7F715A6E2B45}"/>
              </a:ext>
            </a:extLst>
          </p:cNvPr>
          <p:cNvGrpSpPr/>
          <p:nvPr/>
        </p:nvGrpSpPr>
        <p:grpSpPr>
          <a:xfrm>
            <a:off x="9808498" y="376126"/>
            <a:ext cx="1360801" cy="648616"/>
            <a:chOff x="9774315" y="384672"/>
            <a:chExt cx="1360801" cy="648616"/>
          </a:xfrm>
        </p:grpSpPr>
        <p:sp>
          <p:nvSpPr>
            <p:cNvPr id="12" name="Rectangle 11">
              <a:extLst>
                <a:ext uri="{FF2B5EF4-FFF2-40B4-BE49-F238E27FC236}">
                  <a16:creationId xmlns:a16="http://schemas.microsoft.com/office/drawing/2014/main" id="{D480B1CC-2BB8-B0E5-1BE4-490D31B8D61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3" name="Rectangle 12">
              <a:extLst>
                <a:ext uri="{FF2B5EF4-FFF2-40B4-BE49-F238E27FC236}">
                  <a16:creationId xmlns:a16="http://schemas.microsoft.com/office/drawing/2014/main" id="{17E7CEC7-E850-47C5-52FD-A047BACC190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50536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8035-E588-56A5-5D83-E2A2FEFBD430}"/>
            </a:ext>
          </a:extLst>
        </p:cNvPr>
        <p:cNvGrpSpPr/>
        <p:nvPr/>
      </p:nvGrpSpPr>
      <p:grpSpPr>
        <a:xfrm>
          <a:off x="0" y="0"/>
          <a:ext cx="0" cy="0"/>
          <a:chOff x="0" y="0"/>
          <a:chExt cx="0" cy="0"/>
        </a:xfrm>
      </p:grpSpPr>
      <p:graphicFrame>
        <p:nvGraphicFramePr>
          <p:cNvPr id="2" name="Table 20">
            <a:extLst>
              <a:ext uri="{FF2B5EF4-FFF2-40B4-BE49-F238E27FC236}">
                <a16:creationId xmlns:a16="http://schemas.microsoft.com/office/drawing/2014/main" id="{C0747D9D-AAA1-86A9-9481-9BD57D276FE5}"/>
              </a:ext>
            </a:extLst>
          </p:cNvPr>
          <p:cNvGraphicFramePr>
            <a:graphicFrameLocks noGrp="1"/>
          </p:cNvGraphicFramePr>
          <p:nvPr>
            <p:extLst>
              <p:ext uri="{D42A27DB-BD31-4B8C-83A1-F6EECF244321}">
                <p14:modId xmlns:p14="http://schemas.microsoft.com/office/powerpoint/2010/main" val="2054639823"/>
              </p:ext>
            </p:extLst>
          </p:nvPr>
        </p:nvGraphicFramePr>
        <p:xfrm>
          <a:off x="774296" y="2492375"/>
          <a:ext cx="10371725" cy="3710439"/>
        </p:xfrm>
        <a:graphic>
          <a:graphicData uri="http://schemas.openxmlformats.org/drawingml/2006/table">
            <a:tbl>
              <a:tblPr firstRow="1" bandRow="1">
                <a:tableStyleId>{F2DE63D5-997A-4646-A377-4702673A728D}</a:tableStyleId>
              </a:tblPr>
              <a:tblGrid>
                <a:gridCol w="878642">
                  <a:extLst>
                    <a:ext uri="{9D8B030D-6E8A-4147-A177-3AD203B41FA5}">
                      <a16:colId xmlns:a16="http://schemas.microsoft.com/office/drawing/2014/main" val="3546939197"/>
                    </a:ext>
                  </a:extLst>
                </a:gridCol>
                <a:gridCol w="1149409">
                  <a:extLst>
                    <a:ext uri="{9D8B030D-6E8A-4147-A177-3AD203B41FA5}">
                      <a16:colId xmlns:a16="http://schemas.microsoft.com/office/drawing/2014/main" val="2972395701"/>
                    </a:ext>
                  </a:extLst>
                </a:gridCol>
                <a:gridCol w="2379612">
                  <a:extLst>
                    <a:ext uri="{9D8B030D-6E8A-4147-A177-3AD203B41FA5}">
                      <a16:colId xmlns:a16="http://schemas.microsoft.com/office/drawing/2014/main" val="1100065444"/>
                    </a:ext>
                  </a:extLst>
                </a:gridCol>
                <a:gridCol w="2251626">
                  <a:extLst>
                    <a:ext uri="{9D8B030D-6E8A-4147-A177-3AD203B41FA5}">
                      <a16:colId xmlns:a16="http://schemas.microsoft.com/office/drawing/2014/main" val="1327552521"/>
                    </a:ext>
                  </a:extLst>
                </a:gridCol>
                <a:gridCol w="3712436">
                  <a:extLst>
                    <a:ext uri="{9D8B030D-6E8A-4147-A177-3AD203B41FA5}">
                      <a16:colId xmlns:a16="http://schemas.microsoft.com/office/drawing/2014/main" val="2866617649"/>
                    </a:ext>
                  </a:extLst>
                </a:gridCol>
              </a:tblGrid>
              <a:tr h="469900">
                <a:tc>
                  <a:txBody>
                    <a:bodyPr/>
                    <a:lstStyle/>
                    <a:p>
                      <a:endParaRPr lang="en-AU" sz="1000" b="0" kern="1200" dirty="0">
                        <a:solidFill>
                          <a:schemeClr val="lt1"/>
                        </a:solidFill>
                        <a:latin typeface="+mn-lt"/>
                        <a:ea typeface="+mn-ea"/>
                        <a:cs typeface="+mn-cs"/>
                      </a:endParaRPr>
                    </a:p>
                  </a:txBody>
                  <a:tcPr anchor="ctr"/>
                </a:tc>
                <a:tc>
                  <a:txBody>
                    <a:bodyPr/>
                    <a:lstStyle/>
                    <a:p>
                      <a:r>
                        <a:rPr lang="en-AU" sz="1200" b="0" kern="1200">
                          <a:solidFill>
                            <a:schemeClr val="bg1"/>
                          </a:solidFill>
                          <a:latin typeface="+mj-lt"/>
                        </a:rPr>
                        <a:t>Component</a:t>
                      </a:r>
                      <a:endParaRPr lang="en-AU" sz="1200" b="0" kern="1200">
                        <a:solidFill>
                          <a:schemeClr val="bg1"/>
                        </a:solidFill>
                        <a:latin typeface="+mj-lt"/>
                        <a:ea typeface="+mn-ea"/>
                        <a:cs typeface="+mn-cs"/>
                      </a:endParaRPr>
                    </a:p>
                  </a:txBody>
                  <a:tcPr anchor="ctr"/>
                </a:tc>
                <a:tc>
                  <a:txBody>
                    <a:bodyPr/>
                    <a:lstStyle/>
                    <a:p>
                      <a:r>
                        <a:rPr lang="en-AU" sz="1200" b="0">
                          <a:solidFill>
                            <a:schemeClr val="bg1"/>
                          </a:solidFill>
                          <a:latin typeface="+mj-lt"/>
                        </a:rPr>
                        <a:t>Summary</a:t>
                      </a:r>
                    </a:p>
                  </a:txBody>
                  <a:tcPr anchor="ctr"/>
                </a:tc>
                <a:tc>
                  <a:txBody>
                    <a:bodyPr/>
                    <a:lstStyle/>
                    <a:p>
                      <a:r>
                        <a:rPr lang="en-AU" sz="1200" b="0">
                          <a:solidFill>
                            <a:schemeClr val="bg1"/>
                          </a:solidFill>
                          <a:latin typeface="+mj-lt"/>
                        </a:rPr>
                        <a:t>Characteristic assessed</a:t>
                      </a: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200" b="0" kern="1200">
                          <a:solidFill>
                            <a:schemeClr val="bg1"/>
                          </a:solidFill>
                          <a:latin typeface="+mj-lt"/>
                        </a:rPr>
                        <a:t>Example of when to use</a:t>
                      </a:r>
                      <a:endParaRPr lang="en-AU" sz="1200" b="0" kern="1200">
                        <a:solidFill>
                          <a:schemeClr val="bg1"/>
                        </a:solidFill>
                        <a:latin typeface="+mj-lt"/>
                        <a:ea typeface="+mn-ea"/>
                        <a:cs typeface="+mn-cs"/>
                      </a:endParaRPr>
                    </a:p>
                  </a:txBody>
                  <a:tcPr anchor="ctr"/>
                </a:tc>
                <a:extLst>
                  <a:ext uri="{0D108BD9-81ED-4DB2-BD59-A6C34878D82A}">
                    <a16:rowId xmlns:a16="http://schemas.microsoft.com/office/drawing/2014/main" val="474857927"/>
                  </a:ext>
                </a:extLst>
              </a:tr>
              <a:tr h="868072">
                <a:tc rowSpan="3">
                  <a:txBody>
                    <a:bodyPr/>
                    <a:lstStyle/>
                    <a:p>
                      <a:pPr algn="l"/>
                      <a:r>
                        <a:rPr lang="en-AU" sz="1000" b="0">
                          <a:solidFill>
                            <a:schemeClr val="tx1"/>
                          </a:solidFill>
                          <a:latin typeface="+mj-lt"/>
                        </a:rPr>
                        <a:t>Bespoke</a:t>
                      </a:r>
                    </a:p>
                  </a:txBody>
                  <a:tcPr anchor="ctr">
                    <a:solidFill>
                      <a:schemeClr val="bg1">
                        <a:lumMod val="95000"/>
                      </a:schemeClr>
                    </a:solidFill>
                  </a:tcPr>
                </a:tc>
                <a:tc>
                  <a:txBody>
                    <a:bodyPr/>
                    <a:lstStyle/>
                    <a:p>
                      <a:r>
                        <a:rPr lang="en-AU" sz="1000" b="1">
                          <a:solidFill>
                            <a:schemeClr val="tx1"/>
                          </a:solidFill>
                        </a:rPr>
                        <a:t>Applicant health </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a physical or mental health issue that compromises their ability to undertake the activity within acceptable risk parameters. </a:t>
                      </a:r>
                      <a:endParaRPr lang="en-AU" sz="1000" b="0">
                        <a:solidFill>
                          <a:schemeClr val="tx1"/>
                        </a:solidFill>
                        <a:latin typeface="+mn-lt"/>
                      </a:endParaRPr>
                    </a:p>
                  </a:txBody>
                  <a:tcPr anchor="ctr"/>
                </a:tc>
                <a:tc>
                  <a:txBody>
                    <a:bodyPr/>
                    <a:lstStyle/>
                    <a:p>
                      <a:r>
                        <a:rPr lang="en-AU" sz="1000" b="0">
                          <a:solidFill>
                            <a:schemeClr val="tx1"/>
                          </a:solidFill>
                        </a:rPr>
                        <a:t>Physical and mental capability to perform activity. </a:t>
                      </a:r>
                      <a:endParaRPr lang="en-AU" sz="1000" b="0">
                        <a:solidFill>
                          <a:schemeClr val="tx1"/>
                        </a:solidFill>
                        <a:latin typeface="+mn-lt"/>
                      </a:endParaRPr>
                    </a:p>
                  </a:txBody>
                  <a:tcPr anchor="ctr"/>
                </a:tc>
                <a:tc>
                  <a:txBody>
                    <a:bodyPr/>
                    <a:lstStyle/>
                    <a:p>
                      <a:r>
                        <a:rPr lang="en-AU" sz="1000" b="0">
                          <a:solidFill>
                            <a:schemeClr val="tx1"/>
                          </a:solidFill>
                        </a:rPr>
                        <a:t>An individual seeking permission to provide a school holiday care program has a medical condition that may impair their ability to provide necessary care. </a:t>
                      </a:r>
                      <a:endParaRPr lang="en-AU" sz="1000" b="0">
                        <a:solidFill>
                          <a:schemeClr val="tx1"/>
                        </a:solidFill>
                        <a:latin typeface="+mn-lt"/>
                      </a:endParaRPr>
                    </a:p>
                  </a:txBody>
                  <a:tcPr anchor="ctr"/>
                </a:tc>
                <a:extLst>
                  <a:ext uri="{0D108BD9-81ED-4DB2-BD59-A6C34878D82A}">
                    <a16:rowId xmlns:a16="http://schemas.microsoft.com/office/drawing/2014/main" val="2996690178"/>
                  </a:ext>
                </a:extLst>
              </a:tr>
              <a:tr h="614723">
                <a:tc vMerge="1">
                  <a:txBody>
                    <a:bodyPr/>
                    <a:lstStyle/>
                    <a:p>
                      <a:endParaRPr lang="en-AU" sz="1000" b="0">
                        <a:solidFill>
                          <a:schemeClr val="tx1"/>
                        </a:solidFill>
                        <a:latin typeface="+mn-lt"/>
                      </a:endParaRPr>
                    </a:p>
                  </a:txBody>
                  <a:tcPr anchor="ctr"/>
                </a:tc>
                <a:tc>
                  <a:txBody>
                    <a:bodyPr/>
                    <a:lstStyle/>
                    <a:p>
                      <a:r>
                        <a:rPr lang="en-AU" sz="1000" b="1">
                          <a:solidFill>
                            <a:schemeClr val="tx1"/>
                          </a:solidFill>
                        </a:rPr>
                        <a:t>Affiliations</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dirty="0">
                          <a:solidFill>
                            <a:schemeClr val="tx1"/>
                          </a:solidFill>
                        </a:rPr>
                        <a:t>Is negatively influenced by involvement or membership in an external group.</a:t>
                      </a:r>
                      <a:endParaRPr lang="en-AU" sz="1000" b="0" dirty="0">
                        <a:solidFill>
                          <a:schemeClr val="tx1"/>
                        </a:solidFill>
                        <a:latin typeface="+mn-lt"/>
                      </a:endParaRPr>
                    </a:p>
                  </a:txBody>
                  <a:tcPr anchor="ctr"/>
                </a:tc>
                <a:tc>
                  <a:txBody>
                    <a:bodyPr/>
                    <a:lstStyle/>
                    <a:p>
                      <a:r>
                        <a:rPr lang="en-AU" sz="1000" b="0">
                          <a:solidFill>
                            <a:schemeClr val="tx1"/>
                          </a:solidFill>
                        </a:rPr>
                        <a:t>Memberships, group involvement.</a:t>
                      </a:r>
                      <a:endParaRPr lang="en-AU" sz="1000" b="0">
                        <a:solidFill>
                          <a:schemeClr val="tx1"/>
                        </a:solidFill>
                        <a:latin typeface="+mn-lt"/>
                      </a:endParaRPr>
                    </a:p>
                  </a:txBody>
                  <a:tcPr anchor="ctr"/>
                </a:tc>
                <a:tc>
                  <a:txBody>
                    <a:bodyPr/>
                    <a:lstStyle/>
                    <a:p>
                      <a:r>
                        <a:rPr lang="en-AU" sz="1000" b="0">
                          <a:solidFill>
                            <a:schemeClr val="tx1"/>
                          </a:solidFill>
                        </a:rPr>
                        <a:t>An individual is a member of a declared organisation and is seeking to obtain a firearms licence.</a:t>
                      </a:r>
                      <a:endParaRPr lang="en-AU" sz="1000" b="0">
                        <a:solidFill>
                          <a:schemeClr val="tx1"/>
                        </a:solidFill>
                        <a:latin typeface="+mn-lt"/>
                      </a:endParaRPr>
                    </a:p>
                  </a:txBody>
                  <a:tcPr anchor="ctr"/>
                </a:tc>
                <a:extLst>
                  <a:ext uri="{0D108BD9-81ED-4DB2-BD59-A6C34878D82A}">
                    <a16:rowId xmlns:a16="http://schemas.microsoft.com/office/drawing/2014/main" val="2581506724"/>
                  </a:ext>
                </a:extLst>
              </a:tr>
              <a:tr h="878872">
                <a:tc vMerge="1">
                  <a:txBody>
                    <a:bodyPr/>
                    <a:lstStyle/>
                    <a:p>
                      <a:endParaRPr sz="1000">
                        <a:latin typeface="+mn-lt"/>
                      </a:endParaRPr>
                    </a:p>
                  </a:txBody>
                  <a:tcPr anchor="ctr"/>
                </a:tc>
                <a:tc>
                  <a:txBody>
                    <a:bodyPr/>
                    <a:lstStyle/>
                    <a:p>
                      <a:r>
                        <a:rPr lang="en-AU" sz="1000" b="1">
                          <a:solidFill>
                            <a:schemeClr val="tx1"/>
                          </a:solidFill>
                        </a:rPr>
                        <a:t>Associates</a:t>
                      </a:r>
                      <a:endParaRPr lang="en-AU" sz="1000" b="1">
                        <a:latin typeface="+mn-lt"/>
                      </a:endParaRPr>
                    </a:p>
                  </a:txBody>
                  <a:tcPr anchor="ctr">
                    <a:solidFill>
                      <a:schemeClr val="accent1">
                        <a:lumMod val="20000"/>
                        <a:lumOff val="80000"/>
                      </a:schemeClr>
                    </a:solidFill>
                  </a:tcPr>
                </a:tc>
                <a:tc>
                  <a:txBody>
                    <a:bodyPr/>
                    <a:lstStyle/>
                    <a:p>
                      <a:r>
                        <a:rPr lang="en-AU" sz="1000" b="0">
                          <a:solidFill>
                            <a:schemeClr val="tx1"/>
                          </a:solidFill>
                        </a:rPr>
                        <a:t>Is inappropriately influenced by an associate in a role of influence e.g. an executive officer, director, secretary, partner, trustee or manager of the business.</a:t>
                      </a:r>
                      <a:endParaRPr lang="en-AU" sz="1000" b="0">
                        <a:solidFill>
                          <a:schemeClr val="tx1"/>
                        </a:solidFill>
                        <a:latin typeface="+mn-lt"/>
                      </a:endParaRPr>
                    </a:p>
                  </a:txBody>
                  <a:tcPr anchor="ctr"/>
                </a:tc>
                <a:tc>
                  <a:txBody>
                    <a:bodyPr/>
                    <a:lstStyle/>
                    <a:p>
                      <a:r>
                        <a:rPr lang="en-AU" sz="1000" b="0">
                          <a:solidFill>
                            <a:schemeClr val="tx1"/>
                          </a:solidFill>
                        </a:rPr>
                        <a:t>Information that identifies associates of an individual.</a:t>
                      </a:r>
                      <a:endParaRPr lang="en-AU" sz="1000" b="0">
                        <a:solidFill>
                          <a:schemeClr val="tx1"/>
                        </a:solidFill>
                        <a:latin typeface="+mn-lt"/>
                      </a:endParaRPr>
                    </a:p>
                  </a:txBody>
                  <a:tcPr anchor="ctr"/>
                </a:tc>
                <a:tc>
                  <a:txBody>
                    <a:bodyPr/>
                    <a:lstStyle/>
                    <a:p>
                      <a:r>
                        <a:rPr lang="en-AU" sz="1000" b="0">
                          <a:solidFill>
                            <a:schemeClr val="tx1"/>
                          </a:solidFill>
                        </a:rPr>
                        <a:t>An individual seeking a permission for a gaming licence may be influenced by another person in a position of influence or control who is not fit and proper and may benefit from the activity.</a:t>
                      </a:r>
                      <a:endParaRPr lang="en-AU" sz="1000" b="0">
                        <a:solidFill>
                          <a:schemeClr val="tx1"/>
                        </a:solidFill>
                        <a:highlight>
                          <a:srgbClr val="FFFF00"/>
                        </a:highlight>
                        <a:latin typeface="+mn-lt"/>
                      </a:endParaRPr>
                    </a:p>
                  </a:txBody>
                  <a:tcPr anchor="ctr"/>
                </a:tc>
                <a:extLst>
                  <a:ext uri="{0D108BD9-81ED-4DB2-BD59-A6C34878D82A}">
                    <a16:rowId xmlns:a16="http://schemas.microsoft.com/office/drawing/2014/main" val="2544935764"/>
                  </a:ext>
                </a:extLst>
              </a:tr>
              <a:tr h="878872">
                <a:tc>
                  <a:txBody>
                    <a:bodyPr/>
                    <a:lstStyle/>
                    <a:p>
                      <a:pPr algn="l"/>
                      <a:r>
                        <a:rPr lang="en-AU" sz="1000" b="0">
                          <a:solidFill>
                            <a:schemeClr val="tx1"/>
                          </a:solidFill>
                          <a:latin typeface="+mj-lt"/>
                        </a:rPr>
                        <a:t>Extra-ordinary</a:t>
                      </a:r>
                    </a:p>
                  </a:txBody>
                  <a:tcPr anchor="ctr">
                    <a:solidFill>
                      <a:schemeClr val="bg1">
                        <a:lumMod val="95000"/>
                      </a:schemeClr>
                    </a:solidFill>
                  </a:tcPr>
                </a:tc>
                <a:tc>
                  <a:txBody>
                    <a:bodyPr/>
                    <a:lstStyle/>
                    <a:p>
                      <a:r>
                        <a:rPr lang="en-AU" sz="1000" b="1">
                          <a:solidFill>
                            <a:schemeClr val="tx1"/>
                          </a:solidFill>
                        </a:rPr>
                        <a:t>Ethical standards and conduct ('character')</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previously acted unethically or against the rules or standards of a workplace.</a:t>
                      </a:r>
                      <a:endParaRPr lang="en-AU" sz="1000" b="0">
                        <a:solidFill>
                          <a:schemeClr val="tx1"/>
                        </a:solidFill>
                        <a:latin typeface="+mn-lt"/>
                      </a:endParaRPr>
                    </a:p>
                  </a:txBody>
                  <a:tcPr anchor="ctr"/>
                </a:tc>
                <a:tc>
                  <a:txBody>
                    <a:bodyPr/>
                    <a:lstStyle/>
                    <a:p>
                      <a:r>
                        <a:rPr lang="en-AU" sz="1000" b="0">
                          <a:solidFill>
                            <a:schemeClr val="tx1"/>
                          </a:solidFill>
                        </a:rPr>
                        <a:t>Principles informing appropriate behaviour.</a:t>
                      </a:r>
                      <a:endParaRPr lang="en-AU" sz="1000" b="0">
                        <a:solidFill>
                          <a:schemeClr val="tx1"/>
                        </a:solidFill>
                        <a:latin typeface="+mn-lt"/>
                      </a:endParaRPr>
                    </a:p>
                  </a:txBody>
                  <a:tcPr anchor="ctr"/>
                </a:tc>
                <a:tc>
                  <a:txBody>
                    <a:bodyPr/>
                    <a:lstStyle/>
                    <a:p>
                      <a:r>
                        <a:rPr lang="en-AU" sz="1000" b="0" dirty="0">
                          <a:solidFill>
                            <a:schemeClr val="tx1"/>
                          </a:solidFill>
                        </a:rPr>
                        <a:t>An individual seeking permission to practise in the onsite water industry has prior breaches of the Code of Practice for onsite wastewater management. </a:t>
                      </a:r>
                      <a:endParaRPr lang="en-AU" sz="1000" b="0" dirty="0">
                        <a:solidFill>
                          <a:schemeClr val="tx1"/>
                        </a:solidFill>
                        <a:latin typeface="+mn-lt"/>
                      </a:endParaRPr>
                    </a:p>
                  </a:txBody>
                  <a:tcPr anchor="ctr"/>
                </a:tc>
                <a:extLst>
                  <a:ext uri="{0D108BD9-81ED-4DB2-BD59-A6C34878D82A}">
                    <a16:rowId xmlns:a16="http://schemas.microsoft.com/office/drawing/2014/main" val="385397393"/>
                  </a:ext>
                </a:extLst>
              </a:tr>
            </a:tbl>
          </a:graphicData>
        </a:graphic>
      </p:graphicFrame>
      <p:sp>
        <p:nvSpPr>
          <p:cNvPr id="10" name="Rectangle 9">
            <a:extLst>
              <a:ext uri="{FF2B5EF4-FFF2-40B4-BE49-F238E27FC236}">
                <a16:creationId xmlns:a16="http://schemas.microsoft.com/office/drawing/2014/main" id="{D17D7FFA-AC25-69DD-F189-C429355B2EB0}"/>
              </a:ext>
            </a:extLst>
          </p:cNvPr>
          <p:cNvSpPr/>
          <p:nvPr/>
        </p:nvSpPr>
        <p:spPr>
          <a:xfrm>
            <a:off x="687341" y="1150367"/>
            <a:ext cx="10458680"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rPr>
              <a:t>Examples of bespoke and extraordinary FPT components. </a:t>
            </a:r>
            <a:endParaRPr lang="en-US" sz="1600">
              <a:solidFill>
                <a:schemeClr val="tx1"/>
              </a:solidFill>
              <a:latin typeface="+mn-lt"/>
            </a:endParaRPr>
          </a:p>
        </p:txBody>
      </p:sp>
      <p:sp>
        <p:nvSpPr>
          <p:cNvPr id="5" name="Slide Number Placeholder 4">
            <a:extLst>
              <a:ext uri="{FF2B5EF4-FFF2-40B4-BE49-F238E27FC236}">
                <a16:creationId xmlns:a16="http://schemas.microsoft.com/office/drawing/2014/main" id="{23961964-7B69-AB78-4757-FB837CF0BE38}"/>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18</a:t>
            </a:fld>
            <a:endParaRPr lang="en-AU"/>
          </a:p>
        </p:txBody>
      </p:sp>
      <p:sp>
        <p:nvSpPr>
          <p:cNvPr id="12" name="Title 11">
            <a:extLst>
              <a:ext uri="{FF2B5EF4-FFF2-40B4-BE49-F238E27FC236}">
                <a16:creationId xmlns:a16="http://schemas.microsoft.com/office/drawing/2014/main" id="{F1B2CD60-BC11-3B38-BF31-A151A70B22C3}"/>
              </a:ext>
            </a:extLst>
          </p:cNvPr>
          <p:cNvSpPr>
            <a:spLocks noGrp="1"/>
          </p:cNvSpPr>
          <p:nvPr>
            <p:ph type="title"/>
          </p:nvPr>
        </p:nvSpPr>
        <p:spPr>
          <a:xfrm>
            <a:off x="695324" y="144000"/>
            <a:ext cx="10450697" cy="1034638"/>
          </a:xfrm>
        </p:spPr>
        <p:txBody>
          <a:bodyPr/>
          <a:lstStyle/>
          <a:p>
            <a:r>
              <a:rPr lang="en-AU" dirty="0"/>
              <a:t>Step 2: Build</a:t>
            </a:r>
          </a:p>
        </p:txBody>
      </p:sp>
      <p:sp>
        <p:nvSpPr>
          <p:cNvPr id="18" name="Content Placeholder 17">
            <a:extLst>
              <a:ext uri="{FF2B5EF4-FFF2-40B4-BE49-F238E27FC236}">
                <a16:creationId xmlns:a16="http://schemas.microsoft.com/office/drawing/2014/main" id="{64352746-63A6-822D-35F9-4D3C4BEBBBB9}"/>
              </a:ext>
            </a:extLst>
          </p:cNvPr>
          <p:cNvSpPr>
            <a:spLocks noGrp="1"/>
          </p:cNvSpPr>
          <p:nvPr>
            <p:ph idx="1"/>
          </p:nvPr>
        </p:nvSpPr>
        <p:spPr>
          <a:xfrm>
            <a:off x="704850" y="1771651"/>
            <a:ext cx="10431463" cy="647699"/>
          </a:xfrm>
        </p:spPr>
        <p:txBody>
          <a:bodyPr/>
          <a:lstStyle/>
          <a:p>
            <a:pPr lvl="1">
              <a:lnSpc>
                <a:spcPct val="105000"/>
              </a:lnSpc>
            </a:pPr>
            <a:r>
              <a:rPr lang="en-AU" sz="1200"/>
              <a:t>Sometimes, bespoke and extraordinary components will be required. As with all FPT components, the selected requirements must directly respond to the risk of harm being managed by a permission. Assessments of character are generally reserved for circumstances of exceptionally high risk.</a:t>
            </a:r>
          </a:p>
        </p:txBody>
      </p:sp>
      <p:sp>
        <p:nvSpPr>
          <p:cNvPr id="6" name="Rectangle: Diagonal Corners Snipped 5">
            <a:extLst>
              <a:ext uri="{FF2B5EF4-FFF2-40B4-BE49-F238E27FC236}">
                <a16:creationId xmlns:a16="http://schemas.microsoft.com/office/drawing/2014/main" id="{FB2DF673-083D-DA84-28A0-E47EE6FB2C0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3" name="Group 12">
            <a:extLst>
              <a:ext uri="{FF2B5EF4-FFF2-40B4-BE49-F238E27FC236}">
                <a16:creationId xmlns:a16="http://schemas.microsoft.com/office/drawing/2014/main" id="{219FBE4B-8971-1070-9005-C821EA1BEA59}"/>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302DD482-E2D6-C9A6-52F6-1160F9F33ED9}"/>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5" name="Rectangle 14">
              <a:extLst>
                <a:ext uri="{FF2B5EF4-FFF2-40B4-BE49-F238E27FC236}">
                  <a16:creationId xmlns:a16="http://schemas.microsoft.com/office/drawing/2014/main" id="{5C15BC8F-E777-A2CB-E434-60FA9582EA3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4545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9080-5D55-D11C-325D-0DC5922FCF41}"/>
              </a:ext>
              <a:ext uri="{C183D7F6-B498-43B3-948B-1728B52AA6E4}">
                <adec:decorative xmlns:adec="http://schemas.microsoft.com/office/drawing/2017/decorative" val="0"/>
              </a:ext>
            </a:extLst>
          </p:cNvPr>
          <p:cNvSpPr/>
          <p:nvPr/>
        </p:nvSpPr>
        <p:spPr>
          <a:xfrm>
            <a:off x="695325" y="1265594"/>
            <a:ext cx="10431640" cy="640637"/>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US" sz="1600">
                <a:solidFill>
                  <a:schemeClr val="tx1"/>
                </a:solidFill>
              </a:rPr>
              <a:t>This Framework will help policy makers to determine the need for Fit and Proper Tests (FPTs) and guide their design where they are needed. It will also help regulators to administer FPTs efficiently. </a:t>
            </a:r>
          </a:p>
        </p:txBody>
      </p:sp>
      <p:sp>
        <p:nvSpPr>
          <p:cNvPr id="6" name="TextBox 5">
            <a:extLst>
              <a:ext uri="{FF2B5EF4-FFF2-40B4-BE49-F238E27FC236}">
                <a16:creationId xmlns:a16="http://schemas.microsoft.com/office/drawing/2014/main" id="{A5139F22-3960-FFA6-4D77-1492D59811D5}"/>
              </a:ext>
              <a:ext uri="{C183D7F6-B498-43B3-948B-1728B52AA6E4}">
                <adec:decorative xmlns:adec="http://schemas.microsoft.com/office/drawing/2017/decorative" val="0"/>
              </a:ext>
            </a:extLst>
          </p:cNvPr>
          <p:cNvSpPr txBox="1"/>
          <p:nvPr/>
        </p:nvSpPr>
        <p:spPr>
          <a:xfrm>
            <a:off x="648692" y="2175570"/>
            <a:ext cx="10447933" cy="2213939"/>
          </a:xfrm>
          <a:prstGeom prst="rect">
            <a:avLst/>
          </a:prstGeom>
          <a:noFill/>
        </p:spPr>
        <p:txBody>
          <a:bodyPr wrap="square" lIns="91440" tIns="45720" rIns="91440" bIns="45720" rtlCol="0" anchor="t">
            <a:spAutoFit/>
          </a:bodyPr>
          <a:lstStyle/>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A Fit and Proper Test (FPT) is a tool used by regulators to screen applicants for permissions including licences, permits and other approvals. FPTs can be undertaken before a permission is granted as well as during the life of a permission.</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goal of an FPT is to prevent unsuitable people from engaging in a regulated activity. An FPT should be used to objectively screen specific applicant characteristics which are directly related to increased risk of harm. In the highest risk cases, an FPT may be used to screen the character of an applicant, requiring a level of subjective assessment. </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FPT Framework (the Framework) is a best practice approach to using FPTs as a regulatory tool to manage risk of significant harms. FPTs are widely used by regulators but are often inconsistent and burdensome due to inappropriate design and application. </a:t>
            </a:r>
          </a:p>
          <a:p>
            <a:pPr>
              <a:lnSpc>
                <a:spcPct val="107000"/>
              </a:lnSpc>
              <a:spcAft>
                <a:spcPts val="900"/>
              </a:spcAft>
              <a:defRPr/>
            </a:pPr>
            <a:r>
              <a:rPr lang="en-AU" sz="1200" b="1"/>
              <a:t>While FPT tests are useful tools to screen applicants, careful design is needed to make sure they aren't burdensome. Common issues associated with poorly designed FPTs include:</a:t>
            </a:r>
          </a:p>
        </p:txBody>
      </p:sp>
      <p:sp>
        <p:nvSpPr>
          <p:cNvPr id="7" name="Rectangle 6">
            <a:extLst>
              <a:ext uri="{FF2B5EF4-FFF2-40B4-BE49-F238E27FC236}">
                <a16:creationId xmlns:a16="http://schemas.microsoft.com/office/drawing/2014/main" id="{C37EEC68-EB01-C34A-CC08-7799E037555D}"/>
              </a:ext>
              <a:ext uri="{C183D7F6-B498-43B3-948B-1728B52AA6E4}">
                <adec:decorative xmlns:adec="http://schemas.microsoft.com/office/drawing/2017/decorative" val="0"/>
              </a:ext>
            </a:extLst>
          </p:cNvPr>
          <p:cNvSpPr/>
          <p:nvPr/>
        </p:nvSpPr>
        <p:spPr>
          <a:xfrm>
            <a:off x="695325" y="4383938"/>
            <a:ext cx="18745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Inefficiencies causing </a:t>
            </a:r>
            <a:r>
              <a:rPr lang="en-AU" sz="1150" b="1" dirty="0">
                <a:solidFill>
                  <a:schemeClr val="tx1"/>
                </a:solidFill>
                <a:cs typeface="Segoe UI Semibold" panose="020B0702040204020203" pitchFamily="34" charset="0"/>
              </a:rPr>
              <a:t>delays </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in administering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permissions</a:t>
            </a:r>
          </a:p>
        </p:txBody>
      </p:sp>
      <p:sp>
        <p:nvSpPr>
          <p:cNvPr id="8" name="Rectangle 7">
            <a:extLst>
              <a:ext uri="{FF2B5EF4-FFF2-40B4-BE49-F238E27FC236}">
                <a16:creationId xmlns:a16="http://schemas.microsoft.com/office/drawing/2014/main" id="{45D1CE79-E164-E259-2545-34C2696A9C43}"/>
              </a:ext>
              <a:ext uri="{C183D7F6-B498-43B3-948B-1728B52AA6E4}">
                <adec:decorative xmlns:adec="http://schemas.microsoft.com/office/drawing/2017/decorative" val="0"/>
              </a:ext>
            </a:extLst>
          </p:cNvPr>
          <p:cNvSpPr/>
          <p:nvPr/>
        </p:nvSpPr>
        <p:spPr>
          <a:xfrm>
            <a:off x="2804148" y="4393463"/>
            <a:ext cx="19551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Confusion for applicants </a:t>
            </a:r>
            <a:r>
              <a:rPr lang="en-AU" sz="1150" dirty="0">
                <a:solidFill>
                  <a:schemeClr val="tx1"/>
                </a:solidFill>
                <a:cs typeface="Segoe UI Semibold" panose="020B0702040204020203" pitchFamily="34" charset="0"/>
              </a:rPr>
              <a:t>due to in</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consistent requirements between similar licences</a:t>
            </a:r>
          </a:p>
        </p:txBody>
      </p:sp>
      <p:sp>
        <p:nvSpPr>
          <p:cNvPr id="9" name="Rectangle 8">
            <a:extLst>
              <a:ext uri="{FF2B5EF4-FFF2-40B4-BE49-F238E27FC236}">
                <a16:creationId xmlns:a16="http://schemas.microsoft.com/office/drawing/2014/main" id="{D8A3CC14-2839-EAE6-ABD7-A479CA298B76}"/>
              </a:ext>
              <a:ext uri="{C183D7F6-B498-43B3-948B-1728B52AA6E4}">
                <adec:decorative xmlns:adec="http://schemas.microsoft.com/office/drawing/2017/decorative" val="0"/>
              </a:ext>
            </a:extLst>
          </p:cNvPr>
          <p:cNvSpPr/>
          <p:nvPr/>
        </p:nvSpPr>
        <p:spPr>
          <a:xfrm>
            <a:off x="4993571" y="4393463"/>
            <a:ext cx="178647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Ineffective prevention of risks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1532B582-7562-1082-0256-DD073D5D5304}"/>
              </a:ext>
              <a:ext uri="{C183D7F6-B498-43B3-948B-1728B52AA6E4}">
                <adec:decorative xmlns:adec="http://schemas.microsoft.com/office/drawing/2017/decorative" val="0"/>
              </a:ext>
            </a:extLst>
          </p:cNvPr>
          <p:cNvSpPr/>
          <p:nvPr/>
        </p:nvSpPr>
        <p:spPr>
          <a:xfrm>
            <a:off x="7014358" y="4393463"/>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Discouraging of businesses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opening</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in Victoria due to poorly designed FPTs</a:t>
            </a:r>
          </a:p>
        </p:txBody>
      </p:sp>
      <p:sp>
        <p:nvSpPr>
          <p:cNvPr id="13" name="Rectangle 12">
            <a:extLst>
              <a:ext uri="{FF2B5EF4-FFF2-40B4-BE49-F238E27FC236}">
                <a16:creationId xmlns:a16="http://schemas.microsoft.com/office/drawing/2014/main" id="{05537225-50F1-DC60-C5C4-58FA6096682A}"/>
              </a:ext>
              <a:ext uri="{C183D7F6-B498-43B3-948B-1728B52AA6E4}">
                <adec:decorative xmlns:adec="http://schemas.microsoft.com/office/drawing/2017/decorative" val="0"/>
              </a:ext>
            </a:extLst>
          </p:cNvPr>
          <p:cNvSpPr/>
          <p:nvPr/>
        </p:nvSpPr>
        <p:spPr>
          <a:xfrm>
            <a:off x="9173534" y="4402988"/>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Unfair and discriminatory tests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not well linked to regulatory outcomes</a:t>
            </a:r>
          </a:p>
        </p:txBody>
      </p:sp>
      <p:sp>
        <p:nvSpPr>
          <p:cNvPr id="3" name="Title 2">
            <a:extLst>
              <a:ext uri="{FF2B5EF4-FFF2-40B4-BE49-F238E27FC236}">
                <a16:creationId xmlns:a16="http://schemas.microsoft.com/office/drawing/2014/main" id="{FDE35674-106B-E4E3-A999-2631DA198F33}"/>
              </a:ext>
              <a:ext uri="{C183D7F6-B498-43B3-948B-1728B52AA6E4}">
                <adec:decorative xmlns:adec="http://schemas.microsoft.com/office/drawing/2017/decorative" val="0"/>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About this Framework</a:t>
            </a:r>
            <a:endParaRPr lang="en-AU" dirty="0"/>
          </a:p>
        </p:txBody>
      </p:sp>
      <p:sp>
        <p:nvSpPr>
          <p:cNvPr id="16" name="TextBox 15">
            <a:extLst>
              <a:ext uri="{FF2B5EF4-FFF2-40B4-BE49-F238E27FC236}">
                <a16:creationId xmlns:a16="http://schemas.microsoft.com/office/drawing/2014/main" id="{D0729DC5-A69F-84B9-45CA-03E02053D7B1}"/>
              </a:ext>
            </a:extLst>
          </p:cNvPr>
          <p:cNvSpPr txBox="1"/>
          <p:nvPr/>
        </p:nvSpPr>
        <p:spPr>
          <a:xfrm>
            <a:off x="670178" y="5566210"/>
            <a:ext cx="10429622" cy="1033488"/>
          </a:xfrm>
          <a:prstGeom prst="rect">
            <a:avLst/>
          </a:prstGeom>
          <a:noFill/>
        </p:spPr>
        <p:txBody>
          <a:bodyPr wrap="square">
            <a:spAutoFit/>
          </a:bodyPr>
          <a:lstStyle/>
          <a:p>
            <a:pPr>
              <a:lnSpc>
                <a:spcPct val="107000"/>
              </a:lnSpc>
              <a:spcAft>
                <a:spcPts val="600"/>
              </a:spcAft>
              <a:defRPr/>
            </a:pPr>
            <a:r>
              <a:rPr lang="en-US" sz="1200"/>
              <a:t>This document uses the terminology of a ‘Fit and Proper Test’ (FPT) to maintain familiarity and continuity. However, there may be opportunity to reconsider this terminology in the future as part of the broader reform program.</a:t>
            </a:r>
          </a:p>
          <a:p>
            <a:pPr>
              <a:lnSpc>
                <a:spcPct val="107000"/>
              </a:lnSpc>
              <a:spcAft>
                <a:spcPts val="600"/>
              </a:spcAft>
              <a:defRPr/>
            </a:pPr>
            <a:r>
              <a:rPr lang="en-US" sz="1200"/>
              <a:t>Definitions are provided in the </a:t>
            </a:r>
            <a:r>
              <a:rPr lang="en-US" sz="1200" b="1"/>
              <a:t>attachment</a:t>
            </a:r>
            <a:r>
              <a:rPr lang="en-US" sz="1200"/>
              <a:t>. </a:t>
            </a:r>
            <a:endParaRPr lang="en-AU" sz="1200"/>
          </a:p>
          <a:p>
            <a:pPr>
              <a:lnSpc>
                <a:spcPct val="107000"/>
              </a:lnSpc>
              <a:spcAft>
                <a:spcPts val="600"/>
              </a:spcAft>
              <a:defRPr/>
            </a:pPr>
            <a:endParaRPr lang="en-AU" sz="1200"/>
          </a:p>
        </p:txBody>
      </p:sp>
      <p:sp>
        <p:nvSpPr>
          <p:cNvPr id="4" name="Slide Number Placeholder 3">
            <a:extLst>
              <a:ext uri="{FF2B5EF4-FFF2-40B4-BE49-F238E27FC236}">
                <a16:creationId xmlns:a16="http://schemas.microsoft.com/office/drawing/2014/main" id="{388257A0-C07D-5607-A79A-C2D200B47907}"/>
              </a:ext>
            </a:extLst>
          </p:cNvPr>
          <p:cNvSpPr>
            <a:spLocks noGrp="1"/>
          </p:cNvSpPr>
          <p:nvPr>
            <p:ph type="sldNum" sz="quarter" idx="12"/>
          </p:nvPr>
        </p:nvSpPr>
        <p:spPr/>
        <p:txBody>
          <a:bodyPr/>
          <a:lstStyle/>
          <a:p>
            <a:fld id="{E4E047A3-478C-4E7E-BF3D-3786245819C0}" type="slidenum">
              <a:rPr lang="en-AU" smtClean="0"/>
              <a:t>1</a:t>
            </a:fld>
            <a:endParaRPr lang="en-AU"/>
          </a:p>
        </p:txBody>
      </p:sp>
    </p:spTree>
    <p:extLst>
      <p:ext uri="{BB962C8B-B14F-4D97-AF65-F5344CB8AC3E}">
        <p14:creationId xmlns:p14="http://schemas.microsoft.com/office/powerpoint/2010/main" val="127904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2FB2-1560-CB8D-0F9D-C460511B0A35}"/>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004BFE7-0B4C-83E2-8FFB-0F728725EC12}"/>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19</a:t>
            </a:fld>
            <a:endParaRPr lang="en-AU"/>
          </a:p>
        </p:txBody>
      </p:sp>
      <p:sp>
        <p:nvSpPr>
          <p:cNvPr id="14" name="Title 13">
            <a:extLst>
              <a:ext uri="{FF2B5EF4-FFF2-40B4-BE49-F238E27FC236}">
                <a16:creationId xmlns:a16="http://schemas.microsoft.com/office/drawing/2014/main" id="{E6F866EC-5A15-0C44-D754-B4D09396296B}"/>
              </a:ext>
            </a:extLst>
          </p:cNvPr>
          <p:cNvSpPr>
            <a:spLocks noGrp="1"/>
          </p:cNvSpPr>
          <p:nvPr>
            <p:ph type="title"/>
          </p:nvPr>
        </p:nvSpPr>
        <p:spPr>
          <a:xfrm>
            <a:off x="695324" y="144000"/>
            <a:ext cx="10450697" cy="1034638"/>
          </a:xfrm>
        </p:spPr>
        <p:txBody>
          <a:bodyPr/>
          <a:lstStyle/>
          <a:p>
            <a:r>
              <a:rPr lang="en-AU" dirty="0"/>
              <a:t>Step 3: Evidence</a:t>
            </a:r>
          </a:p>
        </p:txBody>
      </p:sp>
      <p:sp>
        <p:nvSpPr>
          <p:cNvPr id="24" name="Content Placeholder 23" hidden="1">
            <a:extLst>
              <a:ext uri="{FF2B5EF4-FFF2-40B4-BE49-F238E27FC236}">
                <a16:creationId xmlns:a16="http://schemas.microsoft.com/office/drawing/2014/main" id="{6757D500-F848-8712-AB02-871656BB758B}"/>
              </a:ext>
            </a:extLst>
          </p:cNvPr>
          <p:cNvSpPr>
            <a:spLocks noGrp="1"/>
          </p:cNvSpPr>
          <p:nvPr>
            <p:ph idx="1"/>
          </p:nvPr>
        </p:nvSpPr>
        <p:spPr>
          <a:xfrm>
            <a:off x="704850" y="1771651"/>
            <a:ext cx="10515600" cy="4405312"/>
          </a:xfrm>
        </p:spPr>
        <p:txBody>
          <a:bodyPr/>
          <a:lstStyle/>
          <a:p>
            <a:pPr lvl="1">
              <a:lnSpc>
                <a:spcPct val="105000"/>
              </a:lnSpc>
            </a:pPr>
            <a:r>
              <a:rPr lang="en-AU" sz="1200"/>
              <a:t>The minimum evidence required to satisfy FPT requirements should be required to reduce burden on applicants and the regulator. FPTs should only be used to manage activities where the risk of harm is ‘high’ or ‘significant’ (page 8). There is a spectrum of risk within ‘high’ and ‘significant,’ with lower end activities requiring less onerous evidence than those on the higher end. Examples of different levels of information verification are illustrated below</a:t>
            </a:r>
          </a:p>
          <a:p>
            <a:pPr lvl="1">
              <a:lnSpc>
                <a:spcPct val="105000"/>
              </a:lnSpc>
            </a:pPr>
            <a:endParaRPr lang="en-AU" sz="1200"/>
          </a:p>
        </p:txBody>
      </p:sp>
      <p:sp>
        <p:nvSpPr>
          <p:cNvPr id="16" name="Rectangle 15">
            <a:extLst>
              <a:ext uri="{FF2B5EF4-FFF2-40B4-BE49-F238E27FC236}">
                <a16:creationId xmlns:a16="http://schemas.microsoft.com/office/drawing/2014/main" id="{9AEFB8A4-1C98-215A-5656-7ABFC99653E6}"/>
              </a:ext>
            </a:extLst>
          </p:cNvPr>
          <p:cNvSpPr/>
          <p:nvPr/>
        </p:nvSpPr>
        <p:spPr>
          <a:xfrm>
            <a:off x="689234" y="1178639"/>
            <a:ext cx="10456787"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latin typeface="+mn-lt"/>
              </a:rPr>
              <a:t>Tailor the level of evidence validation to </a:t>
            </a:r>
            <a:r>
              <a:rPr lang="en-US" sz="1600">
                <a:solidFill>
                  <a:schemeClr val="tx1"/>
                </a:solidFill>
              </a:rPr>
              <a:t>risk</a:t>
            </a:r>
            <a:r>
              <a:rPr lang="en-US" sz="1600">
                <a:solidFill>
                  <a:schemeClr val="tx1"/>
                </a:solidFill>
                <a:latin typeface="+mn-lt"/>
              </a:rPr>
              <a:t> of harm</a:t>
            </a:r>
          </a:p>
        </p:txBody>
      </p:sp>
      <p:sp>
        <p:nvSpPr>
          <p:cNvPr id="4" name="TextBox 3">
            <a:extLst>
              <a:ext uri="{FF2B5EF4-FFF2-40B4-BE49-F238E27FC236}">
                <a16:creationId xmlns:a16="http://schemas.microsoft.com/office/drawing/2014/main" id="{EE1A0269-DAC8-7134-21BE-526D6798B73D}"/>
              </a:ext>
            </a:extLst>
          </p:cNvPr>
          <p:cNvSpPr txBox="1"/>
          <p:nvPr/>
        </p:nvSpPr>
        <p:spPr>
          <a:xfrm>
            <a:off x="629413" y="6550577"/>
            <a:ext cx="11008341" cy="246221"/>
          </a:xfrm>
          <a:prstGeom prst="rect">
            <a:avLst/>
          </a:prstGeom>
          <a:noFill/>
        </p:spPr>
        <p:txBody>
          <a:bodyPr wrap="square" lIns="91440" tIns="45720" rIns="91440" bIns="45720" rtlCol="0" anchor="t">
            <a:spAutoFit/>
          </a:bodyPr>
          <a:lstStyle/>
          <a:p>
            <a:r>
              <a:rPr lang="en-US" sz="1000" dirty="0"/>
              <a:t>*</a:t>
            </a:r>
            <a:r>
              <a:rPr lang="en-US" sz="1000" dirty="0">
                <a:solidFill>
                  <a:schemeClr val="bg1"/>
                </a:solidFill>
              </a:rPr>
              <a:t>* FPTs are only appropriate for risks that are high or significant (see risk matrix on page 8</a:t>
            </a:r>
            <a:r>
              <a:rPr lang="en-US" sz="1000">
                <a:solidFill>
                  <a:schemeClr val="bg1"/>
                </a:solidFill>
                <a:highlight>
                  <a:srgbClr val="000000"/>
                </a:highlight>
              </a:rPr>
              <a:t>). Risk starts at ‘lower end’ high risk and ranges through to Extreme. </a:t>
            </a:r>
            <a:endParaRPr lang="en-AU" sz="1000">
              <a:solidFill>
                <a:schemeClr val="bg1"/>
              </a:solidFill>
              <a:highlight>
                <a:srgbClr val="000000"/>
              </a:highlight>
            </a:endParaRPr>
          </a:p>
        </p:txBody>
      </p:sp>
      <p:sp>
        <p:nvSpPr>
          <p:cNvPr id="26" name="Rectangle: Diagonal Corners Snipped 25">
            <a:extLst>
              <a:ext uri="{FF2B5EF4-FFF2-40B4-BE49-F238E27FC236}">
                <a16:creationId xmlns:a16="http://schemas.microsoft.com/office/drawing/2014/main" id="{3C1ECAE6-732F-72F8-4D8C-7EE6CBF8037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27" name="Group 26">
            <a:extLst>
              <a:ext uri="{FF2B5EF4-FFF2-40B4-BE49-F238E27FC236}">
                <a16:creationId xmlns:a16="http://schemas.microsoft.com/office/drawing/2014/main" id="{A9AB4051-2B03-E576-717E-CA60FC269FFB}"/>
              </a:ext>
            </a:extLst>
          </p:cNvPr>
          <p:cNvGrpSpPr/>
          <p:nvPr/>
        </p:nvGrpSpPr>
        <p:grpSpPr>
          <a:xfrm>
            <a:off x="9774315" y="384672"/>
            <a:ext cx="1360801" cy="648616"/>
            <a:chOff x="9774315" y="384672"/>
            <a:chExt cx="1360801" cy="648616"/>
          </a:xfrm>
        </p:grpSpPr>
        <p:sp>
          <p:nvSpPr>
            <p:cNvPr id="28" name="Rectangle 27">
              <a:extLst>
                <a:ext uri="{FF2B5EF4-FFF2-40B4-BE49-F238E27FC236}">
                  <a16:creationId xmlns:a16="http://schemas.microsoft.com/office/drawing/2014/main" id="{44A13D65-71D7-C756-EB44-A7730028D07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30" name="Rectangle 29">
              <a:extLst>
                <a:ext uri="{FF2B5EF4-FFF2-40B4-BE49-F238E27FC236}">
                  <a16:creationId xmlns:a16="http://schemas.microsoft.com/office/drawing/2014/main" id="{BA08D251-667F-3C83-607D-56EC2CE61D53}"/>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aphicFrame>
        <p:nvGraphicFramePr>
          <p:cNvPr id="31" name="Table 30">
            <a:extLst>
              <a:ext uri="{FF2B5EF4-FFF2-40B4-BE49-F238E27FC236}">
                <a16:creationId xmlns:a16="http://schemas.microsoft.com/office/drawing/2014/main" id="{C8B4FF3F-A04F-70B1-8EFB-9FB6D47DCD80}"/>
              </a:ext>
            </a:extLst>
          </p:cNvPr>
          <p:cNvGraphicFramePr>
            <a:graphicFrameLocks noGrp="1"/>
          </p:cNvGraphicFramePr>
          <p:nvPr>
            <p:extLst>
              <p:ext uri="{D42A27DB-BD31-4B8C-83A1-F6EECF244321}">
                <p14:modId xmlns:p14="http://schemas.microsoft.com/office/powerpoint/2010/main" val="2573658822"/>
              </p:ext>
            </p:extLst>
          </p:nvPr>
        </p:nvGraphicFramePr>
        <p:xfrm>
          <a:off x="695325" y="1952625"/>
          <a:ext cx="10440991" cy="4133850"/>
        </p:xfrm>
        <a:graphic>
          <a:graphicData uri="http://schemas.openxmlformats.org/drawingml/2006/table">
            <a:tbl>
              <a:tblPr firstRow="1">
                <a:tableStyleId>{5C22544A-7EE6-4342-B048-85BDC9FD1C3A}</a:tableStyleId>
              </a:tblPr>
              <a:tblGrid>
                <a:gridCol w="1476375">
                  <a:extLst>
                    <a:ext uri="{9D8B030D-6E8A-4147-A177-3AD203B41FA5}">
                      <a16:colId xmlns:a16="http://schemas.microsoft.com/office/drawing/2014/main" val="3835751193"/>
                    </a:ext>
                  </a:extLst>
                </a:gridCol>
                <a:gridCol w="2241154">
                  <a:extLst>
                    <a:ext uri="{9D8B030D-6E8A-4147-A177-3AD203B41FA5}">
                      <a16:colId xmlns:a16="http://schemas.microsoft.com/office/drawing/2014/main" val="183049670"/>
                    </a:ext>
                  </a:extLst>
                </a:gridCol>
                <a:gridCol w="2241154">
                  <a:extLst>
                    <a:ext uri="{9D8B030D-6E8A-4147-A177-3AD203B41FA5}">
                      <a16:colId xmlns:a16="http://schemas.microsoft.com/office/drawing/2014/main" val="1607039051"/>
                    </a:ext>
                  </a:extLst>
                </a:gridCol>
                <a:gridCol w="2241154">
                  <a:extLst>
                    <a:ext uri="{9D8B030D-6E8A-4147-A177-3AD203B41FA5}">
                      <a16:colId xmlns:a16="http://schemas.microsoft.com/office/drawing/2014/main" val="2922351954"/>
                    </a:ext>
                  </a:extLst>
                </a:gridCol>
                <a:gridCol w="2241154">
                  <a:extLst>
                    <a:ext uri="{9D8B030D-6E8A-4147-A177-3AD203B41FA5}">
                      <a16:colId xmlns:a16="http://schemas.microsoft.com/office/drawing/2014/main" val="3937746039"/>
                    </a:ext>
                  </a:extLst>
                </a:gridCol>
              </a:tblGrid>
              <a:tr h="391995">
                <a:tc>
                  <a:txBody>
                    <a:bodyPr/>
                    <a:lstStyle/>
                    <a:p>
                      <a:r>
                        <a:rPr lang="en-AU" sz="1200" b="0">
                          <a:solidFill>
                            <a:schemeClr val="tx1"/>
                          </a:solidFill>
                          <a:latin typeface="+mj-lt"/>
                        </a:rPr>
                        <a:t>Risk*</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200" b="0">
                          <a:solidFill>
                            <a:schemeClr val="tx1"/>
                          </a:solidFill>
                          <a:latin typeface="+mj-lt"/>
                        </a:rPr>
                        <a:t>Lower end</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200" b="0">
                          <a:solidFill>
                            <a:schemeClr val="tx1"/>
                          </a:solidFill>
                          <a:latin typeface="+mj-lt"/>
                        </a:rPr>
                        <a:t>High</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200" b="0">
                          <a:solidFill>
                            <a:schemeClr val="tx1"/>
                          </a:solidFill>
                          <a:latin typeface="+mj-lt"/>
                        </a:rPr>
                        <a:t>Higher</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200" b="0">
                          <a:latin typeface="+mj-lt"/>
                        </a:rPr>
                        <a:t>Extreme</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707001848"/>
                  </a:ext>
                </a:extLst>
              </a:tr>
              <a:tr h="823967">
                <a:tc>
                  <a:txBody>
                    <a:bodyPr/>
                    <a:lstStyle/>
                    <a:p>
                      <a:r>
                        <a:rPr lang="en-AU" sz="1200">
                          <a:latin typeface="+mj-lt"/>
                        </a:rPr>
                        <a:t>When to use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000"/>
                        <a:t>For the lower ‘high risk’ permissions (e.g. an Electrician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000"/>
                        <a:t>When the risk of harm is higher and assurance is required (e.g. Second-hand dealers and pawnbrokers).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000"/>
                        <a:t>When the risk of harm is higher and a greater level of assurance is required (e.g. medical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000">
                          <a:solidFill>
                            <a:schemeClr val="bg1"/>
                          </a:solidFill>
                        </a:rPr>
                        <a:t>For permissions when the risk of harm is extreme (e.g. gaming licence). </a:t>
                      </a:r>
                    </a:p>
                    <a:p>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152199082"/>
                  </a:ext>
                </a:extLst>
              </a:tr>
              <a:tr h="418844">
                <a:tc>
                  <a:txBody>
                    <a:bodyPr/>
                    <a:lstStyle/>
                    <a:p>
                      <a:r>
                        <a:rPr lang="en-AU" sz="1200">
                          <a:latin typeface="+mj-lt"/>
                        </a:rPr>
                        <a:t>FPT components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Standard and Bespoke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Baseline, Standard, Bespoke and Extraordinary</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302267876"/>
                  </a:ext>
                </a:extLst>
              </a:tr>
              <a:tr h="1068718">
                <a:tc>
                  <a:txBody>
                    <a:bodyPr/>
                    <a:lstStyle/>
                    <a:p>
                      <a:r>
                        <a:rPr lang="en-AU" sz="1200">
                          <a:latin typeface="+mj-lt"/>
                        </a:rPr>
                        <a:t>Consideration period</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(such as</a:t>
                      </a:r>
                      <a:r>
                        <a:rPr lang="en-AU" sz="1000">
                          <a:solidFill>
                            <a:srgbClr val="232B39"/>
                          </a:solidFill>
                          <a:latin typeface="+mn-lt"/>
                        </a:rPr>
                        <a:t> criminal history check) </a:t>
                      </a:r>
                      <a:r>
                        <a:rPr kumimoji="0" lang="en-AU" sz="1000" b="0" i="0" u="none" strike="noStrike" kern="1200" cap="none" spc="0" normalizeH="0" baseline="0" noProof="0">
                          <a:ln>
                            <a:noFill/>
                          </a:ln>
                          <a:solidFill>
                            <a:srgbClr val="232B39"/>
                          </a:solidFill>
                          <a:effectLst/>
                          <a:uLnTx/>
                          <a:uFillTx/>
                          <a:latin typeface="+mn-lt"/>
                          <a:ea typeface="+mn-ea"/>
                          <a:cs typeface="+mn-cs"/>
                        </a:rPr>
                        <a:t>within the preceding three years. </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five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Documentation is less than two years old.</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ten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lang="en-AU" sz="1000">
                          <a:solidFill>
                            <a:srgbClr val="232B39"/>
                          </a:solidFill>
                          <a:latin typeface="+mn-lt"/>
                        </a:rPr>
                        <a:t>Documentation is less than one to two years old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Applicant has not breached any FPT requirement within the preceding ten years.</a:t>
                      </a:r>
                      <a:endParaRPr lang="en-AU" sz="1000">
                        <a:solidFill>
                          <a:schemeClr val="bg1"/>
                        </a:solidFill>
                        <a:latin typeface="+mn-lt"/>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Documentation </a:t>
                      </a:r>
                      <a:r>
                        <a:rPr lang="en-AU" sz="1000">
                          <a:solidFill>
                            <a:schemeClr val="bg1"/>
                          </a:solidFill>
                          <a:latin typeface="+mn-lt"/>
                        </a:rPr>
                        <a:t>must be</a:t>
                      </a:r>
                      <a:r>
                        <a:rPr kumimoji="0" lang="en-AU" sz="1000" b="0" i="0" u="none" strike="noStrike" kern="1200" cap="none" spc="0" normalizeH="0" baseline="0" noProof="0">
                          <a:ln>
                            <a:noFill/>
                          </a:ln>
                          <a:solidFill>
                            <a:schemeClr val="bg1"/>
                          </a:solidFill>
                          <a:effectLst/>
                          <a:uLnTx/>
                          <a:uFillTx/>
                          <a:latin typeface="+mn-lt"/>
                          <a:ea typeface="+mn-ea"/>
                          <a:cs typeface="+mn-cs"/>
                        </a:rPr>
                        <a:t> current.</a:t>
                      </a:r>
                      <a:endParaRPr lang="en-AU" sz="1000">
                        <a:solidFill>
                          <a:schemeClr val="bg1"/>
                        </a:solidFill>
                      </a:endParaRPr>
                    </a:p>
                  </a:txBody>
                  <a:tcPr marT="72000" marB="72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981259410"/>
                  </a:ext>
                </a:extLst>
              </a:tr>
              <a:tr h="1390650">
                <a:tc>
                  <a:txBody>
                    <a:bodyPr/>
                    <a:lstStyle/>
                    <a:p>
                      <a:r>
                        <a:rPr lang="en-AU" sz="1200">
                          <a:latin typeface="+mj-lt"/>
                        </a:rPr>
                        <a:t>Evidence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attestation</a:t>
                      </a:r>
                      <a:r>
                        <a:rPr kumimoji="0" lang="en-AU" sz="1000" b="0" i="0" u="none" strike="noStrike" kern="1200" cap="none" spc="0" normalizeH="0" baseline="0" noProof="0">
                          <a:ln>
                            <a:noFill/>
                          </a:ln>
                          <a:solidFill>
                            <a:srgbClr val="232B39"/>
                          </a:solidFill>
                          <a:effectLst/>
                          <a:uLnTx/>
                          <a:uFillTx/>
                          <a:latin typeface="+mn-lt"/>
                          <a:ea typeface="+mn-ea"/>
                          <a:cs typeface="+mn-cs"/>
                        </a:rPr>
                        <a:t> of their identity and that they meet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documentation</a:t>
                      </a:r>
                      <a:r>
                        <a:rPr kumimoji="0" lang="en-AU" sz="1000" b="0" i="0" u="none" strike="noStrike" kern="1200" cap="none" spc="0" normalizeH="0" baseline="0" noProof="0">
                          <a:ln>
                            <a:noFill/>
                          </a:ln>
                          <a:solidFill>
                            <a:srgbClr val="232B39"/>
                          </a:solidFill>
                          <a:effectLst/>
                          <a:uLnTx/>
                          <a:uFillTx/>
                          <a:latin typeface="+mn-lt"/>
                          <a:ea typeface="+mn-ea"/>
                          <a:cs typeface="+mn-cs"/>
                        </a:rPr>
                        <a:t> to prove their identity and that they meet FPT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a:t>
                      </a:r>
                      <a:r>
                        <a:rPr lang="en-AU" sz="1000">
                          <a:solidFill>
                            <a:srgbClr val="232B39"/>
                          </a:solidFill>
                          <a:latin typeface="+mn-lt"/>
                        </a:rPr>
                        <a:t> several layers of</a:t>
                      </a:r>
                      <a:r>
                        <a:rPr kumimoji="0" lang="en-AU" sz="1000" b="0" i="0" u="none" strike="noStrike" kern="1200" cap="none" spc="0" normalizeH="0" baseline="0" noProof="0">
                          <a:ln>
                            <a:noFill/>
                          </a:ln>
                          <a:solidFill>
                            <a:srgbClr val="232B39"/>
                          </a:solidFill>
                          <a:effectLst/>
                          <a:uLnTx/>
                          <a:uFillTx/>
                          <a:latin typeface="+mn-lt"/>
                          <a:ea typeface="+mn-ea"/>
                          <a:cs typeface="+mn-cs"/>
                        </a:rPr>
                        <a:t> </a:t>
                      </a:r>
                      <a:r>
                        <a:rPr kumimoji="0" lang="en-AU" sz="1000" b="1" i="0" u="none" strike="noStrike" kern="1200" cap="none" spc="0" normalizeH="0" baseline="0" noProof="0">
                          <a:ln>
                            <a:noFill/>
                          </a:ln>
                          <a:solidFill>
                            <a:srgbClr val="232B39"/>
                          </a:solidFill>
                          <a:effectLst/>
                          <a:uLnTx/>
                          <a:uFillTx/>
                          <a:latin typeface="+mn-lt"/>
                          <a:ea typeface="+mn-ea"/>
                          <a:cs typeface="+mn-cs"/>
                        </a:rPr>
                        <a:t>document</a:t>
                      </a:r>
                      <a:r>
                        <a:rPr lang="en-AU" sz="1000" b="1">
                          <a:solidFill>
                            <a:srgbClr val="232B39"/>
                          </a:solidFill>
                          <a:latin typeface="+mn-lt"/>
                        </a:rPr>
                        <a:t>ation</a:t>
                      </a:r>
                      <a:r>
                        <a:rPr kumimoji="0" lang="en-AU" sz="1000" b="1" i="0" u="none" strike="noStrike" kern="1200" cap="none" spc="0" normalizeH="0" baseline="0" noProof="0">
                          <a:ln>
                            <a:noFill/>
                          </a:ln>
                          <a:solidFill>
                            <a:srgbClr val="232B39"/>
                          </a:solidFill>
                          <a:effectLst/>
                          <a:uLnTx/>
                          <a:uFillTx/>
                          <a:latin typeface="+mn-lt"/>
                          <a:ea typeface="+mn-ea"/>
                          <a:cs typeface="+mn-cs"/>
                        </a:rPr>
                        <a:t> and </a:t>
                      </a:r>
                      <a:r>
                        <a:rPr lang="en-AU" sz="1000" b="1">
                          <a:solidFill>
                            <a:srgbClr val="232B39"/>
                          </a:solidFill>
                          <a:latin typeface="+mn-lt"/>
                        </a:rPr>
                        <a:t>regulator may </a:t>
                      </a:r>
                      <a:r>
                        <a:rPr kumimoji="0" lang="en-AU" sz="1000" b="1" i="0" u="none" strike="noStrike" kern="1200" cap="none" spc="0" normalizeH="0" baseline="0" noProof="0">
                          <a:ln>
                            <a:noFill/>
                          </a:ln>
                          <a:solidFill>
                            <a:srgbClr val="232B39"/>
                          </a:solidFill>
                          <a:effectLst/>
                          <a:uLnTx/>
                          <a:uFillTx/>
                          <a:latin typeface="+mn-lt"/>
                          <a:ea typeface="+mn-ea"/>
                          <a:cs typeface="+mn-cs"/>
                        </a:rPr>
                        <a:t>also check </a:t>
                      </a:r>
                      <a:r>
                        <a:rPr kumimoji="0" lang="en-AU" sz="1000" b="0" i="0" u="none" strike="noStrike" kern="1200" cap="none" spc="0" normalizeH="0" baseline="0" noProof="0">
                          <a:ln>
                            <a:noFill/>
                          </a:ln>
                          <a:solidFill>
                            <a:srgbClr val="232B39"/>
                          </a:solidFill>
                          <a:effectLst/>
                          <a:uLnTx/>
                          <a:uFillTx/>
                          <a:latin typeface="+mn-lt"/>
                          <a:ea typeface="+mn-ea"/>
                          <a:cs typeface="+mn-cs"/>
                        </a:rPr>
                        <a:t>to verify applicants' identity and that they meet objective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t>
                      </a:r>
                      <a:r>
                        <a:rPr kumimoji="0" lang="en-AU" sz="1000" b="1" i="0" u="none" strike="noStrike" kern="1200" cap="none" spc="0" normalizeH="0" baseline="0" noProof="0">
                          <a:ln>
                            <a:noFill/>
                          </a:ln>
                          <a:solidFill>
                            <a:schemeClr val="bg1"/>
                          </a:solidFill>
                          <a:effectLst/>
                          <a:uLnTx/>
                          <a:uFillTx/>
                          <a:latin typeface="+mn-lt"/>
                          <a:ea typeface="+mn-ea"/>
                          <a:cs typeface="+mn-cs"/>
                        </a:rPr>
                        <a:t>verifies </a:t>
                      </a:r>
                      <a:r>
                        <a:rPr kumimoji="0" lang="en-AU" sz="1000" b="0" i="0" u="none" strike="noStrike" kern="1200" cap="none" spc="0" normalizeH="0" baseline="0" noProof="0">
                          <a:ln>
                            <a:noFill/>
                          </a:ln>
                          <a:solidFill>
                            <a:schemeClr val="bg1"/>
                          </a:solidFill>
                          <a:effectLst/>
                          <a:uLnTx/>
                          <a:uFillTx/>
                          <a:latin typeface="+mn-lt"/>
                          <a:ea typeface="+mn-ea"/>
                          <a:cs typeface="+mn-cs"/>
                        </a:rPr>
                        <a:t>applicants' identity and other FPT requirements. </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also assesses character of applicant. </a:t>
                      </a:r>
                    </a:p>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Evidence is </a:t>
                      </a:r>
                      <a:r>
                        <a:rPr kumimoji="0" lang="en-AU" sz="1000" b="1" i="0" u="none" strike="noStrike" kern="1200" cap="none" spc="0" normalizeH="0" baseline="0" noProof="0">
                          <a:ln>
                            <a:noFill/>
                          </a:ln>
                          <a:solidFill>
                            <a:schemeClr val="bg1"/>
                          </a:solidFill>
                          <a:effectLst/>
                          <a:uLnTx/>
                          <a:uFillTx/>
                          <a:latin typeface="+mn-lt"/>
                          <a:ea typeface="+mn-ea"/>
                          <a:cs typeface="+mn-cs"/>
                        </a:rPr>
                        <a:t>verified</a:t>
                      </a:r>
                      <a:r>
                        <a:rPr kumimoji="0" lang="en-AU" sz="1000" b="0" i="0" u="none" strike="noStrike" kern="1200" cap="none" spc="0" normalizeH="0" baseline="0" noProof="0">
                          <a:ln>
                            <a:noFill/>
                          </a:ln>
                          <a:solidFill>
                            <a:schemeClr val="bg1"/>
                          </a:solidFill>
                          <a:effectLst/>
                          <a:uLnTx/>
                          <a:uFillTx/>
                          <a:latin typeface="+mn-lt"/>
                          <a:ea typeface="+mn-ea"/>
                          <a:cs typeface="+mn-cs"/>
                        </a:rPr>
                        <a:t> and more intensely interrogated.</a:t>
                      </a:r>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938125411"/>
                  </a:ext>
                </a:extLst>
              </a:tr>
            </a:tbl>
          </a:graphicData>
        </a:graphic>
      </p:graphicFrame>
    </p:spTree>
    <p:extLst>
      <p:ext uri="{BB962C8B-B14F-4D97-AF65-F5344CB8AC3E}">
        <p14:creationId xmlns:p14="http://schemas.microsoft.com/office/powerpoint/2010/main" val="264867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C0DBC0-30C2-7736-9D1A-80814653BF83}"/>
              </a:ext>
            </a:extLst>
          </p:cNvPr>
          <p:cNvSpPr>
            <a:spLocks noGrp="1"/>
          </p:cNvSpPr>
          <p:nvPr>
            <p:ph type="pic" sz="quarter" idx="13"/>
          </p:nvPr>
        </p:nvSpPr>
        <p:spPr/>
        <p:txBody>
          <a:bodyPr/>
          <a:lstStyle/>
          <a:p>
            <a:endParaRPr lang="en-AU"/>
          </a:p>
        </p:txBody>
      </p:sp>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5461686" y="1709739"/>
            <a:ext cx="5885763" cy="1719262"/>
          </a:xfrm>
        </p:spPr>
        <p:txBody>
          <a:bodyPr/>
          <a:lstStyle/>
          <a:p>
            <a:r>
              <a:rPr lang="en-AU"/>
              <a:t>Stage 3</a:t>
            </a:r>
            <a:br>
              <a:rPr lang="en-AU"/>
            </a:br>
            <a:r>
              <a:rPr lang="en-AU"/>
              <a:t>FPT Administration</a:t>
            </a:r>
          </a:p>
        </p:txBody>
      </p:sp>
    </p:spTree>
    <p:extLst>
      <p:ext uri="{BB962C8B-B14F-4D97-AF65-F5344CB8AC3E}">
        <p14:creationId xmlns:p14="http://schemas.microsoft.com/office/powerpoint/2010/main" val="209143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7FF1-487F-74A6-06A5-D2166B69AC0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00EF76F-7913-F3CB-BFFB-760FAC7447B1}"/>
              </a:ext>
            </a:extLst>
          </p:cNvPr>
          <p:cNvSpPr>
            <a:spLocks noGrp="1"/>
          </p:cNvSpPr>
          <p:nvPr>
            <p:ph type="title"/>
          </p:nvPr>
        </p:nvSpPr>
        <p:spPr>
          <a:xfrm>
            <a:off x="689499" y="47972"/>
            <a:ext cx="10515600" cy="1034638"/>
          </a:xfrm>
        </p:spPr>
        <p:txBody>
          <a:bodyPr/>
          <a:lstStyle/>
          <a:p>
            <a:r>
              <a:rPr kumimoji="0" lang="en-US" sz="2800" b="0" i="0" u="none" strike="noStrike" kern="1200" cap="none" spc="0" normalizeH="0" baseline="0" noProof="0">
                <a:ln>
                  <a:noFill/>
                </a:ln>
                <a:solidFill>
                  <a:srgbClr val="232B39"/>
                </a:solidFill>
                <a:effectLst/>
                <a:uLnTx/>
                <a:uFillTx/>
                <a:ea typeface="+mj-ea"/>
                <a:cs typeface="+mj-cs"/>
              </a:rPr>
              <a:t>B</a:t>
            </a:r>
            <a:r>
              <a:rPr kumimoji="0" lang="en-US" sz="2800" b="0" i="0" u="none" strike="noStrike" kern="1200" cap="none" spc="0" normalizeH="0" baseline="0" noProof="0">
                <a:ln>
                  <a:noFill/>
                </a:ln>
                <a:effectLst/>
                <a:uLnTx/>
                <a:uFillTx/>
                <a:ea typeface="+mj-ea"/>
                <a:cs typeface="+mj-cs"/>
              </a:rPr>
              <a:t>est practice principles</a:t>
            </a:r>
            <a:endParaRPr lang="en-AU" sz="2800"/>
          </a:p>
        </p:txBody>
      </p:sp>
      <p:sp>
        <p:nvSpPr>
          <p:cNvPr id="25" name="Rectangle 24">
            <a:extLst>
              <a:ext uri="{FF2B5EF4-FFF2-40B4-BE49-F238E27FC236}">
                <a16:creationId xmlns:a16="http://schemas.microsoft.com/office/drawing/2014/main" id="{EF48A70C-F4FF-DDE7-6C37-8DD1B679B8E4}"/>
              </a:ext>
            </a:extLst>
          </p:cNvPr>
          <p:cNvSpPr/>
          <p:nvPr/>
        </p:nvSpPr>
        <p:spPr>
          <a:xfrm>
            <a:off x="521492" y="1868935"/>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3" name="TextBox 2">
            <a:extLst>
              <a:ext uri="{FF2B5EF4-FFF2-40B4-BE49-F238E27FC236}">
                <a16:creationId xmlns:a16="http://schemas.microsoft.com/office/drawing/2014/main" id="{1C345944-401F-E7B8-D400-00B0740F30B5}"/>
              </a:ext>
            </a:extLst>
          </p:cNvPr>
          <p:cNvSpPr txBox="1"/>
          <p:nvPr/>
        </p:nvSpPr>
        <p:spPr>
          <a:xfrm>
            <a:off x="643250" y="1082610"/>
            <a:ext cx="10305434" cy="758926"/>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FPTs should be administered using the principles of standard, reusable and digital. Embracing these principles can help deliver benefits to regulators, businesses and the broader economy.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Three principles guide the best-practice administration of FPTs. </a:t>
            </a:r>
          </a:p>
        </p:txBody>
      </p:sp>
      <p:sp>
        <p:nvSpPr>
          <p:cNvPr id="8" name="Rectangle 7">
            <a:extLst>
              <a:ext uri="{FF2B5EF4-FFF2-40B4-BE49-F238E27FC236}">
                <a16:creationId xmlns:a16="http://schemas.microsoft.com/office/drawing/2014/main" id="{6E35631B-F01B-B54D-1CDF-0B9B912CD559}"/>
              </a:ext>
            </a:extLst>
          </p:cNvPr>
          <p:cNvSpPr>
            <a:spLocks/>
          </p:cNvSpPr>
          <p:nvPr/>
        </p:nvSpPr>
        <p:spPr>
          <a:xfrm rot="10800000" flipH="1" flipV="1">
            <a:off x="4160072" y="2474347"/>
            <a:ext cx="3433758" cy="383960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Fit and Proper Tests should be reuseable where possible.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For example, if an applicant verifies their identity through Service Victoria, this can be reused on future applications without the need to reupload proof.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panose="020B0502040204020203" pitchFamily="34" charset="0"/>
              </a:rPr>
              <a:t>Reuseable FPTs can save regulators time and money while reducing burden on businesses. </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2" name="Rectangle 11">
            <a:extLst>
              <a:ext uri="{FF2B5EF4-FFF2-40B4-BE49-F238E27FC236}">
                <a16:creationId xmlns:a16="http://schemas.microsoft.com/office/drawing/2014/main" id="{B5F829C7-0BAD-AE7B-A125-DEE0EB7FA47F}"/>
              </a:ext>
            </a:extLst>
          </p:cNvPr>
          <p:cNvSpPr>
            <a:spLocks/>
          </p:cNvSpPr>
          <p:nvPr/>
        </p:nvSpPr>
        <p:spPr>
          <a:xfrm>
            <a:off x="4160071" y="1841536"/>
            <a:ext cx="3433758"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Reuseable</a:t>
            </a:r>
          </a:p>
        </p:txBody>
      </p:sp>
      <p:sp>
        <p:nvSpPr>
          <p:cNvPr id="13" name="Rectangle 12">
            <a:extLst>
              <a:ext uri="{FF2B5EF4-FFF2-40B4-BE49-F238E27FC236}">
                <a16:creationId xmlns:a16="http://schemas.microsoft.com/office/drawing/2014/main" id="{E739A0FC-5A75-1666-FB87-0DD1D0A5A178}"/>
              </a:ext>
            </a:extLst>
          </p:cNvPr>
          <p:cNvSpPr>
            <a:spLocks/>
          </p:cNvSpPr>
          <p:nvPr/>
        </p:nvSpPr>
        <p:spPr>
          <a:xfrm rot="10800000" flipH="1" flipV="1">
            <a:off x="7771341" y="2474347"/>
            <a:ext cx="3433758" cy="3802628"/>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 administration should take a digital first approach where feasible.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panose="020B0502040204020203" pitchFamily="34" charset="0"/>
              </a:rPr>
              <a:t>For example,  prioritise the use of digital identity verification over more time-consuming manual processes unless there is a clear reason not to (e.g. no funding). </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administration can deliver efficiencies to regulators and minimise burden on business. </a:t>
            </a:r>
          </a:p>
          <a:p>
            <a:pPr marL="216000" lvl="0" indent="-216000" defTabSz="914349">
              <a:spcAft>
                <a:spcPts val="600"/>
              </a:spcAft>
              <a:buClr>
                <a:srgbClr val="D3D5D7">
                  <a:lumMod val="10000"/>
                </a:srgbClr>
              </a:buClr>
              <a:buSzPct val="120000"/>
              <a:buFont typeface="Arial" panose="020B0604020202020204" pitchFamily="34" charset="0"/>
              <a:buChar char="•"/>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service providers offering API </a:t>
            </a:r>
            <a:r>
              <a:rPr lang="en-AU" sz="1200" dirty="0">
                <a:solidFill>
                  <a:srgbClr val="232B39"/>
                </a:solidFill>
                <a:cs typeface="Segoe UI" panose="020B0502040204020203" pitchFamily="34" charset="0"/>
              </a:rPr>
              <a:t>integration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(automatic data transfer) should be prioritised to enhance efficiency savings to regulators.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Non-digital channels should only be retained where digitisation is not feasible.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kumimoji="0" lang="en-AU" sz="1200" b="0" i="0" u="none" strike="noStrike" kern="1200" cap="none" spc="0" normalizeH="0" baseline="0" noProof="0" dirty="0">
              <a:ln>
                <a:noFill/>
              </a:ln>
              <a:solidFill>
                <a:srgbClr val="232B39"/>
              </a:solidFill>
              <a:effectLst/>
              <a:highlight>
                <a:srgbClr val="FFFF00"/>
              </a:highlight>
              <a:uLnTx/>
              <a:uFillTx/>
              <a:latin typeface="VIC"/>
              <a:ea typeface="+mn-ea"/>
              <a:cs typeface="Segoe UI" panose="020B0502040204020203" pitchFamily="34" charset="0"/>
            </a:endParaRPr>
          </a:p>
          <a:p>
            <a:pPr marL="285750" marR="0" lvl="0" indent="-285750" algn="l" defTabSz="914349" rtl="0" eaLnBrk="1" fontAlgn="auto" latinLnBrk="0" hangingPunct="1">
              <a:lnSpc>
                <a:spcPct val="100000"/>
              </a:lnSpc>
              <a:spcBef>
                <a:spcPts val="0"/>
              </a:spcBef>
              <a:spcAft>
                <a:spcPts val="600"/>
              </a:spcAft>
              <a:buClr>
                <a:srgbClr val="D3D5D7">
                  <a:lumMod val="10000"/>
                </a:srgbClr>
              </a:buClr>
              <a:buSzTx/>
              <a:buFont typeface="Arial" panose="020B0604020202020204" pitchFamily="34" charset="0"/>
              <a:buChar char="•"/>
              <a:tabLst/>
              <a:defRPr/>
            </a:pP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5" name="Rectangle 14">
            <a:extLst>
              <a:ext uri="{FF2B5EF4-FFF2-40B4-BE49-F238E27FC236}">
                <a16:creationId xmlns:a16="http://schemas.microsoft.com/office/drawing/2014/main" id="{4A55B916-F7DD-9966-1B9A-58C9E2AF86C5}"/>
              </a:ext>
            </a:extLst>
          </p:cNvPr>
          <p:cNvSpPr>
            <a:spLocks/>
          </p:cNvSpPr>
          <p:nvPr/>
        </p:nvSpPr>
        <p:spPr>
          <a:xfrm>
            <a:off x="7771341" y="1841536"/>
            <a:ext cx="3433758" cy="633321"/>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Digital</a:t>
            </a:r>
          </a:p>
        </p:txBody>
      </p:sp>
      <p:sp>
        <p:nvSpPr>
          <p:cNvPr id="16" name="Rectangle 15">
            <a:extLst>
              <a:ext uri="{FF2B5EF4-FFF2-40B4-BE49-F238E27FC236}">
                <a16:creationId xmlns:a16="http://schemas.microsoft.com/office/drawing/2014/main" id="{4B1319FB-D3EE-3273-C9F1-A61E7B867ED2}"/>
              </a:ext>
            </a:extLst>
          </p:cNvPr>
          <p:cNvSpPr>
            <a:spLocks/>
          </p:cNvSpPr>
          <p:nvPr/>
        </p:nvSpPr>
        <p:spPr>
          <a:xfrm rot="10800000" flipH="1" flipV="1">
            <a:off x="548801" y="2474346"/>
            <a:ext cx="3433758" cy="3802629"/>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All FPTs components should be administered consistently within each regulator. </a:t>
            </a:r>
          </a:p>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For example, a regulator overseeing two FPT schemes each with solvency checks should use the same methodology (e.g. use the same provider). </a:t>
            </a:r>
          </a:p>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a:rPr>
              <a:t>This</a:t>
            </a:r>
            <a:r>
              <a:rPr kumimoji="0" lang="en-AU" sz="1200" b="0" i="0" u="none" strike="noStrike" kern="1200" cap="none" spc="0" normalizeH="0" baseline="0" noProof="0" dirty="0">
                <a:ln>
                  <a:noFill/>
                </a:ln>
                <a:solidFill>
                  <a:srgbClr val="232B39"/>
                </a:solidFill>
                <a:effectLst/>
                <a:uLnTx/>
                <a:uFillTx/>
                <a:latin typeface="VIC"/>
                <a:ea typeface="+mn-ea"/>
                <a:cs typeface="Segoe UI"/>
              </a:rPr>
              <a:t> approach can:</a:t>
            </a:r>
          </a:p>
          <a:p>
            <a:pPr marL="628650" lvl="1" indent="-171450" defTabSz="914349">
              <a:spcAft>
                <a:spcPts val="600"/>
              </a:spcAft>
              <a:buClr>
                <a:srgbClr val="D3D5D7">
                  <a:lumMod val="10000"/>
                </a:srgbClr>
              </a:buClr>
              <a:buSzPct val="120000"/>
              <a:buFontTx/>
              <a:buChar char="-"/>
              <a:defRPr/>
            </a:pPr>
            <a:r>
              <a:rPr lang="en-AU" sz="1200" dirty="0">
                <a:solidFill>
                  <a:srgbClr val="232B39"/>
                </a:solidFill>
                <a:latin typeface="VIC"/>
                <a:cs typeface="Segoe UI"/>
              </a:rPr>
              <a:t>Enhance regulator efficiency</a:t>
            </a:r>
          </a:p>
          <a:p>
            <a:pPr marL="628650" lvl="1" indent="-171450" defTabSz="914349">
              <a:spcAft>
                <a:spcPts val="600"/>
              </a:spcAft>
              <a:buClr>
                <a:srgbClr val="D3D5D7">
                  <a:lumMod val="10000"/>
                </a:srgbClr>
              </a:buClr>
              <a:buSzPct val="120000"/>
              <a:buFontTx/>
              <a:buChar char="-"/>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Reduce burden on businesses</a:t>
            </a:r>
          </a:p>
          <a:p>
            <a:pPr marL="628650" lvl="1" indent="-171450" defTabSz="914349">
              <a:spcAft>
                <a:spcPts val="600"/>
              </a:spcAft>
              <a:buClr>
                <a:srgbClr val="D3D5D7">
                  <a:lumMod val="10000"/>
                </a:srgbClr>
              </a:buClr>
              <a:buSzPct val="120000"/>
              <a:buFontTx/>
              <a:buChar char="-"/>
              <a:defRPr/>
            </a:pPr>
            <a:r>
              <a:rPr lang="en-AU" sz="1200" dirty="0">
                <a:solidFill>
                  <a:srgbClr val="232B39"/>
                </a:solidFill>
                <a:latin typeface="VIC"/>
                <a:cs typeface="Segoe UI"/>
              </a:rPr>
              <a:t>Maintain flexibility to enable a </a:t>
            </a:r>
            <a:r>
              <a:rPr lang="en-AU" sz="1200" dirty="0">
                <a:solidFill>
                  <a:srgbClr val="232B39"/>
                </a:solidFill>
                <a:cs typeface="Segoe UI"/>
              </a:rPr>
              <a:t>more rigorous assessment for higher risk permissions.  </a:t>
            </a:r>
          </a:p>
        </p:txBody>
      </p:sp>
      <p:sp>
        <p:nvSpPr>
          <p:cNvPr id="17" name="Rectangle 16">
            <a:extLst>
              <a:ext uri="{FF2B5EF4-FFF2-40B4-BE49-F238E27FC236}">
                <a16:creationId xmlns:a16="http://schemas.microsoft.com/office/drawing/2014/main" id="{EFB59B83-6849-B2C1-43F7-DA98CFDBD88F}"/>
              </a:ext>
            </a:extLst>
          </p:cNvPr>
          <p:cNvSpPr>
            <a:spLocks/>
          </p:cNvSpPr>
          <p:nvPr/>
        </p:nvSpPr>
        <p:spPr>
          <a:xfrm>
            <a:off x="548800" y="1841536"/>
            <a:ext cx="3433758"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Standard</a:t>
            </a:r>
          </a:p>
        </p:txBody>
      </p:sp>
      <p:pic>
        <p:nvPicPr>
          <p:cNvPr id="18" name="Graphic 17" descr="Ruler with solid fill">
            <a:extLst>
              <a:ext uri="{FF2B5EF4-FFF2-40B4-BE49-F238E27FC236}">
                <a16:creationId xmlns:a16="http://schemas.microsoft.com/office/drawing/2014/main" id="{5BBE5174-7045-C7BD-6937-3E41E2077F8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07201" y="1917820"/>
            <a:ext cx="476251" cy="476251"/>
          </a:xfrm>
          <a:prstGeom prst="rect">
            <a:avLst/>
          </a:prstGeom>
        </p:spPr>
      </p:pic>
      <p:pic>
        <p:nvPicPr>
          <p:cNvPr id="19" name="Graphic 18" descr="Repeat with solid fill">
            <a:extLst>
              <a:ext uri="{FF2B5EF4-FFF2-40B4-BE49-F238E27FC236}">
                <a16:creationId xmlns:a16="http://schemas.microsoft.com/office/drawing/2014/main" id="{E9161B99-7480-44EF-71AE-802C261B8E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06441" y="1825746"/>
            <a:ext cx="660400" cy="660400"/>
          </a:xfrm>
          <a:prstGeom prst="rect">
            <a:avLst/>
          </a:prstGeom>
        </p:spPr>
      </p:pic>
      <p:pic>
        <p:nvPicPr>
          <p:cNvPr id="23" name="Graphic 22" descr="Cloud Computing outline">
            <a:extLst>
              <a:ext uri="{FF2B5EF4-FFF2-40B4-BE49-F238E27FC236}">
                <a16:creationId xmlns:a16="http://schemas.microsoft.com/office/drawing/2014/main" id="{F6D6131E-F1B9-109C-36E2-0A995369470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517712" y="1825746"/>
            <a:ext cx="687387" cy="687387"/>
          </a:xfrm>
          <a:prstGeom prst="rect">
            <a:avLst/>
          </a:prstGeom>
        </p:spPr>
      </p:pic>
    </p:spTree>
    <p:extLst>
      <p:ext uri="{BB962C8B-B14F-4D97-AF65-F5344CB8AC3E}">
        <p14:creationId xmlns:p14="http://schemas.microsoft.com/office/powerpoint/2010/main" val="48282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CEF630B-776E-66F2-87BB-D36363DE91C5}"/>
              </a:ext>
            </a:extLst>
          </p:cNvPr>
          <p:cNvCxnSpPr>
            <a:cxnSpLocks/>
            <a:endCxn id="30" idx="1"/>
          </p:cNvCxnSpPr>
          <p:nvPr/>
        </p:nvCxnSpPr>
        <p:spPr>
          <a:xfrm>
            <a:off x="4509698" y="4289078"/>
            <a:ext cx="2417883" cy="927"/>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A84C500-B4C2-7089-55B4-F5F17EF48B67}"/>
              </a:ext>
            </a:extLst>
          </p:cNvPr>
          <p:cNvSpPr/>
          <p:nvPr/>
        </p:nvSpPr>
        <p:spPr>
          <a:xfrm>
            <a:off x="1570744" y="2406956"/>
            <a:ext cx="2340000" cy="1334899"/>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a:solidFill>
                  <a:srgbClr val="232B39"/>
                </a:solidFill>
                <a:cs typeface="Segoe UI Semibold" panose="020B0702040204020203" pitchFamily="34" charset="0"/>
              </a:rPr>
              <a:t>Explore if required FPT components can be administered digitally, with consideration given to cost and the digital maturity of stakeholders. </a:t>
            </a:r>
          </a:p>
        </p:txBody>
      </p:sp>
      <p:sp>
        <p:nvSpPr>
          <p:cNvPr id="10" name="TextBox 9">
            <a:extLst>
              <a:ext uri="{FF2B5EF4-FFF2-40B4-BE49-F238E27FC236}">
                <a16:creationId xmlns:a16="http://schemas.microsoft.com/office/drawing/2014/main" id="{3086BF64-7A6B-D557-96EC-9FCDE40936D7}"/>
              </a:ext>
            </a:extLst>
          </p:cNvPr>
          <p:cNvSpPr txBox="1"/>
          <p:nvPr/>
        </p:nvSpPr>
        <p:spPr>
          <a:xfrm>
            <a:off x="642824" y="2957672"/>
            <a:ext cx="2340000" cy="276999"/>
          </a:xfrm>
          <a:prstGeom prst="rect">
            <a:avLst/>
          </a:prstGeom>
          <a:noFill/>
        </p:spPr>
        <p:txBody>
          <a:bodyPr wrap="none" rtlCol="0">
            <a:spAutoFit/>
          </a:bodyPr>
          <a:lstStyle/>
          <a:p>
            <a:r>
              <a:rPr lang="en-US" sz="1200" b="1"/>
              <a:t>Action</a:t>
            </a:r>
            <a:endParaRPr lang="en-AU" sz="1200" b="1"/>
          </a:p>
        </p:txBody>
      </p:sp>
      <p:sp>
        <p:nvSpPr>
          <p:cNvPr id="11" name="TextBox 10">
            <a:extLst>
              <a:ext uri="{FF2B5EF4-FFF2-40B4-BE49-F238E27FC236}">
                <a16:creationId xmlns:a16="http://schemas.microsoft.com/office/drawing/2014/main" id="{AE08A56C-27FE-ACCF-1F48-6E111FC22CDE}"/>
              </a:ext>
            </a:extLst>
          </p:cNvPr>
          <p:cNvSpPr txBox="1"/>
          <p:nvPr/>
        </p:nvSpPr>
        <p:spPr>
          <a:xfrm>
            <a:off x="598729" y="4723313"/>
            <a:ext cx="2340000" cy="276999"/>
          </a:xfrm>
          <a:prstGeom prst="rect">
            <a:avLst/>
          </a:prstGeom>
          <a:noFill/>
        </p:spPr>
        <p:txBody>
          <a:bodyPr wrap="none" rtlCol="0">
            <a:spAutoFit/>
          </a:bodyPr>
          <a:lstStyle/>
          <a:p>
            <a:r>
              <a:rPr lang="en-US" sz="1200" b="1"/>
              <a:t>Outcome</a:t>
            </a:r>
            <a:endParaRPr lang="en-AU" sz="1200" b="1"/>
          </a:p>
        </p:txBody>
      </p:sp>
      <p:sp>
        <p:nvSpPr>
          <p:cNvPr id="12" name="Rectangle 11">
            <a:extLst>
              <a:ext uri="{FF2B5EF4-FFF2-40B4-BE49-F238E27FC236}">
                <a16:creationId xmlns:a16="http://schemas.microsoft.com/office/drawing/2014/main" id="{5AC9D0EC-6ED1-008D-7D35-5AF452DE7CF7}"/>
              </a:ext>
            </a:extLst>
          </p:cNvPr>
          <p:cNvSpPr/>
          <p:nvPr/>
        </p:nvSpPr>
        <p:spPr>
          <a:xfrm>
            <a:off x="1570744" y="3830016"/>
            <a:ext cx="2340000" cy="907200"/>
          </a:xfrm>
          <a:prstGeom prst="rect">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Digital administration is feasible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570744" y="4938390"/>
            <a:ext cx="2340000" cy="6732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Digital administration is not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570745" y="5890858"/>
            <a:ext cx="2340000"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a:t>Non-digital</a:t>
            </a:r>
            <a:r>
              <a:rPr kumimoji="0" lang="en-AU" sz="1150" b="0" i="0" u="none" strike="noStrike" kern="1200" cap="none" spc="0" normalizeH="0" baseline="0" noProof="0">
                <a:ln>
                  <a:noFill/>
                </a:ln>
                <a:effectLst/>
                <a:uLnTx/>
                <a:uFillTx/>
                <a:ea typeface="+mn-ea"/>
                <a:cs typeface="+mn-cs"/>
              </a:rPr>
              <a:t> administration</a:t>
            </a:r>
          </a:p>
        </p:txBody>
      </p:sp>
      <p:sp>
        <p:nvSpPr>
          <p:cNvPr id="21" name="Rectangle 20">
            <a:extLst>
              <a:ext uri="{FF2B5EF4-FFF2-40B4-BE49-F238E27FC236}">
                <a16:creationId xmlns:a16="http://schemas.microsoft.com/office/drawing/2014/main" id="{676CA142-3BB7-5D84-5BE4-29C314BBBDC4}"/>
              </a:ext>
            </a:extLst>
          </p:cNvPr>
          <p:cNvSpPr/>
          <p:nvPr/>
        </p:nvSpPr>
        <p:spPr>
          <a:xfrm>
            <a:off x="4234477" y="2401967"/>
            <a:ext cx="2340000" cy="1314455"/>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Engage Service Victoria to determine if administration through its platform is feasible. </a:t>
            </a:r>
          </a:p>
        </p:txBody>
      </p:sp>
      <p:sp>
        <p:nvSpPr>
          <p:cNvPr id="22" name="Rectangle 21">
            <a:extLst>
              <a:ext uri="{FF2B5EF4-FFF2-40B4-BE49-F238E27FC236}">
                <a16:creationId xmlns:a16="http://schemas.microsoft.com/office/drawing/2014/main" id="{BC4DDBCD-359D-76B1-AB70-BA1AB64742D6}"/>
              </a:ext>
            </a:extLst>
          </p:cNvPr>
          <p:cNvSpPr/>
          <p:nvPr/>
        </p:nvSpPr>
        <p:spPr>
          <a:xfrm>
            <a:off x="4234477" y="3825027"/>
            <a:ext cx="2340000" cy="907200"/>
          </a:xfrm>
          <a:prstGeom prst="rect">
            <a:avLst/>
          </a:prstGeom>
          <a:solidFill>
            <a:schemeClr val="bg2">
              <a:lumMod val="9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Service Victoria is not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234477" y="4933401"/>
            <a:ext cx="2340000" cy="6732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Service Victoria is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6927581" y="2413345"/>
            <a:ext cx="2340000" cy="1319178"/>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a:solidFill>
                  <a:srgbClr val="232B39"/>
                </a:solidFill>
                <a:cs typeface="Segoe UI Semibold" panose="020B0702040204020203" pitchFamily="34" charset="0"/>
              </a:rPr>
              <a:t>Explore internal digital administration and digital administration through third parties, with consideration given to cost and user experience. </a:t>
            </a:r>
            <a:endPar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endParaRPr>
          </a:p>
        </p:txBody>
      </p:sp>
      <p:sp>
        <p:nvSpPr>
          <p:cNvPr id="30" name="Rectangle 29">
            <a:extLst>
              <a:ext uri="{FF2B5EF4-FFF2-40B4-BE49-F238E27FC236}">
                <a16:creationId xmlns:a16="http://schemas.microsoft.com/office/drawing/2014/main" id="{07071189-DA12-130E-F064-4152E234392D}"/>
              </a:ext>
            </a:extLst>
          </p:cNvPr>
          <p:cNvSpPr/>
          <p:nvPr/>
        </p:nvSpPr>
        <p:spPr>
          <a:xfrm>
            <a:off x="6927581" y="3836405"/>
            <a:ext cx="2340000" cy="907200"/>
          </a:xfrm>
          <a:prstGeom prst="rect">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Third party digital administration is more efficient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4" name="Rectangle 33">
            <a:extLst>
              <a:ext uri="{FF2B5EF4-FFF2-40B4-BE49-F238E27FC236}">
                <a16:creationId xmlns:a16="http://schemas.microsoft.com/office/drawing/2014/main" id="{9E1D934B-B071-9381-E528-06B83DF18FAA}"/>
              </a:ext>
            </a:extLst>
          </p:cNvPr>
          <p:cNvSpPr/>
          <p:nvPr/>
        </p:nvSpPr>
        <p:spPr>
          <a:xfrm>
            <a:off x="6927581" y="4944779"/>
            <a:ext cx="2340000" cy="6732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Internal digital administration is more efficient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651556" y="4687543"/>
            <a:ext cx="2340000" cy="276999"/>
          </a:xfrm>
          <a:prstGeom prst="rect">
            <a:avLst/>
          </a:prstGeom>
          <a:noFill/>
        </p:spPr>
        <p:txBody>
          <a:bodyPr wrap="square" rtlCol="0">
            <a:spAutoFit/>
          </a:bodyPr>
          <a:lstStyle/>
          <a:p>
            <a:r>
              <a:rPr lang="en-US" sz="1200" b="1"/>
              <a:t>OR</a:t>
            </a:r>
            <a:endParaRPr lang="en-AU" sz="1200" b="1"/>
          </a:p>
        </p:txBody>
      </p:sp>
      <p:sp>
        <p:nvSpPr>
          <p:cNvPr id="52" name="TextBox 51">
            <a:extLst>
              <a:ext uri="{FF2B5EF4-FFF2-40B4-BE49-F238E27FC236}">
                <a16:creationId xmlns:a16="http://schemas.microsoft.com/office/drawing/2014/main" id="{FECD66DE-E06C-B5D8-3189-1D7FCB0A967D}"/>
              </a:ext>
            </a:extLst>
          </p:cNvPr>
          <p:cNvSpPr txBox="1"/>
          <p:nvPr/>
        </p:nvSpPr>
        <p:spPr>
          <a:xfrm>
            <a:off x="5206493" y="4688018"/>
            <a:ext cx="2340000" cy="276999"/>
          </a:xfrm>
          <a:prstGeom prst="rect">
            <a:avLst/>
          </a:prstGeom>
          <a:noFill/>
        </p:spPr>
        <p:txBody>
          <a:bodyPr wrap="square" rtlCol="0">
            <a:spAutoFit/>
          </a:bodyPr>
          <a:lstStyle/>
          <a:p>
            <a:r>
              <a:rPr lang="en-US" sz="1200" b="1"/>
              <a:t>OR</a:t>
            </a:r>
            <a:endParaRPr lang="en-AU" sz="1200" b="1"/>
          </a:p>
        </p:txBody>
      </p:sp>
      <p:sp>
        <p:nvSpPr>
          <p:cNvPr id="54" name="TextBox 53">
            <a:extLst>
              <a:ext uri="{FF2B5EF4-FFF2-40B4-BE49-F238E27FC236}">
                <a16:creationId xmlns:a16="http://schemas.microsoft.com/office/drawing/2014/main" id="{50746539-4801-11C6-7F86-A81D3C20A8EE}"/>
              </a:ext>
            </a:extLst>
          </p:cNvPr>
          <p:cNvSpPr txBox="1"/>
          <p:nvPr/>
        </p:nvSpPr>
        <p:spPr>
          <a:xfrm>
            <a:off x="7740208" y="4689423"/>
            <a:ext cx="2340000" cy="276999"/>
          </a:xfrm>
          <a:prstGeom prst="rect">
            <a:avLst/>
          </a:prstGeom>
          <a:noFill/>
        </p:spPr>
        <p:txBody>
          <a:bodyPr wrap="square" rtlCol="0">
            <a:spAutoFit/>
          </a:bodyPr>
          <a:lstStyle/>
          <a:p>
            <a:r>
              <a:rPr lang="en-US" sz="1200" b="1"/>
              <a:t>OR</a:t>
            </a:r>
            <a:endParaRPr lang="en-AU" sz="1200" b="1"/>
          </a:p>
        </p:txBody>
      </p:sp>
      <p:sp>
        <p:nvSpPr>
          <p:cNvPr id="4" name="Slide Number Placeholder 3">
            <a:extLst>
              <a:ext uri="{FF2B5EF4-FFF2-40B4-BE49-F238E27FC236}">
                <a16:creationId xmlns:a16="http://schemas.microsoft.com/office/drawing/2014/main" id="{430EE91E-0343-1573-D481-C0008237572A}"/>
              </a:ext>
            </a:extLst>
          </p:cNvPr>
          <p:cNvSpPr>
            <a:spLocks noGrp="1"/>
          </p:cNvSpPr>
          <p:nvPr>
            <p:ph type="sldNum" sz="quarter" idx="12"/>
          </p:nvPr>
        </p:nvSpPr>
        <p:spPr>
          <a:xfrm>
            <a:off x="11798562" y="6025349"/>
            <a:ext cx="441063" cy="365125"/>
          </a:xfrm>
        </p:spPr>
        <p:txBody>
          <a:bodyPr/>
          <a:lstStyle/>
          <a:p>
            <a:fld id="{E4E047A3-478C-4E7E-BF3D-3786245819C0}" type="slidenum">
              <a:rPr lang="en-AU" smtClean="0"/>
              <a:pPr/>
              <a:t>22</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dirty="0"/>
              <a:t>Steps in Stage 3</a:t>
            </a:r>
            <a:endParaRPr lang="en-AU" dirty="0"/>
          </a:p>
        </p:txBody>
      </p:sp>
      <p:sp>
        <p:nvSpPr>
          <p:cNvPr id="15" name="Content Placeholder 14">
            <a:extLst>
              <a:ext uri="{FF2B5EF4-FFF2-40B4-BE49-F238E27FC236}">
                <a16:creationId xmlns:a16="http://schemas.microsoft.com/office/drawing/2014/main" id="{C3163907-7EE4-3F3A-AD4D-9D346999AE8D}"/>
              </a:ext>
            </a:extLst>
          </p:cNvPr>
          <p:cNvSpPr>
            <a:spLocks noGrp="1"/>
          </p:cNvSpPr>
          <p:nvPr>
            <p:ph idx="1"/>
          </p:nvPr>
        </p:nvSpPr>
        <p:spPr>
          <a:xfrm>
            <a:off x="695325" y="1107753"/>
            <a:ext cx="10431463" cy="685799"/>
          </a:xfrm>
        </p:spPr>
        <p:txBody>
          <a:bodyPr/>
          <a:lstStyle/>
          <a:p>
            <a:pPr lvl="1">
              <a:lnSpc>
                <a:spcPct val="105000"/>
              </a:lnSpc>
            </a:pPr>
            <a:r>
              <a:rPr kumimoji="0" lang="en-AU" sz="1200" b="0" i="0" u="none" strike="noStrike" kern="1200" cap="none" spc="0" normalizeH="0" baseline="0" noProof="0">
                <a:ln>
                  <a:noFill/>
                </a:ln>
                <a:effectLst/>
                <a:uLnTx/>
                <a:uFillTx/>
                <a:cs typeface="Segoe UI" panose="020B0502040204020203" pitchFamily="34" charset="0"/>
              </a:rPr>
              <a:t>This stage involves determining how FPTs can be administered in a manner which is efficient while minimising burden on businesses. </a:t>
            </a:r>
          </a:p>
        </p:txBody>
      </p:sp>
      <p:sp>
        <p:nvSpPr>
          <p:cNvPr id="36" name="Rectangle 35">
            <a:extLst>
              <a:ext uri="{FF2B5EF4-FFF2-40B4-BE49-F238E27FC236}">
                <a16:creationId xmlns:a16="http://schemas.microsoft.com/office/drawing/2014/main" id="{4FA477FD-F8EB-1962-4132-825DA6EF5CDC}"/>
              </a:ext>
            </a:extLst>
          </p:cNvPr>
          <p:cNvSpPr/>
          <p:nvPr/>
        </p:nvSpPr>
        <p:spPr>
          <a:xfrm>
            <a:off x="1570744" y="1809438"/>
            <a:ext cx="2340000" cy="4702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Assess digital feasibility</a:t>
            </a:r>
          </a:p>
        </p:txBody>
      </p:sp>
      <p:sp>
        <p:nvSpPr>
          <p:cNvPr id="40" name="Rectangle 39">
            <a:extLst>
              <a:ext uri="{FF2B5EF4-FFF2-40B4-BE49-F238E27FC236}">
                <a16:creationId xmlns:a16="http://schemas.microsoft.com/office/drawing/2014/main" id="{F93BABDD-4CC4-8AAF-CFD6-778EF79FA2E3}"/>
              </a:ext>
            </a:extLst>
          </p:cNvPr>
          <p:cNvSpPr/>
          <p:nvPr/>
        </p:nvSpPr>
        <p:spPr>
          <a:xfrm>
            <a:off x="4234477" y="1793552"/>
            <a:ext cx="2340000" cy="470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Engage Service Victoria</a:t>
            </a:r>
          </a:p>
        </p:txBody>
      </p:sp>
      <p:sp>
        <p:nvSpPr>
          <p:cNvPr id="41" name="Rectangle 40">
            <a:extLst>
              <a:ext uri="{FF2B5EF4-FFF2-40B4-BE49-F238E27FC236}">
                <a16:creationId xmlns:a16="http://schemas.microsoft.com/office/drawing/2014/main" id="{E5F7AFA4-E391-6436-EE98-49CF1E318F1E}"/>
              </a:ext>
            </a:extLst>
          </p:cNvPr>
          <p:cNvSpPr/>
          <p:nvPr/>
        </p:nvSpPr>
        <p:spPr>
          <a:xfrm>
            <a:off x="1570744" y="2263036"/>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Rectangle 43">
            <a:extLst>
              <a:ext uri="{FF2B5EF4-FFF2-40B4-BE49-F238E27FC236}">
                <a16:creationId xmlns:a16="http://schemas.microsoft.com/office/drawing/2014/main" id="{C2F232D1-A39B-4FD9-42D5-BA93D3746197}"/>
              </a:ext>
            </a:extLst>
          </p:cNvPr>
          <p:cNvSpPr/>
          <p:nvPr/>
        </p:nvSpPr>
        <p:spPr>
          <a:xfrm>
            <a:off x="6927581" y="1804930"/>
            <a:ext cx="2340000" cy="470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Alternative Digital Options</a:t>
            </a:r>
          </a:p>
        </p:txBody>
      </p:sp>
      <p:sp>
        <p:nvSpPr>
          <p:cNvPr id="47" name="Rectangle 46">
            <a:extLst>
              <a:ext uri="{FF2B5EF4-FFF2-40B4-BE49-F238E27FC236}">
                <a16:creationId xmlns:a16="http://schemas.microsoft.com/office/drawing/2014/main" id="{E5072250-E032-3B2A-0513-7FF32967BD85}"/>
              </a:ext>
            </a:extLst>
          </p:cNvPr>
          <p:cNvSpPr/>
          <p:nvPr/>
        </p:nvSpPr>
        <p:spPr>
          <a:xfrm>
            <a:off x="4234477" y="2258047"/>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Rectangle 47">
            <a:extLst>
              <a:ext uri="{FF2B5EF4-FFF2-40B4-BE49-F238E27FC236}">
                <a16:creationId xmlns:a16="http://schemas.microsoft.com/office/drawing/2014/main" id="{E7C329ED-BE0A-2D88-BD00-8933F8E086EA}"/>
              </a:ext>
            </a:extLst>
          </p:cNvPr>
          <p:cNvSpPr/>
          <p:nvPr/>
        </p:nvSpPr>
        <p:spPr>
          <a:xfrm>
            <a:off x="6927581" y="2269425"/>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26" name="Straight Connector 25">
            <a:extLst>
              <a:ext uri="{FF2B5EF4-FFF2-40B4-BE49-F238E27FC236}">
                <a16:creationId xmlns:a16="http://schemas.microsoft.com/office/drawing/2014/main" id="{B8B0AB9D-35F1-DE03-B7D4-F47D1DF40995}"/>
              </a:ext>
            </a:extLst>
          </p:cNvPr>
          <p:cNvCxnSpPr>
            <a:cxnSpLocks/>
          </p:cNvCxnSpPr>
          <p:nvPr/>
        </p:nvCxnSpPr>
        <p:spPr>
          <a:xfrm>
            <a:off x="1894477" y="4293040"/>
            <a:ext cx="2340000"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E01B67-7A32-E4A4-7716-1E0A2B301276}"/>
              </a:ext>
            </a:extLst>
          </p:cNvPr>
          <p:cNvCxnSpPr>
            <a:cxnSpLocks/>
            <a:stCxn id="13" idx="2"/>
            <a:endCxn id="18" idx="0"/>
          </p:cNvCxnSpPr>
          <p:nvPr/>
        </p:nvCxnSpPr>
        <p:spPr>
          <a:xfrm>
            <a:off x="2740744" y="5611590"/>
            <a:ext cx="1" cy="279268"/>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9B285B-3E8A-536D-C2BE-B7ED273EDC9D}"/>
              </a:ext>
            </a:extLst>
          </p:cNvPr>
          <p:cNvCxnSpPr>
            <a:cxnSpLocks/>
            <a:stCxn id="34" idx="2"/>
            <a:endCxn id="17" idx="0"/>
          </p:cNvCxnSpPr>
          <p:nvPr/>
        </p:nvCxnSpPr>
        <p:spPr>
          <a:xfrm flipH="1">
            <a:off x="8097580" y="5617979"/>
            <a:ext cx="1" cy="272879"/>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7DE1DB-5002-DFF6-83D1-A4CBF261F0FA}"/>
              </a:ext>
            </a:extLst>
          </p:cNvPr>
          <p:cNvSpPr txBox="1"/>
          <p:nvPr/>
        </p:nvSpPr>
        <p:spPr>
          <a:xfrm>
            <a:off x="4234477" y="5884060"/>
            <a:ext cx="2340000" cy="446276"/>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a:t>Administer through Service Victoria</a:t>
            </a:r>
            <a:endParaRPr kumimoji="0" lang="en-AU" sz="1150" b="0" i="0" u="none" strike="noStrike" kern="1200" cap="none" spc="0" normalizeH="0" baseline="0" noProof="0">
              <a:ln>
                <a:noFill/>
              </a:ln>
              <a:effectLst/>
              <a:uLnTx/>
              <a:uFillTx/>
              <a:ea typeface="+mn-ea"/>
              <a:cs typeface="+mn-cs"/>
            </a:endParaRPr>
          </a:p>
        </p:txBody>
      </p:sp>
      <p:cxnSp>
        <p:nvCxnSpPr>
          <p:cNvPr id="6" name="Straight Connector 5">
            <a:extLst>
              <a:ext uri="{FF2B5EF4-FFF2-40B4-BE49-F238E27FC236}">
                <a16:creationId xmlns:a16="http://schemas.microsoft.com/office/drawing/2014/main" id="{9192229B-3DD8-1EBA-E7DE-444444AC33BF}"/>
              </a:ext>
            </a:extLst>
          </p:cNvPr>
          <p:cNvCxnSpPr>
            <a:cxnSpLocks/>
            <a:stCxn id="24" idx="2"/>
            <a:endCxn id="5" idx="0"/>
          </p:cNvCxnSpPr>
          <p:nvPr/>
        </p:nvCxnSpPr>
        <p:spPr>
          <a:xfrm>
            <a:off x="5404477" y="5606601"/>
            <a:ext cx="0" cy="277459"/>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AAB7F84-B374-4954-6E77-69D74C253EB8}"/>
              </a:ext>
            </a:extLst>
          </p:cNvPr>
          <p:cNvSpPr txBox="1"/>
          <p:nvPr/>
        </p:nvSpPr>
        <p:spPr>
          <a:xfrm>
            <a:off x="6927580" y="5890858"/>
            <a:ext cx="2340000"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Internal digital administration</a:t>
            </a:r>
          </a:p>
        </p:txBody>
      </p:sp>
      <p:sp>
        <p:nvSpPr>
          <p:cNvPr id="19" name="TextBox 18">
            <a:extLst>
              <a:ext uri="{FF2B5EF4-FFF2-40B4-BE49-F238E27FC236}">
                <a16:creationId xmlns:a16="http://schemas.microsoft.com/office/drawing/2014/main" id="{E3E50A62-1007-ADCC-6D4B-19590045B510}"/>
              </a:ext>
            </a:extLst>
          </p:cNvPr>
          <p:cNvSpPr txBox="1"/>
          <p:nvPr/>
        </p:nvSpPr>
        <p:spPr>
          <a:xfrm>
            <a:off x="9620686" y="4065940"/>
            <a:ext cx="1506102" cy="446276"/>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Third party digital administration</a:t>
            </a:r>
          </a:p>
        </p:txBody>
      </p:sp>
      <p:cxnSp>
        <p:nvCxnSpPr>
          <p:cNvPr id="31" name="Straight Connector 30">
            <a:extLst>
              <a:ext uri="{FF2B5EF4-FFF2-40B4-BE49-F238E27FC236}">
                <a16:creationId xmlns:a16="http://schemas.microsoft.com/office/drawing/2014/main" id="{7CD4B45C-319B-D266-4D0F-F7A978A135AA}"/>
              </a:ext>
            </a:extLst>
          </p:cNvPr>
          <p:cNvCxnSpPr>
            <a:cxnSpLocks/>
            <a:stCxn id="30" idx="3"/>
            <a:endCxn id="19" idx="1"/>
          </p:cNvCxnSpPr>
          <p:nvPr/>
        </p:nvCxnSpPr>
        <p:spPr>
          <a:xfrm flipV="1">
            <a:off x="9267581" y="4289078"/>
            <a:ext cx="353105" cy="927"/>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31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EC34-1310-2735-5C42-0044D6ECDF6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1A99193-E94A-BEB2-5A96-49120868518F}"/>
              </a:ext>
            </a:extLst>
          </p:cNvPr>
          <p:cNvSpPr>
            <a:spLocks noGrp="1"/>
          </p:cNvSpPr>
          <p:nvPr>
            <p:ph type="title"/>
          </p:nvPr>
        </p:nvSpPr>
        <p:spPr>
          <a:xfrm>
            <a:off x="728081" y="163719"/>
            <a:ext cx="10515600" cy="1034638"/>
          </a:xfrm>
        </p:spPr>
        <p:txBody>
          <a:bodyPr/>
          <a:lstStyle/>
          <a:p>
            <a:pPr>
              <a:tabLst>
                <a:tab pos="8970963" algn="l"/>
              </a:tabLst>
            </a:pPr>
            <a:r>
              <a:rPr kumimoji="0" lang="en-US" sz="3600" b="0" i="0" u="none" strike="noStrike" kern="1200" cap="none" spc="0" normalizeH="0" baseline="0" noProof="0" dirty="0">
                <a:ln>
                  <a:noFill/>
                </a:ln>
                <a:solidFill>
                  <a:srgbClr val="232B39"/>
                </a:solidFill>
                <a:effectLst/>
                <a:uLnTx/>
                <a:uFillTx/>
                <a:ea typeface="+mj-ea"/>
                <a:cs typeface="+mj-cs"/>
              </a:rPr>
              <a:t>Step 1: Assess Digital feasibility</a:t>
            </a:r>
            <a:endParaRPr lang="en-AU" dirty="0"/>
          </a:p>
        </p:txBody>
      </p:sp>
      <p:sp>
        <p:nvSpPr>
          <p:cNvPr id="25" name="Rectangle 24">
            <a:extLst>
              <a:ext uri="{FF2B5EF4-FFF2-40B4-BE49-F238E27FC236}">
                <a16:creationId xmlns:a16="http://schemas.microsoft.com/office/drawing/2014/main" id="{40F5E386-850C-F9A5-6707-C4E97A201A07}"/>
              </a:ext>
            </a:extLst>
          </p:cNvPr>
          <p:cNvSpPr/>
          <p:nvPr/>
        </p:nvSpPr>
        <p:spPr>
          <a:xfrm>
            <a:off x="649713" y="212233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52BA0AB7-5CAD-0FA1-26BA-D0F03497823B}"/>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9E61C459-28F2-268D-CD6B-1451DA55977F}"/>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3AF92599-CE52-F48B-6533-195652221DAE}"/>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a:t>
              </a:r>
              <a:r>
                <a:rPr lang="en-AU" sz="1100" b="1">
                  <a:solidFill>
                    <a:srgbClr val="232B39"/>
                  </a:solidFill>
                  <a:latin typeface="VIC"/>
                </a:rPr>
                <a:t>1: Digital administration</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930C13EE-6AD0-7B27-F246-0D3B60594456}"/>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D08EAEBC-D1ED-E362-BB0E-483BAA41729F}"/>
              </a:ext>
            </a:extLst>
          </p:cNvPr>
          <p:cNvSpPr/>
          <p:nvPr/>
        </p:nvSpPr>
        <p:spPr>
          <a:xfrm>
            <a:off x="629173" y="1173255"/>
            <a:ext cx="10456787" cy="90341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3E0FB038-97AC-A2F0-453C-401C5789FBD0}"/>
              </a:ext>
            </a:extLst>
          </p:cNvPr>
          <p:cNvSpPr txBox="1"/>
          <p:nvPr/>
        </p:nvSpPr>
        <p:spPr>
          <a:xfrm>
            <a:off x="704850" y="1256855"/>
            <a:ext cx="10305434" cy="1179810"/>
          </a:xfrm>
          <a:prstGeom prst="rect">
            <a:avLst/>
          </a:prstGeom>
          <a:noFill/>
        </p:spPr>
        <p:txBody>
          <a:bodyPr wrap="square" lIns="91440" tIns="45720" rIns="91440" bIns="45720" anchor="t">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lang="en-AU" sz="1600" dirty="0">
                <a:solidFill>
                  <a:srgbClr val="232B39"/>
                </a:solidFill>
                <a:latin typeface="VIC"/>
                <a:cs typeface="Segoe UI" panose="020B0502040204020203" pitchFamily="34" charset="0"/>
              </a:rPr>
              <a:t>Regulators should take a digital first approach to FPT Administration. </a:t>
            </a:r>
            <a:r>
              <a:rPr kumimoji="0" lang="en-AU" sz="16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administration requires less manual processing saving regulators time and money </a:t>
            </a:r>
            <a:r>
              <a:rPr lang="en-AU" sz="1600" dirty="0">
                <a:solidFill>
                  <a:srgbClr val="232B39"/>
                </a:solidFill>
                <a:cs typeface="Segoe UI"/>
              </a:rPr>
              <a:t>while enabling businesses to receive an outcome sooner. </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8" name="Rectangle 7">
            <a:extLst>
              <a:ext uri="{FF2B5EF4-FFF2-40B4-BE49-F238E27FC236}">
                <a16:creationId xmlns:a16="http://schemas.microsoft.com/office/drawing/2014/main" id="{1D452E64-8E24-DE5F-3121-68246AD7A6E6}"/>
              </a:ext>
            </a:extLst>
          </p:cNvPr>
          <p:cNvSpPr>
            <a:spLocks/>
          </p:cNvSpPr>
          <p:nvPr/>
        </p:nvSpPr>
        <p:spPr>
          <a:xfrm rot="10800000" flipH="1" flipV="1">
            <a:off x="6117960" y="2349947"/>
            <a:ext cx="4968000" cy="2431389"/>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kumimoji="0" lang="en-AU" sz="1200" b="0" i="0" u="none" strike="noStrike" kern="1200" cap="none" spc="0" normalizeH="0" baseline="0" noProof="0">
              <a:ln>
                <a:noFill/>
              </a:ln>
              <a:solidFill>
                <a:srgbClr val="232B39"/>
              </a:solidFill>
              <a:effectLst/>
              <a:uLnTx/>
              <a:uFillTx/>
              <a:latin typeface="VIC"/>
              <a:ea typeface="+mn-ea"/>
              <a:cs typeface="Segoe UI"/>
            </a:endParaRPr>
          </a:p>
        </p:txBody>
      </p:sp>
      <p:sp>
        <p:nvSpPr>
          <p:cNvPr id="9" name="Rectangle 8">
            <a:extLst>
              <a:ext uri="{FF2B5EF4-FFF2-40B4-BE49-F238E27FC236}">
                <a16:creationId xmlns:a16="http://schemas.microsoft.com/office/drawing/2014/main" id="{03B6338B-F176-DABD-990E-E7B35ED402DE}"/>
              </a:ext>
            </a:extLst>
          </p:cNvPr>
          <p:cNvSpPr>
            <a:spLocks/>
          </p:cNvSpPr>
          <p:nvPr/>
        </p:nvSpPr>
        <p:spPr>
          <a:xfrm rot="10800000" flipH="1" flipV="1">
            <a:off x="648236" y="2349947"/>
            <a:ext cx="4968000" cy="243139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defTabSz="914349">
              <a:spcAft>
                <a:spcPts val="600"/>
              </a:spcAft>
              <a:buClr>
                <a:srgbClr val="D3D5D7">
                  <a:lumMod val="10000"/>
                </a:srgbClr>
              </a:buClr>
              <a:buSzPct val="120000"/>
              <a:defRPr/>
            </a:pPr>
            <a:endParaRPr kumimoji="0" lang="en-AU" sz="1800" b="0" i="0" u="none" strike="noStrike" kern="1200" cap="none" spc="0" normalizeH="0" baseline="0" noProof="0">
              <a:ln>
                <a:noFill/>
              </a:ln>
              <a:solidFill>
                <a:prstClr val="white"/>
              </a:solidFill>
              <a:effectLst/>
              <a:uLnTx/>
              <a:uFillTx/>
              <a:latin typeface="VIC"/>
              <a:ea typeface="+mn-ea"/>
              <a:cs typeface="+mn-cs"/>
            </a:endParaRP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endParaRPr kumimoji="0" lang="en-AU" sz="1200" b="0" i="0" u="none" strike="noStrike" kern="1200" cap="none" spc="0" normalizeH="0" baseline="0" noProof="0">
              <a:ln>
                <a:noFill/>
              </a:ln>
              <a:solidFill>
                <a:srgbClr val="232B39"/>
              </a:solidFill>
              <a:effectLst/>
              <a:uLnTx/>
              <a:uFillTx/>
              <a:latin typeface="VIC"/>
              <a:ea typeface="+mn-ea"/>
              <a:cs typeface="Segoe UI"/>
            </a:endParaRPr>
          </a:p>
        </p:txBody>
      </p:sp>
      <p:sp>
        <p:nvSpPr>
          <p:cNvPr id="13" name="TextBox 12">
            <a:extLst>
              <a:ext uri="{FF2B5EF4-FFF2-40B4-BE49-F238E27FC236}">
                <a16:creationId xmlns:a16="http://schemas.microsoft.com/office/drawing/2014/main" id="{105D2084-CCB9-C1B4-325C-8640562386BF}"/>
              </a:ext>
            </a:extLst>
          </p:cNvPr>
          <p:cNvSpPr txBox="1"/>
          <p:nvPr/>
        </p:nvSpPr>
        <p:spPr>
          <a:xfrm>
            <a:off x="649712" y="2370150"/>
            <a:ext cx="4984796"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Benefits of digital administration</a:t>
            </a:r>
            <a:endParaRPr lang="en-AU" sz="1400" dirty="0"/>
          </a:p>
        </p:txBody>
      </p:sp>
      <p:sp>
        <p:nvSpPr>
          <p:cNvPr id="16" name="TextBox 15">
            <a:extLst>
              <a:ext uri="{FF2B5EF4-FFF2-40B4-BE49-F238E27FC236}">
                <a16:creationId xmlns:a16="http://schemas.microsoft.com/office/drawing/2014/main" id="{506494E6-B6DE-E56D-00CE-57FF626C3B81}"/>
              </a:ext>
            </a:extLst>
          </p:cNvPr>
          <p:cNvSpPr txBox="1"/>
          <p:nvPr/>
        </p:nvSpPr>
        <p:spPr>
          <a:xfrm>
            <a:off x="639098" y="2662545"/>
            <a:ext cx="4986273" cy="1892826"/>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Cheaper and easier for regulators and businesses</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Fewer human errors and inconsistencies.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Better monitoring and reporting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Ability to use data to identify trends and areas for improvement, securely stored and well organised</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Enhanced data and information security</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Enables the re-use of information – businesses save time and money interacting with Government</a:t>
            </a:r>
          </a:p>
        </p:txBody>
      </p:sp>
      <p:sp>
        <p:nvSpPr>
          <p:cNvPr id="21" name="TextBox 20">
            <a:extLst>
              <a:ext uri="{FF2B5EF4-FFF2-40B4-BE49-F238E27FC236}">
                <a16:creationId xmlns:a16="http://schemas.microsoft.com/office/drawing/2014/main" id="{9F4124E7-181F-116C-5E05-2309A6FE0B77}"/>
              </a:ext>
            </a:extLst>
          </p:cNvPr>
          <p:cNvSpPr txBox="1"/>
          <p:nvPr/>
        </p:nvSpPr>
        <p:spPr>
          <a:xfrm>
            <a:off x="6117960" y="2384969"/>
            <a:ext cx="4914284" cy="307777"/>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kumimoji="0" lang="en-AU" sz="1400" i="0" u="none" strike="noStrike" kern="1200" cap="none" spc="0" normalizeH="0" baseline="0" noProof="0" dirty="0">
                <a:ln>
                  <a:noFill/>
                </a:ln>
                <a:solidFill>
                  <a:srgbClr val="232B39"/>
                </a:solidFill>
                <a:effectLst/>
                <a:uLnTx/>
                <a:uFillTx/>
                <a:latin typeface="+mj-lt"/>
                <a:ea typeface="+mn-lt"/>
                <a:cs typeface="Segoe UI"/>
              </a:rPr>
              <a:t>When is digital administration not feasible?</a:t>
            </a:r>
            <a:endParaRPr kumimoji="0" lang="en-AU" sz="1400" b="1" i="0" u="none" strike="noStrike" kern="1200" cap="none" spc="0" normalizeH="0" baseline="0" noProof="0" dirty="0">
              <a:ln>
                <a:noFill/>
              </a:ln>
              <a:solidFill>
                <a:srgbClr val="232B39"/>
              </a:solidFill>
              <a:effectLst/>
              <a:uLnTx/>
              <a:uFillTx/>
              <a:latin typeface="VIC"/>
              <a:ea typeface="+mn-lt"/>
              <a:cs typeface="Segoe UI"/>
            </a:endParaRPr>
          </a:p>
        </p:txBody>
      </p:sp>
      <p:sp>
        <p:nvSpPr>
          <p:cNvPr id="23" name="TextBox 22">
            <a:extLst>
              <a:ext uri="{FF2B5EF4-FFF2-40B4-BE49-F238E27FC236}">
                <a16:creationId xmlns:a16="http://schemas.microsoft.com/office/drawing/2014/main" id="{CDEF2E63-D614-86C9-5C78-16573D26F3B0}"/>
              </a:ext>
            </a:extLst>
          </p:cNvPr>
          <p:cNvSpPr txBox="1"/>
          <p:nvPr/>
        </p:nvSpPr>
        <p:spPr>
          <a:xfrm>
            <a:off x="6074041" y="2691682"/>
            <a:ext cx="4809326" cy="2169825"/>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lt"/>
                <a:cs typeface="Segoe UI"/>
              </a:rPr>
              <a:t>Regulators should consider </a:t>
            </a:r>
            <a:r>
              <a:rPr lang="en-AU" sz="1150" dirty="0">
                <a:solidFill>
                  <a:srgbClr val="232B39"/>
                </a:solidFill>
                <a:latin typeface="VIC"/>
                <a:ea typeface="+mn-lt"/>
                <a:cs typeface="Segoe UI"/>
              </a:rPr>
              <a:t>retaining non-digital channels for applicants that cannot or will not engage digitally.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For example, demographics of applicants with lower levels of digital maturity e.g. older Victorians.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While digital administration is likely to save regulators money in the long-term, it can require upfront investment.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FPT components should be reviewed using Stages 1 and 2 of this framework to ensure they are fit-for-purpose before digitisation.</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lang="en-AU" sz="1150" dirty="0">
              <a:solidFill>
                <a:srgbClr val="232B39"/>
              </a:solidFill>
              <a:latin typeface="VIC"/>
              <a:ea typeface="+mn-lt"/>
              <a:cs typeface="Segoe UI"/>
            </a:endParaRPr>
          </a:p>
        </p:txBody>
      </p:sp>
      <p:sp>
        <p:nvSpPr>
          <p:cNvPr id="11" name="Rectangle 10">
            <a:extLst>
              <a:ext uri="{FF2B5EF4-FFF2-40B4-BE49-F238E27FC236}">
                <a16:creationId xmlns:a16="http://schemas.microsoft.com/office/drawing/2014/main" id="{788AADAC-B9C3-C428-22A1-79C27F784963}"/>
              </a:ext>
            </a:extLst>
          </p:cNvPr>
          <p:cNvSpPr>
            <a:spLocks/>
          </p:cNvSpPr>
          <p:nvPr/>
        </p:nvSpPr>
        <p:spPr>
          <a:xfrm rot="10800000" flipH="1" flipV="1">
            <a:off x="648235" y="4961548"/>
            <a:ext cx="10457835" cy="111841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defTabSz="914349">
              <a:spcAft>
                <a:spcPts val="600"/>
              </a:spcAft>
              <a:buClr>
                <a:srgbClr val="D3D5D7">
                  <a:lumMod val="10000"/>
                </a:srgbClr>
              </a:buClr>
              <a:buSzPct val="120000"/>
              <a:defRPr/>
            </a:pPr>
            <a:endParaRPr kumimoji="0" lang="en-AU" sz="1150" b="0" i="0" u="none" strike="noStrike" kern="1200" cap="none" spc="0" normalizeH="0" baseline="0" noProof="0" dirty="0">
              <a:ln>
                <a:noFill/>
              </a:ln>
              <a:solidFill>
                <a:schemeClr val="tx1"/>
              </a:solidFill>
              <a:effectLst/>
              <a:highlight>
                <a:srgbClr val="FFFF00"/>
              </a:highlight>
              <a:uLnTx/>
              <a:uFillTx/>
              <a:latin typeface="VIC"/>
              <a:ea typeface="+mn-ea"/>
              <a:cs typeface="+mn-cs"/>
            </a:endParaRP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r>
              <a:rPr kumimoji="0" lang="en-AU" sz="1150" b="0" i="0" u="none" strike="noStrike" kern="1200" cap="none" spc="0" normalizeH="0" baseline="0" noProof="0" dirty="0">
                <a:ln>
                  <a:noFill/>
                </a:ln>
                <a:solidFill>
                  <a:schemeClr val="tx1"/>
                </a:solidFill>
                <a:effectLst/>
                <a:uLnTx/>
                <a:uFillTx/>
                <a:latin typeface="VIC"/>
                <a:ea typeface="+mn-ea"/>
                <a:cs typeface="Segoe UI"/>
              </a:rPr>
              <a:t>A good first step in assessing the feasibility of digital administration is to understand the current digital capabilities of your regulator. </a:t>
            </a: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r>
              <a:rPr lang="en-AU" sz="1150" b="0" i="0" dirty="0">
                <a:solidFill>
                  <a:srgbClr val="1A1A1A"/>
                </a:solidFill>
                <a:effectLst/>
                <a:latin typeface="VIC" panose="00000500000000000000" pitchFamily="50" charset="0"/>
              </a:rPr>
              <a:t>The </a:t>
            </a:r>
            <a:r>
              <a:rPr lang="en-AU" sz="1150" b="0" i="0" dirty="0">
                <a:solidFill>
                  <a:srgbClr val="1A1A1A"/>
                </a:solidFill>
                <a:effectLst/>
                <a:latin typeface="VIC" panose="00000500000000000000" pitchFamily="50" charset="0"/>
                <a:hlinkClick r:id="rId3"/>
              </a:rPr>
              <a:t>Digital Regulation Capability Model </a:t>
            </a:r>
            <a:r>
              <a:rPr lang="en-AU" sz="1150" b="0" i="0" dirty="0">
                <a:solidFill>
                  <a:srgbClr val="1A1A1A"/>
                </a:solidFill>
                <a:effectLst/>
                <a:latin typeface="VIC" panose="00000500000000000000" pitchFamily="50" charset="0"/>
              </a:rPr>
              <a:t>is a tool to help regulators assess their current digital capabilities and identify capabilities they might need in the future to support their regulatory functions.</a:t>
            </a:r>
            <a:endParaRPr kumimoji="0" lang="en-AU" sz="1150" b="0" i="0" u="none" strike="noStrike" kern="1200" cap="none" spc="0" normalizeH="0" baseline="0" noProof="0" dirty="0">
              <a:ln>
                <a:noFill/>
              </a:ln>
              <a:solidFill>
                <a:schemeClr val="tx1"/>
              </a:solidFill>
              <a:effectLst/>
              <a:uLnTx/>
              <a:uFillTx/>
              <a:latin typeface="VIC"/>
              <a:ea typeface="+mn-ea"/>
              <a:cs typeface="Segoe UI"/>
            </a:endParaRPr>
          </a:p>
        </p:txBody>
      </p:sp>
      <p:sp>
        <p:nvSpPr>
          <p:cNvPr id="65" name="TextBox 64">
            <a:extLst>
              <a:ext uri="{FF2B5EF4-FFF2-40B4-BE49-F238E27FC236}">
                <a16:creationId xmlns:a16="http://schemas.microsoft.com/office/drawing/2014/main" id="{0ECCDA4C-9014-DCF4-D513-AFC192EBFA5E}"/>
              </a:ext>
            </a:extLst>
          </p:cNvPr>
          <p:cNvSpPr txBox="1"/>
          <p:nvPr/>
        </p:nvSpPr>
        <p:spPr>
          <a:xfrm>
            <a:off x="-587868" y="4555371"/>
            <a:ext cx="6278524" cy="246221"/>
          </a:xfrm>
          <a:prstGeom prst="rect">
            <a:avLst/>
          </a:prstGeom>
          <a:noFill/>
        </p:spPr>
        <p:txBody>
          <a:bodyPr wrap="square">
            <a:spAutoFit/>
          </a:bodyPr>
          <a:lstStyle/>
          <a:p>
            <a:pPr algn="r" defTabSz="914349">
              <a:spcAft>
                <a:spcPts val="600"/>
              </a:spcAft>
              <a:buClr>
                <a:srgbClr val="D3D5D7">
                  <a:lumMod val="10000"/>
                </a:srgbClr>
              </a:buClr>
              <a:buSzPct val="120000"/>
              <a:defRPr/>
            </a:pPr>
            <a:r>
              <a:rPr lang="en-AU" sz="1000" b="1" dirty="0">
                <a:solidFill>
                  <a:srgbClr val="232B39"/>
                </a:solidFill>
                <a:latin typeface="VIC"/>
                <a:cs typeface="Segoe UI"/>
              </a:rPr>
              <a:t>For more information, see the </a:t>
            </a:r>
            <a:r>
              <a:rPr lang="en-AU" sz="1000" b="1" dirty="0">
                <a:solidFill>
                  <a:srgbClr val="232B39"/>
                </a:solidFill>
                <a:latin typeface="VIC"/>
                <a:cs typeface="Segoe UI"/>
                <a:hlinkClick r:id="rId4"/>
              </a:rPr>
              <a:t>Better Practice Permissions Playbook</a:t>
            </a:r>
            <a:endParaRPr lang="en-AU" sz="1000" b="1" dirty="0">
              <a:solidFill>
                <a:srgbClr val="232B39"/>
              </a:solidFill>
              <a:latin typeface="VIC"/>
              <a:cs typeface="Segoe UI"/>
            </a:endParaRPr>
          </a:p>
        </p:txBody>
      </p:sp>
      <p:sp>
        <p:nvSpPr>
          <p:cNvPr id="12" name="TextBox 11">
            <a:extLst>
              <a:ext uri="{FF2B5EF4-FFF2-40B4-BE49-F238E27FC236}">
                <a16:creationId xmlns:a16="http://schemas.microsoft.com/office/drawing/2014/main" id="{CCB16C1E-1BF7-DB35-5D8A-F65CF0FCD3F8}"/>
              </a:ext>
            </a:extLst>
          </p:cNvPr>
          <p:cNvSpPr txBox="1"/>
          <p:nvPr/>
        </p:nvSpPr>
        <p:spPr>
          <a:xfrm>
            <a:off x="649712" y="4964365"/>
            <a:ext cx="4984796"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Determining your digital capability </a:t>
            </a:r>
            <a:endParaRPr lang="en-AU" sz="1400" dirty="0"/>
          </a:p>
        </p:txBody>
      </p:sp>
    </p:spTree>
    <p:extLst>
      <p:ext uri="{BB962C8B-B14F-4D97-AF65-F5344CB8AC3E}">
        <p14:creationId xmlns:p14="http://schemas.microsoft.com/office/powerpoint/2010/main" val="77012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7829-46CF-AC68-1E83-2F1FA4C369F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43CA075-370C-8FE3-3F1B-C91B24B5C93E}"/>
              </a:ext>
            </a:extLst>
          </p:cNvPr>
          <p:cNvSpPr>
            <a:spLocks noGrp="1"/>
          </p:cNvSpPr>
          <p:nvPr>
            <p:ph type="title"/>
          </p:nvPr>
        </p:nvSpPr>
        <p:spPr>
          <a:xfrm>
            <a:off x="728081" y="163719"/>
            <a:ext cx="10515600" cy="1034638"/>
          </a:xfrm>
        </p:spPr>
        <p:txBody>
          <a:bodyPr/>
          <a:lstStyle/>
          <a:p>
            <a:pPr>
              <a:tabLst>
                <a:tab pos="8970963" algn="l"/>
              </a:tabLst>
            </a:pPr>
            <a:r>
              <a:rPr kumimoji="0" lang="en-US" sz="3600" b="0" i="0" u="none" strike="noStrike" kern="1200" cap="none" spc="0" normalizeH="0" baseline="0" noProof="0" dirty="0">
                <a:ln>
                  <a:noFill/>
                </a:ln>
                <a:solidFill>
                  <a:srgbClr val="232B39"/>
                </a:solidFill>
                <a:effectLst/>
                <a:uLnTx/>
                <a:uFillTx/>
                <a:ea typeface="+mj-ea"/>
                <a:cs typeface="+mj-cs"/>
              </a:rPr>
              <a:t>Step 1: Assess Digital feasibility</a:t>
            </a:r>
            <a:endParaRPr lang="en-AU" dirty="0"/>
          </a:p>
        </p:txBody>
      </p:sp>
      <p:sp>
        <p:nvSpPr>
          <p:cNvPr id="25" name="Rectangle 24">
            <a:extLst>
              <a:ext uri="{FF2B5EF4-FFF2-40B4-BE49-F238E27FC236}">
                <a16:creationId xmlns:a16="http://schemas.microsoft.com/office/drawing/2014/main" id="{E435DFC5-B947-571A-B036-C1E6DBE15C36}"/>
              </a:ext>
            </a:extLst>
          </p:cNvPr>
          <p:cNvSpPr/>
          <p:nvPr/>
        </p:nvSpPr>
        <p:spPr>
          <a:xfrm>
            <a:off x="649713" y="212233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5EBBB6F2-9B72-9F33-E2E8-ADC7092E03BD}"/>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0A3D6CC0-FB59-2EF7-D824-AC6DD55DEA59}"/>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4E561500-B31C-0C0E-09C2-8B6DD1F5CB50}"/>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a:t>
              </a:r>
              <a:r>
                <a:rPr lang="en-AU" sz="1100" b="1">
                  <a:solidFill>
                    <a:srgbClr val="232B39"/>
                  </a:solidFill>
                  <a:latin typeface="VIC"/>
                </a:rPr>
                <a:t>1: Digital administration</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505F622B-2C7F-EF00-35A4-FDF50EDD6BD7}"/>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F2002701-C4D4-AA55-2009-B38224571BF1}"/>
              </a:ext>
            </a:extLst>
          </p:cNvPr>
          <p:cNvSpPr/>
          <p:nvPr/>
        </p:nvSpPr>
        <p:spPr>
          <a:xfrm>
            <a:off x="629173" y="1173255"/>
            <a:ext cx="10456787" cy="75445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2A414595-AB4F-128B-A393-978745BCF4C3}"/>
              </a:ext>
            </a:extLst>
          </p:cNvPr>
          <p:cNvSpPr txBox="1"/>
          <p:nvPr/>
        </p:nvSpPr>
        <p:spPr>
          <a:xfrm>
            <a:off x="704850" y="1256855"/>
            <a:ext cx="10305434" cy="933589"/>
          </a:xfrm>
          <a:prstGeom prst="rect">
            <a:avLst/>
          </a:prstGeom>
          <a:noFill/>
        </p:spPr>
        <p:txBody>
          <a:bodyPr wrap="square" lIns="91440" tIns="45720" rIns="91440" bIns="45720" anchor="t">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lang="en-AU" sz="1600" dirty="0">
                <a:solidFill>
                  <a:srgbClr val="232B39"/>
                </a:solidFill>
                <a:latin typeface="VIC"/>
              </a:rPr>
              <a:t>Identity Verification is a baseline requirement of all Fit and Proper Tests. </a:t>
            </a:r>
            <a:r>
              <a:rPr lang="en-AU" sz="1600" dirty="0">
                <a:solidFill>
                  <a:srgbClr val="232B39"/>
                </a:solidFill>
                <a:latin typeface="VIC"/>
                <a:cs typeface="Segoe UI" panose="020B0502040204020203" pitchFamily="34" charset="0"/>
              </a:rPr>
              <a:t>Digitising identity verification can save both regulators and businesses time and money.  </a:t>
            </a:r>
            <a:endParaRPr lang="en-AU" sz="1600" dirty="0">
              <a:solidFill>
                <a:srgbClr val="232B39"/>
              </a:solidFill>
              <a:cs typeface="Segoe UI"/>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18" name="TextBox 17">
            <a:extLst>
              <a:ext uri="{FF2B5EF4-FFF2-40B4-BE49-F238E27FC236}">
                <a16:creationId xmlns:a16="http://schemas.microsoft.com/office/drawing/2014/main" id="{880CC019-E9F0-6373-6E7C-2C48100CAB9C}"/>
              </a:ext>
            </a:extLst>
          </p:cNvPr>
          <p:cNvSpPr txBox="1"/>
          <p:nvPr/>
        </p:nvSpPr>
        <p:spPr>
          <a:xfrm>
            <a:off x="676545" y="2581555"/>
            <a:ext cx="5150109" cy="3939540"/>
          </a:xfrm>
          <a:prstGeom prst="rect">
            <a:avLst/>
          </a:prstGeom>
          <a:noFill/>
        </p:spPr>
        <p:txBody>
          <a:bodyPr wrap="square">
            <a:spAutoFit/>
          </a:bodyPr>
          <a:lstStyle/>
          <a:p>
            <a:pPr defTabSz="914349">
              <a:spcAft>
                <a:spcPts val="600"/>
              </a:spcAft>
              <a:buClr>
                <a:srgbClr val="D3D5D7">
                  <a:lumMod val="10000"/>
                </a:srgbClr>
              </a:buClr>
              <a:buSzPct val="120000"/>
              <a:defRPr/>
            </a:pPr>
            <a:r>
              <a:rPr kumimoji="0" lang="en-AU" sz="1150" b="0" i="0" u="none" strike="noStrike" kern="1200" cap="none" spc="0" normalizeH="0" baseline="0" noProof="0" dirty="0">
                <a:ln>
                  <a:noFill/>
                </a:ln>
                <a:solidFill>
                  <a:srgbClr val="232B39"/>
                </a:solidFill>
                <a:effectLst/>
                <a:uLnTx/>
                <a:uFillTx/>
                <a:latin typeface="VIC"/>
                <a:ea typeface="+mn-lt"/>
                <a:cs typeface="+mn-lt"/>
              </a:rPr>
              <a:t>Manually verifying an applicant's identity involves applicants supplying documents which are assessed by regulators. This is:</a:t>
            </a:r>
          </a:p>
          <a:p>
            <a:pPr marL="171450" indent="-171450" defTabSz="914349">
              <a:spcAft>
                <a:spcPts val="600"/>
              </a:spcAft>
              <a:buClr>
                <a:srgbClr val="D3D5D7">
                  <a:lumMod val="10000"/>
                </a:srgbClr>
              </a:buClr>
              <a:buSzPct val="120000"/>
              <a:buFont typeface="Arial" panose="020B0604020202020204" pitchFamily="34" charset="0"/>
              <a:buChar char="•"/>
              <a:defRPr/>
            </a:pPr>
            <a:r>
              <a:rPr kumimoji="0" lang="en-AU" sz="1150" b="1" i="0" u="none" strike="noStrike" kern="1200" cap="none" spc="0" normalizeH="0" baseline="0" noProof="0" dirty="0">
                <a:ln>
                  <a:noFill/>
                </a:ln>
                <a:solidFill>
                  <a:srgbClr val="232B39"/>
                </a:solidFill>
                <a:effectLst/>
                <a:uLnTx/>
                <a:uFillTx/>
                <a:latin typeface="VIC"/>
                <a:ea typeface="+mn-lt"/>
                <a:cs typeface="+mn-lt"/>
              </a:rPr>
              <a:t>time-consuming</a:t>
            </a:r>
            <a:r>
              <a:rPr kumimoji="0" lang="en-AU" sz="1150" b="0" i="0" u="none" strike="noStrike" kern="1200" cap="none" spc="0" normalizeH="0" baseline="0" noProof="0" dirty="0">
                <a:ln>
                  <a:noFill/>
                </a:ln>
                <a:solidFill>
                  <a:srgbClr val="232B39"/>
                </a:solidFill>
                <a:effectLst/>
                <a:uLnTx/>
                <a:uFillTx/>
                <a:latin typeface="VIC"/>
                <a:ea typeface="+mn-lt"/>
                <a:cs typeface="+mn-lt"/>
              </a:rPr>
              <a:t> and </a:t>
            </a:r>
            <a:r>
              <a:rPr kumimoji="0" lang="en-AU" sz="1150" b="1" i="0" u="none" strike="noStrike" kern="1200" cap="none" spc="0" normalizeH="0" baseline="0" noProof="0" dirty="0">
                <a:ln>
                  <a:noFill/>
                </a:ln>
                <a:solidFill>
                  <a:srgbClr val="232B39"/>
                </a:solidFill>
                <a:effectLst/>
                <a:uLnTx/>
                <a:uFillTx/>
                <a:latin typeface="VIC"/>
                <a:ea typeface="+mn-lt"/>
                <a:cs typeface="+mn-lt"/>
              </a:rPr>
              <a:t>expensive</a:t>
            </a:r>
            <a:r>
              <a:rPr kumimoji="0" lang="en-AU" sz="1150" b="0" i="0" u="none" strike="noStrike" kern="1200" cap="none" spc="0" normalizeH="0" baseline="0" noProof="0" dirty="0">
                <a:ln>
                  <a:noFill/>
                </a:ln>
                <a:solidFill>
                  <a:srgbClr val="232B39"/>
                </a:solidFill>
                <a:effectLst/>
                <a:uLnTx/>
                <a:uFillTx/>
                <a:latin typeface="VIC"/>
                <a:ea typeface="+mn-lt"/>
                <a:cs typeface="+mn-lt"/>
              </a:rPr>
              <a:t> relying on dedicated staff and adding days or weeks to the processing of FPTs. </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prone to </a:t>
            </a:r>
            <a:r>
              <a:rPr lang="en-AU" sz="1150" b="1" dirty="0">
                <a:solidFill>
                  <a:srgbClr val="232B39"/>
                </a:solidFill>
                <a:latin typeface="VIC"/>
                <a:ea typeface="+mn-lt"/>
                <a:cs typeface="+mn-lt"/>
              </a:rPr>
              <a:t>human</a:t>
            </a:r>
            <a:r>
              <a:rPr lang="en-AU" sz="1150" dirty="0">
                <a:solidFill>
                  <a:srgbClr val="232B39"/>
                </a:solidFill>
                <a:latin typeface="VIC"/>
                <a:ea typeface="+mn-lt"/>
                <a:cs typeface="+mn-lt"/>
              </a:rPr>
              <a:t> </a:t>
            </a:r>
            <a:r>
              <a:rPr lang="en-AU" sz="1150" b="1" dirty="0">
                <a:solidFill>
                  <a:srgbClr val="232B39"/>
                </a:solidFill>
                <a:latin typeface="VIC"/>
                <a:ea typeface="+mn-lt"/>
                <a:cs typeface="+mn-lt"/>
              </a:rPr>
              <a:t>error</a:t>
            </a:r>
            <a:r>
              <a:rPr lang="en-AU" sz="1150" dirty="0">
                <a:solidFill>
                  <a:srgbClr val="232B39"/>
                </a:solidFill>
                <a:latin typeface="VIC"/>
                <a:ea typeface="+mn-lt"/>
                <a:cs typeface="+mn-lt"/>
              </a:rPr>
              <a:t> and reliant on subjective analysis.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b="1" dirty="0">
                <a:solidFill>
                  <a:srgbClr val="232B39"/>
                </a:solidFill>
                <a:latin typeface="VIC"/>
                <a:ea typeface="+mn-lt"/>
                <a:cs typeface="+mn-lt"/>
              </a:rPr>
              <a:t>insecure</a:t>
            </a:r>
            <a:r>
              <a:rPr lang="en-AU" sz="1150" dirty="0">
                <a:solidFill>
                  <a:srgbClr val="232B39"/>
                </a:solidFill>
                <a:latin typeface="VIC"/>
                <a:ea typeface="+mn-lt"/>
                <a:cs typeface="+mn-lt"/>
              </a:rPr>
              <a:t>, with regulators required to handle and store personal information. </a:t>
            </a:r>
            <a:endParaRPr kumimoji="0" lang="en-AU" sz="1150" i="0" u="none" strike="noStrike" kern="1200" cap="none" spc="0" normalizeH="0" baseline="0" noProof="0" dirty="0">
              <a:ln>
                <a:noFill/>
              </a:ln>
              <a:solidFill>
                <a:srgbClr val="232B39"/>
              </a:solidFill>
              <a:effectLst/>
              <a:uLnTx/>
              <a:uFillTx/>
              <a:latin typeface="VIC"/>
              <a:ea typeface="+mn-lt"/>
              <a:cs typeface="+mn-lt"/>
            </a:endParaRP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b="1" dirty="0">
                <a:solidFill>
                  <a:srgbClr val="232B39"/>
                </a:solidFill>
                <a:latin typeface="VIC"/>
                <a:ea typeface="+mn-lt"/>
                <a:cs typeface="+mn-lt"/>
              </a:rPr>
              <a:t>burdensome</a:t>
            </a:r>
            <a:r>
              <a:rPr lang="en-AU" sz="1150" dirty="0">
                <a:solidFill>
                  <a:srgbClr val="232B39"/>
                </a:solidFill>
                <a:latin typeface="VIC"/>
                <a:ea typeface="+mn-lt"/>
                <a:cs typeface="+mn-lt"/>
              </a:rPr>
              <a:t> on businesses who must print off and seek certification of their identity documents. </a:t>
            </a:r>
          </a:p>
          <a:p>
            <a:pPr defTabSz="914349">
              <a:spcAft>
                <a:spcPts val="600"/>
              </a:spcAft>
              <a:buClr>
                <a:srgbClr val="D3D5D7">
                  <a:lumMod val="10000"/>
                </a:srgbClr>
              </a:buClr>
              <a:buSzPct val="120000"/>
              <a:defRPr/>
            </a:pPr>
            <a:r>
              <a:rPr lang="en-AU" sz="1150" dirty="0">
                <a:solidFill>
                  <a:srgbClr val="232B39"/>
                </a:solidFill>
                <a:latin typeface="VIC"/>
                <a:ea typeface="+mn-lt"/>
                <a:cs typeface="+mn-lt"/>
              </a:rPr>
              <a:t>In contrast, </a:t>
            </a:r>
            <a:r>
              <a:rPr kumimoji="0" lang="en-AU" sz="1150" b="0" i="0" u="none" strike="noStrike" kern="1200" cap="none" spc="0" normalizeH="0" baseline="0" noProof="0" dirty="0">
                <a:ln>
                  <a:noFill/>
                </a:ln>
                <a:solidFill>
                  <a:srgbClr val="232B39"/>
                </a:solidFill>
                <a:effectLst/>
                <a:uLnTx/>
                <a:uFillTx/>
                <a:latin typeface="VIC"/>
                <a:ea typeface="+mn-lt"/>
                <a:cs typeface="+mn-lt"/>
              </a:rPr>
              <a:t>Service Victoria’s digital Identity Verification Service</a:t>
            </a:r>
            <a:r>
              <a:rPr lang="en-AU" sz="1150" dirty="0">
                <a:solidFill>
                  <a:srgbClr val="232B39"/>
                </a:solidFill>
                <a:latin typeface="VIC"/>
                <a:ea typeface="+mn-lt"/>
                <a:cs typeface="+mn-lt"/>
              </a:rPr>
              <a:t> can:</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verify an identity in less than </a:t>
            </a:r>
            <a:r>
              <a:rPr lang="en-AU" sz="1150" b="1" dirty="0">
                <a:solidFill>
                  <a:srgbClr val="232B39"/>
                </a:solidFill>
                <a:latin typeface="VIC"/>
                <a:ea typeface="+mn-lt"/>
                <a:cs typeface="+mn-lt"/>
              </a:rPr>
              <a:t>15 minutes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reduce </a:t>
            </a:r>
            <a:r>
              <a:rPr lang="en-AU" sz="1150" b="1" dirty="0">
                <a:solidFill>
                  <a:srgbClr val="232B39"/>
                </a:solidFill>
                <a:latin typeface="VIC"/>
                <a:ea typeface="+mn-lt"/>
                <a:cs typeface="+mn-lt"/>
              </a:rPr>
              <a:t>business burden </a:t>
            </a:r>
            <a:r>
              <a:rPr lang="en-AU" sz="1150" dirty="0">
                <a:solidFill>
                  <a:srgbClr val="232B39"/>
                </a:solidFill>
                <a:latin typeface="VIC"/>
                <a:ea typeface="+mn-lt"/>
                <a:cs typeface="+mn-lt"/>
              </a:rPr>
              <a:t>through the quick upload of documents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be reused to save businesses </a:t>
            </a:r>
            <a:r>
              <a:rPr lang="en-AU" sz="1150" b="1" dirty="0">
                <a:solidFill>
                  <a:srgbClr val="232B39"/>
                </a:solidFill>
                <a:latin typeface="VIC"/>
                <a:ea typeface="+mn-lt"/>
                <a:cs typeface="+mn-lt"/>
              </a:rPr>
              <a:t>time and money</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minimise </a:t>
            </a:r>
            <a:r>
              <a:rPr lang="en-AU" sz="1150" b="1" dirty="0">
                <a:solidFill>
                  <a:srgbClr val="232B39"/>
                </a:solidFill>
                <a:latin typeface="VIC"/>
                <a:ea typeface="+mn-lt"/>
                <a:cs typeface="+mn-lt"/>
              </a:rPr>
              <a:t>fraud</a:t>
            </a:r>
            <a:r>
              <a:rPr lang="en-AU" sz="1150" dirty="0">
                <a:solidFill>
                  <a:srgbClr val="232B39"/>
                </a:solidFill>
                <a:latin typeface="VIC"/>
                <a:ea typeface="+mn-lt"/>
                <a:cs typeface="+mn-lt"/>
              </a:rPr>
              <a:t> – no private information is stored by Service Victoria</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improve regulatory </a:t>
            </a:r>
            <a:r>
              <a:rPr lang="en-AU" sz="1150" b="1" dirty="0">
                <a:solidFill>
                  <a:srgbClr val="232B39"/>
                </a:solidFill>
                <a:latin typeface="VIC"/>
                <a:ea typeface="+mn-lt"/>
                <a:cs typeface="+mn-lt"/>
              </a:rPr>
              <a:t>efficiency</a:t>
            </a:r>
            <a:r>
              <a:rPr lang="en-AU" sz="1150" dirty="0">
                <a:solidFill>
                  <a:srgbClr val="232B39"/>
                </a:solidFill>
                <a:latin typeface="VIC"/>
                <a:ea typeface="+mn-lt"/>
                <a:cs typeface="+mn-lt"/>
              </a:rPr>
              <a:t> – no handling of physical documents</a:t>
            </a:r>
          </a:p>
          <a:p>
            <a:pPr defTabSz="914349">
              <a:spcAft>
                <a:spcPts val="600"/>
              </a:spcAft>
              <a:buClr>
                <a:srgbClr val="D3D5D7">
                  <a:lumMod val="10000"/>
                </a:srgbClr>
              </a:buClr>
              <a:buSzPct val="120000"/>
              <a:defRPr/>
            </a:pPr>
            <a:endParaRPr lang="en-AU" sz="1100" dirty="0">
              <a:solidFill>
                <a:srgbClr val="232B39"/>
              </a:solidFill>
              <a:latin typeface="VIC"/>
              <a:ea typeface="+mn-lt"/>
              <a:cs typeface="+mn-lt"/>
            </a:endParaRPr>
          </a:p>
        </p:txBody>
      </p:sp>
      <p:sp>
        <p:nvSpPr>
          <p:cNvPr id="24" name="Rectangle: Single Corner Snipped 23">
            <a:extLst>
              <a:ext uri="{FF2B5EF4-FFF2-40B4-BE49-F238E27FC236}">
                <a16:creationId xmlns:a16="http://schemas.microsoft.com/office/drawing/2014/main" id="{CECFF775-9463-7F6D-76AC-E38D585D16F6}"/>
              </a:ext>
            </a:extLst>
          </p:cNvPr>
          <p:cNvSpPr/>
          <p:nvPr/>
        </p:nvSpPr>
        <p:spPr>
          <a:xfrm>
            <a:off x="626515" y="2187691"/>
            <a:ext cx="5150109" cy="4188171"/>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29" name="TextBox 28">
            <a:extLst>
              <a:ext uri="{FF2B5EF4-FFF2-40B4-BE49-F238E27FC236}">
                <a16:creationId xmlns:a16="http://schemas.microsoft.com/office/drawing/2014/main" id="{5938B7AC-0CAF-A9E2-3531-9B95C6CDA0EF}"/>
              </a:ext>
            </a:extLst>
          </p:cNvPr>
          <p:cNvSpPr txBox="1"/>
          <p:nvPr/>
        </p:nvSpPr>
        <p:spPr>
          <a:xfrm>
            <a:off x="715565" y="2235330"/>
            <a:ext cx="6499970"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Example: Identity Verification</a:t>
            </a:r>
            <a:endParaRPr lang="en-AU" sz="1400" dirty="0"/>
          </a:p>
        </p:txBody>
      </p:sp>
      <p:pic>
        <p:nvPicPr>
          <p:cNvPr id="1026" name="Picture 2" descr="Reusable capabilities | Service Victoria">
            <a:extLst>
              <a:ext uri="{FF2B5EF4-FFF2-40B4-BE49-F238E27FC236}">
                <a16:creationId xmlns:a16="http://schemas.microsoft.com/office/drawing/2014/main" id="{9DF7A411-018A-FB69-6EE6-FB67C10CD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518" y="2686683"/>
            <a:ext cx="3255365" cy="346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4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28081" y="163719"/>
            <a:ext cx="10515600" cy="1034638"/>
          </a:xfrm>
        </p:spPr>
        <p:txBody>
          <a:bodyPr/>
          <a:lstStyle/>
          <a:p>
            <a:r>
              <a:rPr kumimoji="0" lang="en-US" sz="3600" b="0" i="0" u="none" strike="noStrike" kern="1200" cap="none" spc="0" normalizeH="0" baseline="0" noProof="0" dirty="0">
                <a:ln>
                  <a:noFill/>
                </a:ln>
                <a:solidFill>
                  <a:srgbClr val="232B39"/>
                </a:solidFill>
                <a:effectLst/>
                <a:uLnTx/>
                <a:uFillTx/>
                <a:ea typeface="+mj-ea"/>
                <a:cs typeface="+mj-cs"/>
              </a:rPr>
              <a:t>Step </a:t>
            </a:r>
            <a:r>
              <a:rPr lang="en-US" sz="3600" dirty="0">
                <a:solidFill>
                  <a:srgbClr val="232B39"/>
                </a:solidFill>
              </a:rPr>
              <a:t>2</a:t>
            </a:r>
            <a:r>
              <a:rPr kumimoji="0" lang="en-US" sz="3600" b="0" i="0" u="none" strike="noStrike" kern="1200" cap="none" spc="0" normalizeH="0" baseline="0" noProof="0" dirty="0">
                <a:ln>
                  <a:noFill/>
                </a:ln>
                <a:solidFill>
                  <a:srgbClr val="232B39"/>
                </a:solidFill>
                <a:effectLst/>
                <a:uLnTx/>
                <a:uFillTx/>
                <a:ea typeface="+mj-ea"/>
                <a:cs typeface="+mj-cs"/>
              </a:rPr>
              <a:t>: Engage Service Victoria</a:t>
            </a:r>
            <a:endParaRPr lang="en-AU" dirty="0"/>
          </a:p>
        </p:txBody>
      </p:sp>
      <p:sp>
        <p:nvSpPr>
          <p:cNvPr id="25" name="Rectangle 24">
            <a:extLst>
              <a:ext uri="{FF2B5EF4-FFF2-40B4-BE49-F238E27FC236}">
                <a16:creationId xmlns:a16="http://schemas.microsoft.com/office/drawing/2014/main" id="{8787C972-0705-01D1-D874-7D2C5C93FB68}"/>
              </a:ext>
            </a:extLst>
          </p:cNvPr>
          <p:cNvSpPr/>
          <p:nvPr/>
        </p:nvSpPr>
        <p:spPr>
          <a:xfrm>
            <a:off x="630422" y="229595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B020F0AA-C750-0F7C-3C07-49AEDD8EE672}"/>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6D285686-3BC7-1B2B-38B8-FA32DB022752}"/>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2F6A9102-BC1C-7C60-A3A1-F23AEF00397F}"/>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2: </a:t>
              </a:r>
              <a:br>
                <a:rPr kumimoji="0" lang="en-AU" sz="1100" b="1" i="0" u="none" strike="noStrike" kern="1200" cap="none" spc="0" normalizeH="0" baseline="0" noProof="0">
                  <a:ln>
                    <a:noFill/>
                  </a:ln>
                  <a:solidFill>
                    <a:srgbClr val="232B39"/>
                  </a:solidFill>
                  <a:effectLst/>
                  <a:uLnTx/>
                  <a:uFillTx/>
                  <a:latin typeface="VIC"/>
                  <a:ea typeface="+mn-ea"/>
                  <a:cs typeface="+mn-cs"/>
                </a:rPr>
              </a:br>
              <a:r>
                <a:rPr kumimoji="0" lang="en-AU" sz="1100" b="1" i="0" u="none" strike="noStrike" kern="1200" cap="none" spc="0" normalizeH="0" baseline="0" noProof="0">
                  <a:ln>
                    <a:noFill/>
                  </a:ln>
                  <a:solidFill>
                    <a:srgbClr val="232B39"/>
                  </a:solidFill>
                  <a:effectLst/>
                  <a:uLnTx/>
                  <a:uFillTx/>
                  <a:latin typeface="VIC"/>
                  <a:ea typeface="+mn-ea"/>
                  <a:cs typeface="+mn-cs"/>
                </a:rPr>
                <a:t>Engage Service Victoria</a:t>
              </a:r>
            </a:p>
          </p:txBody>
        </p:sp>
        <p:sp>
          <p:nvSpPr>
            <p:cNvPr id="7" name="Rectangle 6">
              <a:extLst>
                <a:ext uri="{FF2B5EF4-FFF2-40B4-BE49-F238E27FC236}">
                  <a16:creationId xmlns:a16="http://schemas.microsoft.com/office/drawing/2014/main" id="{8281D9B9-55D2-B263-9CDC-E1CD8F9B5024}"/>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11792BCC-718C-78D9-9D16-9012CE726D7A}"/>
              </a:ext>
            </a:extLst>
          </p:cNvPr>
          <p:cNvSpPr/>
          <p:nvPr/>
        </p:nvSpPr>
        <p:spPr>
          <a:xfrm>
            <a:off x="629173" y="1202192"/>
            <a:ext cx="10408560" cy="66209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F67BD690-80EA-314F-BC46-25B1CFA4E136}"/>
              </a:ext>
            </a:extLst>
          </p:cNvPr>
          <p:cNvSpPr txBox="1"/>
          <p:nvPr/>
        </p:nvSpPr>
        <p:spPr>
          <a:xfrm>
            <a:off x="724141" y="1198982"/>
            <a:ext cx="103150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600" b="0" i="0" u="none" strike="noStrike" kern="1200" cap="none" spc="0" normalizeH="0" baseline="0" noProof="0" dirty="0">
                <a:ln>
                  <a:noFill/>
                </a:ln>
                <a:solidFill>
                  <a:srgbClr val="232B39"/>
                </a:solidFill>
                <a:effectLst/>
                <a:uLnTx/>
                <a:uFillTx/>
                <a:latin typeface="VIC"/>
                <a:ea typeface="+mn-ea"/>
                <a:cs typeface="+mn-cs"/>
              </a:rPr>
              <a:t>Regulators should take a “Service Victoria First” approach to administering FPTs, to maximise efficiency savings and minimise burden on applications</a:t>
            </a:r>
          </a:p>
        </p:txBody>
      </p:sp>
      <p:sp>
        <p:nvSpPr>
          <p:cNvPr id="24" name="TextBox 23">
            <a:extLst>
              <a:ext uri="{FF2B5EF4-FFF2-40B4-BE49-F238E27FC236}">
                <a16:creationId xmlns:a16="http://schemas.microsoft.com/office/drawing/2014/main" id="{2F863656-4CF8-271B-D1FB-C48A87F11570}"/>
              </a:ext>
            </a:extLst>
          </p:cNvPr>
          <p:cNvSpPr txBox="1"/>
          <p:nvPr/>
        </p:nvSpPr>
        <p:spPr>
          <a:xfrm>
            <a:off x="626397" y="1717666"/>
            <a:ext cx="10410534" cy="8629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0" marR="0" lvl="0" indent="0" algn="l" defTabSz="914400" rtl="0" eaLnBrk="1" fontAlgn="auto" latinLnBrk="0" hangingPunct="1">
              <a:lnSpc>
                <a:spcPct val="105000"/>
              </a:lnSpc>
              <a:spcBef>
                <a:spcPts val="300"/>
              </a:spcBef>
              <a:spcAft>
                <a:spcPts val="3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Service Victoria is the Victorian Government’s one stop shop for engagement with businesses and the community.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rPr>
              <a:t>Regulators should engage with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hlinkClick r:id="rId3"/>
              </a:rPr>
              <a:t>Service Victoria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rPr>
              <a:t>to explore how they can support the efficient digital administration of FPT components. </a:t>
            </a:r>
            <a:r>
              <a:rPr kumimoji="0" lang="en-AU" sz="1150" b="0" i="0" u="none" strike="noStrike" kern="1200" cap="none" spc="0" normalizeH="0" baseline="0" noProof="0" dirty="0">
                <a:ln>
                  <a:noFill/>
                </a:ln>
                <a:solidFill>
                  <a:srgbClr val="232B39"/>
                </a:solidFill>
                <a:effectLst/>
                <a:uLnTx/>
                <a:uFillTx/>
                <a:latin typeface="VIC"/>
                <a:ea typeface="+mn-ea"/>
                <a:cs typeface="Segoe UI"/>
              </a:rPr>
              <a:t>Service Victoria offers </a:t>
            </a:r>
            <a:r>
              <a:rPr lang="en-AU" sz="1150" dirty="0">
                <a:solidFill>
                  <a:srgbClr val="232B39"/>
                </a:solidFill>
                <a:latin typeface="VIC"/>
                <a:cs typeface="Segoe UI"/>
              </a:rPr>
              <a:t>easily adoptable services </a:t>
            </a:r>
            <a:r>
              <a:rPr kumimoji="0" lang="en-AU" sz="1150" b="0" i="0" u="none" strike="noStrike" kern="1200" cap="none" spc="0" normalizeH="0" baseline="0" noProof="0" dirty="0">
                <a:ln>
                  <a:noFill/>
                </a:ln>
                <a:solidFill>
                  <a:srgbClr val="232B39"/>
                </a:solidFill>
                <a:effectLst/>
                <a:uLnTx/>
                <a:uFillTx/>
                <a:latin typeface="VIC"/>
                <a:ea typeface="+mn-ea"/>
                <a:cs typeface="Segoe UI"/>
              </a:rPr>
              <a:t>which support the administration of best practice FPTs. These currently include: </a:t>
            </a:r>
          </a:p>
        </p:txBody>
      </p:sp>
      <p:pic>
        <p:nvPicPr>
          <p:cNvPr id="14" name="Graphic 13" descr="Ruler with solid fill">
            <a:extLst>
              <a:ext uri="{FF2B5EF4-FFF2-40B4-BE49-F238E27FC236}">
                <a16:creationId xmlns:a16="http://schemas.microsoft.com/office/drawing/2014/main" id="{BB274E3B-5749-C9AD-9031-6DFC78D411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780463" y="2580659"/>
            <a:ext cx="476251" cy="476251"/>
          </a:xfrm>
          <a:prstGeom prst="rect">
            <a:avLst/>
          </a:prstGeom>
        </p:spPr>
      </p:pic>
      <p:pic>
        <p:nvPicPr>
          <p:cNvPr id="20" name="Graphic 19" descr="Ruler with solid fill">
            <a:extLst>
              <a:ext uri="{FF2B5EF4-FFF2-40B4-BE49-F238E27FC236}">
                <a16:creationId xmlns:a16="http://schemas.microsoft.com/office/drawing/2014/main" id="{17582AF8-309D-22B6-E12E-87F467EE13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002439" y="2612640"/>
            <a:ext cx="394457" cy="476251"/>
          </a:xfrm>
          <a:prstGeom prst="rect">
            <a:avLst/>
          </a:prstGeom>
        </p:spPr>
      </p:pic>
      <p:sp>
        <p:nvSpPr>
          <p:cNvPr id="21" name="Rectangle 20">
            <a:extLst>
              <a:ext uri="{FF2B5EF4-FFF2-40B4-BE49-F238E27FC236}">
                <a16:creationId xmlns:a16="http://schemas.microsoft.com/office/drawing/2014/main" id="{692F5F55-A372-5930-FAFD-3399543CEAC0}"/>
              </a:ext>
            </a:extLst>
          </p:cNvPr>
          <p:cNvSpPr/>
          <p:nvPr/>
        </p:nvSpPr>
        <p:spPr>
          <a:xfrm>
            <a:off x="920582" y="2940970"/>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Identity Services</a:t>
            </a:r>
          </a:p>
          <a:p>
            <a:pPr marR="0" lvl="0" indent="0" fontAlgn="auto">
              <a:lnSpc>
                <a:spcPct val="100000"/>
              </a:lnSpc>
              <a:spcBef>
                <a:spcPts val="200"/>
              </a:spcBef>
              <a:spcAft>
                <a:spcPts val="200"/>
              </a:spcAft>
              <a:buClrTx/>
              <a:buSzTx/>
              <a:buFontTx/>
              <a:buNone/>
              <a:tabLst/>
              <a:defRPr/>
            </a:pPr>
            <a:r>
              <a:rPr lang="en-AU" sz="1150" dirty="0">
                <a:solidFill>
                  <a:srgbClr val="3C4A60"/>
                </a:solidFill>
                <a:latin typeface="VIC" panose="00000500000000000000" pitchFamily="50" charset="0"/>
              </a:rPr>
              <a:t>Reduce fraud by using Service Victoria Identity Verification tools with different Levels of Assurance (</a:t>
            </a:r>
            <a:r>
              <a:rPr lang="en-AU" sz="1150" dirty="0" err="1">
                <a:solidFill>
                  <a:srgbClr val="3C4A60"/>
                </a:solidFill>
                <a:latin typeface="VIC" panose="00000500000000000000" pitchFamily="50" charset="0"/>
              </a:rPr>
              <a:t>LoA</a:t>
            </a:r>
            <a:r>
              <a:rPr lang="en-AU" sz="1150" dirty="0">
                <a:solidFill>
                  <a:srgbClr val="3C4A60"/>
                </a:solidFill>
                <a:latin typeface="VIC" panose="00000500000000000000" pitchFamily="50" charset="0"/>
              </a:rPr>
              <a:t>)</a:t>
            </a:r>
          </a:p>
        </p:txBody>
      </p:sp>
      <p:sp>
        <p:nvSpPr>
          <p:cNvPr id="22" name="Rectangle 21">
            <a:extLst>
              <a:ext uri="{FF2B5EF4-FFF2-40B4-BE49-F238E27FC236}">
                <a16:creationId xmlns:a16="http://schemas.microsoft.com/office/drawing/2014/main" id="{7F1F4378-1280-4EE2-16CA-84A73EF8AFBC}"/>
              </a:ext>
            </a:extLst>
          </p:cNvPr>
          <p:cNvSpPr/>
          <p:nvPr/>
        </p:nvSpPr>
        <p:spPr>
          <a:xfrm>
            <a:off x="898714" y="3823289"/>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Accounts</a:t>
            </a:r>
          </a:p>
          <a:p>
            <a:pPr>
              <a:spcBef>
                <a:spcPts val="200"/>
              </a:spcBef>
              <a:spcAft>
                <a:spcPts val="200"/>
              </a:spcAft>
              <a:defRPr/>
            </a:pPr>
            <a:r>
              <a:rPr lang="en-AU" sz="1150">
                <a:solidFill>
                  <a:srgbClr val="3C4A60"/>
                </a:solidFill>
                <a:latin typeface="VIC" panose="00000500000000000000" pitchFamily="50" charset="0"/>
              </a:rPr>
              <a:t>Authentication as a service using a simple, standardised login process</a:t>
            </a:r>
          </a:p>
        </p:txBody>
      </p:sp>
      <p:sp>
        <p:nvSpPr>
          <p:cNvPr id="29" name="Rectangle 28">
            <a:extLst>
              <a:ext uri="{FF2B5EF4-FFF2-40B4-BE49-F238E27FC236}">
                <a16:creationId xmlns:a16="http://schemas.microsoft.com/office/drawing/2014/main" id="{4CF4E604-E321-A266-B821-99ED537C728A}"/>
              </a:ext>
            </a:extLst>
          </p:cNvPr>
          <p:cNvSpPr/>
          <p:nvPr/>
        </p:nvSpPr>
        <p:spPr>
          <a:xfrm>
            <a:off x="4588080" y="3799049"/>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Business Verification</a:t>
            </a:r>
          </a:p>
          <a:p>
            <a:pPr marR="0" lvl="0" indent="0" fontAlgn="auto">
              <a:lnSpc>
                <a:spcPct val="100000"/>
              </a:lnSpc>
              <a:spcBef>
                <a:spcPts val="200"/>
              </a:spcBef>
              <a:spcAft>
                <a:spcPts val="200"/>
              </a:spcAft>
              <a:buClrTx/>
              <a:buSzTx/>
              <a:buFontTx/>
              <a:buNone/>
              <a:tabLst/>
              <a:defRPr/>
            </a:pPr>
            <a:r>
              <a:rPr lang="en-AU" sz="1150" dirty="0">
                <a:solidFill>
                  <a:srgbClr val="3C4A60"/>
                </a:solidFill>
                <a:latin typeface="VIC" panose="00000500000000000000" pitchFamily="50" charset="0"/>
              </a:rPr>
              <a:t>Australian Business Register services to check validity of business using ABN and ACN</a:t>
            </a:r>
          </a:p>
        </p:txBody>
      </p:sp>
      <p:sp>
        <p:nvSpPr>
          <p:cNvPr id="32" name="Rectangle 31">
            <a:extLst>
              <a:ext uri="{FF2B5EF4-FFF2-40B4-BE49-F238E27FC236}">
                <a16:creationId xmlns:a16="http://schemas.microsoft.com/office/drawing/2014/main" id="{C55CC739-08A4-87BB-FCD4-FA60F9090CB0}"/>
              </a:ext>
            </a:extLst>
          </p:cNvPr>
          <p:cNvSpPr/>
          <p:nvPr/>
        </p:nvSpPr>
        <p:spPr>
          <a:xfrm>
            <a:off x="925351" y="4651697"/>
            <a:ext cx="2657110"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Payments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150" b="0" i="0" u="none" strike="noStrike" kern="1200" cap="none" spc="0" normalizeH="0" baseline="0" noProof="0" dirty="0">
                <a:ln>
                  <a:noFill/>
                </a:ln>
                <a:solidFill>
                  <a:srgbClr val="3C4A60"/>
                </a:solidFill>
                <a:effectLst/>
                <a:uLnTx/>
                <a:uFillTx/>
                <a:latin typeface="VIC" panose="00000500000000000000" pitchFamily="50" charset="0"/>
                <a:ea typeface="+mn-ea"/>
                <a:cs typeface="+mn-cs"/>
              </a:rPr>
              <a:t>On-demand payments to and from the Victorian Government</a:t>
            </a:r>
            <a:endParaRPr kumimoji="0" lang="en-AU" sz="1150" b="1" i="0" u="none" strike="noStrike" kern="1200" cap="none" spc="0" normalizeH="0" baseline="0" noProof="0" dirty="0">
              <a:ln>
                <a:noFill/>
              </a:ln>
              <a:solidFill>
                <a:srgbClr val="232B39"/>
              </a:solidFill>
              <a:effectLst/>
              <a:uLnTx/>
              <a:uFillTx/>
              <a:latin typeface="VIC"/>
              <a:ea typeface="+mn-ea"/>
              <a:cs typeface="+mn-cs"/>
            </a:endParaRPr>
          </a:p>
        </p:txBody>
      </p:sp>
      <p:sp>
        <p:nvSpPr>
          <p:cNvPr id="33" name="Rectangle 32">
            <a:extLst>
              <a:ext uri="{FF2B5EF4-FFF2-40B4-BE49-F238E27FC236}">
                <a16:creationId xmlns:a16="http://schemas.microsoft.com/office/drawing/2014/main" id="{2525E057-34CD-75E1-C7EF-5FEB18F1BC95}"/>
              </a:ext>
            </a:extLst>
          </p:cNvPr>
          <p:cNvSpPr/>
          <p:nvPr/>
        </p:nvSpPr>
        <p:spPr>
          <a:xfrm>
            <a:off x="4561628" y="2862855"/>
            <a:ext cx="3083028"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National Police Check</a:t>
            </a:r>
          </a:p>
          <a:p>
            <a:pPr>
              <a:spcBef>
                <a:spcPts val="200"/>
              </a:spcBef>
              <a:spcAft>
                <a:spcPts val="200"/>
              </a:spcAft>
              <a:defRPr/>
            </a:pPr>
            <a:r>
              <a:rPr lang="en-AU" sz="1150" dirty="0">
                <a:solidFill>
                  <a:srgbClr val="3C4A60"/>
                </a:solidFill>
                <a:latin typeface="VIC" panose="00000500000000000000" pitchFamily="50" charset="0"/>
              </a:rPr>
              <a:t>Combines LOA3 identity regulatory data collection required by the Australian Crime Intelligence Commission</a:t>
            </a:r>
          </a:p>
        </p:txBody>
      </p:sp>
      <p:pic>
        <p:nvPicPr>
          <p:cNvPr id="37" name="Graphic 36" descr="Police male with solid fill">
            <a:extLst>
              <a:ext uri="{FF2B5EF4-FFF2-40B4-BE49-F238E27FC236}">
                <a16:creationId xmlns:a16="http://schemas.microsoft.com/office/drawing/2014/main" id="{895E2692-2962-5DE8-0E53-5E57DF41AE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3628" y="2928522"/>
            <a:ext cx="468000" cy="468000"/>
          </a:xfrm>
          <a:prstGeom prst="rect">
            <a:avLst/>
          </a:prstGeom>
        </p:spPr>
      </p:pic>
      <p:pic>
        <p:nvPicPr>
          <p:cNvPr id="39" name="Graphic 38" descr="Office worker female with solid fill">
            <a:extLst>
              <a:ext uri="{FF2B5EF4-FFF2-40B4-BE49-F238E27FC236}">
                <a16:creationId xmlns:a16="http://schemas.microsoft.com/office/drawing/2014/main" id="{5B89347E-8D17-945D-0E78-5DFF702BE3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710" y="3034982"/>
            <a:ext cx="468000" cy="468000"/>
          </a:xfrm>
          <a:prstGeom prst="rect">
            <a:avLst/>
          </a:prstGeom>
        </p:spPr>
      </p:pic>
      <p:pic>
        <p:nvPicPr>
          <p:cNvPr id="41" name="Graphic 40" descr="Badge Tick with solid fill">
            <a:extLst>
              <a:ext uri="{FF2B5EF4-FFF2-40B4-BE49-F238E27FC236}">
                <a16:creationId xmlns:a16="http://schemas.microsoft.com/office/drawing/2014/main" id="{4740B7D8-EAD0-6184-1D7D-875595C3DC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710" y="3773141"/>
            <a:ext cx="468000" cy="468000"/>
          </a:xfrm>
          <a:prstGeom prst="rect">
            <a:avLst/>
          </a:prstGeom>
        </p:spPr>
      </p:pic>
      <p:pic>
        <p:nvPicPr>
          <p:cNvPr id="45" name="Graphic 44" descr="Transfer1 with solid fill">
            <a:extLst>
              <a:ext uri="{FF2B5EF4-FFF2-40B4-BE49-F238E27FC236}">
                <a16:creationId xmlns:a16="http://schemas.microsoft.com/office/drawing/2014/main" id="{70593868-DF18-565D-422D-4A35ED9809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3618" y="4625213"/>
            <a:ext cx="468000" cy="468000"/>
          </a:xfrm>
          <a:prstGeom prst="rect">
            <a:avLst/>
          </a:prstGeom>
        </p:spPr>
      </p:pic>
      <p:sp>
        <p:nvSpPr>
          <p:cNvPr id="50" name="Rectangle 49">
            <a:extLst>
              <a:ext uri="{FF2B5EF4-FFF2-40B4-BE49-F238E27FC236}">
                <a16:creationId xmlns:a16="http://schemas.microsoft.com/office/drawing/2014/main" id="{FDA08A20-1563-9D86-18E2-828FE5F73D79}"/>
              </a:ext>
            </a:extLst>
          </p:cNvPr>
          <p:cNvSpPr/>
          <p:nvPr/>
        </p:nvSpPr>
        <p:spPr>
          <a:xfrm>
            <a:off x="4588080" y="4655476"/>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Income Assessment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150" b="0" i="0" u="none" strike="noStrike" kern="1200" cap="none" spc="0" normalizeH="0" baseline="0" noProof="0">
                <a:ln>
                  <a:noFill/>
                </a:ln>
                <a:solidFill>
                  <a:srgbClr val="3C4A60"/>
                </a:solidFill>
                <a:effectLst/>
                <a:uLnTx/>
                <a:uFillTx/>
                <a:latin typeface="VIC" panose="00000500000000000000" pitchFamily="50" charset="0"/>
                <a:ea typeface="+mn-ea"/>
                <a:cs typeface="+mn-cs"/>
              </a:rPr>
              <a:t>Income-based validation </a:t>
            </a:r>
            <a:endParaRPr kumimoji="0" lang="en-AU" sz="1150" b="1" i="0" u="none" strike="noStrike" kern="1200" cap="none" spc="0" normalizeH="0" baseline="0" noProof="0">
              <a:ln>
                <a:noFill/>
              </a:ln>
              <a:solidFill>
                <a:srgbClr val="232B39"/>
              </a:solidFill>
              <a:effectLst/>
              <a:uLnTx/>
              <a:uFillTx/>
              <a:latin typeface="VIC"/>
              <a:ea typeface="+mn-ea"/>
              <a:cs typeface="+mn-cs"/>
            </a:endParaRPr>
          </a:p>
        </p:txBody>
      </p:sp>
      <p:pic>
        <p:nvPicPr>
          <p:cNvPr id="52" name="Graphic 51" descr="Board Of Directors with solid fill">
            <a:extLst>
              <a:ext uri="{FF2B5EF4-FFF2-40B4-BE49-F238E27FC236}">
                <a16:creationId xmlns:a16="http://schemas.microsoft.com/office/drawing/2014/main" id="{A64CA6F8-248C-686A-8692-46419A1C74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62167" y="3718795"/>
            <a:ext cx="468000" cy="468000"/>
          </a:xfrm>
          <a:prstGeom prst="rect">
            <a:avLst/>
          </a:prstGeom>
        </p:spPr>
      </p:pic>
      <p:pic>
        <p:nvPicPr>
          <p:cNvPr id="54" name="Graphic 53" descr="Coins with solid fill">
            <a:extLst>
              <a:ext uri="{FF2B5EF4-FFF2-40B4-BE49-F238E27FC236}">
                <a16:creationId xmlns:a16="http://schemas.microsoft.com/office/drawing/2014/main" id="{EFD75F2C-1EAB-C925-D8A8-4FE743710B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78297" y="4638730"/>
            <a:ext cx="468000" cy="468000"/>
          </a:xfrm>
          <a:prstGeom prst="rect">
            <a:avLst/>
          </a:prstGeom>
        </p:spPr>
      </p:pic>
      <p:sp>
        <p:nvSpPr>
          <p:cNvPr id="9" name="Rectangle 8">
            <a:extLst>
              <a:ext uri="{FF2B5EF4-FFF2-40B4-BE49-F238E27FC236}">
                <a16:creationId xmlns:a16="http://schemas.microsoft.com/office/drawing/2014/main" id="{5F02D13C-F967-D82E-97C7-9141DD4675FC}"/>
              </a:ext>
            </a:extLst>
          </p:cNvPr>
          <p:cNvSpPr>
            <a:spLocks/>
          </p:cNvSpPr>
          <p:nvPr/>
        </p:nvSpPr>
        <p:spPr>
          <a:xfrm rot="10800000" flipH="1" flipV="1">
            <a:off x="8002932" y="3066963"/>
            <a:ext cx="3083028" cy="2599394"/>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0" marR="0" lvl="0" indent="0" algn="l" defTabSz="914349" rtl="0" eaLnBrk="1" fontAlgn="auto" latinLnBrk="0" hangingPunct="1">
              <a:lnSpc>
                <a:spcPct val="100000"/>
              </a:lnSpc>
              <a:spcBef>
                <a:spcPts val="0"/>
              </a:spcBef>
              <a:spcAft>
                <a:spcPts val="600"/>
              </a:spcAft>
              <a:buClr>
                <a:srgbClr val="D3D5D7">
                  <a:lumMod val="10000"/>
                </a:srgbClr>
              </a:buClr>
              <a:buSzPct val="120000"/>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As of December 2024:</a:t>
            </a:r>
          </a:p>
          <a:p>
            <a:pPr marL="215900" marR="0" lvl="0" indent="-215900" algn="l" defTabSz="914349" rtl="0" eaLnBrk="1" fontAlgn="auto" latinLnBrk="0" hangingPunct="1">
              <a:lnSpc>
                <a:spcPct val="100000"/>
              </a:lnSpc>
              <a:spcBef>
                <a:spcPts val="0"/>
              </a:spcBef>
              <a:spcAft>
                <a:spcPts val="600"/>
              </a:spcAft>
              <a:buClr>
                <a:srgbClr val="141516"/>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Two-thirds of Victorian adults have downloaded the Service Victoria App. </a:t>
            </a:r>
            <a:endParaRPr kumimoji="0" lang="en-US" sz="1150" b="0" i="0" u="none" strike="noStrike" kern="1200" cap="none" spc="0" normalizeH="0" baseline="0" noProof="0" dirty="0">
              <a:ln>
                <a:noFill/>
              </a:ln>
              <a:solidFill>
                <a:prstClr val="white"/>
              </a:solidFill>
              <a:effectLs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Over 30% of transactions reuse an identity that has already been created, saving regulators and applicants time and money. </a:t>
            </a:r>
            <a:endParaRPr kumimoji="0" lang="en-AU" sz="1150" b="0" i="0" u="none" strike="noStrike" kern="1200" cap="none" spc="0" normalizeH="0" baseline="0" noProof="0" dirty="0">
              <a:ln>
                <a:noFill/>
              </a:ln>
              <a:solidFill>
                <a:srgbClr val="232B39"/>
              </a:solidFill>
              <a:effectLst/>
              <a:highlight>
                <a:srgbClr val="FFFF00"/>
              </a:highligh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95% of Service Victoria customers have indicated satisfaction.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Additional </a:t>
            </a:r>
            <a:r>
              <a:rPr lang="en-AU" sz="1150" dirty="0">
                <a:solidFill>
                  <a:srgbClr val="232B39"/>
                </a:solidFill>
                <a:latin typeface="VIC"/>
                <a:cs typeface="Segoe UI"/>
              </a:rPr>
              <a:t>features have been added including </a:t>
            </a:r>
            <a:r>
              <a:rPr kumimoji="0" lang="en-AU" sz="1150" b="0" i="0" u="none" strike="noStrike" kern="1200" cap="none" spc="0" normalizeH="0" baseline="0" noProof="0" dirty="0">
                <a:ln>
                  <a:noFill/>
                </a:ln>
                <a:solidFill>
                  <a:srgbClr val="232B39"/>
                </a:solidFill>
                <a:effectLst/>
                <a:uLnTx/>
                <a:uFillTx/>
                <a:latin typeface="VIC"/>
                <a:ea typeface="+mn-ea"/>
                <a:cs typeface="Segoe UI"/>
              </a:rPr>
              <a:t>API integration and digital application forms. </a:t>
            </a:r>
          </a:p>
          <a:p>
            <a:pPr marL="1828800" marR="0" lvl="4" indent="0" algn="l" defTabSz="914349" rtl="0" eaLnBrk="1" fontAlgn="auto" latinLnBrk="0" hangingPunct="1">
              <a:lnSpc>
                <a:spcPct val="100000"/>
              </a:lnSpc>
              <a:spcBef>
                <a:spcPts val="0"/>
              </a:spcBef>
              <a:spcAft>
                <a:spcPts val="600"/>
              </a:spcAft>
              <a:buClr>
                <a:srgbClr val="141516"/>
              </a:buClr>
              <a:buSzPct val="120000"/>
              <a:buFontTx/>
              <a:buNone/>
              <a:tabLst/>
              <a:defRPr/>
            </a:pPr>
            <a:endParaRPr kumimoji="0" lang="en-AU" sz="900" b="0" i="0" u="none" strike="noStrike" kern="1200" cap="none" spc="0" normalizeH="0" baseline="0" noProof="0" dirty="0">
              <a:ln>
                <a:noFill/>
              </a:ln>
              <a:solidFill>
                <a:srgbClr val="232B39"/>
              </a:solidFill>
              <a:effectLst/>
              <a:uLnTx/>
              <a:uFillTx/>
              <a:latin typeface="VIC"/>
              <a:ea typeface="+mn-ea"/>
              <a:cs typeface="Segoe UI"/>
            </a:endParaRPr>
          </a:p>
        </p:txBody>
      </p:sp>
      <p:sp>
        <p:nvSpPr>
          <p:cNvPr id="11" name="Rectangle 10">
            <a:extLst>
              <a:ext uri="{FF2B5EF4-FFF2-40B4-BE49-F238E27FC236}">
                <a16:creationId xmlns:a16="http://schemas.microsoft.com/office/drawing/2014/main" id="{B1CA9D67-F93F-885A-600B-96583E799477}"/>
              </a:ext>
            </a:extLst>
          </p:cNvPr>
          <p:cNvSpPr>
            <a:spLocks/>
          </p:cNvSpPr>
          <p:nvPr/>
        </p:nvSpPr>
        <p:spPr>
          <a:xfrm>
            <a:off x="8002932" y="2734096"/>
            <a:ext cx="3083028" cy="354795"/>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Why Service Victoria?</a:t>
            </a:r>
          </a:p>
        </p:txBody>
      </p:sp>
      <p:sp>
        <p:nvSpPr>
          <p:cNvPr id="15" name="TextBox 14">
            <a:extLst>
              <a:ext uri="{FF2B5EF4-FFF2-40B4-BE49-F238E27FC236}">
                <a16:creationId xmlns:a16="http://schemas.microsoft.com/office/drawing/2014/main" id="{48757F4B-8AE3-D415-F3C7-3B05FBE252AC}"/>
              </a:ext>
            </a:extLst>
          </p:cNvPr>
          <p:cNvSpPr txBox="1"/>
          <p:nvPr/>
        </p:nvSpPr>
        <p:spPr>
          <a:xfrm>
            <a:off x="559426" y="5407107"/>
            <a:ext cx="7443506" cy="1096198"/>
          </a:xfrm>
          <a:prstGeom prst="rect">
            <a:avLst/>
          </a:prstGeom>
          <a:noFill/>
        </p:spPr>
        <p:txBody>
          <a:bodyPr wrap="square">
            <a:spAutoFit/>
          </a:bodyPr>
          <a:lstStyle/>
          <a:p>
            <a:pPr marL="0" marR="0" lvl="0" indent="0" algn="l" defTabSz="914400" rtl="0" eaLnBrk="1" fontAlgn="auto" latinLnBrk="0" hangingPunct="1">
              <a:lnSpc>
                <a:spcPct val="105000"/>
              </a:lnSpc>
              <a:spcBef>
                <a:spcPts val="300"/>
              </a:spcBef>
              <a:spcAft>
                <a:spcPts val="300"/>
              </a:spcAft>
              <a:buClrTx/>
              <a:buSzTx/>
              <a:buFontTx/>
              <a:buNone/>
              <a:tabLst/>
              <a:defRPr/>
            </a:pPr>
            <a:r>
              <a:rPr kumimoji="0" lang="en-AU" sz="1150" b="1" i="0" u="none" strike="noStrike" kern="1200" cap="none" spc="0" normalizeH="0" baseline="0" noProof="0" dirty="0">
                <a:ln>
                  <a:noFill/>
                </a:ln>
                <a:solidFill>
                  <a:srgbClr val="232B39"/>
                </a:solidFill>
                <a:effectLst/>
                <a:uLnTx/>
                <a:uFillTx/>
                <a:latin typeface="VIC"/>
                <a:ea typeface="+mn-ea"/>
                <a:cs typeface="Segoe UI"/>
              </a:rPr>
              <a:t>When is Service Victoria not suitable?</a:t>
            </a:r>
          </a:p>
          <a:p>
            <a:pPr marL="0" marR="0" lvl="0" indent="0" algn="l" defTabSz="914400" rtl="0" eaLnBrk="1" fontAlgn="auto" latinLnBrk="0" hangingPunct="1">
              <a:lnSpc>
                <a:spcPct val="105000"/>
              </a:lnSpc>
              <a:spcBef>
                <a:spcPts val="300"/>
              </a:spcBef>
              <a:spcAft>
                <a:spcPts val="300"/>
              </a:spcAft>
              <a:buClrTx/>
              <a:buSzTx/>
              <a:buFontTx/>
              <a:buNone/>
              <a:tabLst/>
              <a:defRPr/>
            </a:pPr>
            <a:r>
              <a:rPr lang="en-AU" sz="1150" dirty="0">
                <a:solidFill>
                  <a:srgbClr val="232B39"/>
                </a:solidFill>
                <a:latin typeface="VIC"/>
                <a:cs typeface="Segoe UI"/>
              </a:rPr>
              <a:t>Administration through Service Victoria may not be feasible in all cases. For example, when Service Victoria does not offer a specific component. Service Victoria is constantly enhancing its offerings. Regulators should engage Service Victoria to determine what role they can play in FPT administration as a first step. </a:t>
            </a:r>
            <a:endParaRPr kumimoji="0" lang="en-AU" sz="1150" b="0" i="0" u="none" strike="noStrike" kern="1200" cap="none" spc="0" normalizeH="0" baseline="0" noProof="0" dirty="0">
              <a:ln>
                <a:noFill/>
              </a:ln>
              <a:solidFill>
                <a:srgbClr val="232B39"/>
              </a:solidFill>
              <a:effectLst/>
              <a:uLnTx/>
              <a:uFillTx/>
              <a:latin typeface="VIC"/>
              <a:ea typeface="+mn-ea"/>
              <a:cs typeface="Segoe UI"/>
            </a:endParaRPr>
          </a:p>
        </p:txBody>
      </p:sp>
      <p:sp>
        <p:nvSpPr>
          <p:cNvPr id="16" name="Rectangle: Single Corner Snipped 15">
            <a:extLst>
              <a:ext uri="{FF2B5EF4-FFF2-40B4-BE49-F238E27FC236}">
                <a16:creationId xmlns:a16="http://schemas.microsoft.com/office/drawing/2014/main" id="{E46738A4-5E88-4528-B08D-7284B496B8EA}"/>
              </a:ext>
            </a:extLst>
          </p:cNvPr>
          <p:cNvSpPr/>
          <p:nvPr/>
        </p:nvSpPr>
        <p:spPr>
          <a:xfrm>
            <a:off x="559427" y="5410079"/>
            <a:ext cx="7330540" cy="1093226"/>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Tree>
    <p:extLst>
      <p:ext uri="{BB962C8B-B14F-4D97-AF65-F5344CB8AC3E}">
        <p14:creationId xmlns:p14="http://schemas.microsoft.com/office/powerpoint/2010/main" val="42835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CF89-72C3-56F1-8E92-3A77DE7A75D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84A523C-7A78-18C7-EC90-33A51250C274}"/>
              </a:ext>
            </a:extLst>
          </p:cNvPr>
          <p:cNvSpPr>
            <a:spLocks noGrp="1"/>
          </p:cNvSpPr>
          <p:nvPr>
            <p:ph type="title"/>
          </p:nvPr>
        </p:nvSpPr>
        <p:spPr>
          <a:xfrm>
            <a:off x="728081" y="163719"/>
            <a:ext cx="10515600" cy="1034638"/>
          </a:xfrm>
        </p:spPr>
        <p:txBody>
          <a:bodyPr/>
          <a:lstStyle/>
          <a:p>
            <a:r>
              <a:rPr kumimoji="0" lang="en-US" sz="3600" b="0" i="0" u="none" strike="noStrike" kern="1200" cap="none" spc="0" normalizeH="0" baseline="0" noProof="0" dirty="0">
                <a:ln>
                  <a:noFill/>
                </a:ln>
                <a:solidFill>
                  <a:srgbClr val="232B39"/>
                </a:solidFill>
                <a:effectLst/>
                <a:uLnTx/>
                <a:uFillTx/>
                <a:ea typeface="+mj-ea"/>
                <a:cs typeface="+mj-cs"/>
              </a:rPr>
              <a:t>Step </a:t>
            </a:r>
            <a:r>
              <a:rPr lang="en-US" sz="3600" dirty="0">
                <a:solidFill>
                  <a:srgbClr val="232B39"/>
                </a:solidFill>
              </a:rPr>
              <a:t>3</a:t>
            </a:r>
            <a:r>
              <a:rPr kumimoji="0" lang="en-US" sz="3600" b="0" i="0" u="none" strike="noStrike" kern="1200" cap="none" spc="0" normalizeH="0" baseline="0" noProof="0" dirty="0">
                <a:ln>
                  <a:noFill/>
                </a:ln>
                <a:solidFill>
                  <a:srgbClr val="232B39"/>
                </a:solidFill>
                <a:effectLst/>
                <a:uLnTx/>
                <a:uFillTx/>
                <a:ea typeface="+mj-ea"/>
                <a:cs typeface="+mj-cs"/>
              </a:rPr>
              <a:t>: </a:t>
            </a:r>
            <a:r>
              <a:rPr lang="en-US" sz="3600" dirty="0">
                <a:solidFill>
                  <a:srgbClr val="232B39"/>
                </a:solidFill>
              </a:rPr>
              <a:t>A</a:t>
            </a:r>
            <a:r>
              <a:rPr kumimoji="0" lang="en-US" sz="3600" b="0" i="0" u="none" strike="noStrike" kern="1200" cap="none" spc="0" normalizeH="0" baseline="0" noProof="0" dirty="0" err="1">
                <a:ln>
                  <a:noFill/>
                </a:ln>
                <a:solidFill>
                  <a:srgbClr val="232B39"/>
                </a:solidFill>
                <a:effectLst/>
                <a:uLnTx/>
                <a:uFillTx/>
                <a:ea typeface="+mj-ea"/>
                <a:cs typeface="+mj-cs"/>
              </a:rPr>
              <a:t>lternative</a:t>
            </a:r>
            <a:r>
              <a:rPr kumimoji="0" lang="en-US" sz="3600" b="0" i="0" u="none" strike="noStrike" kern="1200" cap="none" spc="0" normalizeH="0" baseline="0" noProof="0" dirty="0">
                <a:ln>
                  <a:noFill/>
                </a:ln>
                <a:solidFill>
                  <a:srgbClr val="232B39"/>
                </a:solidFill>
                <a:effectLst/>
                <a:uLnTx/>
                <a:uFillTx/>
                <a:ea typeface="+mj-ea"/>
                <a:cs typeface="+mj-cs"/>
              </a:rPr>
              <a:t> digital options</a:t>
            </a:r>
            <a:endParaRPr lang="en-AU" dirty="0"/>
          </a:p>
        </p:txBody>
      </p:sp>
      <p:sp>
        <p:nvSpPr>
          <p:cNvPr id="25" name="Rectangle 24">
            <a:extLst>
              <a:ext uri="{FF2B5EF4-FFF2-40B4-BE49-F238E27FC236}">
                <a16:creationId xmlns:a16="http://schemas.microsoft.com/office/drawing/2014/main" id="{3415195E-9632-D829-96BB-E24677DC7B2D}"/>
              </a:ext>
            </a:extLst>
          </p:cNvPr>
          <p:cNvSpPr/>
          <p:nvPr/>
        </p:nvSpPr>
        <p:spPr>
          <a:xfrm>
            <a:off x="594853" y="1907381"/>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3B3002F9-9232-3860-E4BD-129ECB788D6A}"/>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C11647E0-4FB8-8D85-C619-617EFCC8CA77}"/>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B6253CD7-4067-B631-D90A-0E7B6C1CE0E9}"/>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3</a:t>
              </a:r>
              <a:r>
                <a:rPr lang="en-AU" sz="1100" b="1">
                  <a:solidFill>
                    <a:srgbClr val="232B39"/>
                  </a:solidFill>
                  <a:latin typeface="VIC"/>
                </a:rPr>
                <a:t>: Alternative digital options</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9B5B4DFE-8723-E0F6-817E-65C58D146A58}"/>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4D872BCD-D495-64D2-ED97-23BC04DA81DE}"/>
              </a:ext>
            </a:extLst>
          </p:cNvPr>
          <p:cNvSpPr/>
          <p:nvPr/>
        </p:nvSpPr>
        <p:spPr>
          <a:xfrm>
            <a:off x="629173" y="1173255"/>
            <a:ext cx="10456787" cy="73768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3C305D70-8D4D-C02A-ED62-3E74F0627F62}"/>
              </a:ext>
            </a:extLst>
          </p:cNvPr>
          <p:cNvSpPr txBox="1"/>
          <p:nvPr/>
        </p:nvSpPr>
        <p:spPr>
          <a:xfrm>
            <a:off x="704849" y="1245006"/>
            <a:ext cx="10305434" cy="8822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600" b="0" i="0" u="none" strike="noStrike" kern="1200" cap="none" spc="0" normalizeH="0" baseline="0" noProof="0" dirty="0">
                <a:ln>
                  <a:noFill/>
                </a:ln>
                <a:solidFill>
                  <a:srgbClr val="232B39"/>
                </a:solidFill>
                <a:effectLst/>
                <a:uLnTx/>
                <a:uFillTx/>
                <a:latin typeface="VIC"/>
                <a:ea typeface="+mn-ea"/>
                <a:cs typeface="+mn-cs"/>
              </a:rPr>
              <a:t>Where Service Victoria does not offer the necessary FPT components, regulators should look at alternative digital options which align with the best practice principles. </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13" name="TextBox 12">
            <a:extLst>
              <a:ext uri="{FF2B5EF4-FFF2-40B4-BE49-F238E27FC236}">
                <a16:creationId xmlns:a16="http://schemas.microsoft.com/office/drawing/2014/main" id="{CA431E81-EBC1-E4FA-F698-873A857FCE0B}"/>
              </a:ext>
            </a:extLst>
          </p:cNvPr>
          <p:cNvSpPr txBox="1"/>
          <p:nvPr/>
        </p:nvSpPr>
        <p:spPr>
          <a:xfrm>
            <a:off x="574313" y="1992942"/>
            <a:ext cx="4314967" cy="307777"/>
          </a:xfrm>
          <a:prstGeom prst="rect">
            <a:avLst/>
          </a:prstGeom>
          <a:noFill/>
        </p:spPr>
        <p:txBody>
          <a:bodyPr wrap="square">
            <a:spAutoFit/>
          </a:bodyPr>
          <a:lstStyle/>
          <a:p>
            <a:r>
              <a:rPr kumimoji="0" lang="en-AU" sz="1400" b="0" i="0" u="none" strike="noStrike" kern="1200" cap="none" spc="0" normalizeH="0" baseline="0" noProof="0">
                <a:ln>
                  <a:noFill/>
                </a:ln>
                <a:effectLst/>
                <a:uLnTx/>
                <a:uFillTx/>
                <a:latin typeface="VIC SemiBold"/>
                <a:ea typeface="+mn-ea"/>
                <a:cs typeface="Segoe UI" panose="020B0502040204020203" pitchFamily="34" charset="0"/>
              </a:rPr>
              <a:t>Internal digital administration</a:t>
            </a:r>
            <a:endParaRPr lang="en-AU" sz="1400"/>
          </a:p>
        </p:txBody>
      </p:sp>
      <p:sp>
        <p:nvSpPr>
          <p:cNvPr id="16" name="TextBox 15">
            <a:extLst>
              <a:ext uri="{FF2B5EF4-FFF2-40B4-BE49-F238E27FC236}">
                <a16:creationId xmlns:a16="http://schemas.microsoft.com/office/drawing/2014/main" id="{E20BE37D-1FCB-A83A-3CE8-8A0D727B25F6}"/>
              </a:ext>
            </a:extLst>
          </p:cNvPr>
          <p:cNvSpPr txBox="1"/>
          <p:nvPr/>
        </p:nvSpPr>
        <p:spPr>
          <a:xfrm>
            <a:off x="555866" y="2386280"/>
            <a:ext cx="5067062" cy="1838965"/>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Where a regulator has the relevant internal capability to administer FPTs digitally (</a:t>
            </a:r>
            <a:r>
              <a:rPr kumimoji="0" lang="en-AU" sz="1150" b="0" i="0" u="none" strike="noStrike" kern="1200" cap="none" spc="0" normalizeH="0" baseline="0" noProof="0" dirty="0" err="1">
                <a:ln>
                  <a:noFill/>
                </a:ln>
                <a:solidFill>
                  <a:srgbClr val="232B39"/>
                </a:solidFill>
                <a:effectLst/>
                <a:uLnTx/>
                <a:uFillTx/>
                <a:latin typeface="VIC"/>
                <a:ea typeface="+mn-ea"/>
                <a:cs typeface="Segoe UI"/>
              </a:rPr>
              <a:t>e.g</a:t>
            </a:r>
            <a:r>
              <a:rPr lang="en-AU" sz="1150" dirty="0">
                <a:solidFill>
                  <a:srgbClr val="232B39"/>
                </a:solidFill>
                <a:latin typeface="VIC"/>
                <a:cs typeface="Segoe UI"/>
              </a:rPr>
              <a:t>. through internal systems) this should be considered against outsourcing to a third party.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Internal digital administration will not be feasible in several cases</a:t>
            </a:r>
            <a:r>
              <a:rPr lang="en-AU" sz="1150" dirty="0">
                <a:solidFill>
                  <a:srgbClr val="232B39"/>
                </a:solidFill>
                <a:latin typeface="VIC"/>
                <a:cs typeface="Segoe UI"/>
              </a:rPr>
              <a:t>. For example, in verifying an identity or in assessing an applicant's criminal and/or credit history. </a:t>
            </a:r>
            <a:endParaRPr kumimoji="0" lang="en-AU" sz="1150" b="0" i="0" u="none" strike="noStrike" kern="1200" cap="none" spc="0" normalizeH="0" baseline="0" noProof="0" dirty="0">
              <a:ln>
                <a:noFill/>
              </a:ln>
              <a:solidFill>
                <a:srgbClr val="232B39"/>
              </a:solidFill>
              <a:effectLs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cs typeface="Segoe UI"/>
              </a:rPr>
              <a:t>Regulators should undertake a cost-effectiveness analysis to determine if in house digital administration is preferable to third party. </a:t>
            </a:r>
            <a:endParaRPr lang="en-AU" sz="1100" dirty="0">
              <a:solidFill>
                <a:srgbClr val="232B39"/>
              </a:solidFill>
              <a:latin typeface="VIC"/>
              <a:cs typeface="Segoe UI"/>
            </a:endParaRPr>
          </a:p>
        </p:txBody>
      </p:sp>
      <p:sp>
        <p:nvSpPr>
          <p:cNvPr id="21" name="TextBox 20">
            <a:extLst>
              <a:ext uri="{FF2B5EF4-FFF2-40B4-BE49-F238E27FC236}">
                <a16:creationId xmlns:a16="http://schemas.microsoft.com/office/drawing/2014/main" id="{6BD0184A-8C10-1133-360A-637B6293029B}"/>
              </a:ext>
            </a:extLst>
          </p:cNvPr>
          <p:cNvSpPr txBox="1"/>
          <p:nvPr/>
        </p:nvSpPr>
        <p:spPr>
          <a:xfrm>
            <a:off x="5690656" y="1992942"/>
            <a:ext cx="6321056" cy="307777"/>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kumimoji="0" lang="en-AU" sz="1400" i="0" u="none" strike="noStrike" kern="1200" cap="none" spc="0" normalizeH="0" baseline="0" noProof="0" dirty="0">
                <a:ln>
                  <a:noFill/>
                </a:ln>
                <a:solidFill>
                  <a:srgbClr val="232B39"/>
                </a:solidFill>
                <a:effectLst/>
                <a:uLnTx/>
                <a:uFillTx/>
                <a:latin typeface="+mj-lt"/>
                <a:ea typeface="+mn-lt"/>
                <a:cs typeface="Segoe UI"/>
              </a:rPr>
              <a:t>Third-party digital administration</a:t>
            </a:r>
            <a:endParaRPr kumimoji="0" lang="en-AU" sz="1400" b="1" i="0" u="none" strike="noStrike" kern="1200" cap="none" spc="0" normalizeH="0" baseline="0" noProof="0" dirty="0">
              <a:ln>
                <a:noFill/>
              </a:ln>
              <a:solidFill>
                <a:srgbClr val="232B39"/>
              </a:solidFill>
              <a:effectLst/>
              <a:uLnTx/>
              <a:uFillTx/>
              <a:latin typeface="VIC"/>
              <a:ea typeface="+mn-lt"/>
              <a:cs typeface="Segoe UI"/>
            </a:endParaRPr>
          </a:p>
        </p:txBody>
      </p:sp>
      <p:sp>
        <p:nvSpPr>
          <p:cNvPr id="23" name="TextBox 22">
            <a:extLst>
              <a:ext uri="{FF2B5EF4-FFF2-40B4-BE49-F238E27FC236}">
                <a16:creationId xmlns:a16="http://schemas.microsoft.com/office/drawing/2014/main" id="{4D0730DF-75BD-A864-082C-E4ABB2727B21}"/>
              </a:ext>
            </a:extLst>
          </p:cNvPr>
          <p:cNvSpPr txBox="1"/>
          <p:nvPr/>
        </p:nvSpPr>
        <p:spPr>
          <a:xfrm>
            <a:off x="5681111" y="2314483"/>
            <a:ext cx="5355459" cy="2446824"/>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ea typeface="+mn-ea"/>
                <a:cs typeface="Segoe UI"/>
              </a:rPr>
              <a:t>Third party providers which offer common, cost-effective FPT components which align with best-practice principles should be explored.</a:t>
            </a:r>
            <a:endParaRPr kumimoji="0" lang="en-US" sz="1150" b="0" i="0" u="none" strike="noStrike" kern="1200" cap="none" spc="0" normalizeH="0" baseline="0" noProof="0" dirty="0">
              <a:ln>
                <a:noFill/>
              </a:ln>
              <a:solidFill>
                <a:prstClr val="white"/>
              </a:solidFill>
              <a:effectLst/>
              <a:uLnTx/>
              <a:uFillTx/>
              <a:ea typeface="+mn-ea"/>
              <a:cs typeface="+mn-cs"/>
            </a:endParaRPr>
          </a:p>
          <a:p>
            <a:pPr marL="215900" indent="-215900" defTabSz="914349">
              <a:spcAft>
                <a:spcPts val="600"/>
              </a:spcAft>
              <a:buClr>
                <a:srgbClr val="141516"/>
              </a:buClr>
              <a:buSzPct val="120000"/>
              <a:buFont typeface="Arial" panose="020B0604020202020204" pitchFamily="34" charset="0"/>
              <a:buChar char="•"/>
              <a:defRPr/>
            </a:pPr>
            <a:r>
              <a:rPr kumimoji="0" lang="en-AU" sz="1150" b="0" i="0" u="none" strike="noStrike" kern="1200" cap="none" spc="0" normalizeH="0" baseline="0" noProof="0" dirty="0">
                <a:ln>
                  <a:noFill/>
                </a:ln>
                <a:solidFill>
                  <a:srgbClr val="232B39"/>
                </a:solidFill>
                <a:effectLst/>
                <a:uLnTx/>
                <a:uFillTx/>
                <a:ea typeface="+mn-ea"/>
                <a:cs typeface="Segoe UI"/>
              </a:rPr>
              <a:t>Many third-party providers offer administration of distinct components of FPTs as well as full suite offerings (multiple components). </a:t>
            </a:r>
          </a:p>
          <a:p>
            <a:pPr marL="215900" indent="-215900" defTabSz="914349">
              <a:spcAft>
                <a:spcPts val="600"/>
              </a:spcAft>
              <a:buClr>
                <a:srgbClr val="141516"/>
              </a:buClr>
              <a:buSzPct val="120000"/>
              <a:buFont typeface="Arial" panose="020B0604020202020204" pitchFamily="34" charset="0"/>
              <a:buChar char="•"/>
              <a:defRPr/>
            </a:pPr>
            <a:r>
              <a:rPr lang="en-AU" sz="1150" dirty="0">
                <a:solidFill>
                  <a:srgbClr val="232B39"/>
                </a:solidFill>
                <a:cs typeface="Segoe UI"/>
              </a:rPr>
              <a:t>Integration of third-party services into internal digital systems can enhance efficiency savings and deliver additional benefits to businesses. </a:t>
            </a:r>
            <a:endParaRPr kumimoji="0" lang="en-AU" sz="1150" b="0" i="0" u="none" strike="noStrike" kern="1200" cap="none" spc="0" normalizeH="0" baseline="0" noProof="0" dirty="0">
              <a:ln>
                <a:noFill/>
              </a:ln>
              <a:solidFill>
                <a:srgbClr val="232B39"/>
              </a:solidFill>
              <a:effectLst/>
              <a:uLnTx/>
              <a:uFillTx/>
              <a:ea typeface="+mn-ea"/>
              <a:cs typeface="Segoe UI"/>
            </a:endParaRPr>
          </a:p>
          <a:p>
            <a:pPr marL="215900" indent="-215900" defTabSz="914349">
              <a:spcAft>
                <a:spcPts val="600"/>
              </a:spcAft>
              <a:buClr>
                <a:srgbClr val="141516"/>
              </a:buClr>
              <a:buSzPct val="120000"/>
              <a:buFont typeface="Arial" panose="020B0604020202020204" pitchFamily="34" charset="0"/>
              <a:buChar char="•"/>
              <a:defRPr/>
            </a:pPr>
            <a:r>
              <a:rPr lang="en-AU" sz="1150" dirty="0">
                <a:solidFill>
                  <a:srgbClr val="232B39"/>
                </a:solidFill>
                <a:cs typeface="Segoe UI"/>
              </a:rPr>
              <a:t>The potential to leverage </a:t>
            </a:r>
            <a:r>
              <a:rPr lang="en-AU" sz="1150" dirty="0">
                <a:solidFill>
                  <a:srgbClr val="232B39"/>
                </a:solidFill>
                <a:cs typeface="Segoe UI"/>
                <a:hlinkClick r:id="rId3"/>
              </a:rPr>
              <a:t>State Purchase Contracts </a:t>
            </a:r>
            <a:r>
              <a:rPr lang="en-AU" sz="1150" dirty="0">
                <a:solidFill>
                  <a:srgbClr val="232B39"/>
                </a:solidFill>
                <a:cs typeface="Segoe UI"/>
              </a:rPr>
              <a:t>(agreements negotiated with suppliers on behalf of the broader Victorian Government)  to achieve operating savings should be explored. </a:t>
            </a:r>
            <a:endParaRPr lang="en-AU" sz="1150" dirty="0">
              <a:solidFill>
                <a:prstClr val="white"/>
              </a:solidFill>
            </a:endParaRPr>
          </a:p>
        </p:txBody>
      </p:sp>
      <p:sp>
        <p:nvSpPr>
          <p:cNvPr id="24" name="Rectangle: Single Corner Snipped 23">
            <a:extLst>
              <a:ext uri="{FF2B5EF4-FFF2-40B4-BE49-F238E27FC236}">
                <a16:creationId xmlns:a16="http://schemas.microsoft.com/office/drawing/2014/main" id="{3A957D9B-DC8D-C17B-81C2-24350AA3BF2E}"/>
              </a:ext>
            </a:extLst>
          </p:cNvPr>
          <p:cNvSpPr/>
          <p:nvPr/>
        </p:nvSpPr>
        <p:spPr>
          <a:xfrm>
            <a:off x="649711" y="5080041"/>
            <a:ext cx="10436248" cy="1391246"/>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2" name="TextBox 11">
            <a:extLst>
              <a:ext uri="{FF2B5EF4-FFF2-40B4-BE49-F238E27FC236}">
                <a16:creationId xmlns:a16="http://schemas.microsoft.com/office/drawing/2014/main" id="{57C4BEE1-5005-4366-6AC2-9E79E0C1A3C6}"/>
              </a:ext>
            </a:extLst>
          </p:cNvPr>
          <p:cNvSpPr txBox="1"/>
          <p:nvPr/>
        </p:nvSpPr>
        <p:spPr>
          <a:xfrm>
            <a:off x="728080" y="5135675"/>
            <a:ext cx="10357879" cy="276999"/>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141516"/>
              </a:buClr>
              <a:buSzPct val="120000"/>
              <a:tabLst/>
              <a:defRPr/>
            </a:pPr>
            <a:r>
              <a:rPr kumimoji="0" lang="en-AU" sz="1200" b="1" i="0" u="none" strike="noStrike" kern="1200" cap="none" spc="0" normalizeH="0" baseline="0" noProof="0" dirty="0">
                <a:ln>
                  <a:noFill/>
                </a:ln>
                <a:solidFill>
                  <a:srgbClr val="232B39"/>
                </a:solidFill>
                <a:effectLst/>
                <a:uLnTx/>
                <a:uFillTx/>
                <a:latin typeface="VIC"/>
                <a:ea typeface="+mn-ea"/>
                <a:cs typeface="Segoe UI"/>
              </a:rPr>
              <a:t>The below resources have been compiled for regulators exploring third-party FPT providers</a:t>
            </a:r>
            <a:r>
              <a:rPr kumimoji="0" lang="en-AU" sz="1200" b="0" i="0" u="none" strike="noStrike" kern="1200" cap="none" spc="0" normalizeH="0" baseline="0" noProof="0" dirty="0">
                <a:ln>
                  <a:noFill/>
                </a:ln>
                <a:solidFill>
                  <a:srgbClr val="232B39"/>
                </a:solidFill>
                <a:effectLst/>
                <a:uLnTx/>
                <a:uFillTx/>
                <a:latin typeface="VIC"/>
                <a:ea typeface="+mn-ea"/>
                <a:cs typeface="Segoe UI"/>
              </a:rPr>
              <a:t>:</a:t>
            </a:r>
            <a:endParaRPr kumimoji="0" lang="en-US" sz="1200" b="0" i="0" u="none" strike="noStrike" kern="1200" cap="none" spc="0" normalizeH="0" baseline="0" noProof="0" dirty="0">
              <a:ln>
                <a:noFill/>
              </a:ln>
              <a:solidFill>
                <a:srgbClr val="232B39"/>
              </a:solidFill>
              <a:effectLst/>
              <a:uLnTx/>
              <a:uFillTx/>
              <a:latin typeface="VIC"/>
              <a:ea typeface="+mn-ea"/>
              <a:cs typeface="Segoe UI"/>
            </a:endParaRPr>
          </a:p>
        </p:txBody>
      </p:sp>
      <p:graphicFrame>
        <p:nvGraphicFramePr>
          <p:cNvPr id="14" name="Table 13">
            <a:extLst>
              <a:ext uri="{FF2B5EF4-FFF2-40B4-BE49-F238E27FC236}">
                <a16:creationId xmlns:a16="http://schemas.microsoft.com/office/drawing/2014/main" id="{99830154-78B4-B0D7-9301-8B99DFF8E94C}"/>
              </a:ext>
            </a:extLst>
          </p:cNvPr>
          <p:cNvGraphicFramePr>
            <a:graphicFrameLocks noGrp="1"/>
          </p:cNvGraphicFramePr>
          <p:nvPr>
            <p:extLst>
              <p:ext uri="{D42A27DB-BD31-4B8C-83A1-F6EECF244321}">
                <p14:modId xmlns:p14="http://schemas.microsoft.com/office/powerpoint/2010/main" val="2184875996"/>
              </p:ext>
            </p:extLst>
          </p:nvPr>
        </p:nvGraphicFramePr>
        <p:xfrm>
          <a:off x="704849" y="5454409"/>
          <a:ext cx="9807278" cy="769620"/>
        </p:xfrm>
        <a:graphic>
          <a:graphicData uri="http://schemas.openxmlformats.org/drawingml/2006/table">
            <a:tbl>
              <a:tblPr firstRow="1" bandRow="1">
                <a:tableStyleId>{5C22544A-7EE6-4342-B048-85BDC9FD1C3A}</a:tableStyleId>
              </a:tblPr>
              <a:tblGrid>
                <a:gridCol w="4903639">
                  <a:extLst>
                    <a:ext uri="{9D8B030D-6E8A-4147-A177-3AD203B41FA5}">
                      <a16:colId xmlns:a16="http://schemas.microsoft.com/office/drawing/2014/main" val="1237160397"/>
                    </a:ext>
                  </a:extLst>
                </a:gridCol>
                <a:gridCol w="4903639">
                  <a:extLst>
                    <a:ext uri="{9D8B030D-6E8A-4147-A177-3AD203B41FA5}">
                      <a16:colId xmlns:a16="http://schemas.microsoft.com/office/drawing/2014/main" val="1175340570"/>
                    </a:ext>
                  </a:extLst>
                </a:gridCol>
              </a:tblGrid>
              <a:tr h="708190">
                <a:tc>
                  <a:txBody>
                    <a:bodyPr/>
                    <a:lstStyle/>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rPr>
                        <a:t>RegTech Procurement Guidance (under development)</a:t>
                      </a:r>
                      <a:endParaRPr kumimoji="0" lang="en-US" sz="1150" b="0" i="0" u="none" strike="noStrike" kern="1200" cap="none" spc="0" normalizeH="0" baseline="0" noProof="0" dirty="0">
                        <a:ln>
                          <a:noFill/>
                        </a:ln>
                        <a:solidFill>
                          <a:srgbClr val="232B39"/>
                        </a:solidFill>
                        <a:effectLst/>
                        <a:uLnTx/>
                        <a:uFillTx/>
                        <a:latin typeface="+mn-lt"/>
                        <a:ea typeface="+mn-ea"/>
                        <a:cs typeface="Segoe UI" panose="020B0502040204020203" pitchFamily="34" charset="0"/>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4"/>
                        </a:rPr>
                        <a:t>Model Legislative Provisions – Fit and Proper Tests</a:t>
                      </a:r>
                      <a:endParaRPr kumimoji="0" lang="en-US" sz="1150" b="0" i="0" u="none" strike="noStrike" kern="1200" cap="none" spc="0" normalizeH="0" baseline="0" noProof="0" dirty="0">
                        <a:ln>
                          <a:noFill/>
                        </a:ln>
                        <a:solidFill>
                          <a:srgbClr val="232B39"/>
                        </a:solidFill>
                        <a:effectLst/>
                        <a:uLnTx/>
                        <a:uFillTx/>
                        <a:latin typeface="+mn-lt"/>
                        <a:ea typeface="+mn-ea"/>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3"/>
                        </a:rPr>
                        <a:t>Buying for Victoria</a:t>
                      </a:r>
                      <a:endParaRPr lang="en-AU" sz="1150" dirty="0"/>
                    </a:p>
                  </a:txBody>
                  <a:tcPr>
                    <a:solidFill>
                      <a:schemeClr val="bg1"/>
                    </a:solidFill>
                  </a:tcPr>
                </a:tc>
                <a:tc>
                  <a:txBody>
                    <a:bodyPr/>
                    <a:lstStyle/>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3"/>
                        </a:rPr>
                        <a:t>Buying for Victoria – State purchase contracts and registers</a:t>
                      </a:r>
                      <a:endParaRPr kumimoji="0" lang="en-AU" sz="1150" b="0" i="0" u="none" strike="noStrike" kern="1200" cap="none" spc="0" normalizeH="0" baseline="0" noProof="0" dirty="0">
                        <a:ln>
                          <a:noFill/>
                        </a:ln>
                        <a:solidFill>
                          <a:srgbClr val="232B39"/>
                        </a:solidFill>
                        <a:effectLst/>
                        <a:uLnTx/>
                        <a:uFillTx/>
                        <a:latin typeface="+mn-lt"/>
                        <a:ea typeface="+mn-ea"/>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150" b="0" dirty="0">
                          <a:solidFill>
                            <a:srgbClr val="232B39"/>
                          </a:solidFill>
                          <a:latin typeface="+mn-lt"/>
                          <a:cs typeface="Segoe UI"/>
                          <a:hlinkClick r:id="rId5"/>
                        </a:rPr>
                        <a:t>Buying for Victoria – Digital Marketplace </a:t>
                      </a:r>
                      <a:endParaRPr lang="en-AU" sz="1150" b="0" dirty="0">
                        <a:solidFill>
                          <a:srgbClr val="232B39"/>
                        </a:solidFill>
                        <a:latin typeface="+mn-lt"/>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150" b="0" dirty="0">
                          <a:solidFill>
                            <a:srgbClr val="232B39"/>
                          </a:solidFill>
                          <a:latin typeface="+mn-lt"/>
                          <a:cs typeface="Segoe UI"/>
                          <a:hlinkClick r:id="rId6"/>
                        </a:rPr>
                        <a:t>Cyber Security in the Victorian Government</a:t>
                      </a:r>
                      <a:endParaRPr lang="en-AU" sz="1150" b="0" dirty="0"/>
                    </a:p>
                  </a:txBody>
                  <a:tcPr>
                    <a:solidFill>
                      <a:schemeClr val="bg1"/>
                    </a:solidFill>
                  </a:tcPr>
                </a:tc>
                <a:extLst>
                  <a:ext uri="{0D108BD9-81ED-4DB2-BD59-A6C34878D82A}">
                    <a16:rowId xmlns:a16="http://schemas.microsoft.com/office/drawing/2014/main" val="626868675"/>
                  </a:ext>
                </a:extLst>
              </a:tr>
            </a:tbl>
          </a:graphicData>
        </a:graphic>
      </p:graphicFrame>
    </p:spTree>
    <p:extLst>
      <p:ext uri="{BB962C8B-B14F-4D97-AF65-F5344CB8AC3E}">
        <p14:creationId xmlns:p14="http://schemas.microsoft.com/office/powerpoint/2010/main" val="149632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429080" y="1709739"/>
            <a:ext cx="4918369" cy="1719262"/>
          </a:xfrm>
        </p:spPr>
        <p:txBody>
          <a:bodyPr/>
          <a:lstStyle/>
          <a:p>
            <a:r>
              <a:rPr lang="en-AU" dirty="0"/>
              <a:t>Appendices</a:t>
            </a:r>
          </a:p>
        </p:txBody>
      </p:sp>
      <p:sp>
        <p:nvSpPr>
          <p:cNvPr id="4" name="Text Placeholder 3">
            <a:extLst>
              <a:ext uri="{FF2B5EF4-FFF2-40B4-BE49-F238E27FC236}">
                <a16:creationId xmlns:a16="http://schemas.microsoft.com/office/drawing/2014/main" id="{0A56FE42-C4AC-3FAB-E098-FD0F96451771}"/>
              </a:ext>
            </a:extLst>
          </p:cNvPr>
          <p:cNvSpPr>
            <a:spLocks noGrp="1"/>
          </p:cNvSpPr>
          <p:nvPr>
            <p:ph type="body" idx="1"/>
          </p:nvPr>
        </p:nvSpPr>
        <p:spPr>
          <a:xfrm>
            <a:off x="7048500" y="3552825"/>
            <a:ext cx="4305300" cy="1423988"/>
          </a:xfrm>
        </p:spPr>
        <p:txBody>
          <a:bodyPr/>
          <a:lstStyle/>
          <a:p>
            <a:r>
              <a:rPr lang="en-AU" sz="2000"/>
              <a:t>Appendix A: Definitions and key information</a:t>
            </a:r>
            <a:br>
              <a:rPr lang="en-AU" sz="2000"/>
            </a:br>
            <a:r>
              <a:rPr lang="en-AU" sz="2000"/>
              <a:t>Appendix B: Common permission features</a:t>
            </a:r>
          </a:p>
        </p:txBody>
      </p:sp>
      <p:sp>
        <p:nvSpPr>
          <p:cNvPr id="2" name="Slide Number Placeholder 1">
            <a:extLst>
              <a:ext uri="{FF2B5EF4-FFF2-40B4-BE49-F238E27FC236}">
                <a16:creationId xmlns:a16="http://schemas.microsoft.com/office/drawing/2014/main" id="{3A25CB9A-D3D0-B65F-1EA8-AB35D073B1A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27</a:t>
            </a:fld>
            <a:endParaRPr lang="en-AU"/>
          </a:p>
        </p:txBody>
      </p:sp>
    </p:spTree>
    <p:extLst>
      <p:ext uri="{BB962C8B-B14F-4D97-AF65-F5344CB8AC3E}">
        <p14:creationId xmlns:p14="http://schemas.microsoft.com/office/powerpoint/2010/main" val="317157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lp with solid fill">
            <a:extLst>
              <a:ext uri="{FF2B5EF4-FFF2-40B4-BE49-F238E27FC236}">
                <a16:creationId xmlns:a16="http://schemas.microsoft.com/office/drawing/2014/main" id="{427EAF32-6E55-84FC-7E88-1D8997858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295" y="56148"/>
            <a:ext cx="689810" cy="689810"/>
          </a:xfrm>
          <a:prstGeom prst="rect">
            <a:avLst/>
          </a:prstGeom>
        </p:spPr>
      </p:pic>
      <p:sp>
        <p:nvSpPr>
          <p:cNvPr id="10" name="Rectangle 9">
            <a:extLst>
              <a:ext uri="{FF2B5EF4-FFF2-40B4-BE49-F238E27FC236}">
                <a16:creationId xmlns:a16="http://schemas.microsoft.com/office/drawing/2014/main" id="{1410D3EC-CA3A-570E-8CB4-D5E8E1CC60B3}"/>
              </a:ext>
            </a:extLst>
          </p:cNvPr>
          <p:cNvSpPr/>
          <p:nvPr/>
        </p:nvSpPr>
        <p:spPr>
          <a:xfrm>
            <a:off x="633663" y="1652337"/>
            <a:ext cx="1668379"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2" name="Table 2">
            <a:extLst>
              <a:ext uri="{FF2B5EF4-FFF2-40B4-BE49-F238E27FC236}">
                <a16:creationId xmlns:a16="http://schemas.microsoft.com/office/drawing/2014/main" id="{DA13F646-06BF-1280-9F89-31C2FA3BD561}"/>
              </a:ext>
            </a:extLst>
          </p:cNvPr>
          <p:cNvGraphicFramePr>
            <a:graphicFrameLocks noGrp="1"/>
          </p:cNvGraphicFramePr>
          <p:nvPr>
            <p:extLst>
              <p:ext uri="{D42A27DB-BD31-4B8C-83A1-F6EECF244321}">
                <p14:modId xmlns:p14="http://schemas.microsoft.com/office/powerpoint/2010/main" val="3935087653"/>
              </p:ext>
            </p:extLst>
          </p:nvPr>
        </p:nvGraphicFramePr>
        <p:xfrm>
          <a:off x="695326" y="1240304"/>
          <a:ext cx="10440988" cy="4912846"/>
        </p:xfrm>
        <a:graphic>
          <a:graphicData uri="http://schemas.openxmlformats.org/drawingml/2006/table">
            <a:tbl>
              <a:tblPr firstCol="1" bandRow="1">
                <a:tableStyleId>{F2DE63D5-997A-4646-A377-4702673A728D}</a:tableStyleId>
              </a:tblPr>
              <a:tblGrid>
                <a:gridCol w="1692152">
                  <a:extLst>
                    <a:ext uri="{9D8B030D-6E8A-4147-A177-3AD203B41FA5}">
                      <a16:colId xmlns:a16="http://schemas.microsoft.com/office/drawing/2014/main" val="490294265"/>
                    </a:ext>
                  </a:extLst>
                </a:gridCol>
                <a:gridCol w="8748836">
                  <a:extLst>
                    <a:ext uri="{9D8B030D-6E8A-4147-A177-3AD203B41FA5}">
                      <a16:colId xmlns:a16="http://schemas.microsoft.com/office/drawing/2014/main" val="475448668"/>
                    </a:ext>
                  </a:extLst>
                </a:gridCol>
              </a:tblGrid>
              <a:tr h="558980">
                <a:tc>
                  <a:txBody>
                    <a:bodyPr/>
                    <a:lstStyle/>
                    <a:p>
                      <a:r>
                        <a:rPr kumimoji="0" lang="en-AU" sz="1100" b="1" u="none" strike="noStrike" kern="1200" cap="none" spc="0" normalizeH="0" baseline="0" noProof="0">
                          <a:ln>
                            <a:noFill/>
                          </a:ln>
                          <a:solidFill>
                            <a:schemeClr val="tx1"/>
                          </a:solidFill>
                          <a:effectLst/>
                          <a:uLnTx/>
                          <a:uFillTx/>
                        </a:rPr>
                        <a:t>Fit and Proper Test</a:t>
                      </a:r>
                    </a:p>
                  </a:txBody>
                  <a:tcPr marL="72000" marR="72000">
                    <a:solidFill>
                      <a:srgbClr val="EAEAEA"/>
                    </a:solidFill>
                  </a:tcPr>
                </a:tc>
                <a:tc>
                  <a:txBody>
                    <a:bodyPr/>
                    <a:lstStyle/>
                    <a:p>
                      <a:r>
                        <a:rPr lang="en-AU" sz="1100" b="0" dirty="0">
                          <a:solidFill>
                            <a:schemeClr val="tx1"/>
                          </a:solidFill>
                        </a:rPr>
                        <a:t>Fit and Proper Tests (FPTs) (also called Fit and Proper Person Tests) are a method of pre-screening applicants to assess their suitability for undertaking a regulated activity. </a:t>
                      </a:r>
                      <a:r>
                        <a:rPr lang="en-US" sz="1100" b="0" dirty="0">
                          <a:solidFill>
                            <a:schemeClr val="tx1"/>
                          </a:solidFill>
                        </a:rPr>
                        <a:t>FPTs may also be performed during the lifetime of a permission to ensure necessary standards and conditions continue to be met. </a:t>
                      </a:r>
                    </a:p>
                  </a:txBody>
                  <a:tcPr marL="72000" marR="72000"/>
                </a:tc>
                <a:extLst>
                  <a:ext uri="{0D108BD9-81ED-4DB2-BD59-A6C34878D82A}">
                    <a16:rowId xmlns:a16="http://schemas.microsoft.com/office/drawing/2014/main" val="1191787743"/>
                  </a:ext>
                </a:extLst>
              </a:tr>
              <a:tr h="243658">
                <a:tc>
                  <a:txBody>
                    <a:bodyPr/>
                    <a:lstStyle/>
                    <a:p>
                      <a:r>
                        <a:rPr kumimoji="0" lang="en-AU" sz="1100" b="1" u="none" strike="noStrike" kern="1200" cap="none" spc="0" normalizeH="0" baseline="0" noProof="0">
                          <a:ln>
                            <a:noFill/>
                          </a:ln>
                          <a:solidFill>
                            <a:schemeClr val="tx1"/>
                          </a:solidFill>
                          <a:effectLst/>
                          <a:uLnTx/>
                          <a:uFillTx/>
                        </a:rPr>
                        <a:t>Components</a:t>
                      </a:r>
                      <a:endParaRPr lang="en-AU" sz="1100" b="1">
                        <a:solidFill>
                          <a:schemeClr val="tx1"/>
                        </a:solidFill>
                      </a:endParaRP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rPr>
                        <a:t>Components are elements of FPTs such as criminal history check used to assess an applicants suitability.   </a:t>
                      </a:r>
                    </a:p>
                  </a:txBody>
                  <a:tcPr marL="72000" marR="72000"/>
                </a:tc>
                <a:extLst>
                  <a:ext uri="{0D108BD9-81ED-4DB2-BD59-A6C34878D82A}">
                    <a16:rowId xmlns:a16="http://schemas.microsoft.com/office/drawing/2014/main" val="1900923774"/>
                  </a:ext>
                </a:extLst>
              </a:tr>
              <a:tr h="243658">
                <a:tc>
                  <a:txBody>
                    <a:bodyPr/>
                    <a:lstStyle/>
                    <a:p>
                      <a:r>
                        <a:rPr lang="en-AU" sz="1100" b="1">
                          <a:solidFill>
                            <a:schemeClr val="tx1"/>
                          </a:solidFill>
                        </a:rPr>
                        <a:t>Characteristics</a:t>
                      </a:r>
                    </a:p>
                  </a:txBody>
                  <a:tcPr marL="72000" marR="72000">
                    <a:solidFill>
                      <a:srgbClr val="EAEAEA"/>
                    </a:solidFill>
                  </a:tcPr>
                </a:tc>
                <a:tc>
                  <a:txBody>
                    <a:bodyPr/>
                    <a:lstStyle/>
                    <a:p>
                      <a:r>
                        <a:rPr lang="en-AU" sz="1100" b="0" dirty="0">
                          <a:solidFill>
                            <a:schemeClr val="tx1"/>
                          </a:solidFill>
                        </a:rPr>
                        <a:t>Objectively measurable features such as their training and qualifications, age or whether they have a criminal record.</a:t>
                      </a:r>
                    </a:p>
                  </a:txBody>
                  <a:tcPr marL="72000" marR="72000"/>
                </a:tc>
                <a:extLst>
                  <a:ext uri="{0D108BD9-81ED-4DB2-BD59-A6C34878D82A}">
                    <a16:rowId xmlns:a16="http://schemas.microsoft.com/office/drawing/2014/main" val="4266855044"/>
                  </a:ext>
                </a:extLst>
              </a:tr>
              <a:tr h="401319">
                <a:tc>
                  <a:txBody>
                    <a:bodyPr/>
                    <a:lstStyle/>
                    <a:p>
                      <a:r>
                        <a:rPr lang="en-AU" sz="1100" b="1">
                          <a:solidFill>
                            <a:schemeClr val="tx1"/>
                          </a:solidFill>
                        </a:rPr>
                        <a:t>Character</a:t>
                      </a:r>
                    </a:p>
                  </a:txBody>
                  <a:tcPr marL="72000" marR="72000">
                    <a:solidFill>
                      <a:srgbClr val="EAEAEA"/>
                    </a:solidFill>
                  </a:tcPr>
                </a:tc>
                <a:tc>
                  <a:txBody>
                    <a:bodyPr/>
                    <a:lstStyle/>
                    <a:p>
                      <a:r>
                        <a:rPr lang="en-AU" sz="1100" b="0">
                          <a:solidFill>
                            <a:schemeClr val="tx1"/>
                          </a:solidFill>
                        </a:rPr>
                        <a:t>Qualities of an applicant that lead them acting ethically. Character can change over time and can be assessed through FPT components including criminal history,  compliance history and affiliations. </a:t>
                      </a:r>
                    </a:p>
                  </a:txBody>
                  <a:tcPr marL="72000" marR="72000"/>
                </a:tc>
                <a:extLst>
                  <a:ext uri="{0D108BD9-81ED-4DB2-BD59-A6C34878D82A}">
                    <a16:rowId xmlns:a16="http://schemas.microsoft.com/office/drawing/2014/main" val="1926451908"/>
                  </a:ext>
                </a:extLst>
              </a:tr>
              <a:tr h="401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a:solidFill>
                            <a:schemeClr val="tx1"/>
                          </a:solidFill>
                        </a:rPr>
                        <a:t>Competence</a:t>
                      </a:r>
                    </a:p>
                    <a:p>
                      <a:endParaRPr lang="en-AU" sz="1100" b="1">
                        <a:solidFill>
                          <a:schemeClr val="tx1"/>
                        </a:solidFill>
                      </a:endParaRPr>
                    </a:p>
                  </a:txBody>
                  <a:tcPr marL="72000" marR="72000">
                    <a:solidFill>
                      <a:srgbClr val="EAEAEA"/>
                    </a:solidFill>
                  </a:tcPr>
                </a:tc>
                <a:tc>
                  <a:txBody>
                    <a:bodyPr/>
                    <a:lstStyle/>
                    <a:p>
                      <a:r>
                        <a:rPr lang="en-AU" sz="1100" b="0" dirty="0">
                          <a:solidFill>
                            <a:schemeClr val="tx1"/>
                          </a:solidFill>
                        </a:rPr>
                        <a:t>The skills and capacity of applicants which are required to effectively manage risks associated with the activity. Competence can be assessed through Fit and Proper components including education, qualifications and training. </a:t>
                      </a:r>
                    </a:p>
                  </a:txBody>
                  <a:tcPr marL="72000" marR="72000"/>
                </a:tc>
                <a:extLst>
                  <a:ext uri="{0D108BD9-81ED-4DB2-BD59-A6C34878D82A}">
                    <a16:rowId xmlns:a16="http://schemas.microsoft.com/office/drawing/2014/main" val="3510582733"/>
                  </a:ext>
                </a:extLst>
              </a:tr>
              <a:tr h="401319">
                <a:tc>
                  <a:txBody>
                    <a:bodyPr/>
                    <a:lstStyle/>
                    <a:p>
                      <a:r>
                        <a:rPr lang="en-AU" sz="1100" b="1">
                          <a:solidFill>
                            <a:schemeClr val="tx1"/>
                          </a:solidFill>
                        </a:rPr>
                        <a:t>Identity verification</a:t>
                      </a:r>
                    </a:p>
                  </a:txBody>
                  <a:tcPr marL="72000" marR="72000">
                    <a:solidFill>
                      <a:srgbClr val="EAEAEA"/>
                    </a:solidFill>
                  </a:tcPr>
                </a:tc>
                <a:tc>
                  <a:txBody>
                    <a:bodyPr/>
                    <a:lstStyle/>
                    <a:p>
                      <a:r>
                        <a:rPr lang="en-AU" sz="1100" b="0">
                          <a:solidFill>
                            <a:schemeClr val="tx1"/>
                          </a:solidFill>
                        </a:rPr>
                        <a:t>Identity verification is not an FPT in itself. However, ensuring someone’s identity is an important first step in ensuring they are fit and proper.</a:t>
                      </a:r>
                    </a:p>
                  </a:txBody>
                  <a:tcPr marL="72000" marR="72000"/>
                </a:tc>
                <a:extLst>
                  <a:ext uri="{0D108BD9-81ED-4DB2-BD59-A6C34878D82A}">
                    <a16:rowId xmlns:a16="http://schemas.microsoft.com/office/drawing/2014/main" val="2308009933"/>
                  </a:ext>
                </a:extLst>
              </a:tr>
              <a:tr h="558980">
                <a:tc>
                  <a:txBody>
                    <a:bodyPr/>
                    <a:lstStyle/>
                    <a:p>
                      <a:r>
                        <a:rPr lang="en-AU" sz="1100" b="1">
                          <a:solidFill>
                            <a:schemeClr val="tx1"/>
                          </a:solidFill>
                        </a:rPr>
                        <a:t>Associates</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Anyone in a position to control or influence the applicant in the conduct of an export activity. This can include a spouse, partner, other family members, consultants, advisers, an employer or employee of the person concerned, or a corporation in which the person holds shares.. </a:t>
                      </a:r>
                      <a:endParaRPr lang="en-AU" sz="1100" b="0">
                        <a:solidFill>
                          <a:schemeClr val="tx1"/>
                        </a:solidFill>
                      </a:endParaRPr>
                    </a:p>
                  </a:txBody>
                  <a:tcPr marL="72000" marR="72000"/>
                </a:tc>
                <a:extLst>
                  <a:ext uri="{0D108BD9-81ED-4DB2-BD59-A6C34878D82A}">
                    <a16:rowId xmlns:a16="http://schemas.microsoft.com/office/drawing/2014/main" val="2462985434"/>
                  </a:ext>
                </a:extLst>
              </a:tr>
              <a:tr h="244759">
                <a:tc>
                  <a:txBody>
                    <a:bodyPr/>
                    <a:lstStyle/>
                    <a:p>
                      <a:r>
                        <a:rPr lang="en-AU" sz="1100" b="1">
                          <a:solidFill>
                            <a:schemeClr val="tx1"/>
                          </a:solidFill>
                        </a:rPr>
                        <a:t>Insolvency</a:t>
                      </a:r>
                    </a:p>
                  </a:txBody>
                  <a:tcPr marL="72000" marR="72000">
                    <a:solidFill>
                      <a:srgbClr val="EAEAEA"/>
                    </a:solidFill>
                  </a:tcPr>
                </a:tc>
                <a:tc>
                  <a:txBody>
                    <a:bodyPr/>
                    <a:lstStyle/>
                    <a:p>
                      <a:r>
                        <a:rPr lang="en-US" sz="1100">
                          <a:solidFill>
                            <a:schemeClr val="tx1"/>
                          </a:solidFill>
                        </a:rPr>
                        <a:t>When an individual or business can no longer meet their financial obligations.</a:t>
                      </a:r>
                      <a:endParaRPr lang="en-AU" sz="1100">
                        <a:solidFill>
                          <a:schemeClr val="tx1"/>
                        </a:solidFill>
                      </a:endParaRPr>
                    </a:p>
                  </a:txBody>
                  <a:tcPr marL="72000" marR="72000"/>
                </a:tc>
                <a:extLst>
                  <a:ext uri="{0D108BD9-81ED-4DB2-BD59-A6C34878D82A}">
                    <a16:rowId xmlns:a16="http://schemas.microsoft.com/office/drawing/2014/main" val="816052822"/>
                  </a:ext>
                </a:extLst>
              </a:tr>
              <a:tr h="401319">
                <a:tc>
                  <a:txBody>
                    <a:bodyPr/>
                    <a:lstStyle/>
                    <a:p>
                      <a:r>
                        <a:rPr lang="en-AU" sz="1100" b="1">
                          <a:solidFill>
                            <a:schemeClr val="tx1"/>
                          </a:solidFill>
                        </a:rPr>
                        <a:t>Financial capability</a:t>
                      </a:r>
                    </a:p>
                  </a:txBody>
                  <a:tcPr marL="72000" marR="72000">
                    <a:solidFill>
                      <a:srgbClr val="EAEAEA"/>
                    </a:solidFill>
                  </a:tcPr>
                </a:tc>
                <a:tc>
                  <a:txBody>
                    <a:bodyPr/>
                    <a:lstStyle/>
                    <a:p>
                      <a:r>
                        <a:rPr lang="en-AU" sz="1100">
                          <a:solidFill>
                            <a:schemeClr val="tx1"/>
                          </a:solidFill>
                        </a:rPr>
                        <a:t>Having access to sufficient capital to meet obligations arising from a licenced activity. For example, a business undertaking mining activities should have sufficient capital to meet environmental obligations. </a:t>
                      </a:r>
                    </a:p>
                  </a:txBody>
                  <a:tcPr marL="72000" marR="72000"/>
                </a:tc>
                <a:extLst>
                  <a:ext uri="{0D108BD9-81ED-4DB2-BD59-A6C34878D82A}">
                    <a16:rowId xmlns:a16="http://schemas.microsoft.com/office/drawing/2014/main" val="2876434178"/>
                  </a:ext>
                </a:extLst>
              </a:tr>
              <a:tr h="401319">
                <a:tc>
                  <a:txBody>
                    <a:bodyPr/>
                    <a:lstStyle/>
                    <a:p>
                      <a:r>
                        <a:rPr lang="en-AU" sz="1100" b="1">
                          <a:solidFill>
                            <a:schemeClr val="tx1"/>
                          </a:solidFill>
                        </a:rPr>
                        <a:t>Financial viability</a:t>
                      </a:r>
                    </a:p>
                  </a:txBody>
                  <a:tcPr marL="72000" marR="72000">
                    <a:solidFill>
                      <a:srgbClr val="EAEAEA"/>
                    </a:solidFill>
                  </a:tcPr>
                </a:tc>
                <a:tc>
                  <a:txBody>
                    <a:bodyPr/>
                    <a:lstStyle/>
                    <a:p>
                      <a:r>
                        <a:rPr lang="en-AU" sz="1100" dirty="0">
                          <a:solidFill>
                            <a:schemeClr val="tx1"/>
                          </a:solidFill>
                        </a:rPr>
                        <a:t>The ability to generate sufficient income to meet operating payments and debt commitments. For example, someone selling motor vehicles should demonstrate the financial viability to honour warranties. </a:t>
                      </a:r>
                    </a:p>
                  </a:txBody>
                  <a:tcPr marL="72000" marR="72000"/>
                </a:tc>
                <a:extLst>
                  <a:ext uri="{0D108BD9-81ED-4DB2-BD59-A6C34878D82A}">
                    <a16:rowId xmlns:a16="http://schemas.microsoft.com/office/drawing/2014/main" val="2265185130"/>
                  </a:ext>
                </a:extLst>
              </a:tr>
              <a:tr h="448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rPr>
                        <a:t>Model legislative provision</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latin typeface="+mn-lt"/>
                          <a:ea typeface="+mn-ea"/>
                          <a:cs typeface="+mn-cs"/>
                        </a:rPr>
                        <a:t>Consider using the Office of the Chief Parliamentary Counsel Model Legislative Provisions. Guidance is being developed and will be published later in 2024.</a:t>
                      </a:r>
                    </a:p>
                  </a:txBody>
                  <a:tcPr marL="72000" marR="72000"/>
                </a:tc>
                <a:extLst>
                  <a:ext uri="{0D108BD9-81ED-4DB2-BD59-A6C34878D82A}">
                    <a16:rowId xmlns:a16="http://schemas.microsoft.com/office/drawing/2014/main" val="1901930190"/>
                  </a:ext>
                </a:extLst>
              </a:tr>
              <a:tr h="364983">
                <a:tc>
                  <a:txBody>
                    <a:bodyPr/>
                    <a:lstStyle/>
                    <a:p>
                      <a:r>
                        <a:rPr lang="en-AU" sz="1100" b="1">
                          <a:solidFill>
                            <a:schemeClr val="tx1"/>
                          </a:solidFill>
                        </a:rPr>
                        <a:t>Permissions</a:t>
                      </a:r>
                    </a:p>
                  </a:txBody>
                  <a:tcPr marL="72000" marR="72000">
                    <a:solidFill>
                      <a:srgbClr val="EAEAEA"/>
                    </a:solidFill>
                  </a:tcPr>
                </a:tc>
                <a:tc>
                  <a:txBody>
                    <a:bodyPr/>
                    <a:lstStyle/>
                    <a:p>
                      <a:r>
                        <a:rPr lang="en-US" sz="1100" b="0" dirty="0">
                          <a:solidFill>
                            <a:srgbClr val="1F1F1F"/>
                          </a:solidFill>
                          <a:effectLst/>
                        </a:rPr>
                        <a:t>'Permissions' refers to </a:t>
                      </a:r>
                      <a:r>
                        <a:rPr lang="en-US" sz="1100" b="0" dirty="0" err="1">
                          <a:solidFill>
                            <a:srgbClr val="040C28"/>
                          </a:solidFill>
                          <a:effectLst/>
                        </a:rPr>
                        <a:t>licences</a:t>
                      </a:r>
                      <a:r>
                        <a:rPr lang="en-US" sz="1100" b="0" dirty="0">
                          <a:solidFill>
                            <a:srgbClr val="040C28"/>
                          </a:solidFill>
                          <a:effectLst/>
                        </a:rPr>
                        <a:t>, permits, and other approvals</a:t>
                      </a:r>
                      <a:r>
                        <a:rPr lang="en-US" sz="1100" b="0" dirty="0">
                          <a:solidFill>
                            <a:srgbClr val="1F1F1F"/>
                          </a:solidFill>
                          <a:effectLst/>
                        </a:rPr>
                        <a:t>.</a:t>
                      </a:r>
                      <a:endParaRPr lang="en-AU" sz="1100" dirty="0">
                        <a:solidFill>
                          <a:schemeClr val="tx1"/>
                        </a:solidFill>
                        <a:highlight>
                          <a:srgbClr val="FFFF00"/>
                        </a:highlight>
                        <a:latin typeface="+mn-lt"/>
                      </a:endParaRPr>
                    </a:p>
                  </a:txBody>
                  <a:tcPr marL="72000" marR="72000"/>
                </a:tc>
                <a:extLst>
                  <a:ext uri="{0D108BD9-81ED-4DB2-BD59-A6C34878D82A}">
                    <a16:rowId xmlns:a16="http://schemas.microsoft.com/office/drawing/2014/main" val="1374232698"/>
                  </a:ext>
                </a:extLst>
              </a:tr>
            </a:tbl>
          </a:graphicData>
        </a:graphic>
      </p:graphicFrame>
      <p:sp>
        <p:nvSpPr>
          <p:cNvPr id="3" name="Slide Number Placeholder 2">
            <a:extLst>
              <a:ext uri="{FF2B5EF4-FFF2-40B4-BE49-F238E27FC236}">
                <a16:creationId xmlns:a16="http://schemas.microsoft.com/office/drawing/2014/main" id="{1E7D0554-D124-007C-0208-200820F06A2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28</a:t>
            </a:fld>
            <a:endParaRPr lang="en-AU"/>
          </a:p>
        </p:txBody>
      </p:sp>
      <p:sp>
        <p:nvSpPr>
          <p:cNvPr id="5" name="Title 4">
            <a:extLst>
              <a:ext uri="{FF2B5EF4-FFF2-40B4-BE49-F238E27FC236}">
                <a16:creationId xmlns:a16="http://schemas.microsoft.com/office/drawing/2014/main" id="{C0DA4530-F34B-A5E7-3101-542680FBAAFE}"/>
              </a:ext>
            </a:extLst>
          </p:cNvPr>
          <p:cNvSpPr>
            <a:spLocks noGrp="1"/>
          </p:cNvSpPr>
          <p:nvPr>
            <p:ph type="title"/>
          </p:nvPr>
        </p:nvSpPr>
        <p:spPr>
          <a:xfrm>
            <a:off x="695324" y="144000"/>
            <a:ext cx="10450697" cy="1034638"/>
          </a:xfrm>
        </p:spPr>
        <p:txBody>
          <a:bodyPr/>
          <a:lstStyle/>
          <a:p>
            <a:r>
              <a:rPr lang="en-AU"/>
              <a:t>Appendix A: Definitions and key information </a:t>
            </a:r>
          </a:p>
        </p:txBody>
      </p:sp>
    </p:spTree>
    <p:extLst>
      <p:ext uri="{BB962C8B-B14F-4D97-AF65-F5344CB8AC3E}">
        <p14:creationId xmlns:p14="http://schemas.microsoft.com/office/powerpoint/2010/main" val="169428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What is this Framework designed to do?</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4294967295"/>
          </p:nvPr>
        </p:nvSpPr>
        <p:spPr>
          <a:xfrm>
            <a:off x="695324" y="1700213"/>
            <a:ext cx="5648325" cy="4708525"/>
          </a:xfrm>
        </p:spPr>
        <p:txBody>
          <a:bodyPr/>
          <a:lstStyle/>
          <a:p>
            <a:pPr>
              <a:lnSpc>
                <a:spcPct val="107000"/>
              </a:lnSpc>
              <a:spcBef>
                <a:spcPts val="1200"/>
              </a:spcBef>
              <a:spcAft>
                <a:spcPts val="600"/>
              </a:spcAft>
              <a:defRPr/>
            </a:pPr>
            <a:r>
              <a:rPr lang="en-AU" sz="1200">
                <a:solidFill>
                  <a:srgbClr val="232B39"/>
                </a:solidFill>
              </a:rPr>
              <a:t>This Framework is designed to:</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reduce regulatory and administrative burden and costs for individuals and businesses applying for permissions</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improve regulatory efficiency and increase speed of assessing applications.</a:t>
            </a:r>
          </a:p>
          <a:p>
            <a:pPr lvl="0">
              <a:lnSpc>
                <a:spcPct val="107000"/>
              </a:lnSpc>
              <a:spcBef>
                <a:spcPts val="1200"/>
              </a:spcBef>
              <a:spcAft>
                <a:spcPts val="600"/>
              </a:spcAft>
              <a:defRPr/>
            </a:pPr>
            <a:r>
              <a:rPr lang="en-AU" sz="1200"/>
              <a:t>This Framework should be applied w</a:t>
            </a:r>
            <a:r>
              <a:rPr lang="en-US" sz="1200"/>
              <a:t>hen: </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reviewing regulations and legislation relating to permissions and FPTs</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considering the design of an existing or new FPT</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decisions based on FPT have been repeatedly challenged and overturned</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reviewing operational policies and procedures for FPTs.</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200" b="0" i="0" u="none" strike="noStrike" kern="1200" cap="none" spc="0" normalizeH="0" baseline="0" noProof="0">
                <a:ln>
                  <a:noFill/>
                </a:ln>
                <a:effectLst/>
                <a:uLnTx/>
                <a:uFillTx/>
                <a:latin typeface="VIC"/>
                <a:ea typeface="+mn-ea"/>
                <a:cs typeface="+mn-cs"/>
              </a:rPr>
              <a:t>The Framework contains principles and three stages </a:t>
            </a:r>
            <a:r>
              <a:rPr lang="en-US" sz="1200">
                <a:latin typeface="VIC"/>
              </a:rPr>
              <a:t>to guide</a:t>
            </a:r>
            <a:r>
              <a:rPr kumimoji="0" lang="en-US" sz="1200" b="0" i="0" u="none" strike="noStrike" kern="1200" cap="none" spc="0" normalizeH="0" baseline="0" noProof="0">
                <a:ln>
                  <a:noFill/>
                </a:ln>
                <a:effectLst/>
                <a:uLnTx/>
                <a:uFillTx/>
                <a:latin typeface="VIC"/>
                <a:ea typeface="+mn-ea"/>
                <a:cs typeface="+mn-cs"/>
              </a:rPr>
              <a:t> decision making. </a:t>
            </a:r>
            <a:r>
              <a:rPr kumimoji="0" lang="en-AU" sz="1200" b="0" i="0" u="none" strike="noStrike" kern="1200" cap="none" spc="0" normalizeH="0" baseline="0" noProof="0">
                <a:ln>
                  <a:noFill/>
                </a:ln>
                <a:effectLst/>
                <a:uLnTx/>
                <a:uFillTx/>
                <a:latin typeface="VIC"/>
                <a:ea typeface="+mn-ea"/>
                <a:cs typeface="+mn-cs"/>
              </a:rPr>
              <a:t>A separate Guide shows how and when to apply the Framework.</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AU" sz="1200" b="0" i="0" u="none" strike="noStrike" kern="1200" cap="none" spc="0" normalizeH="0" baseline="0" noProof="0">
                <a:ln>
                  <a:noFill/>
                </a:ln>
                <a:effectLst/>
                <a:uLnTx/>
                <a:uFillTx/>
                <a:latin typeface="VIC"/>
                <a:ea typeface="+mn-ea"/>
                <a:cs typeface="+mn-cs"/>
              </a:rPr>
              <a:t>This Framework should be read in conjunction with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3">
                  <a:extLst>
                    <a:ext uri="{A12FA001-AC4F-418D-AE19-62706E023703}">
                      <ahyp:hlinkClr xmlns:ahyp="http://schemas.microsoft.com/office/drawing/2018/hyperlinkcolor" val="tx"/>
                    </a:ext>
                  </a:extLst>
                </a:hlinkClick>
              </a:rPr>
              <a:t>Victorian Permissions Framework</a:t>
            </a:r>
            <a:r>
              <a:rPr kumimoji="0" lang="en-AU" sz="1200" b="0" i="0" u="none" strike="noStrike" kern="1200" cap="none" spc="0" normalizeH="0" baseline="0" noProof="0">
                <a:ln>
                  <a:noFill/>
                </a:ln>
                <a:effectLst/>
                <a:uLnTx/>
                <a:uFillTx/>
                <a:latin typeface="VIC"/>
                <a:ea typeface="+mn-ea"/>
                <a:cs typeface="+mn-cs"/>
              </a:rPr>
              <a:t> and associated Guides and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4">
                  <a:extLst>
                    <a:ext uri="{A12FA001-AC4F-418D-AE19-62706E023703}">
                      <ahyp:hlinkClr xmlns:ahyp="http://schemas.microsoft.com/office/drawing/2018/hyperlinkcolor" val="tx"/>
                    </a:ext>
                  </a:extLst>
                </a:hlinkClick>
              </a:rPr>
              <a:t>Better Permissions Playbook</a:t>
            </a:r>
            <a:r>
              <a:rPr kumimoji="0" lang="en-AU" sz="1200" b="0" i="0" u="none" strike="noStrike" kern="1200" cap="none" spc="0" normalizeH="0" baseline="0" noProof="0">
                <a:ln>
                  <a:noFill/>
                </a:ln>
                <a:effectLst/>
                <a:uLnTx/>
                <a:uFillTx/>
                <a:latin typeface="VIC"/>
                <a:ea typeface="+mn-ea"/>
                <a:cs typeface="+mn-cs"/>
              </a:rPr>
              <a:t> that supports practices and digitisation. </a:t>
            </a:r>
            <a:r>
              <a:rPr kumimoji="0" lang="en-AU" sz="1200" b="0" i="0" u="none" strike="noStrike" kern="1200" cap="none" spc="0" normalizeH="0" baseline="0" noProof="0">
                <a:ln>
                  <a:noFill/>
                </a:ln>
                <a:solidFill>
                  <a:srgbClr val="232B39"/>
                </a:solidFill>
                <a:effectLst/>
                <a:uLnTx/>
                <a:uFillTx/>
                <a:latin typeface="VIC"/>
                <a:ea typeface="+mn-ea"/>
                <a:cs typeface="+mn-cs"/>
              </a:rPr>
              <a:t> </a:t>
            </a:r>
            <a:endParaRPr lang="en-AU" sz="1200"/>
          </a:p>
        </p:txBody>
      </p:sp>
      <p:sp>
        <p:nvSpPr>
          <p:cNvPr id="8" name="Rectangle: Diagonal Corners Snipped 7">
            <a:extLst>
              <a:ext uri="{FF2B5EF4-FFF2-40B4-BE49-F238E27FC236}">
                <a16:creationId xmlns:a16="http://schemas.microsoft.com/office/drawing/2014/main" id="{FBEC4AAF-67AD-8017-4D8C-41F6F45619AC}"/>
              </a:ext>
            </a:extLst>
          </p:cNvPr>
          <p:cNvSpPr/>
          <p:nvPr/>
        </p:nvSpPr>
        <p:spPr>
          <a:xfrm flipH="1">
            <a:off x="6689725"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24000" tIns="108000" rIns="252000" rtlCol="0" anchor="ctr" anchorCtr="0"/>
          <a:lstStyle/>
          <a:p>
            <a:pPr>
              <a:lnSpc>
                <a:spcPct val="107000"/>
              </a:lnSpc>
              <a:spcBef>
                <a:spcPts val="0"/>
              </a:spcBef>
              <a:spcAft>
                <a:spcPts val="600"/>
              </a:spcAft>
              <a:defRPr/>
            </a:pPr>
            <a:r>
              <a:rPr lang="en-US" sz="1800">
                <a:solidFill>
                  <a:srgbClr val="4C9E61"/>
                </a:solidFill>
                <a:latin typeface="+mj-lt"/>
              </a:rPr>
              <a:t>When this Framework may apply</a:t>
            </a:r>
            <a:endParaRPr lang="en-AU" sz="1800">
              <a:solidFill>
                <a:srgbClr val="4C9E61"/>
              </a:solidFill>
              <a:latin typeface="+mj-lt"/>
            </a:endParaRPr>
          </a:p>
          <a:p>
            <a:pPr>
              <a:lnSpc>
                <a:spcPct val="107000"/>
              </a:lnSpc>
              <a:spcBef>
                <a:spcPts val="0"/>
              </a:spcBef>
              <a:spcAft>
                <a:spcPts val="600"/>
              </a:spcAft>
              <a:defRPr/>
            </a:pPr>
            <a:r>
              <a:rPr lang="en-AU" sz="1200">
                <a:solidFill>
                  <a:schemeClr val="tx1"/>
                </a:solidFill>
                <a:latin typeface="VIC"/>
              </a:rPr>
              <a:t>This Framework should be used in conjunction with the </a:t>
            </a:r>
            <a:r>
              <a:rPr lang="en-AU" sz="1200" i="1">
                <a:solidFill>
                  <a:schemeClr val="tx1"/>
                </a:solidFill>
                <a:latin typeface="VIC"/>
              </a:rPr>
              <a:t>Victorian Permissions Framework</a:t>
            </a:r>
            <a:r>
              <a:rPr lang="en-AU" sz="1200">
                <a:solidFill>
                  <a:schemeClr val="tx1"/>
                </a:solidFill>
                <a:latin typeface="VIC"/>
              </a:rPr>
              <a:t>. FPTs should only be used when the risk of harm from a regulated activity is high: Examples include: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operating liquor and gambling venues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working with children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handling radioactive and other dangerous goods and substances.</a:t>
            </a:r>
          </a:p>
          <a:p>
            <a:pPr>
              <a:lnSpc>
                <a:spcPct val="107000"/>
              </a:lnSpc>
              <a:spcBef>
                <a:spcPts val="0"/>
              </a:spcBef>
              <a:spcAft>
                <a:spcPts val="600"/>
              </a:spcAft>
              <a:defRPr/>
            </a:pPr>
            <a:r>
              <a:rPr lang="en-AU" sz="1200">
                <a:solidFill>
                  <a:schemeClr val="tx1"/>
                </a:solidFill>
                <a:latin typeface="VIC"/>
              </a:rPr>
              <a:t>In each case the risks of harm by a licence holder is high and cannot be easily or adequately remedied after the fact so that it is necessary to pre-screen all applicants for a licence to manage the risks. </a:t>
            </a:r>
          </a:p>
          <a:p>
            <a:pPr algn="l">
              <a:spcBef>
                <a:spcPts val="200"/>
              </a:spcBef>
              <a:spcAft>
                <a:spcPts val="200"/>
              </a:spcAft>
            </a:pPr>
            <a:endParaRPr lang="en-AU" sz="1100">
              <a:solidFill>
                <a:schemeClr val="tx1"/>
              </a:solidFill>
            </a:endParaRPr>
          </a:p>
        </p:txBody>
      </p:sp>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p:txBody>
          <a:bodyPr/>
          <a:lstStyle/>
          <a:p>
            <a:fld id="{E4E047A3-478C-4E7E-BF3D-3786245819C0}" type="slidenum">
              <a:rPr lang="en-AU" smtClean="0"/>
              <a:t>2</a:t>
            </a:fld>
            <a:endParaRPr lang="en-AU"/>
          </a:p>
        </p:txBody>
      </p:sp>
    </p:spTree>
    <p:extLst>
      <p:ext uri="{BB962C8B-B14F-4D97-AF65-F5344CB8AC3E}">
        <p14:creationId xmlns:p14="http://schemas.microsoft.com/office/powerpoint/2010/main" val="354004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755C4FD-5686-65D7-5ADD-3632EBD15F10}"/>
              </a:ext>
            </a:extLst>
          </p:cNvPr>
          <p:cNvSpPr>
            <a:spLocks noGrp="1"/>
          </p:cNvSpPr>
          <p:nvPr>
            <p:ph idx="1"/>
          </p:nvPr>
        </p:nvSpPr>
        <p:spPr>
          <a:xfrm>
            <a:off x="687705" y="1601153"/>
            <a:ext cx="2855596" cy="4850447"/>
          </a:xfrm>
          <a:ln>
            <a:solidFill>
              <a:schemeClr val="accent1"/>
            </a:solidFill>
          </a:ln>
        </p:spPr>
        <p:txBody>
          <a:bodyPr vert="horz" lIns="108000" tIns="144000" rIns="108000" bIns="45720" rtlCol="0" anchor="t">
            <a:noAutofit/>
          </a:bodyPr>
          <a:lstStyle/>
          <a:p>
            <a:pPr marL="171450" lvl="1" indent="-171450">
              <a:buClr>
                <a:schemeClr val="accent3"/>
              </a:buClr>
              <a:buSzPct val="120000"/>
              <a:buFont typeface="Arial" panose="020B0604020202020204" pitchFamily="34" charset="0"/>
              <a:buChar char="•"/>
            </a:pPr>
            <a:r>
              <a:rPr lang="en-AU" sz="1200" dirty="0">
                <a:solidFill>
                  <a:srgbClr val="232B39"/>
                </a:solidFill>
              </a:rPr>
              <a:t>Features in the table can be designed to support a permission scheme’s objectives.</a:t>
            </a:r>
          </a:p>
          <a:p>
            <a:pPr marL="171450" lvl="1" indent="-171450">
              <a:buClr>
                <a:schemeClr val="accent3"/>
              </a:buClr>
              <a:buSzPct val="120000"/>
              <a:buFont typeface="Arial" panose="020B0604020202020204" pitchFamily="34" charset="0"/>
              <a:buChar char="•"/>
            </a:pPr>
            <a:r>
              <a:rPr lang="en-AU" sz="1200" dirty="0"/>
              <a:t>Features can be combined in different ways to achieve objectives, including balancing the use of pre-screening and conditions. </a:t>
            </a:r>
          </a:p>
          <a:p>
            <a:pPr marL="171450" lvl="1" indent="-171450">
              <a:buClr>
                <a:schemeClr val="accent3"/>
              </a:buClr>
              <a:buSzPct val="120000"/>
              <a:buFont typeface="Arial" panose="020B0604020202020204" pitchFamily="34" charset="0"/>
              <a:buChar char="•"/>
            </a:pPr>
            <a:r>
              <a:rPr lang="en-AU" sz="1200" dirty="0">
                <a:latin typeface="+mn-lt"/>
              </a:rPr>
              <a:t>Feature settings can interact with other elements of the regulatory regime – and </a:t>
            </a:r>
            <a:r>
              <a:rPr lang="en-AU" sz="1200" dirty="0"/>
              <a:t>regulators should account for these in determining their approach</a:t>
            </a:r>
            <a:r>
              <a:rPr lang="en-AU" sz="1200" dirty="0">
                <a:latin typeface="+mn-lt"/>
              </a:rPr>
              <a:t>.</a:t>
            </a:r>
            <a:r>
              <a:rPr lang="en-AU" sz="1200" dirty="0"/>
              <a:t> </a:t>
            </a:r>
            <a:endParaRPr lang="en-AU" sz="1200" dirty="0">
              <a:latin typeface="+mn-lt"/>
            </a:endParaRPr>
          </a:p>
          <a:p>
            <a:pPr marL="171450" lvl="1" indent="-171450">
              <a:buClr>
                <a:schemeClr val="accent3"/>
              </a:buClr>
              <a:buSzPct val="120000"/>
              <a:buFont typeface="Arial" panose="020B0604020202020204" pitchFamily="34" charset="0"/>
              <a:buChar char="•"/>
            </a:pPr>
            <a:r>
              <a:rPr lang="en-AU" sz="1200" dirty="0"/>
              <a:t>Iteration of options is useful to refine where to set different features to target coverage and risk control.</a:t>
            </a:r>
            <a:endParaRPr lang="en-AU" sz="1200" dirty="0">
              <a:latin typeface="+mn-lt"/>
            </a:endParaRPr>
          </a:p>
        </p:txBody>
      </p:sp>
      <p:graphicFrame>
        <p:nvGraphicFramePr>
          <p:cNvPr id="21" name="Table 6">
            <a:extLst>
              <a:ext uri="{FF2B5EF4-FFF2-40B4-BE49-F238E27FC236}">
                <a16:creationId xmlns:a16="http://schemas.microsoft.com/office/drawing/2014/main" id="{5F1C464E-3AD7-A3EE-7DC8-4F31E1846707}"/>
              </a:ext>
            </a:extLst>
          </p:cNvPr>
          <p:cNvGraphicFramePr>
            <a:graphicFrameLocks noGrp="1"/>
          </p:cNvGraphicFramePr>
          <p:nvPr>
            <p:extLst>
              <p:ext uri="{D42A27DB-BD31-4B8C-83A1-F6EECF244321}">
                <p14:modId xmlns:p14="http://schemas.microsoft.com/office/powerpoint/2010/main" val="3593957166"/>
              </p:ext>
            </p:extLst>
          </p:nvPr>
        </p:nvGraphicFramePr>
        <p:xfrm>
          <a:off x="3873500" y="1263003"/>
          <a:ext cx="7262813" cy="5190830"/>
        </p:xfrm>
        <a:graphic>
          <a:graphicData uri="http://schemas.openxmlformats.org/drawingml/2006/table">
            <a:tbl>
              <a:tblPr firstRow="1" bandRow="1">
                <a:tableStyleId>{5C22544A-7EE6-4342-B048-85BDC9FD1C3A}</a:tableStyleId>
              </a:tblPr>
              <a:tblGrid>
                <a:gridCol w="452846">
                  <a:extLst>
                    <a:ext uri="{9D8B030D-6E8A-4147-A177-3AD203B41FA5}">
                      <a16:colId xmlns:a16="http://schemas.microsoft.com/office/drawing/2014/main" val="1894267025"/>
                    </a:ext>
                  </a:extLst>
                </a:gridCol>
                <a:gridCol w="1412476">
                  <a:extLst>
                    <a:ext uri="{9D8B030D-6E8A-4147-A177-3AD203B41FA5}">
                      <a16:colId xmlns:a16="http://schemas.microsoft.com/office/drawing/2014/main" val="3560204297"/>
                    </a:ext>
                  </a:extLst>
                </a:gridCol>
                <a:gridCol w="2378623">
                  <a:extLst>
                    <a:ext uri="{9D8B030D-6E8A-4147-A177-3AD203B41FA5}">
                      <a16:colId xmlns:a16="http://schemas.microsoft.com/office/drawing/2014/main" val="2797325518"/>
                    </a:ext>
                  </a:extLst>
                </a:gridCol>
                <a:gridCol w="3018868">
                  <a:extLst>
                    <a:ext uri="{9D8B030D-6E8A-4147-A177-3AD203B41FA5}">
                      <a16:colId xmlns:a16="http://schemas.microsoft.com/office/drawing/2014/main" val="2757381190"/>
                    </a:ext>
                  </a:extLst>
                </a:gridCol>
              </a:tblGrid>
              <a:tr h="375297">
                <a:tc>
                  <a:txBody>
                    <a:bodyPr/>
                    <a:lstStyle/>
                    <a:p>
                      <a:endParaRPr lang="en-AU" sz="1200"/>
                    </a:p>
                  </a:txBody>
                  <a:tcPr>
                    <a:lnR w="9525" cap="flat" cmpd="sng" algn="ctr">
                      <a:solidFill>
                        <a:schemeClr val="accent3"/>
                      </a:solidFill>
                      <a:prstDash val="solid"/>
                      <a:round/>
                      <a:headEnd type="none" w="med" len="med"/>
                      <a:tailEnd type="none" w="med" len="med"/>
                    </a:lnR>
                    <a:noFill/>
                  </a:tcPr>
                </a:tc>
                <a:tc>
                  <a:txBody>
                    <a:bodyPr/>
                    <a:lstStyle/>
                    <a:p>
                      <a:r>
                        <a:rPr lang="en-AU" sz="1200" b="0">
                          <a:solidFill>
                            <a:schemeClr val="bg1"/>
                          </a:solidFill>
                          <a:latin typeface="+mj-lt"/>
                        </a:rPr>
                        <a:t>Feature</a:t>
                      </a:r>
                    </a:p>
                  </a:txBody>
                  <a:tcPr>
                    <a:lnL w="9525" cap="flat" cmpd="sng" algn="ctr">
                      <a:solidFill>
                        <a:schemeClr val="accent3"/>
                      </a:solidFill>
                      <a:prstDash val="solid"/>
                      <a:round/>
                      <a:headEnd type="none" w="med" len="med"/>
                      <a:tailEnd type="none" w="med" len="med"/>
                    </a:lnL>
                    <a:solidFill>
                      <a:schemeClr val="accent3"/>
                    </a:solidFill>
                  </a:tcPr>
                </a:tc>
                <a:tc>
                  <a:txBody>
                    <a:bodyPr/>
                    <a:lstStyle/>
                    <a:p>
                      <a:r>
                        <a:rPr lang="en-AU" sz="1200" b="0">
                          <a:solidFill>
                            <a:schemeClr val="bg1"/>
                          </a:solidFill>
                          <a:latin typeface="+mj-lt"/>
                        </a:rPr>
                        <a:t>Description</a:t>
                      </a:r>
                    </a:p>
                  </a:txBody>
                  <a:tcPr>
                    <a:solidFill>
                      <a:schemeClr val="accent3"/>
                    </a:solidFill>
                  </a:tcPr>
                </a:tc>
                <a:tc>
                  <a:txBody>
                    <a:bodyPr/>
                    <a:lstStyle/>
                    <a:p>
                      <a:r>
                        <a:rPr lang="en-AU" sz="1200" b="0">
                          <a:solidFill>
                            <a:schemeClr val="bg1"/>
                          </a:solidFill>
                          <a:latin typeface="+mj-lt"/>
                        </a:rPr>
                        <a:t>Examples</a:t>
                      </a:r>
                    </a:p>
                  </a:txBody>
                  <a:tcP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3016510007"/>
                  </a:ext>
                </a:extLst>
              </a:tr>
              <a:tr h="437796">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Duration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Period for which permission is provided</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Frequency of renewal e.g. annual</a:t>
                      </a:r>
                    </a:p>
                    <a:p>
                      <a:pPr marL="171450" lvl="0" indent="-171450">
                        <a:buClr>
                          <a:schemeClr val="accent3"/>
                        </a:buClr>
                        <a:buSzPct val="120000"/>
                        <a:buFont typeface="Arial" panose="020B0604020202020204" pitchFamily="34" charset="0"/>
                        <a:buChar char="•"/>
                      </a:pPr>
                      <a:r>
                        <a:rPr lang="en-AU" sz="1050"/>
                        <a:t>Issued for 99 years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4922856"/>
                  </a:ext>
                </a:extLst>
              </a:tr>
              <a:tr h="576167">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Coverage - thresholds and exemptions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How is the permission applied to a market or geographic region</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Specific locations, specific species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Geographical boundaries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Business volumes or size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346225687"/>
                  </a:ext>
                </a:extLst>
              </a:tr>
              <a:tr h="428068">
                <a:tc rowSpan="2">
                  <a:txBody>
                    <a:bodyPr/>
                    <a:lstStyle/>
                    <a:p>
                      <a:pPr algn="ctr"/>
                      <a:r>
                        <a:rPr lang="en-US" sz="1100" b="0">
                          <a:solidFill>
                            <a:schemeClr val="bg1"/>
                          </a:solidFill>
                          <a:latin typeface="+mj-lt"/>
                        </a:rPr>
                        <a:t>Risk control: pre-screening</a:t>
                      </a:r>
                      <a:endParaRPr lang="en-AU" sz="1100" b="0">
                        <a:solidFill>
                          <a:schemeClr val="bg1"/>
                        </a:solidFill>
                        <a:latin typeface="+mj-lt"/>
                      </a:endParaRPr>
                    </a:p>
                  </a:txBody>
                  <a:tcPr vert="vert270" anchor="ctr">
                    <a:lnL w="12700"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Competency requirements</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What the applicant must be able to do or demonstrate</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Qualifications, training, or experience</a:t>
                      </a:r>
                    </a:p>
                    <a:p>
                      <a:pPr marL="171450" lvl="0" indent="-171450">
                        <a:buClr>
                          <a:schemeClr val="accent3"/>
                        </a:buClr>
                        <a:buSzPct val="120000"/>
                        <a:buFont typeface="Arial" panose="020B0604020202020204" pitchFamily="34" charset="0"/>
                        <a:buChar char="•"/>
                      </a:pPr>
                      <a:r>
                        <a:rPr lang="en-AU" sz="1050" dirty="0"/>
                        <a:t>Tests, assessments, self-assessments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8634584"/>
                  </a:ext>
                </a:extLst>
              </a:tr>
              <a:tr h="733323">
                <a:tc vMerge="1">
                  <a:txBody>
                    <a:bodyPr/>
                    <a:lstStyle/>
                    <a:p>
                      <a:endParaRPr lang="en-AU" sz="1200"/>
                    </a:p>
                  </a:txBody>
                  <a:tcPr>
                    <a:lnL w="12700" cap="flat" cmpd="sng" algn="ctr">
                      <a:noFill/>
                      <a:prstDash val="solid"/>
                      <a:round/>
                      <a:headEnd type="none" w="med" len="med"/>
                      <a:tailEnd type="none" w="med" len="med"/>
                    </a:lnL>
                    <a:lnR w="12700" cmpd="sng">
                      <a:noFill/>
                    </a:lnR>
                  </a:tcPr>
                </a:tc>
                <a:tc>
                  <a:txBody>
                    <a:bodyPr/>
                    <a:lstStyle/>
                    <a:p>
                      <a:r>
                        <a:rPr lang="en-AU" sz="1050"/>
                        <a:t>Mandatory attributes </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solidFill>
                            <a:schemeClr val="tx1"/>
                          </a:solidFill>
                        </a:rPr>
                        <a:t>Characteristics the applicant must have</a:t>
                      </a:r>
                    </a:p>
                  </a:txBody>
                  <a:tcPr/>
                </a:tc>
                <a:tc>
                  <a:txBody>
                    <a:bodyPr/>
                    <a:lstStyle/>
                    <a:p>
                      <a:pPr marL="171450" lvl="0" indent="-171450">
                        <a:buClr>
                          <a:schemeClr val="accent3"/>
                        </a:buClr>
                        <a:buSzPct val="120000"/>
                        <a:buFont typeface="Arial" panose="020B0604020202020204" pitchFamily="34" charset="0"/>
                        <a:buChar char="•"/>
                      </a:pPr>
                      <a:r>
                        <a:rPr lang="en-AU" sz="1050"/>
                        <a:t>Be honest and financially sound</a:t>
                      </a:r>
                    </a:p>
                    <a:p>
                      <a:pPr marL="171450" lvl="0" indent="-171450">
                        <a:buClr>
                          <a:schemeClr val="accent3"/>
                        </a:buClr>
                        <a:buSzPct val="120000"/>
                        <a:buFont typeface="Arial" panose="020B0604020202020204" pitchFamily="34" charset="0"/>
                        <a:buChar char="•"/>
                      </a:pPr>
                      <a:r>
                        <a:rPr lang="en-AU" sz="1050"/>
                        <a:t>Not have prior convictions</a:t>
                      </a:r>
                    </a:p>
                    <a:p>
                      <a:pPr marL="171450" lvl="0" indent="-171450">
                        <a:buClr>
                          <a:schemeClr val="accent3"/>
                        </a:buClr>
                        <a:buSzPct val="120000"/>
                        <a:buFont typeface="Arial" panose="020B0604020202020204" pitchFamily="34" charset="0"/>
                        <a:buChar char="•"/>
                      </a:pPr>
                      <a:r>
                        <a:rPr lang="en-AU" sz="1050"/>
                        <a:t>Hold another type of licence</a:t>
                      </a:r>
                    </a:p>
                    <a:p>
                      <a:pPr marL="171450" lvl="0" indent="-171450">
                        <a:buClr>
                          <a:schemeClr val="accent3"/>
                        </a:buClr>
                        <a:buSzPct val="120000"/>
                        <a:buFont typeface="Arial" panose="020B0604020202020204" pitchFamily="34" charset="0"/>
                        <a:buChar char="•"/>
                      </a:pPr>
                      <a:r>
                        <a:rPr lang="en-AU" sz="1050"/>
                        <a:t>Possess insurance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740057105"/>
                  </a:ext>
                </a:extLst>
              </a:tr>
              <a:tr h="459613">
                <a:tc rowSpan="3">
                  <a:txBody>
                    <a:bodyPr/>
                    <a:lstStyle/>
                    <a:p>
                      <a:pPr algn="ctr"/>
                      <a:r>
                        <a:rPr lang="en-US" sz="1100" b="0">
                          <a:solidFill>
                            <a:schemeClr val="bg1"/>
                          </a:solidFill>
                          <a:latin typeface="+mj-lt"/>
                        </a:rPr>
                        <a:t>Risk control: conditions</a:t>
                      </a:r>
                      <a:endParaRPr lang="en-AU" sz="1100" b="0">
                        <a:solidFill>
                          <a:schemeClr val="bg1"/>
                        </a:solidFill>
                        <a:latin typeface="+mj-lt"/>
                      </a:endParaRPr>
                    </a:p>
                  </a:txBody>
                  <a:tcPr vert="vert270" anchor="ctr">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Reporting</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Information an applicant or holder must provide</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Mandatory information disclosure</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Reporting</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26134315"/>
                  </a:ext>
                </a:extLst>
              </a:tr>
              <a:tr h="593251">
                <a:tc vMerge="1">
                  <a:txBody>
                    <a:bodyPr/>
                    <a:lstStyle/>
                    <a:p>
                      <a:r>
                        <a:rPr lang="en-US"/>
                        <a:t>Operating conditions</a:t>
                      </a:r>
                      <a:endParaRPr lang="en-AU"/>
                    </a:p>
                  </a:txBody>
                  <a:tcPr vert="vert270">
                    <a:lnL w="12700" cmpd="sng">
                      <a:noFill/>
                    </a:lnL>
                    <a:lnR w="12700" cmpd="sng">
                      <a:noFill/>
                    </a:lnR>
                  </a:tcPr>
                </a:tc>
                <a:tc>
                  <a:txBody>
                    <a:bodyPr/>
                    <a:lstStyle/>
                    <a:p>
                      <a:r>
                        <a:rPr lang="en-AU" sz="1050"/>
                        <a:t>Conduct rules/ operating requirements</a:t>
                      </a:r>
                    </a:p>
                  </a:txBody>
                  <a:tcPr>
                    <a:lnL w="9525" cap="flat" cmpd="sng" algn="ctr">
                      <a:solidFill>
                        <a:schemeClr val="accent3"/>
                      </a:solidFill>
                      <a:prstDash val="solid"/>
                      <a:round/>
                      <a:headEnd type="none" w="med" len="med"/>
                      <a:tailEnd type="none" w="med" len="med"/>
                    </a:lnL>
                  </a:tcPr>
                </a:tc>
                <a:tc>
                  <a:txBody>
                    <a:bodyPr/>
                    <a:lstStyle/>
                    <a:p>
                      <a:r>
                        <a:rPr lang="en-AU" sz="1050">
                          <a:effectLst/>
                          <a:latin typeface="+mn-lt"/>
                          <a:ea typeface="Calibri" panose="020F0502020204030204" pitchFamily="34" charset="0"/>
                          <a:cs typeface="Times New Roman" panose="02020603050405020304" pitchFamily="18" charset="0"/>
                        </a:rPr>
                        <a:t>What a permission holder must do or not do (outcomes, duty or</a:t>
                      </a:r>
                      <a:r>
                        <a:rPr lang="en-AU" sz="1050"/>
                        <a:t> process-based)</a:t>
                      </a:r>
                    </a:p>
                  </a:txBody>
                  <a:tcPr/>
                </a:tc>
                <a:tc>
                  <a:txBody>
                    <a:bodyPr/>
                    <a:lstStyle/>
                    <a:p>
                      <a:pPr marL="171450" lvl="0" indent="-171450">
                        <a:buClr>
                          <a:schemeClr val="accent3"/>
                        </a:buClr>
                        <a:buSzPct val="120000"/>
                        <a:buFont typeface="Arial" panose="020B0604020202020204" pitchFamily="34" charset="0"/>
                        <a:buChar char="•"/>
                      </a:pPr>
                      <a:r>
                        <a:rPr lang="en-AU" sz="1050" kern="1200">
                          <a:solidFill>
                            <a:schemeClr val="dk1"/>
                          </a:solidFill>
                          <a:latin typeface="+mn-lt"/>
                          <a:ea typeface="+mn-ea"/>
                          <a:cs typeface="+mn-cs"/>
                        </a:rPr>
                        <a:t>Requirements for operations, activities, premises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kern="1200">
                          <a:solidFill>
                            <a:schemeClr val="dk1"/>
                          </a:solidFill>
                          <a:latin typeface="+mn-lt"/>
                          <a:ea typeface="+mn-ea"/>
                          <a:cs typeface="+mn-cs"/>
                        </a:rPr>
                        <a:t>Administrative obligations</a:t>
                      </a:r>
                      <a:endParaRPr lang="en-AU" sz="1050"/>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80460196"/>
                  </a:ext>
                </a:extLst>
              </a:tr>
              <a:tr h="428068">
                <a:tc vMerge="1">
                  <a:txBody>
                    <a:bodyPr/>
                    <a:lstStyle/>
                    <a:p>
                      <a:endParaRPr lang="en-AU" sz="1200"/>
                    </a:p>
                  </a:txBody>
                  <a:tcPr vert="vert270">
                    <a:lnL w="12700" cmpd="sng">
                      <a:noFill/>
                    </a:lnL>
                    <a:lnR w="12700" cmpd="sng">
                      <a:noFill/>
                    </a:lnR>
                  </a:tcPr>
                </a:tc>
                <a:tc>
                  <a:txBody>
                    <a:bodyPr/>
                    <a:lstStyle/>
                    <a:p>
                      <a:r>
                        <a:rPr lang="en-AU" sz="1050"/>
                        <a:t>Quantity restriction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Limits on quantity, share, or units </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Limitations on the number of participants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4139302580"/>
                  </a:ext>
                </a:extLst>
              </a:tr>
              <a:tr h="733323">
                <a:tc>
                  <a:txBody>
                    <a:bodyPr/>
                    <a:lstStyle/>
                    <a:p>
                      <a:endParaRPr lang="en-AU" sz="1000"/>
                    </a:p>
                  </a:txBody>
                  <a:tcPr vert="vert270">
                    <a:lnR w="9525" cap="flat" cmpd="sng" algn="ctr">
                      <a:solidFill>
                        <a:schemeClr val="accent3"/>
                      </a:solidFill>
                      <a:prstDash val="solid"/>
                      <a:round/>
                      <a:headEnd type="none" w="med" len="med"/>
                      <a:tailEnd type="none" w="med" len="med"/>
                    </a:lnR>
                    <a:solidFill>
                      <a:schemeClr val="bg1"/>
                    </a:solidFill>
                  </a:tcPr>
                </a:tc>
                <a:tc>
                  <a:txBody>
                    <a:bodyPr/>
                    <a:lstStyle/>
                    <a:p>
                      <a:r>
                        <a:rPr lang="en-AU" sz="1050"/>
                        <a:t>Compliance and enforcement powers and pentalties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a:t>Specific powers tied to a permission, including to issue penalties tied to the permission</a:t>
                      </a:r>
                    </a:p>
                  </a:txBody>
                  <a:tcPr/>
                </a:tc>
                <a:tc>
                  <a:txBody>
                    <a:bodyPr/>
                    <a:lstStyle/>
                    <a:p>
                      <a:pPr marL="171450" lvl="0" indent="-171450">
                        <a:buClr>
                          <a:schemeClr val="accent3"/>
                        </a:buClr>
                        <a:buSzPct val="120000"/>
                        <a:buFont typeface="Arial" panose="020B0604020202020204" pitchFamily="34" charset="0"/>
                        <a:buChar char="•"/>
                      </a:pPr>
                      <a:r>
                        <a:rPr lang="en-AU" sz="1050"/>
                        <a:t>Powers of entry</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Pyramid – e.g. fines, increased regulatory obligations, revocation </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33069818"/>
                  </a:ext>
                </a:extLst>
              </a:tr>
              <a:tr h="425924">
                <a:tc>
                  <a:txBody>
                    <a:bodyPr/>
                    <a:lstStyle/>
                    <a:p>
                      <a:endParaRPr lang="en-AU" sz="1000"/>
                    </a:p>
                  </a:txBody>
                  <a:tcPr vert="vert270">
                    <a:lnR w="9525" cap="flat" cmpd="sng" algn="ctr">
                      <a:solidFill>
                        <a:schemeClr val="accent3"/>
                      </a:solidFill>
                      <a:prstDash val="solid"/>
                      <a:round/>
                      <a:headEnd type="none" w="med" len="med"/>
                      <a:tailEnd type="none" w="med" len="med"/>
                    </a:lnR>
                    <a:noFill/>
                  </a:tcPr>
                </a:tc>
                <a:tc>
                  <a:txBody>
                    <a:bodyPr/>
                    <a:lstStyle/>
                    <a:p>
                      <a:r>
                        <a:rPr lang="en-AU" sz="1050"/>
                        <a:t>Fees and charges</a:t>
                      </a:r>
                    </a:p>
                  </a:txBody>
                  <a:tcPr>
                    <a:lnL w="9525" cap="flat" cmpd="sng" algn="ctr">
                      <a:solidFill>
                        <a:schemeClr val="accent3"/>
                      </a:solidFill>
                      <a:prstDash val="solid"/>
                      <a:round/>
                      <a:headEnd type="none" w="med" len="med"/>
                      <a:tailEnd type="none" w="med" len="med"/>
                    </a:lnL>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Cost recovery and pricing as a signal</a:t>
                      </a:r>
                    </a:p>
                  </a:txBody>
                  <a:tcPr>
                    <a:lnB w="9525" cap="flat" cmpd="sng" algn="ctr">
                      <a:solidFill>
                        <a:schemeClr val="accent3"/>
                      </a:solidFill>
                      <a:prstDash val="solid"/>
                      <a:round/>
                      <a:headEnd type="none" w="med" len="med"/>
                      <a:tailEnd type="none" w="med" len="med"/>
                    </a:lnB>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Licence renewal fee</a:t>
                      </a:r>
                    </a:p>
                  </a:txBody>
                  <a:tcPr>
                    <a:lnR w="9525" cap="flat" cmpd="sng" algn="ctr">
                      <a:solidFill>
                        <a:schemeClr val="accent3"/>
                      </a:solidFill>
                      <a:prstDash val="solid"/>
                      <a:round/>
                      <a:headEnd type="none" w="med" len="med"/>
                      <a:tailEnd type="none" w="med" len="med"/>
                    </a:ln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945493832"/>
                  </a:ext>
                </a:extLst>
              </a:tr>
            </a:tbl>
          </a:graphicData>
        </a:graphic>
      </p:graphicFrame>
      <p:sp>
        <p:nvSpPr>
          <p:cNvPr id="7" name="Slide Number Placeholder 6">
            <a:extLst>
              <a:ext uri="{FF2B5EF4-FFF2-40B4-BE49-F238E27FC236}">
                <a16:creationId xmlns:a16="http://schemas.microsoft.com/office/drawing/2014/main" id="{68272665-CBE3-B6A3-47AD-AD3DBFFCDF13}"/>
              </a:ext>
            </a:extLst>
          </p:cNvPr>
          <p:cNvSpPr>
            <a:spLocks noGrp="1"/>
          </p:cNvSpPr>
          <p:nvPr>
            <p:ph type="sldNum" sz="quarter" idx="12"/>
          </p:nvPr>
        </p:nvSpPr>
        <p:spPr/>
        <p:txBody>
          <a:bodyPr/>
          <a:lstStyle/>
          <a:p>
            <a:fld id="{E4E047A3-478C-4E7E-BF3D-3786245819C0}" type="slidenum">
              <a:rPr lang="en-AU" smtClean="0"/>
              <a:t>29</a:t>
            </a:fld>
            <a:endParaRPr lang="en-AU"/>
          </a:p>
        </p:txBody>
      </p:sp>
      <p:sp>
        <p:nvSpPr>
          <p:cNvPr id="4" name="Title 3">
            <a:extLst>
              <a:ext uri="{FF2B5EF4-FFF2-40B4-BE49-F238E27FC236}">
                <a16:creationId xmlns:a16="http://schemas.microsoft.com/office/drawing/2014/main" id="{411051F9-4B3D-EE93-690D-CB071E0F45EF}"/>
              </a:ext>
            </a:extLst>
          </p:cNvPr>
          <p:cNvSpPr>
            <a:spLocks noGrp="1"/>
          </p:cNvSpPr>
          <p:nvPr>
            <p:ph type="title"/>
          </p:nvPr>
        </p:nvSpPr>
        <p:spPr/>
        <p:txBody>
          <a:bodyPr/>
          <a:lstStyle/>
          <a:p>
            <a:r>
              <a:rPr lang="en-US" sz="3000"/>
              <a:t>Appendix B: Common permission features*</a:t>
            </a:r>
            <a:endParaRPr lang="en-AU" sz="3000"/>
          </a:p>
        </p:txBody>
      </p:sp>
      <p:sp>
        <p:nvSpPr>
          <p:cNvPr id="10" name="TextBox 9">
            <a:extLst>
              <a:ext uri="{FF2B5EF4-FFF2-40B4-BE49-F238E27FC236}">
                <a16:creationId xmlns:a16="http://schemas.microsoft.com/office/drawing/2014/main" id="{6FDF4C17-364E-4A4D-238F-26FD668760DA}"/>
              </a:ext>
            </a:extLst>
          </p:cNvPr>
          <p:cNvSpPr txBox="1"/>
          <p:nvPr/>
        </p:nvSpPr>
        <p:spPr>
          <a:xfrm>
            <a:off x="684634" y="1263003"/>
            <a:ext cx="2858807" cy="349200"/>
          </a:xfrm>
          <a:prstGeom prst="rect">
            <a:avLst/>
          </a:prstGeom>
          <a:solidFill>
            <a:schemeClr val="accent3"/>
          </a:solidFill>
          <a:ln>
            <a:solidFill>
              <a:schemeClr val="accent1"/>
            </a:solidFill>
          </a:ln>
        </p:spPr>
        <p:txBody>
          <a:bodyPr wrap="square" anchor="ctr">
            <a:noAutofit/>
          </a:bodyPr>
          <a:lstStyle/>
          <a:p>
            <a:r>
              <a:rPr lang="en-AU" sz="1400">
                <a:solidFill>
                  <a:schemeClr val="bg1"/>
                </a:solidFill>
                <a:latin typeface="+mj-lt"/>
              </a:rPr>
              <a:t>Key considerations</a:t>
            </a:r>
            <a:endParaRPr lang="en-AU" sz="1400" strike="sngStrike">
              <a:solidFill>
                <a:schemeClr val="bg1"/>
              </a:solidFill>
              <a:latin typeface="+mj-lt"/>
            </a:endParaRPr>
          </a:p>
        </p:txBody>
      </p:sp>
      <p:sp>
        <p:nvSpPr>
          <p:cNvPr id="2" name="TextBox 1">
            <a:extLst>
              <a:ext uri="{FF2B5EF4-FFF2-40B4-BE49-F238E27FC236}">
                <a16:creationId xmlns:a16="http://schemas.microsoft.com/office/drawing/2014/main" id="{D7B43B69-EC50-E7EA-E646-2B15BB8AA08A}"/>
              </a:ext>
            </a:extLst>
          </p:cNvPr>
          <p:cNvSpPr txBox="1"/>
          <p:nvPr/>
        </p:nvSpPr>
        <p:spPr>
          <a:xfrm>
            <a:off x="618699" y="6569122"/>
            <a:ext cx="6691952" cy="276999"/>
          </a:xfrm>
          <a:prstGeom prst="rect">
            <a:avLst/>
          </a:prstGeom>
          <a:noFill/>
        </p:spPr>
        <p:txBody>
          <a:bodyPr wrap="square" rtlCol="0">
            <a:spAutoFit/>
          </a:bodyPr>
          <a:lstStyle/>
          <a:p>
            <a:r>
              <a:rPr lang="en-AU" sz="1200" dirty="0">
                <a:solidFill>
                  <a:schemeClr val="bg1"/>
                </a:solidFill>
              </a:rPr>
              <a:t>* This slide is from the </a:t>
            </a:r>
            <a:r>
              <a:rPr lang="en-AU" sz="1200" dirty="0">
                <a:solidFill>
                  <a:schemeClr val="bg1"/>
                </a:solidFill>
                <a:hlinkClick r:id="rId3">
                  <a:extLst>
                    <a:ext uri="{A12FA001-AC4F-418D-AE19-62706E023703}">
                      <ahyp:hlinkClr xmlns:ahyp="http://schemas.microsoft.com/office/drawing/2018/hyperlinkcolor" val="tx"/>
                    </a:ext>
                  </a:extLst>
                </a:hlinkClick>
              </a:rPr>
              <a:t>Victorian Permissions Framework, </a:t>
            </a:r>
            <a:r>
              <a:rPr lang="en-AU" sz="1200" dirty="0">
                <a:solidFill>
                  <a:schemeClr val="bg1"/>
                </a:solidFill>
              </a:rPr>
              <a:t>Attachment A2.</a:t>
            </a:r>
            <a:r>
              <a:rPr lang="en-AU" sz="1200" dirty="0">
                <a:solidFill>
                  <a:schemeClr val="bg1"/>
                </a:solidFill>
                <a:hlinkClick r:id="rId3">
                  <a:extLst>
                    <a:ext uri="{A12FA001-AC4F-418D-AE19-62706E023703}">
                      <ahyp:hlinkClr xmlns:ahyp="http://schemas.microsoft.com/office/drawing/2018/hyperlinkcolor" val="tx"/>
                    </a:ext>
                  </a:extLst>
                </a:hlinkClick>
              </a:rPr>
              <a:t> </a:t>
            </a:r>
            <a:endParaRPr lang="en-AU" sz="1200" dirty="0">
              <a:solidFill>
                <a:schemeClr val="bg1"/>
              </a:solidFill>
            </a:endParaRPr>
          </a:p>
        </p:txBody>
      </p:sp>
    </p:spTree>
    <p:extLst>
      <p:ext uri="{BB962C8B-B14F-4D97-AF65-F5344CB8AC3E}">
        <p14:creationId xmlns:p14="http://schemas.microsoft.com/office/powerpoint/2010/main" val="1193740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978068835"/>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r>
                        <a:rPr kumimoji="0" lang="en-US" sz="1100" b="0" i="0" u="none" strike="noStrike" kern="1200" cap="none" spc="0" normalizeH="0" baseline="0" noProof="0" dirty="0">
                          <a:ln>
                            <a:noFill/>
                          </a:ln>
                          <a:solidFill>
                            <a:srgbClr val="232B39"/>
                          </a:solidFill>
                          <a:effectLst/>
                          <a:uLnTx/>
                          <a:uFillTx/>
                          <a:latin typeface="+mn-lt"/>
                          <a:ea typeface="+mn-ea"/>
                          <a:cs typeface="+mn-cs"/>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July 2025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Addition of Stage 3. Minor revisions throughout. </a:t>
                      </a: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Fit and Proper Test Framework and Guide will be expanded and continuously improved over time.</a:t>
            </a:r>
            <a:endParaRPr lang="en-AU" sz="1400" dirty="0">
              <a:solidFill>
                <a:schemeClr val="bg1"/>
              </a:solidFill>
              <a:latin typeface="+mj-lt"/>
            </a:endParaRPr>
          </a:p>
        </p:txBody>
      </p:sp>
    </p:spTree>
    <p:extLst>
      <p:ext uri="{BB962C8B-B14F-4D97-AF65-F5344CB8AC3E}">
        <p14:creationId xmlns:p14="http://schemas.microsoft.com/office/powerpoint/2010/main" val="87466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3</a:t>
            </a:fld>
            <a:endParaRPr lang="en-AU"/>
          </a:p>
        </p:txBody>
      </p:sp>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a:xfrm>
            <a:off x="695324" y="144000"/>
            <a:ext cx="10450697" cy="1034638"/>
          </a:xfrm>
        </p:spPr>
        <p:txBody>
          <a:bodyPr/>
          <a:lstStyle/>
          <a:p>
            <a:r>
              <a:rPr lang="en-AU" noProof="0"/>
              <a:t>What is a Fit and Proper Test?</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1"/>
          </p:nvPr>
        </p:nvSpPr>
        <p:spPr>
          <a:xfrm>
            <a:off x="704850" y="1700213"/>
            <a:ext cx="5391150" cy="4476750"/>
          </a:xfrm>
        </p:spPr>
        <p:txBody>
          <a:bodyPr/>
          <a:lstStyle/>
          <a:p>
            <a:pPr>
              <a:spcAft>
                <a:spcPts val="300"/>
              </a:spcAft>
            </a:pPr>
            <a:r>
              <a:rPr lang="en-AU" sz="1200"/>
              <a:t>An FPT is a feature of a permission which:</a:t>
            </a:r>
          </a:p>
          <a:p>
            <a:pPr marL="171450" lvl="1" indent="-171450">
              <a:spcAft>
                <a:spcPts val="300"/>
              </a:spcAft>
              <a:buClrTx/>
              <a:buSzPct val="120000"/>
              <a:buFont typeface="Arial" panose="020B0604020202020204" pitchFamily="34" charset="0"/>
              <a:buChar char="•"/>
            </a:pPr>
            <a:r>
              <a:rPr lang="en-AU" sz="1200"/>
              <a:t>is used to screen individuals and businesses for characteristics that affect their suitability to be granted a permission to undertake a regulated activity.</a:t>
            </a:r>
          </a:p>
          <a:p>
            <a:pPr marL="171450" lvl="1" indent="-171450">
              <a:spcAft>
                <a:spcPts val="300"/>
              </a:spcAft>
              <a:buClrTx/>
              <a:buSzPct val="120000"/>
              <a:buFont typeface="Arial" panose="020B0604020202020204" pitchFamily="34" charset="0"/>
              <a:buChar char="•"/>
            </a:pPr>
            <a:r>
              <a:rPr lang="en-AU" sz="1200"/>
              <a:t>allows regulators to prevent inappropriate applicants from undertaking regulated activities where they represent an unacceptable risk to the economy, environment or the public.  </a:t>
            </a:r>
          </a:p>
          <a:p>
            <a:pPr lvl="0">
              <a:spcAft>
                <a:spcPts val="300"/>
              </a:spcAft>
            </a:pPr>
            <a:r>
              <a:rPr lang="en-AU" sz="1200"/>
              <a:t>An FPT should be used when</a:t>
            </a:r>
            <a:r>
              <a:rPr lang="en-US" sz="1200"/>
              <a:t>: </a:t>
            </a:r>
          </a:p>
          <a:p>
            <a:pPr marL="171450" lvl="1" indent="-171450">
              <a:spcAft>
                <a:spcPts val="300"/>
              </a:spcAft>
              <a:buClrTx/>
              <a:buSzPct val="120000"/>
              <a:buFont typeface="Arial" panose="020B0604020202020204" pitchFamily="34" charset="0"/>
              <a:buChar char="•"/>
            </a:pPr>
            <a:r>
              <a:rPr lang="en-AU" sz="1200"/>
              <a:t>Increased risk is clearly tied to identifiable objective characteristics</a:t>
            </a:r>
            <a:r>
              <a:rPr lang="en-AU" sz="1200" noProof="0"/>
              <a:t>.</a:t>
            </a:r>
          </a:p>
          <a:p>
            <a:pPr marL="171450" lvl="1" indent="-171450">
              <a:spcAft>
                <a:spcPts val="300"/>
              </a:spcAft>
              <a:buClrTx/>
              <a:buSzPct val="120000"/>
              <a:buFont typeface="Arial" panose="020B0604020202020204" pitchFamily="34" charset="0"/>
              <a:buChar char="•"/>
            </a:pPr>
            <a:r>
              <a:rPr lang="en-AU" sz="1200"/>
              <a:t>The level of burden imposed by an FPT is commensurate with the risk of harm being managed. </a:t>
            </a:r>
          </a:p>
          <a:p>
            <a:pPr lvl="0">
              <a:spcAft>
                <a:spcPts val="300"/>
              </a:spcAft>
            </a:pPr>
            <a:r>
              <a:rPr lang="en-AU" sz="1200"/>
              <a:t>An FPT should not be used when</a:t>
            </a:r>
            <a:r>
              <a:rPr lang="en-US" sz="1200"/>
              <a:t>: </a:t>
            </a:r>
          </a:p>
          <a:p>
            <a:pPr marL="171450" lvl="1" indent="-171450">
              <a:spcAft>
                <a:spcPts val="300"/>
              </a:spcAft>
              <a:buClrTx/>
              <a:buFont typeface="Arial" panose="020B0604020202020204" pitchFamily="34" charset="0"/>
              <a:buChar char="•"/>
            </a:pPr>
            <a:r>
              <a:rPr lang="en-AU" sz="1200"/>
              <a:t>all applicants present the same level of risk.</a:t>
            </a:r>
          </a:p>
          <a:p>
            <a:pPr marL="171450" lvl="1" indent="-171450">
              <a:spcAft>
                <a:spcPts val="300"/>
              </a:spcAft>
              <a:buClrTx/>
              <a:buFont typeface="Arial" panose="020B0604020202020204" pitchFamily="34" charset="0"/>
              <a:buChar char="•"/>
            </a:pPr>
            <a:r>
              <a:rPr lang="en-AU" sz="1200"/>
              <a:t>the level of risk is low and not commensurate with the additional burden imposed by an FPT. </a:t>
            </a:r>
          </a:p>
          <a:p>
            <a:pPr marL="171450" lvl="1" indent="-171450">
              <a:spcAft>
                <a:spcPts val="300"/>
              </a:spcAft>
              <a:buClrTx/>
              <a:buFont typeface="Arial" panose="020B0604020202020204" pitchFamily="34" charset="0"/>
              <a:buChar char="•"/>
            </a:pPr>
            <a:r>
              <a:rPr lang="en-AU" sz="1200" noProof="0"/>
              <a:t>when less burdensome options for </a:t>
            </a:r>
            <a:r>
              <a:rPr lang="en-AU" sz="1200"/>
              <a:t>managing harm are available. </a:t>
            </a:r>
            <a:endParaRPr lang="en-AU" sz="1200" noProof="0"/>
          </a:p>
          <a:p>
            <a:pPr lvl="1">
              <a:spcAft>
                <a:spcPts val="300"/>
              </a:spcAft>
            </a:pPr>
            <a:endParaRPr lang="en-AU" sz="1200"/>
          </a:p>
        </p:txBody>
      </p:sp>
      <p:sp>
        <p:nvSpPr>
          <p:cNvPr id="15" name="Rectangle: Diagonal Corners Snipped 7">
            <a:extLst>
              <a:ext uri="{FF2B5EF4-FFF2-40B4-BE49-F238E27FC236}">
                <a16:creationId xmlns:a16="http://schemas.microsoft.com/office/drawing/2014/main" id="{203604FE-D0CF-DD46-DE96-15E71B139452}"/>
              </a:ext>
            </a:extLst>
          </p:cNvPr>
          <p:cNvSpPr/>
          <p:nvPr/>
        </p:nvSpPr>
        <p:spPr>
          <a:xfrm flipH="1">
            <a:off x="6688138"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tIns="432000" rIns="180000" rtlCol="0" anchor="t" anchorCtr="0"/>
          <a:lstStyle/>
          <a:p>
            <a:pPr>
              <a:lnSpc>
                <a:spcPct val="107000"/>
              </a:lnSpc>
              <a:spcBef>
                <a:spcPts val="0"/>
              </a:spcBef>
              <a:spcAft>
                <a:spcPts val="600"/>
              </a:spcAft>
              <a:defRPr/>
            </a:pPr>
            <a:r>
              <a:rPr lang="en-AU" sz="1800">
                <a:solidFill>
                  <a:srgbClr val="4C9E61"/>
                </a:solidFill>
                <a:latin typeface="+mj-lt"/>
              </a:rPr>
              <a:t>FPTs can include many components</a:t>
            </a:r>
          </a:p>
          <a:p>
            <a:pPr>
              <a:lnSpc>
                <a:spcPct val="107000"/>
              </a:lnSpc>
              <a:spcBef>
                <a:spcPts val="0"/>
              </a:spcBef>
              <a:spcAft>
                <a:spcPts val="600"/>
              </a:spcAft>
              <a:defRPr/>
            </a:pPr>
            <a:r>
              <a:rPr lang="en-AU" sz="1200">
                <a:solidFill>
                  <a:schemeClr val="tx1"/>
                </a:solidFill>
                <a:latin typeface="VIC"/>
              </a:rPr>
              <a:t>FPTs can be used to test many different characteristics of applicants. Some components </a:t>
            </a:r>
            <a:br>
              <a:rPr lang="en-AU" sz="1200">
                <a:solidFill>
                  <a:schemeClr val="tx1"/>
                </a:solidFill>
                <a:latin typeface="VIC"/>
              </a:rPr>
            </a:br>
            <a:r>
              <a:rPr lang="en-AU" sz="1200">
                <a:solidFill>
                  <a:schemeClr val="tx1"/>
                </a:solidFill>
                <a:latin typeface="VIC"/>
              </a:rPr>
              <a:t>of FPTs include:</a:t>
            </a:r>
          </a:p>
          <a:p>
            <a:pPr>
              <a:lnSpc>
                <a:spcPct val="107000"/>
              </a:lnSpc>
              <a:spcBef>
                <a:spcPts val="0"/>
              </a:spcBef>
              <a:spcAft>
                <a:spcPts val="600"/>
              </a:spcAft>
              <a:defRPr/>
            </a:pPr>
            <a:endParaRPr lang="en-AU" sz="1200">
              <a:solidFill>
                <a:schemeClr val="tx1"/>
              </a:solidFill>
              <a:latin typeface="VIC"/>
            </a:endParaRPr>
          </a:p>
          <a:p>
            <a:pPr>
              <a:lnSpc>
                <a:spcPct val="107000"/>
              </a:lnSpc>
              <a:spcBef>
                <a:spcPts val="0"/>
              </a:spcBef>
              <a:spcAft>
                <a:spcPts val="600"/>
              </a:spcAft>
              <a:defRPr/>
            </a:pPr>
            <a:endParaRPr lang="en-AU" sz="1200">
              <a:solidFill>
                <a:schemeClr val="tx1"/>
              </a:solidFill>
              <a:latin typeface="VIC"/>
            </a:endParaRPr>
          </a:p>
        </p:txBody>
      </p:sp>
      <p:sp>
        <p:nvSpPr>
          <p:cNvPr id="16" name="Rectangle 15">
            <a:extLst>
              <a:ext uri="{FF2B5EF4-FFF2-40B4-BE49-F238E27FC236}">
                <a16:creationId xmlns:a16="http://schemas.microsoft.com/office/drawing/2014/main" id="{A0027446-E593-564C-EA27-79059F71BE57}"/>
              </a:ext>
            </a:extLst>
          </p:cNvPr>
          <p:cNvSpPr/>
          <p:nvPr/>
        </p:nvSpPr>
        <p:spPr>
          <a:xfrm>
            <a:off x="7011988" y="3543300"/>
            <a:ext cx="3971925" cy="1209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spcCol="0" rtlCol="0" anchor="ctr"/>
          <a:lstStyle/>
          <a:p>
            <a:pPr marL="171450" indent="-171450">
              <a:spcAft>
                <a:spcPts val="300"/>
              </a:spcAft>
              <a:buSzPct val="120000"/>
              <a:buFont typeface="Arial" panose="020B0604020202020204" pitchFamily="34" charset="0"/>
              <a:buChar char="•"/>
            </a:pPr>
            <a:r>
              <a:rPr lang="en-AU" sz="1100">
                <a:solidFill>
                  <a:schemeClr val="tx1"/>
                </a:solidFill>
              </a:rPr>
              <a:t>Criminal history </a:t>
            </a:r>
          </a:p>
          <a:p>
            <a:pPr marL="171450" indent="-171450">
              <a:spcAft>
                <a:spcPts val="300"/>
              </a:spcAft>
              <a:buSzPct val="120000"/>
              <a:buFont typeface="Arial" panose="020B0604020202020204" pitchFamily="34" charset="0"/>
              <a:buChar char="•"/>
            </a:pPr>
            <a:r>
              <a:rPr lang="en-AU" sz="1100">
                <a:solidFill>
                  <a:schemeClr val="tx1"/>
                </a:solidFill>
              </a:rPr>
              <a:t>Financial capacity </a:t>
            </a:r>
          </a:p>
          <a:p>
            <a:pPr marL="171450" indent="-171450">
              <a:spcAft>
                <a:spcPts val="300"/>
              </a:spcAft>
              <a:buSzPct val="120000"/>
              <a:buFont typeface="Arial" panose="020B0604020202020204" pitchFamily="34" charset="0"/>
              <a:buChar char="•"/>
            </a:pPr>
            <a:r>
              <a:rPr lang="en-AU" sz="1100">
                <a:solidFill>
                  <a:schemeClr val="tx1"/>
                </a:solidFill>
              </a:rPr>
              <a:t>Affiliations </a:t>
            </a:r>
          </a:p>
          <a:p>
            <a:pPr marL="171450" indent="-171450">
              <a:spcAft>
                <a:spcPts val="300"/>
              </a:spcAft>
              <a:buSzPct val="120000"/>
              <a:buFont typeface="Arial" panose="020B0604020202020204" pitchFamily="34" charset="0"/>
              <a:buChar char="•"/>
            </a:pPr>
            <a:r>
              <a:rPr lang="en-AU" sz="1100">
                <a:solidFill>
                  <a:schemeClr val="tx1"/>
                </a:solidFill>
              </a:rPr>
              <a:t>Financial solvency</a:t>
            </a:r>
          </a:p>
          <a:p>
            <a:pPr marL="171450" indent="-171450">
              <a:spcAft>
                <a:spcPts val="300"/>
              </a:spcAft>
              <a:buSzPct val="120000"/>
              <a:buFont typeface="Arial" panose="020B0604020202020204" pitchFamily="34" charset="0"/>
              <a:buChar char="•"/>
            </a:pPr>
            <a:r>
              <a:rPr lang="en-AU" sz="1100">
                <a:solidFill>
                  <a:schemeClr val="tx1"/>
                </a:solidFill>
              </a:rPr>
              <a:t>Regulatory disqualifications</a:t>
            </a:r>
          </a:p>
          <a:p>
            <a:pPr marL="171450" indent="-171450">
              <a:spcAft>
                <a:spcPts val="300"/>
              </a:spcAft>
              <a:buSzPct val="120000"/>
              <a:buFont typeface="Arial" panose="020B0604020202020204" pitchFamily="34" charset="0"/>
              <a:buChar char="•"/>
            </a:pPr>
            <a:r>
              <a:rPr lang="en-AU" sz="1100">
                <a:solidFill>
                  <a:schemeClr val="tx1"/>
                </a:solidFill>
              </a:rPr>
              <a:t>Regulatory </a:t>
            </a:r>
            <a:br>
              <a:rPr lang="en-AU" sz="1100">
                <a:solidFill>
                  <a:schemeClr val="tx1"/>
                </a:solidFill>
              </a:rPr>
            </a:br>
            <a:r>
              <a:rPr lang="en-AU" sz="1100">
                <a:solidFill>
                  <a:schemeClr val="tx1"/>
                </a:solidFill>
              </a:rPr>
              <a:t>non-compliance</a:t>
            </a:r>
          </a:p>
          <a:p>
            <a:pPr marL="171450" indent="-171450">
              <a:spcAft>
                <a:spcPts val="300"/>
              </a:spcAft>
              <a:buSzPct val="120000"/>
              <a:buFont typeface="Arial" panose="020B0604020202020204" pitchFamily="34" charset="0"/>
              <a:buChar char="•"/>
            </a:pPr>
            <a:r>
              <a:rPr lang="en-AU" sz="1100">
                <a:solidFill>
                  <a:schemeClr val="tx1"/>
                </a:solidFill>
              </a:rPr>
              <a:t>Regulatory suspensions</a:t>
            </a:r>
          </a:p>
          <a:p>
            <a:pPr marL="171450" indent="-171450">
              <a:spcAft>
                <a:spcPts val="300"/>
              </a:spcAft>
              <a:buSzPct val="120000"/>
              <a:buFont typeface="Arial" panose="020B0604020202020204" pitchFamily="34" charset="0"/>
              <a:buChar char="•"/>
            </a:pPr>
            <a:r>
              <a:rPr lang="en-AU" sz="1100">
                <a:solidFill>
                  <a:schemeClr val="tx1"/>
                </a:solidFill>
              </a:rPr>
              <a:t>Misconduct</a:t>
            </a:r>
          </a:p>
          <a:p>
            <a:pPr marL="171450" indent="-171450">
              <a:spcAft>
                <a:spcPts val="300"/>
              </a:spcAft>
              <a:buSzPct val="120000"/>
              <a:buFont typeface="Arial" panose="020B0604020202020204" pitchFamily="34" charset="0"/>
              <a:buChar char="•"/>
            </a:pPr>
            <a:r>
              <a:rPr lang="en-AU" sz="1100">
                <a:solidFill>
                  <a:schemeClr val="tx1"/>
                </a:solidFill>
              </a:rPr>
              <a:t>Applicant health</a:t>
            </a:r>
          </a:p>
          <a:p>
            <a:pPr marL="171450" indent="-171450">
              <a:spcAft>
                <a:spcPts val="300"/>
              </a:spcAft>
              <a:buSzPct val="120000"/>
              <a:buFont typeface="Arial" panose="020B0604020202020204" pitchFamily="34" charset="0"/>
              <a:buChar char="•"/>
            </a:pPr>
            <a:r>
              <a:rPr lang="en-AU" sz="1100">
                <a:solidFill>
                  <a:schemeClr val="tx1"/>
                </a:solidFill>
              </a:rPr>
              <a:t>Associations</a:t>
            </a:r>
          </a:p>
        </p:txBody>
      </p:sp>
    </p:spTree>
    <p:extLst>
      <p:ext uri="{BB962C8B-B14F-4D97-AF65-F5344CB8AC3E}">
        <p14:creationId xmlns:p14="http://schemas.microsoft.com/office/powerpoint/2010/main" val="97596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2026-3AC6-32B9-2E8D-000C91A5E9B1}"/>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F7969451-14C4-3190-AD9C-B2C03B6A2C1A}"/>
              </a:ext>
            </a:extLst>
          </p:cNvPr>
          <p:cNvSpPr>
            <a:spLocks noGrp="1"/>
          </p:cNvSpPr>
          <p:nvPr>
            <p:ph idx="1"/>
          </p:nvPr>
        </p:nvSpPr>
        <p:spPr>
          <a:xfrm>
            <a:off x="704850" y="1700213"/>
            <a:ext cx="10394950" cy="4476749"/>
          </a:xfrm>
        </p:spPr>
        <p:txBody>
          <a:bodyPr/>
          <a:lstStyle/>
          <a:p>
            <a:pPr lvl="1">
              <a:lnSpc>
                <a:spcPct val="107000"/>
              </a:lnSpc>
              <a:spcBef>
                <a:spcPts val="0"/>
              </a:spcBef>
              <a:spcAft>
                <a:spcPts val="600"/>
              </a:spcAft>
              <a:buClrTx/>
              <a:defRPr/>
            </a:pPr>
            <a:r>
              <a:rPr kumimoji="0" lang="en-US" sz="1200" b="0" i="0" u="none" strike="noStrike" kern="1200" cap="none" spc="0" normalizeH="0" baseline="0" noProof="0" dirty="0">
                <a:ln>
                  <a:noFill/>
                </a:ln>
                <a:effectLst/>
                <a:uLnTx/>
                <a:uFillTx/>
                <a:ea typeface="+mn-ea"/>
                <a:cs typeface="+mn-cs"/>
              </a:rPr>
              <a:t>FPTs are tools that allow regulators to screen applicants for characteristics that are linked to a high risk of poor conduct </a:t>
            </a:r>
            <a:r>
              <a:rPr lang="en-US" sz="1200" dirty="0"/>
              <a:t>and</a:t>
            </a:r>
            <a:r>
              <a:rPr kumimoji="0" lang="en-US" sz="1200" b="0" i="0" u="none" strike="noStrike" kern="1200" cap="none" spc="0" normalizeH="0" baseline="0" noProof="0" dirty="0">
                <a:ln>
                  <a:noFill/>
                </a:ln>
                <a:effectLst/>
                <a:uLnTx/>
                <a:uFillTx/>
                <a:ea typeface="+mn-ea"/>
                <a:cs typeface="+mn-cs"/>
              </a:rPr>
              <a:t> undesirable outcomes from a regulated activity. </a:t>
            </a:r>
            <a:r>
              <a:rPr kumimoji="0" lang="en-AU" sz="1200" b="0" i="0" u="none" strike="noStrike" kern="1200" cap="none" spc="0" normalizeH="0" baseline="0" noProof="0" dirty="0">
                <a:ln>
                  <a:noFill/>
                </a:ln>
                <a:effectLst/>
                <a:uLnTx/>
                <a:uFillTx/>
                <a:ea typeface="+mn-ea"/>
                <a:cs typeface="+mn-cs"/>
              </a:rPr>
              <a:t>FPTs impose burden on regulators and businesses and should only be used when this burden is commensurate with the level of risk being managed.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1" i="0" u="none" strike="noStrike" kern="1200" cap="none" spc="0" normalizeH="0" baseline="0" noProof="0" dirty="0">
                <a:ln>
                  <a:noFill/>
                </a:ln>
                <a:effectLst/>
                <a:uLnTx/>
                <a:uFillTx/>
                <a:ea typeface="+mn-ea"/>
                <a:cs typeface="+mn-cs"/>
              </a:rPr>
              <a:t>Three principles guide the best-practice design of FPTs. </a:t>
            </a:r>
          </a:p>
          <a:p>
            <a:endParaRPr lang="en-AU" sz="1200" dirty="0"/>
          </a:p>
        </p:txBody>
      </p:sp>
      <p:sp>
        <p:nvSpPr>
          <p:cNvPr id="12" name="Rectangle 11">
            <a:extLst>
              <a:ext uri="{FF2B5EF4-FFF2-40B4-BE49-F238E27FC236}">
                <a16:creationId xmlns:a16="http://schemas.microsoft.com/office/drawing/2014/main" id="{74FE283D-368D-CA32-00F7-BDE3604FE62C}"/>
              </a:ext>
            </a:extLst>
          </p:cNvPr>
          <p:cNvSpPr>
            <a:spLocks/>
          </p:cNvSpPr>
          <p:nvPr/>
        </p:nvSpPr>
        <p:spPr>
          <a:xfrm rot="10800000" flipH="1" flipV="1">
            <a:off x="426668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impose the minimal necessary burden. </a:t>
            </a:r>
          </a:p>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only target relevant areas where unacceptably high levels of risk have been identified and where the tests components are clearly related to these risks. </a:t>
            </a:r>
          </a:p>
          <a:p>
            <a:pPr marL="216000" indent="-21600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3" name="Rectangle 2">
            <a:extLst>
              <a:ext uri="{FF2B5EF4-FFF2-40B4-BE49-F238E27FC236}">
                <a16:creationId xmlns:a16="http://schemas.microsoft.com/office/drawing/2014/main" id="{093F7761-21BD-487A-6072-8781B0969197}"/>
              </a:ext>
            </a:extLst>
          </p:cNvPr>
          <p:cNvSpPr>
            <a:spLocks/>
          </p:cNvSpPr>
          <p:nvPr/>
        </p:nvSpPr>
        <p:spPr>
          <a:xfrm>
            <a:off x="426668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Minimised requirements</a:t>
            </a:r>
          </a:p>
        </p:txBody>
      </p:sp>
      <p:sp>
        <p:nvSpPr>
          <p:cNvPr id="13" name="Rectangle 12">
            <a:extLst>
              <a:ext uri="{FF2B5EF4-FFF2-40B4-BE49-F238E27FC236}">
                <a16:creationId xmlns:a16="http://schemas.microsoft.com/office/drawing/2014/main" id="{687628AD-1855-EB40-8020-30AB20F80BC9}"/>
              </a:ext>
            </a:extLst>
          </p:cNvPr>
          <p:cNvSpPr>
            <a:spLocks/>
          </p:cNvSpPr>
          <p:nvPr/>
        </p:nvSpPr>
        <p:spPr>
          <a:xfrm rot="10800000" flipH="1" flipV="1">
            <a:off x="7824313" y="3358961"/>
            <a:ext cx="3312000" cy="2554701"/>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components should be consistently administered.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The minimum necessary evidence should be sought to satisfy requirements, e.g. in lower risk cases information provided directly from an applicant should be accepted. </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FPTs should reuse information that has been provided previously where possible. </a:t>
            </a:r>
            <a:endParaRPr lang="en-AU" sz="1200">
              <a:solidFill>
                <a:schemeClr val="tx1"/>
              </a:solidFill>
              <a:highlight>
                <a:srgbClr val="FFFF00"/>
              </a:highlight>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158D14D8-96D8-C902-2438-9C0B346D5DD6}"/>
              </a:ext>
            </a:extLst>
          </p:cNvPr>
          <p:cNvSpPr>
            <a:spLocks/>
          </p:cNvSpPr>
          <p:nvPr/>
        </p:nvSpPr>
        <p:spPr>
          <a:xfrm>
            <a:off x="7824313" y="2726149"/>
            <a:ext cx="3312000" cy="633321"/>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Standardised administration</a:t>
            </a:r>
          </a:p>
        </p:txBody>
      </p:sp>
      <p:sp>
        <p:nvSpPr>
          <p:cNvPr id="10" name="Slide Number Placeholder 9">
            <a:extLst>
              <a:ext uri="{FF2B5EF4-FFF2-40B4-BE49-F238E27FC236}">
                <a16:creationId xmlns:a16="http://schemas.microsoft.com/office/drawing/2014/main" id="{73DF59F4-315B-F2EB-6576-3569AD7B3486}"/>
              </a:ext>
            </a:extLst>
          </p:cNvPr>
          <p:cNvSpPr>
            <a:spLocks noGrp="1"/>
          </p:cNvSpPr>
          <p:nvPr>
            <p:ph type="sldNum" sz="quarter" idx="12"/>
          </p:nvPr>
        </p:nvSpPr>
        <p:spPr/>
        <p:txBody>
          <a:bodyPr/>
          <a:lstStyle/>
          <a:p>
            <a:fld id="{E4E047A3-478C-4E7E-BF3D-3786245819C0}" type="slidenum">
              <a:rPr lang="en-AU" smtClean="0"/>
              <a:t>4</a:t>
            </a:fld>
            <a:endParaRPr lang="en-AU"/>
          </a:p>
        </p:txBody>
      </p:sp>
      <p:sp>
        <p:nvSpPr>
          <p:cNvPr id="6" name="Title 5">
            <a:extLst>
              <a:ext uri="{FF2B5EF4-FFF2-40B4-BE49-F238E27FC236}">
                <a16:creationId xmlns:a16="http://schemas.microsoft.com/office/drawing/2014/main" id="{D9BBD86C-9095-2CD9-E85C-A1D490564D64}"/>
              </a:ext>
            </a:extLst>
          </p:cNvPr>
          <p:cNvSpPr>
            <a:spLocks noGrp="1"/>
          </p:cNvSpPr>
          <p:nvPr>
            <p:ph type="title"/>
          </p:nvPr>
        </p:nvSpPr>
        <p:spPr/>
        <p:txBody>
          <a:bodyPr/>
          <a:lstStyle/>
          <a:p>
            <a:r>
              <a:rPr kumimoji="0" lang="en-US" b="0" i="0" u="none" strike="noStrike" kern="1200" cap="none" spc="0" normalizeH="0" baseline="0" noProof="0" dirty="0">
                <a:ln>
                  <a:noFill/>
                </a:ln>
                <a:effectLst/>
                <a:uLnTx/>
                <a:uFillTx/>
                <a:ea typeface="+mj-ea"/>
                <a:cs typeface="+mj-cs"/>
              </a:rPr>
              <a:t>Best practice principles</a:t>
            </a:r>
            <a:endParaRPr lang="en-AU" dirty="0"/>
          </a:p>
        </p:txBody>
      </p:sp>
      <p:sp>
        <p:nvSpPr>
          <p:cNvPr id="23" name="Rectangle 22">
            <a:extLst>
              <a:ext uri="{FF2B5EF4-FFF2-40B4-BE49-F238E27FC236}">
                <a16:creationId xmlns:a16="http://schemas.microsoft.com/office/drawing/2014/main" id="{3671F3D7-2F94-ED50-86D6-155785F0D1EB}"/>
              </a:ext>
            </a:extLst>
          </p:cNvPr>
          <p:cNvSpPr>
            <a:spLocks/>
          </p:cNvSpPr>
          <p:nvPr/>
        </p:nvSpPr>
        <p:spPr>
          <a:xfrm rot="10800000" flipH="1" flipV="1">
            <a:off x="70905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kumimoji="0" lang="en-AU" sz="1200" b="0" i="0" u="none" strike="noStrike" kern="1200" cap="none" spc="0" normalizeH="0" baseline="0" noProof="0">
                <a:ln>
                  <a:noFill/>
                </a:ln>
                <a:solidFill>
                  <a:schemeClr val="tx1"/>
                </a:solidFill>
                <a:effectLst/>
                <a:uLnTx/>
                <a:uFillTx/>
                <a:cs typeface="Segoe UI" panose="020B0502040204020203" pitchFamily="34" charset="0"/>
              </a:rPr>
              <a:t>FPTs should only be included in permission design when the level of risk being managed is commensurate with the level of burden they will add.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design should be proportionate to the level of risk being mitigated. Higher levels of risk require greater stringency and evidentiary requirements. </a:t>
            </a: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2" name="Rectangle 1">
            <a:extLst>
              <a:ext uri="{FF2B5EF4-FFF2-40B4-BE49-F238E27FC236}">
                <a16:creationId xmlns:a16="http://schemas.microsoft.com/office/drawing/2014/main" id="{6189A085-B8C9-8098-DD9E-3694C6B7E6BE}"/>
              </a:ext>
            </a:extLst>
          </p:cNvPr>
          <p:cNvSpPr>
            <a:spLocks/>
          </p:cNvSpPr>
          <p:nvPr/>
        </p:nvSpPr>
        <p:spPr>
          <a:xfrm>
            <a:off x="70905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Risk-based</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pic>
        <p:nvPicPr>
          <p:cNvPr id="15" name="Graphic 14" descr="Flag outline">
            <a:extLst>
              <a:ext uri="{FF2B5EF4-FFF2-40B4-BE49-F238E27FC236}">
                <a16:creationId xmlns:a16="http://schemas.microsoft.com/office/drawing/2014/main" id="{750862A4-B6A3-68E2-0D66-983811C27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98" y="2819400"/>
            <a:ext cx="476251" cy="476251"/>
          </a:xfrm>
          <a:prstGeom prst="rect">
            <a:avLst/>
          </a:prstGeom>
        </p:spPr>
      </p:pic>
      <p:pic>
        <p:nvPicPr>
          <p:cNvPr id="17" name="Graphic 16" descr="Single gear outline">
            <a:extLst>
              <a:ext uri="{FF2B5EF4-FFF2-40B4-BE49-F238E27FC236}">
                <a16:creationId xmlns:a16="http://schemas.microsoft.com/office/drawing/2014/main" id="{5FA4C102-D008-EDC3-6684-5DC7C622D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1650" y="2698750"/>
            <a:ext cx="660400" cy="660400"/>
          </a:xfrm>
          <a:prstGeom prst="rect">
            <a:avLst/>
          </a:prstGeom>
        </p:spPr>
      </p:pic>
      <p:pic>
        <p:nvPicPr>
          <p:cNvPr id="21" name="Graphic 20" descr="Checkbox Checked outline">
            <a:extLst>
              <a:ext uri="{FF2B5EF4-FFF2-40B4-BE49-F238E27FC236}">
                <a16:creationId xmlns:a16="http://schemas.microsoft.com/office/drawing/2014/main" id="{F6C6A36B-EC19-B146-A0CD-B844541680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4375" y="2709862"/>
            <a:ext cx="687387" cy="687387"/>
          </a:xfrm>
          <a:prstGeom prst="rect">
            <a:avLst/>
          </a:prstGeom>
        </p:spPr>
      </p:pic>
    </p:spTree>
    <p:extLst>
      <p:ext uri="{BB962C8B-B14F-4D97-AF65-F5344CB8AC3E}">
        <p14:creationId xmlns:p14="http://schemas.microsoft.com/office/powerpoint/2010/main" val="1394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010D-55FE-57F4-57C1-6306EDD54D73}"/>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E411CD-6C9C-C1B8-0467-80C5CABE9DB1}"/>
              </a:ext>
            </a:extLst>
          </p:cNvPr>
          <p:cNvCxnSpPr>
            <a:cxnSpLocks/>
            <a:stCxn id="6" idx="0"/>
            <a:endCxn id="66" idx="1"/>
          </p:cNvCxnSpPr>
          <p:nvPr/>
        </p:nvCxnSpPr>
        <p:spPr>
          <a:xfrm>
            <a:off x="1509389" y="497681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FCB816-1E3E-D285-CBDA-05CA87E8B83C}"/>
              </a:ext>
            </a:extLst>
          </p:cNvPr>
          <p:cNvCxnSpPr>
            <a:cxnSpLocks/>
            <a:stCxn id="5" idx="0"/>
            <a:endCxn id="78" idx="1"/>
          </p:cNvCxnSpPr>
          <p:nvPr/>
        </p:nvCxnSpPr>
        <p:spPr>
          <a:xfrm>
            <a:off x="1509389" y="3907469"/>
            <a:ext cx="2991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C18C31-BB7D-9907-8703-B7D71294ADDC}"/>
              </a:ext>
            </a:extLst>
          </p:cNvPr>
          <p:cNvCxnSpPr>
            <a:stCxn id="3" idx="0"/>
            <a:endCxn id="73" idx="1"/>
          </p:cNvCxnSpPr>
          <p:nvPr/>
        </p:nvCxnSpPr>
        <p:spPr>
          <a:xfrm>
            <a:off x="1509389" y="284648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E769364-038F-F7D3-9145-F7ACF21417A8}"/>
              </a:ext>
            </a:extLst>
          </p:cNvPr>
          <p:cNvSpPr/>
          <p:nvPr/>
        </p:nvSpPr>
        <p:spPr>
          <a:xfrm>
            <a:off x="635624" y="1630542"/>
            <a:ext cx="10326257" cy="53798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chemeClr val="tx1"/>
                </a:solidFill>
                <a:effectLst/>
                <a:uLnTx/>
                <a:uFillTx/>
                <a:ea typeface="+mn-ea"/>
                <a:cs typeface="+mn-cs"/>
              </a:rPr>
              <a:t>This Framework has three stages. Users can enter and exit the Framework at different stages and move between stages as needed. Each stage has key guiding questions which will be answered as users progress through the Framework.  </a:t>
            </a:r>
          </a:p>
        </p:txBody>
      </p:sp>
      <p:sp>
        <p:nvSpPr>
          <p:cNvPr id="66" name="Rectangle 65">
            <a:extLst>
              <a:ext uri="{FF2B5EF4-FFF2-40B4-BE49-F238E27FC236}">
                <a16:creationId xmlns:a16="http://schemas.microsoft.com/office/drawing/2014/main" id="{DFB1484D-8572-8802-A520-C9D2E4247165}"/>
              </a:ext>
            </a:extLst>
          </p:cNvPr>
          <p:cNvSpPr/>
          <p:nvPr/>
        </p:nvSpPr>
        <p:spPr>
          <a:xfrm>
            <a:off x="4500817" y="4642013"/>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W</a:t>
            </a:r>
            <a:r>
              <a:rPr kumimoji="0" lang="en-AU" sz="1150" b="0" u="none" kern="1200" cap="none" spc="0" normalizeH="0" baseline="0" noProof="0" dirty="0">
                <a:ln>
                  <a:noFill/>
                </a:ln>
                <a:solidFill>
                  <a:schemeClr val="tx1"/>
                </a:solidFill>
                <a:effectLst/>
                <a:uLnTx/>
                <a:uFillTx/>
                <a:ea typeface="+mn-ea"/>
                <a:cs typeface="+mn-cs"/>
              </a:rPr>
              <a:t>ill FPT be administered in a way that is efficient and </a:t>
            </a:r>
            <a:r>
              <a:rPr lang="en-AU" sz="1150" dirty="0">
                <a:solidFill>
                  <a:schemeClr val="tx1"/>
                </a:solidFill>
              </a:rPr>
              <a:t>imposes the</a:t>
            </a:r>
            <a:r>
              <a:rPr kumimoji="0" lang="en-AU" sz="1150" b="0" u="none" strike="noStrike" kern="1200" cap="none" spc="0" normalizeH="0" baseline="0" noProof="0" dirty="0">
                <a:ln>
                  <a:noFill/>
                </a:ln>
                <a:solidFill>
                  <a:schemeClr val="tx1"/>
                </a:solidFill>
                <a:effectLst/>
                <a:uLnTx/>
                <a:uFillTx/>
                <a:ea typeface="+mn-ea"/>
                <a:cs typeface="+mn-cs"/>
              </a:rPr>
              <a:t> minimum necessary burden on applicants?</a:t>
            </a:r>
          </a:p>
        </p:txBody>
      </p:sp>
      <p:sp>
        <p:nvSpPr>
          <p:cNvPr id="69" name="Rectangle 68">
            <a:extLst>
              <a:ext uri="{FF2B5EF4-FFF2-40B4-BE49-F238E27FC236}">
                <a16:creationId xmlns:a16="http://schemas.microsoft.com/office/drawing/2014/main" id="{846AAAA1-3991-AA1D-9BB0-B2ADB16F786F}"/>
              </a:ext>
            </a:extLst>
          </p:cNvPr>
          <p:cNvSpPr/>
          <p:nvPr/>
        </p:nvSpPr>
        <p:spPr>
          <a:xfrm>
            <a:off x="2051922" y="464201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ADMINISTRATION</a:t>
            </a:r>
          </a:p>
        </p:txBody>
      </p:sp>
      <p:sp>
        <p:nvSpPr>
          <p:cNvPr id="73" name="Rectangle 72">
            <a:extLst>
              <a:ext uri="{FF2B5EF4-FFF2-40B4-BE49-F238E27FC236}">
                <a16:creationId xmlns:a16="http://schemas.microsoft.com/office/drawing/2014/main" id="{30CD4377-0631-70EA-7DE6-9C5EFC4C5CEF}"/>
              </a:ext>
            </a:extLst>
          </p:cNvPr>
          <p:cNvSpPr/>
          <p:nvPr/>
        </p:nvSpPr>
        <p:spPr>
          <a:xfrm>
            <a:off x="4500817" y="2511683"/>
            <a:ext cx="5808789"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50" b="0" u="none" strike="noStrike" kern="1200" cap="none" spc="0" normalizeH="0" baseline="0" noProof="0" dirty="0">
                <a:ln>
                  <a:noFill/>
                </a:ln>
                <a:solidFill>
                  <a:schemeClr val="tx1"/>
                </a:solidFill>
                <a:effectLst/>
                <a:uLnTx/>
                <a:uFillTx/>
                <a:ea typeface="+mn-ea"/>
                <a:cs typeface="+mn-cs"/>
              </a:rPr>
              <a:t>Is an FPT an appropriate tool to reduce risk of harm?*</a:t>
            </a:r>
          </a:p>
        </p:txBody>
      </p:sp>
      <p:sp>
        <p:nvSpPr>
          <p:cNvPr id="75" name="Rectangle 74">
            <a:extLst>
              <a:ext uri="{FF2B5EF4-FFF2-40B4-BE49-F238E27FC236}">
                <a16:creationId xmlns:a16="http://schemas.microsoft.com/office/drawing/2014/main" id="{21B44791-91A0-0CAD-CA04-50FAB9F6709E}"/>
              </a:ext>
            </a:extLst>
          </p:cNvPr>
          <p:cNvSpPr/>
          <p:nvPr/>
        </p:nvSpPr>
        <p:spPr>
          <a:xfrm>
            <a:off x="2045221" y="251168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DECISION</a:t>
            </a:r>
          </a:p>
        </p:txBody>
      </p:sp>
      <p:sp>
        <p:nvSpPr>
          <p:cNvPr id="78" name="Rectangle 77">
            <a:extLst>
              <a:ext uri="{FF2B5EF4-FFF2-40B4-BE49-F238E27FC236}">
                <a16:creationId xmlns:a16="http://schemas.microsoft.com/office/drawing/2014/main" id="{C0AC2F12-865C-558A-66FE-8B8D6FC0A495}"/>
              </a:ext>
            </a:extLst>
          </p:cNvPr>
          <p:cNvSpPr/>
          <p:nvPr/>
        </p:nvSpPr>
        <p:spPr>
          <a:xfrm>
            <a:off x="4500818" y="3572669"/>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a:t>
            </a:r>
            <a:r>
              <a:rPr kumimoji="0" lang="en-AU" sz="1150" b="0" u="none" strike="noStrike" kern="1200" cap="none" spc="0" normalizeH="0" baseline="0" noProof="0" dirty="0">
                <a:ln>
                  <a:noFill/>
                </a:ln>
                <a:solidFill>
                  <a:schemeClr val="tx1"/>
                </a:solidFill>
                <a:effectLst/>
                <a:uLnTx/>
                <a:uFillTx/>
                <a:ea typeface="+mn-ea"/>
                <a:cs typeface="+mn-cs"/>
              </a:rPr>
              <a:t>s the FPT design proportionate with risk? </a:t>
            </a:r>
          </a:p>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Is </a:t>
            </a:r>
            <a:r>
              <a:rPr kumimoji="0" lang="en-AU" sz="1150" b="0" u="none" strike="noStrike" kern="1200" cap="none" spc="0" normalizeH="0" baseline="0" noProof="0" dirty="0">
                <a:ln>
                  <a:noFill/>
                </a:ln>
                <a:solidFill>
                  <a:schemeClr val="tx1"/>
                </a:solidFill>
                <a:effectLst/>
                <a:uLnTx/>
                <a:uFillTx/>
                <a:ea typeface="+mn-ea"/>
                <a:cs typeface="+mn-cs"/>
              </a:rPr>
              <a:t>unnecessary burden on applicants and regulators minimised?</a:t>
            </a:r>
          </a:p>
        </p:txBody>
      </p:sp>
      <p:sp>
        <p:nvSpPr>
          <p:cNvPr id="79" name="Rectangle 78">
            <a:extLst>
              <a:ext uri="{FF2B5EF4-FFF2-40B4-BE49-F238E27FC236}">
                <a16:creationId xmlns:a16="http://schemas.microsoft.com/office/drawing/2014/main" id="{2EC24CDC-B017-185F-E50F-5181E05F9F51}"/>
              </a:ext>
            </a:extLst>
          </p:cNvPr>
          <p:cNvSpPr/>
          <p:nvPr/>
        </p:nvSpPr>
        <p:spPr>
          <a:xfrm>
            <a:off x="2051922" y="3572669"/>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dirty="0">
                <a:ln>
                  <a:noFill/>
                </a:ln>
                <a:solidFill>
                  <a:schemeClr val="tx1"/>
                </a:solidFill>
                <a:effectLst/>
                <a:uLnTx/>
                <a:uFillTx/>
                <a:latin typeface="+mj-lt"/>
                <a:ea typeface="+mn-ea"/>
                <a:cs typeface="+mn-cs"/>
              </a:rPr>
              <a:t>FPT DESIGN</a:t>
            </a:r>
          </a:p>
        </p:txBody>
      </p:sp>
      <p:sp>
        <p:nvSpPr>
          <p:cNvPr id="11" name="Title 10">
            <a:extLst>
              <a:ext uri="{FF2B5EF4-FFF2-40B4-BE49-F238E27FC236}">
                <a16:creationId xmlns:a16="http://schemas.microsoft.com/office/drawing/2014/main" id="{D74964AC-52FC-7403-85B4-E73AA4FFF016}"/>
              </a:ext>
            </a:extLst>
          </p:cNvPr>
          <p:cNvSpPr>
            <a:spLocks noGrp="1"/>
          </p:cNvSpPr>
          <p:nvPr>
            <p:ph type="title"/>
          </p:nvPr>
        </p:nvSpPr>
        <p:spPr/>
        <p:txBody>
          <a:bodyPr/>
          <a:lstStyle/>
          <a:p>
            <a:r>
              <a:rPr kumimoji="0" lang="en-US" sz="3600" b="0" i="0" u="none" strike="noStrike" kern="1200" cap="none" spc="0" normalizeH="0" baseline="0" noProof="0" dirty="0">
                <a:ln>
                  <a:noFill/>
                </a:ln>
                <a:effectLst/>
                <a:uLnTx/>
                <a:uFillTx/>
                <a:ea typeface="+mj-ea"/>
                <a:cs typeface="+mj-cs"/>
              </a:rPr>
              <a:t>The stages in this Framework</a:t>
            </a:r>
            <a:endParaRPr lang="en-AU" dirty="0"/>
          </a:p>
        </p:txBody>
      </p:sp>
      <p:sp>
        <p:nvSpPr>
          <p:cNvPr id="13" name="Isosceles Triangle 12">
            <a:extLst>
              <a:ext uri="{FF2B5EF4-FFF2-40B4-BE49-F238E27FC236}">
                <a16:creationId xmlns:a16="http://schemas.microsoft.com/office/drawing/2014/main" id="{CC3B25C3-C60D-28B5-8CEB-8A7B497F9BC1}"/>
              </a:ext>
            </a:extLst>
          </p:cNvPr>
          <p:cNvSpPr/>
          <p:nvPr/>
        </p:nvSpPr>
        <p:spPr>
          <a:xfrm flipV="1">
            <a:off x="2974980" y="3159706"/>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4" name="Isosceles Triangle 13">
            <a:extLst>
              <a:ext uri="{FF2B5EF4-FFF2-40B4-BE49-F238E27FC236}">
                <a16:creationId xmlns:a16="http://schemas.microsoft.com/office/drawing/2014/main" id="{8E93CD5D-A9B2-F7FA-8705-0443E1F6C1AB}"/>
              </a:ext>
            </a:extLst>
          </p:cNvPr>
          <p:cNvSpPr/>
          <p:nvPr/>
        </p:nvSpPr>
        <p:spPr>
          <a:xfrm flipV="1">
            <a:off x="2981681" y="4240117"/>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4" name="TextBox 3">
            <a:extLst>
              <a:ext uri="{FF2B5EF4-FFF2-40B4-BE49-F238E27FC236}">
                <a16:creationId xmlns:a16="http://schemas.microsoft.com/office/drawing/2014/main" id="{262E67EF-D31C-5913-4B2D-114C0EC55734}"/>
              </a:ext>
            </a:extLst>
          </p:cNvPr>
          <p:cNvSpPr txBox="1"/>
          <p:nvPr/>
        </p:nvSpPr>
        <p:spPr>
          <a:xfrm>
            <a:off x="729144" y="5830523"/>
            <a:ext cx="9976956" cy="477823"/>
          </a:xfrm>
          <a:prstGeom prst="rect">
            <a:avLst/>
          </a:prstGeom>
          <a:noFill/>
        </p:spPr>
        <p:txBody>
          <a:bodyPr wrap="square">
            <a:spAutoFit/>
          </a:bodyPr>
          <a:lstStyle/>
          <a:p>
            <a:pPr marL="0" marR="0" lvl="0" indent="0" algn="l" defTabSz="914400" rtl="0" eaLnBrk="1" fontAlgn="auto" latinLnBrk="0" hangingPunct="1">
              <a:lnSpc>
                <a:spcPct val="105000"/>
              </a:lnSpc>
              <a:spcBef>
                <a:spcPts val="0"/>
              </a:spcBef>
              <a:spcAft>
                <a:spcPts val="9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*Where an FPT is not the appropriate tool for managing the risk of harm, alternate or additional risk controls and/or compliance and enforcement risk controls identified in the </a:t>
            </a:r>
            <a:r>
              <a:rPr kumimoji="0" lang="en-AU" sz="1200" b="0" i="1"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Victorian Permissions Framework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should be considered.</a:t>
            </a:r>
            <a:endParaRPr kumimoji="0" lang="en-AU" sz="1200" b="0" i="0" u="none" strike="noStrike" kern="1200" cap="none" spc="0" normalizeH="0" baseline="0" noProof="0" dirty="0">
              <a:ln>
                <a:noFill/>
              </a:ln>
              <a:solidFill>
                <a:srgbClr val="232B39"/>
              </a:solidFill>
              <a:effectLst/>
              <a:highlight>
                <a:srgbClr val="00FFFF"/>
              </a:highlight>
              <a:uLnTx/>
              <a:uFillTx/>
              <a:latin typeface="VIC"/>
              <a:ea typeface="+mn-ea"/>
              <a:cs typeface="Segoe UI" panose="020B0502040204020203" pitchFamily="34" charset="0"/>
            </a:endParaRPr>
          </a:p>
        </p:txBody>
      </p:sp>
      <p:sp>
        <p:nvSpPr>
          <p:cNvPr id="2" name="Slide Number Placeholder 1">
            <a:extLst>
              <a:ext uri="{FF2B5EF4-FFF2-40B4-BE49-F238E27FC236}">
                <a16:creationId xmlns:a16="http://schemas.microsoft.com/office/drawing/2014/main" id="{1AADE8A5-FC12-48BD-6B59-43EA1F8191BA}"/>
              </a:ext>
            </a:extLst>
          </p:cNvPr>
          <p:cNvSpPr>
            <a:spLocks noGrp="1"/>
          </p:cNvSpPr>
          <p:nvPr>
            <p:ph type="sldNum" sz="quarter" idx="12"/>
          </p:nvPr>
        </p:nvSpPr>
        <p:spPr/>
        <p:txBody>
          <a:bodyPr/>
          <a:lstStyle/>
          <a:p>
            <a:fld id="{E4E047A3-478C-4E7E-BF3D-3786245819C0}" type="slidenum">
              <a:rPr lang="en-AU" smtClean="0"/>
              <a:t>5</a:t>
            </a:fld>
            <a:endParaRPr lang="en-AU"/>
          </a:p>
        </p:txBody>
      </p:sp>
      <p:sp>
        <p:nvSpPr>
          <p:cNvPr id="3" name="Rectangle: Diagonal Corners Snipped 2">
            <a:extLst>
              <a:ext uri="{FF2B5EF4-FFF2-40B4-BE49-F238E27FC236}">
                <a16:creationId xmlns:a16="http://schemas.microsoft.com/office/drawing/2014/main" id="{40749EB9-D132-8BD8-E980-7E0195604A7E}"/>
              </a:ext>
            </a:extLst>
          </p:cNvPr>
          <p:cNvSpPr/>
          <p:nvPr/>
        </p:nvSpPr>
        <p:spPr>
          <a:xfrm>
            <a:off x="721906" y="251168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sp>
        <p:nvSpPr>
          <p:cNvPr id="5" name="Rectangle: Diagonal Corners Snipped 4">
            <a:extLst>
              <a:ext uri="{FF2B5EF4-FFF2-40B4-BE49-F238E27FC236}">
                <a16:creationId xmlns:a16="http://schemas.microsoft.com/office/drawing/2014/main" id="{7F59F934-D0BD-9487-782A-29BD7983D4D7}"/>
              </a:ext>
            </a:extLst>
          </p:cNvPr>
          <p:cNvSpPr/>
          <p:nvPr/>
        </p:nvSpPr>
        <p:spPr>
          <a:xfrm>
            <a:off x="721906" y="3572669"/>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sp>
        <p:nvSpPr>
          <p:cNvPr id="6" name="Rectangle: Diagonal Corners Snipped 5">
            <a:extLst>
              <a:ext uri="{FF2B5EF4-FFF2-40B4-BE49-F238E27FC236}">
                <a16:creationId xmlns:a16="http://schemas.microsoft.com/office/drawing/2014/main" id="{FA065F15-74AF-DEC4-08E8-0C89D0E71567}"/>
              </a:ext>
            </a:extLst>
          </p:cNvPr>
          <p:cNvSpPr/>
          <p:nvPr/>
        </p:nvSpPr>
        <p:spPr>
          <a:xfrm>
            <a:off x="721906" y="464201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3</a:t>
            </a:r>
          </a:p>
        </p:txBody>
      </p:sp>
    </p:spTree>
    <p:extLst>
      <p:ext uri="{BB962C8B-B14F-4D97-AF65-F5344CB8AC3E}">
        <p14:creationId xmlns:p14="http://schemas.microsoft.com/office/powerpoint/2010/main" val="28971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1</a:t>
            </a:r>
          </a:p>
        </p:txBody>
      </p:sp>
      <p:sp>
        <p:nvSpPr>
          <p:cNvPr id="4" name="Text Placeholder 3">
            <a:extLst>
              <a:ext uri="{FF2B5EF4-FFF2-40B4-BE49-F238E27FC236}">
                <a16:creationId xmlns:a16="http://schemas.microsoft.com/office/drawing/2014/main" id="{F05CD991-0989-6B88-7F6E-B22CA97CD09E}"/>
              </a:ext>
            </a:extLst>
          </p:cNvPr>
          <p:cNvSpPr>
            <a:spLocks noGrp="1"/>
          </p:cNvSpPr>
          <p:nvPr>
            <p:ph type="body" idx="1"/>
          </p:nvPr>
        </p:nvSpPr>
        <p:spPr/>
        <p:txBody>
          <a:bodyPr/>
          <a:lstStyle/>
          <a:p>
            <a:r>
              <a:rPr lang="en-AU"/>
              <a:t>FPT decision</a:t>
            </a:r>
          </a:p>
        </p:txBody>
      </p:sp>
      <p:sp>
        <p:nvSpPr>
          <p:cNvPr id="2" name="Slide Number Placeholder 1">
            <a:extLst>
              <a:ext uri="{FF2B5EF4-FFF2-40B4-BE49-F238E27FC236}">
                <a16:creationId xmlns:a16="http://schemas.microsoft.com/office/drawing/2014/main" id="{A31564D2-5579-7B22-1AC0-5E0E104D00F0}"/>
              </a:ext>
            </a:extLst>
          </p:cNvPr>
          <p:cNvSpPr>
            <a:spLocks noGrp="1"/>
          </p:cNvSpPr>
          <p:nvPr>
            <p:ph type="sldNum" sz="quarter" idx="12"/>
          </p:nvPr>
        </p:nvSpPr>
        <p:spPr/>
        <p:txBody>
          <a:bodyPr/>
          <a:lstStyle/>
          <a:p>
            <a:fld id="{E4E047A3-478C-4E7E-BF3D-3786245819C0}" type="slidenum">
              <a:rPr lang="en-AU" smtClean="0"/>
              <a:pPr/>
              <a:t>6</a:t>
            </a:fld>
            <a:endParaRPr lang="en-AU"/>
          </a:p>
        </p:txBody>
      </p:sp>
    </p:spTree>
    <p:extLst>
      <p:ext uri="{BB962C8B-B14F-4D97-AF65-F5344CB8AC3E}">
        <p14:creationId xmlns:p14="http://schemas.microsoft.com/office/powerpoint/2010/main" val="2533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0363" y="2536600"/>
            <a:ext cx="2561222" cy="1334899"/>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dirty="0">
                <a:solidFill>
                  <a:srgbClr val="232B39"/>
                </a:solidFill>
                <a:cs typeface="Segoe UI Semibold" panose="020B0702040204020203" pitchFamily="34" charset="0"/>
              </a:rPr>
              <a:t>Identify and confirm using a Risk Matrix (Page 8) that the </a:t>
            </a:r>
            <a:r>
              <a:rPr lang="en-AU" sz="1100" b="1" dirty="0">
                <a:solidFill>
                  <a:srgbClr val="232B39"/>
                </a:solidFill>
                <a:cs typeface="Segoe UI Semibold" panose="020B0702040204020203" pitchFamily="34" charset="0"/>
              </a:rPr>
              <a:t>risks of harm are commensurate </a:t>
            </a:r>
            <a:r>
              <a:rPr lang="en-AU" sz="1100" dirty="0">
                <a:solidFill>
                  <a:srgbClr val="232B39"/>
                </a:solidFill>
                <a:cs typeface="Segoe UI Semibold" panose="020B0702040204020203" pitchFamily="34" charset="0"/>
              </a:rPr>
              <a:t>with the burden imposed by an FPT.</a:t>
            </a:r>
          </a:p>
        </p:txBody>
      </p:sp>
      <p:sp>
        <p:nvSpPr>
          <p:cNvPr id="10" name="TextBox 9">
            <a:extLst>
              <a:ext uri="{FF2B5EF4-FFF2-40B4-BE49-F238E27FC236}">
                <a16:creationId xmlns:a16="http://schemas.microsoft.com/office/drawing/2014/main" id="{3086BF64-7A6B-D557-96EC-9FCDE40936D7}"/>
              </a:ext>
            </a:extLst>
          </p:cNvPr>
          <p:cNvSpPr txBox="1"/>
          <p:nvPr/>
        </p:nvSpPr>
        <p:spPr>
          <a:xfrm>
            <a:off x="811579" y="3065550"/>
            <a:ext cx="679994" cy="276999"/>
          </a:xfrm>
          <a:prstGeom prst="rect">
            <a:avLst/>
          </a:prstGeom>
          <a:noFill/>
        </p:spPr>
        <p:txBody>
          <a:bodyPr wrap="none" rtlCol="0">
            <a:spAutoFit/>
          </a:bodyPr>
          <a:lstStyle/>
          <a:p>
            <a:r>
              <a:rPr lang="en-US" sz="1200" b="1"/>
              <a:t>Action</a:t>
            </a:r>
            <a:endParaRPr lang="en-AU" sz="1200" b="1"/>
          </a:p>
        </p:txBody>
      </p:sp>
      <p:sp>
        <p:nvSpPr>
          <p:cNvPr id="11" name="TextBox 10">
            <a:extLst>
              <a:ext uri="{FF2B5EF4-FFF2-40B4-BE49-F238E27FC236}">
                <a16:creationId xmlns:a16="http://schemas.microsoft.com/office/drawing/2014/main" id="{AE08A56C-27FE-ACCF-1F48-6E111FC22CDE}"/>
              </a:ext>
            </a:extLst>
          </p:cNvPr>
          <p:cNvSpPr txBox="1"/>
          <p:nvPr/>
        </p:nvSpPr>
        <p:spPr>
          <a:xfrm>
            <a:off x="609600" y="4285212"/>
            <a:ext cx="881973" cy="276999"/>
          </a:xfrm>
          <a:prstGeom prst="rect">
            <a:avLst/>
          </a:prstGeom>
          <a:noFill/>
        </p:spPr>
        <p:txBody>
          <a:bodyPr wrap="none" rtlCol="0">
            <a:spAutoFit/>
          </a:bodyPr>
          <a:lstStyle/>
          <a:p>
            <a:r>
              <a:rPr lang="en-US" sz="1200" b="1"/>
              <a:t>Outcome</a:t>
            </a:r>
            <a:endParaRPr lang="en-AU" sz="1200" b="1"/>
          </a:p>
        </p:txBody>
      </p:sp>
      <p:sp>
        <p:nvSpPr>
          <p:cNvPr id="12" name="Rectangle 11">
            <a:extLst>
              <a:ext uri="{FF2B5EF4-FFF2-40B4-BE49-F238E27FC236}">
                <a16:creationId xmlns:a16="http://schemas.microsoft.com/office/drawing/2014/main" id="{5AC9D0EC-6ED1-008D-7D35-5AF452DE7CF7}"/>
              </a:ext>
            </a:extLst>
          </p:cNvPr>
          <p:cNvSpPr/>
          <p:nvPr/>
        </p:nvSpPr>
        <p:spPr>
          <a:xfrm>
            <a:off x="1630363" y="3959660"/>
            <a:ext cx="2561222" cy="907200"/>
          </a:xfrm>
          <a:prstGeom prst="rect">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of harm is high</a:t>
            </a:r>
            <a:r>
              <a:rPr lang="en-AU" sz="1100">
                <a:solidFill>
                  <a:schemeClr val="tx1"/>
                </a:solidFill>
                <a:cs typeface="Segoe UI Semibold" panose="020B0702040204020203" pitchFamily="34" charset="0"/>
              </a:rPr>
              <a: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0363" y="5068034"/>
            <a:ext cx="2561222" cy="6732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of harm is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not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high/significant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0363" y="5955030"/>
            <a:ext cx="8342425"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Consider alternative risk controls</a:t>
            </a:r>
          </a:p>
        </p:txBody>
      </p:sp>
      <p:sp>
        <p:nvSpPr>
          <p:cNvPr id="21" name="Rectangle 20">
            <a:extLst>
              <a:ext uri="{FF2B5EF4-FFF2-40B4-BE49-F238E27FC236}">
                <a16:creationId xmlns:a16="http://schemas.microsoft.com/office/drawing/2014/main" id="{676CA142-3BB7-5D84-5BE4-29C314BBBDC4}"/>
              </a:ext>
            </a:extLst>
          </p:cNvPr>
          <p:cNvSpPr/>
          <p:nvPr/>
        </p:nvSpPr>
        <p:spPr>
          <a:xfrm>
            <a:off x="4528108" y="2536600"/>
            <a:ext cx="2561222" cy="1314455"/>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Identify relevant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characteristics</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of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inappropriate</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applicants</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that increase the likelihood or consequence of harm. </a:t>
            </a:r>
          </a:p>
        </p:txBody>
      </p:sp>
      <p:sp>
        <p:nvSpPr>
          <p:cNvPr id="22" name="Rectangle 21">
            <a:extLst>
              <a:ext uri="{FF2B5EF4-FFF2-40B4-BE49-F238E27FC236}">
                <a16:creationId xmlns:a16="http://schemas.microsoft.com/office/drawing/2014/main" id="{BC4DDBCD-359D-76B1-AB70-BA1AB64742D6}"/>
              </a:ext>
            </a:extLst>
          </p:cNvPr>
          <p:cNvSpPr/>
          <p:nvPr/>
        </p:nvSpPr>
        <p:spPr>
          <a:xfrm>
            <a:off x="4528108" y="3959660"/>
            <a:ext cx="2561222" cy="907200"/>
          </a:xfrm>
          <a:prstGeom prst="rect">
            <a:avLst/>
          </a:prstGeom>
          <a:solidFill>
            <a:schemeClr val="bg2">
              <a:lumMod val="9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a:t>
            </a:r>
            <a:b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increasing risk of harm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528108" y="5068034"/>
            <a:ext cx="2561222" cy="6732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increasing risk of harm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cannot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be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425853" y="2536600"/>
            <a:ext cx="2561222" cy="1319178"/>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Confirm harm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must be prevented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from happening</a:t>
            </a:r>
            <a:r>
              <a:rPr lang="en-AU" sz="1100">
                <a:solidFill>
                  <a:srgbClr val="232B39"/>
                </a:solidFill>
                <a:cs typeface="Segoe UI Semibold" panose="020B0702040204020203" pitchFamily="34" charset="0"/>
              </a:rPr>
              <a:t>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and cannot be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better addressed by other permission features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(e.g. through conditions on permission holders or education campaigns)</a:t>
            </a:r>
          </a:p>
        </p:txBody>
      </p:sp>
      <p:sp>
        <p:nvSpPr>
          <p:cNvPr id="30" name="Rectangle 29">
            <a:extLst>
              <a:ext uri="{FF2B5EF4-FFF2-40B4-BE49-F238E27FC236}">
                <a16:creationId xmlns:a16="http://schemas.microsoft.com/office/drawing/2014/main" id="{07071189-DA12-130E-F064-4152E234392D}"/>
              </a:ext>
            </a:extLst>
          </p:cNvPr>
          <p:cNvSpPr/>
          <p:nvPr/>
        </p:nvSpPr>
        <p:spPr>
          <a:xfrm>
            <a:off x="7425853" y="3959660"/>
            <a:ext cx="2561222" cy="907200"/>
          </a:xfrm>
          <a:prstGeom prst="rect">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Harms must be prevented and n</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 other permission features* or regulatory regime better targets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4" name="Rectangle 33">
            <a:extLst>
              <a:ext uri="{FF2B5EF4-FFF2-40B4-BE49-F238E27FC236}">
                <a16:creationId xmlns:a16="http://schemas.microsoft.com/office/drawing/2014/main" id="{9E1D934B-B071-9381-E528-06B83DF18FAA}"/>
              </a:ext>
            </a:extLst>
          </p:cNvPr>
          <p:cNvSpPr/>
          <p:nvPr/>
        </p:nvSpPr>
        <p:spPr>
          <a:xfrm>
            <a:off x="7425853" y="5068034"/>
            <a:ext cx="2561222" cy="6732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Other permissions features or regulatory approaches can better target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8" name="Rectangle: Diagonal Corners Snipped 37">
            <a:extLst>
              <a:ext uri="{FF2B5EF4-FFF2-40B4-BE49-F238E27FC236}">
                <a16:creationId xmlns:a16="http://schemas.microsoft.com/office/drawing/2014/main" id="{AFE4A1AE-7638-EB43-3B8C-1B11A98A98A6}"/>
              </a:ext>
            </a:extLst>
          </p:cNvPr>
          <p:cNvSpPr/>
          <p:nvPr/>
        </p:nvSpPr>
        <p:spPr>
          <a:xfrm>
            <a:off x="10401299" y="3941234"/>
            <a:ext cx="1140249" cy="1800000"/>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FPT </a:t>
            </a:r>
            <a:r>
              <a:rPr lang="en-AU" sz="1100" b="1" dirty="0">
                <a:solidFill>
                  <a:schemeClr val="bg1"/>
                </a:solidFill>
                <a:cs typeface="Segoe UI Semibold" panose="020B0702040204020203" pitchFamily="34" charset="0"/>
              </a:rPr>
              <a:t>is</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 appropriate </a:t>
            </a:r>
            <a:r>
              <a:rPr kumimoji="0" lang="en-AU" sz="1100" i="0" u="none" strike="noStrike" kern="1200" cap="none" spc="0" normalizeH="0" baseline="0" noProof="0" dirty="0">
                <a:ln>
                  <a:noFill/>
                </a:ln>
                <a:solidFill>
                  <a:schemeClr val="bg1"/>
                </a:solidFill>
                <a:effectLst/>
                <a:uLnTx/>
                <a:uFillTx/>
                <a:ea typeface="+mn-ea"/>
                <a:cs typeface="Segoe UI Semibold" panose="020B0702040204020203" pitchFamily="34" charset="0"/>
              </a:rPr>
              <a:t>to address the risk of harm. </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Continue to Stage 2.</a:t>
            </a:r>
            <a:endParaRPr kumimoji="0" lang="en-AU" sz="1100" b="1" i="0" u="none" strike="noStrike" kern="1200" cap="none" spc="0" normalizeH="0" baseline="0" noProof="0" dirty="0">
              <a:ln>
                <a:noFill/>
              </a:ln>
              <a:solidFill>
                <a:schemeClr val="bg1"/>
              </a:solidFill>
              <a:effectLst/>
              <a:uLnTx/>
              <a:uFillTx/>
              <a:ea typeface="+mn-ea"/>
              <a:cs typeface="Segoe UI" panose="020B05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660162" y="4855678"/>
            <a:ext cx="501624" cy="276999"/>
          </a:xfrm>
          <a:prstGeom prst="rect">
            <a:avLst/>
          </a:prstGeom>
          <a:noFill/>
        </p:spPr>
        <p:txBody>
          <a:bodyPr wrap="square" rtlCol="0">
            <a:spAutoFit/>
          </a:bodyPr>
          <a:lstStyle/>
          <a:p>
            <a:r>
              <a:rPr lang="en-US" sz="1200" b="1"/>
              <a:t>OR</a:t>
            </a:r>
            <a:endParaRPr lang="en-AU" sz="1200" b="1"/>
          </a:p>
        </p:txBody>
      </p:sp>
      <p:sp>
        <p:nvSpPr>
          <p:cNvPr id="52" name="TextBox 51">
            <a:extLst>
              <a:ext uri="{FF2B5EF4-FFF2-40B4-BE49-F238E27FC236}">
                <a16:creationId xmlns:a16="http://schemas.microsoft.com/office/drawing/2014/main" id="{FECD66DE-E06C-B5D8-3189-1D7FCB0A967D}"/>
              </a:ext>
            </a:extLst>
          </p:cNvPr>
          <p:cNvSpPr txBox="1"/>
          <p:nvPr/>
        </p:nvSpPr>
        <p:spPr>
          <a:xfrm>
            <a:off x="5559436" y="4855678"/>
            <a:ext cx="498566" cy="276999"/>
          </a:xfrm>
          <a:prstGeom prst="rect">
            <a:avLst/>
          </a:prstGeom>
          <a:noFill/>
        </p:spPr>
        <p:txBody>
          <a:bodyPr wrap="square" rtlCol="0">
            <a:spAutoFit/>
          </a:bodyPr>
          <a:lstStyle/>
          <a:p>
            <a:r>
              <a:rPr lang="en-US" sz="1200" b="1"/>
              <a:t>OR</a:t>
            </a:r>
            <a:endParaRPr lang="en-AU" sz="1200" b="1"/>
          </a:p>
        </p:txBody>
      </p:sp>
      <p:sp>
        <p:nvSpPr>
          <p:cNvPr id="54" name="TextBox 53">
            <a:extLst>
              <a:ext uri="{FF2B5EF4-FFF2-40B4-BE49-F238E27FC236}">
                <a16:creationId xmlns:a16="http://schemas.microsoft.com/office/drawing/2014/main" id="{50746539-4801-11C6-7F86-A81D3C20A8EE}"/>
              </a:ext>
            </a:extLst>
          </p:cNvPr>
          <p:cNvSpPr txBox="1"/>
          <p:nvPr/>
        </p:nvSpPr>
        <p:spPr>
          <a:xfrm>
            <a:off x="8457181" y="4845227"/>
            <a:ext cx="498566" cy="276999"/>
          </a:xfrm>
          <a:prstGeom prst="rect">
            <a:avLst/>
          </a:prstGeom>
          <a:noFill/>
        </p:spPr>
        <p:txBody>
          <a:bodyPr wrap="square" rtlCol="0">
            <a:spAutoFit/>
          </a:bodyPr>
          <a:lstStyle/>
          <a:p>
            <a:r>
              <a:rPr lang="en-US" sz="1200" b="1"/>
              <a:t>OR</a:t>
            </a:r>
            <a:endParaRPr lang="en-AU" sz="1200" b="1"/>
          </a:p>
        </p:txBody>
      </p:sp>
      <p:sp>
        <p:nvSpPr>
          <p:cNvPr id="4" name="Slide Number Placeholder 3">
            <a:extLst>
              <a:ext uri="{FF2B5EF4-FFF2-40B4-BE49-F238E27FC236}">
                <a16:creationId xmlns:a16="http://schemas.microsoft.com/office/drawing/2014/main" id="{430EE91E-0343-1573-D481-C0008237572A}"/>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7</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dirty="0"/>
              <a:t>Steps in Stage 1</a:t>
            </a:r>
            <a:endParaRPr lang="en-AU" dirty="0"/>
          </a:p>
        </p:txBody>
      </p:sp>
      <p:sp>
        <p:nvSpPr>
          <p:cNvPr id="15" name="Content Placeholder 14">
            <a:extLst>
              <a:ext uri="{FF2B5EF4-FFF2-40B4-BE49-F238E27FC236}">
                <a16:creationId xmlns:a16="http://schemas.microsoft.com/office/drawing/2014/main" id="{C3163907-7EE4-3F3A-AD4D-9D346999AE8D}"/>
              </a:ext>
            </a:extLst>
          </p:cNvPr>
          <p:cNvSpPr>
            <a:spLocks noGrp="1"/>
          </p:cNvSpPr>
          <p:nvPr>
            <p:ph idx="1"/>
          </p:nvPr>
        </p:nvSpPr>
        <p:spPr>
          <a:xfrm>
            <a:off x="704850" y="1257301"/>
            <a:ext cx="10431463" cy="685799"/>
          </a:xfrm>
        </p:spPr>
        <p:txBody>
          <a:bodyPr/>
          <a:lstStyle/>
          <a:p>
            <a:pPr lvl="1">
              <a:lnSpc>
                <a:spcPct val="105000"/>
              </a:lnSpc>
            </a:pPr>
            <a:r>
              <a:rPr kumimoji="0" lang="en-AU" sz="1200" b="0" i="0" u="none" strike="noStrike" kern="1200" cap="none" spc="0" normalizeH="0" baseline="0" noProof="0" dirty="0">
                <a:ln>
                  <a:noFill/>
                </a:ln>
                <a:effectLst/>
                <a:uLnTx/>
                <a:uFillTx/>
                <a:cs typeface="Segoe UI" panose="020B0502040204020203" pitchFamily="34" charset="0"/>
              </a:rPr>
              <a:t>This stage involves assessing whether an FPT is an </a:t>
            </a:r>
            <a:r>
              <a:rPr kumimoji="0" lang="en-AU" sz="1200" b="1" i="0" u="none" strike="noStrike" kern="1200" cap="none" spc="0" normalizeH="0" baseline="0" noProof="0" dirty="0">
                <a:ln>
                  <a:noFill/>
                </a:ln>
                <a:effectLst/>
                <a:uLnTx/>
                <a:uFillTx/>
                <a:cs typeface="Segoe UI" panose="020B0502040204020203" pitchFamily="34" charset="0"/>
              </a:rPr>
              <a:t>appropriate </a:t>
            </a:r>
            <a:r>
              <a:rPr kumimoji="0" lang="en-AU" sz="1200" i="0" u="none" strike="noStrike" kern="1200" cap="none" spc="0" normalizeH="0" baseline="0" noProof="0" dirty="0">
                <a:ln>
                  <a:noFill/>
                </a:ln>
                <a:effectLst/>
                <a:uLnTx/>
                <a:uFillTx/>
                <a:cs typeface="Segoe UI" panose="020B0502040204020203" pitchFamily="34" charset="0"/>
              </a:rPr>
              <a:t>tool to manage risk</a:t>
            </a:r>
            <a:r>
              <a:rPr kumimoji="0" lang="en-AU" sz="1200" b="0" i="0" u="none" strike="noStrike" kern="1200" cap="none" spc="0" normalizeH="0" baseline="0" noProof="0" dirty="0">
                <a:ln>
                  <a:noFill/>
                </a:ln>
                <a:effectLst/>
                <a:uLnTx/>
                <a:uFillTx/>
                <a:cs typeface="Segoe UI" panose="020B0502040204020203" pitchFamily="34" charset="0"/>
              </a:rPr>
              <a:t>. It should be considered in conjunction with the </a:t>
            </a:r>
            <a:r>
              <a:rPr kumimoji="0" lang="en-AU" sz="1200" i="1" u="none" strike="noStrike" kern="1200" cap="none" spc="0" normalizeH="0" baseline="0" noProof="0" dirty="0">
                <a:ln>
                  <a:noFill/>
                </a:ln>
                <a:effectLst/>
                <a:uLnTx/>
                <a:uFillTx/>
                <a:cs typeface="Segoe UI Semibold" panose="020B0702040204020203" pitchFamily="34" charset="0"/>
              </a:rPr>
              <a:t>Victorian Permissions Framework </a:t>
            </a:r>
            <a:r>
              <a:rPr kumimoji="0" lang="en-AU" sz="1200" b="0" i="0" u="none" strike="noStrike" kern="1200" cap="none" spc="0" normalizeH="0" baseline="0" noProof="0" dirty="0">
                <a:ln>
                  <a:noFill/>
                </a:ln>
                <a:effectLst/>
                <a:uLnTx/>
                <a:uFillTx/>
                <a:cs typeface="Segoe UI" panose="020B0502040204020203" pitchFamily="34" charset="0"/>
              </a:rPr>
              <a:t>which provides guidance on alternative risk controls. This stage helps ensure the most appropriate method of managing risk is applied.  </a:t>
            </a:r>
          </a:p>
        </p:txBody>
      </p:sp>
      <p:sp>
        <p:nvSpPr>
          <p:cNvPr id="36" name="Rectangle 35">
            <a:extLst>
              <a:ext uri="{FF2B5EF4-FFF2-40B4-BE49-F238E27FC236}">
                <a16:creationId xmlns:a16="http://schemas.microsoft.com/office/drawing/2014/main" id="{4FA477FD-F8EB-1962-4132-825DA6EF5CDC}"/>
              </a:ext>
            </a:extLst>
          </p:cNvPr>
          <p:cNvSpPr/>
          <p:nvPr/>
        </p:nvSpPr>
        <p:spPr>
          <a:xfrm>
            <a:off x="1630363" y="2049142"/>
            <a:ext cx="2561222"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Risks</a:t>
            </a:r>
          </a:p>
        </p:txBody>
      </p:sp>
      <p:sp>
        <p:nvSpPr>
          <p:cNvPr id="40" name="Rectangle 39">
            <a:extLst>
              <a:ext uri="{FF2B5EF4-FFF2-40B4-BE49-F238E27FC236}">
                <a16:creationId xmlns:a16="http://schemas.microsoft.com/office/drawing/2014/main" id="{F93BABDD-4CC4-8AAF-CFD6-778EF79FA2E3}"/>
              </a:ext>
            </a:extLst>
          </p:cNvPr>
          <p:cNvSpPr/>
          <p:nvPr/>
        </p:nvSpPr>
        <p:spPr>
          <a:xfrm>
            <a:off x="4528108"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Characteristics</a:t>
            </a:r>
          </a:p>
        </p:txBody>
      </p:sp>
      <p:sp>
        <p:nvSpPr>
          <p:cNvPr id="41" name="Rectangle 40">
            <a:extLst>
              <a:ext uri="{FF2B5EF4-FFF2-40B4-BE49-F238E27FC236}">
                <a16:creationId xmlns:a16="http://schemas.microsoft.com/office/drawing/2014/main" id="{E5F7AFA4-E391-6436-EE98-49CF1E318F1E}"/>
              </a:ext>
            </a:extLst>
          </p:cNvPr>
          <p:cNvSpPr/>
          <p:nvPr/>
        </p:nvSpPr>
        <p:spPr>
          <a:xfrm>
            <a:off x="163036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Rectangle 43">
            <a:extLst>
              <a:ext uri="{FF2B5EF4-FFF2-40B4-BE49-F238E27FC236}">
                <a16:creationId xmlns:a16="http://schemas.microsoft.com/office/drawing/2014/main" id="{C2F232D1-A39B-4FD9-42D5-BA93D3746197}"/>
              </a:ext>
            </a:extLst>
          </p:cNvPr>
          <p:cNvSpPr/>
          <p:nvPr/>
        </p:nvSpPr>
        <p:spPr>
          <a:xfrm>
            <a:off x="7425853"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Appropriateness</a:t>
            </a:r>
          </a:p>
        </p:txBody>
      </p:sp>
      <p:sp>
        <p:nvSpPr>
          <p:cNvPr id="47" name="Rectangle 46">
            <a:extLst>
              <a:ext uri="{FF2B5EF4-FFF2-40B4-BE49-F238E27FC236}">
                <a16:creationId xmlns:a16="http://schemas.microsoft.com/office/drawing/2014/main" id="{E5072250-E032-3B2A-0513-7FF32967BD85}"/>
              </a:ext>
            </a:extLst>
          </p:cNvPr>
          <p:cNvSpPr/>
          <p:nvPr/>
        </p:nvSpPr>
        <p:spPr>
          <a:xfrm>
            <a:off x="4528108"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Rectangle 47">
            <a:extLst>
              <a:ext uri="{FF2B5EF4-FFF2-40B4-BE49-F238E27FC236}">
                <a16:creationId xmlns:a16="http://schemas.microsoft.com/office/drawing/2014/main" id="{E7C329ED-BE0A-2D88-BD00-8933F8E086EA}"/>
              </a:ext>
            </a:extLst>
          </p:cNvPr>
          <p:cNvSpPr/>
          <p:nvPr/>
        </p:nvSpPr>
        <p:spPr>
          <a:xfrm>
            <a:off x="742585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E64F8AFD-D648-4123-8D19-960A24DDBED8}"/>
              </a:ext>
            </a:extLst>
          </p:cNvPr>
          <p:cNvSpPr txBox="1"/>
          <p:nvPr/>
        </p:nvSpPr>
        <p:spPr>
          <a:xfrm>
            <a:off x="137274" y="6564901"/>
            <a:ext cx="4968862" cy="269304"/>
          </a:xfrm>
          <a:prstGeom prst="rect">
            <a:avLst/>
          </a:prstGeom>
          <a:noFill/>
        </p:spPr>
        <p:txBody>
          <a:bodyPr wrap="square" rtlCol="0">
            <a:spAutoFit/>
          </a:bodyPr>
          <a:lstStyle/>
          <a:p>
            <a:r>
              <a:rPr lang="en-US" sz="1150"/>
              <a:t>*</a:t>
            </a:r>
            <a:r>
              <a:rPr lang="en-US" sz="1150">
                <a:solidFill>
                  <a:schemeClr val="bg1"/>
                </a:solidFill>
              </a:rPr>
              <a:t>* See Page 24 for alternative permission features.  </a:t>
            </a:r>
            <a:endParaRPr lang="en-AU" sz="1150"/>
          </a:p>
        </p:txBody>
      </p:sp>
      <p:cxnSp>
        <p:nvCxnSpPr>
          <p:cNvPr id="16" name="Straight Connector 15">
            <a:extLst>
              <a:ext uri="{FF2B5EF4-FFF2-40B4-BE49-F238E27FC236}">
                <a16:creationId xmlns:a16="http://schemas.microsoft.com/office/drawing/2014/main" id="{1CEF630B-776E-66F2-87BB-D36363DE91C5}"/>
              </a:ext>
            </a:extLst>
          </p:cNvPr>
          <p:cNvCxnSpPr>
            <a:cxnSpLocks/>
            <a:stCxn id="22" idx="3"/>
            <a:endCxn id="30" idx="1"/>
          </p:cNvCxnSpPr>
          <p:nvPr/>
        </p:nvCxnSpPr>
        <p:spPr>
          <a:xfrm>
            <a:off x="7089330" y="4413260"/>
            <a:ext cx="336523"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9FE13A-4669-830D-68E9-09B7C157C1B7}"/>
              </a:ext>
            </a:extLst>
          </p:cNvPr>
          <p:cNvCxnSpPr>
            <a:cxnSpLocks/>
            <a:stCxn id="30" idx="3"/>
          </p:cNvCxnSpPr>
          <p:nvPr/>
        </p:nvCxnSpPr>
        <p:spPr>
          <a:xfrm>
            <a:off x="9987075" y="4413260"/>
            <a:ext cx="423750" cy="0"/>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B0AB9D-35F1-DE03-B7D4-F47D1DF40995}"/>
              </a:ext>
            </a:extLst>
          </p:cNvPr>
          <p:cNvCxnSpPr>
            <a:cxnSpLocks/>
            <a:stCxn id="12" idx="3"/>
            <a:endCxn id="22" idx="1"/>
          </p:cNvCxnSpPr>
          <p:nvPr/>
        </p:nvCxnSpPr>
        <p:spPr>
          <a:xfrm>
            <a:off x="4191585" y="4413260"/>
            <a:ext cx="336523"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E01B67-7A32-E4A4-7716-1E0A2B301276}"/>
              </a:ext>
            </a:extLst>
          </p:cNvPr>
          <p:cNvCxnSpPr>
            <a:cxnSpLocks/>
            <a:stCxn id="13" idx="2"/>
          </p:cNvCxnSpPr>
          <p:nvPr/>
        </p:nvCxnSpPr>
        <p:spPr>
          <a:xfrm>
            <a:off x="2910974" y="5741234"/>
            <a:ext cx="0" cy="215066"/>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4EF426-54B2-5D90-1E2F-DAEC8DD21F4F}"/>
              </a:ext>
            </a:extLst>
          </p:cNvPr>
          <p:cNvCxnSpPr>
            <a:cxnSpLocks/>
            <a:stCxn id="24" idx="2"/>
            <a:endCxn id="18" idx="0"/>
          </p:cNvCxnSpPr>
          <p:nvPr/>
        </p:nvCxnSpPr>
        <p:spPr>
          <a:xfrm flipH="1">
            <a:off x="5801576" y="5741234"/>
            <a:ext cx="7143" cy="21379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9B285B-3E8A-536D-C2BE-B7ED273EDC9D}"/>
              </a:ext>
            </a:extLst>
          </p:cNvPr>
          <p:cNvCxnSpPr>
            <a:cxnSpLocks/>
            <a:stCxn id="34" idx="2"/>
          </p:cNvCxnSpPr>
          <p:nvPr/>
        </p:nvCxnSpPr>
        <p:spPr>
          <a:xfrm>
            <a:off x="8706464" y="5741234"/>
            <a:ext cx="0" cy="207129"/>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E5B3-2216-6881-A017-D663D378A89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E02967-A0B8-0D5F-4947-7D579C0DB98F}"/>
              </a:ext>
            </a:extLst>
          </p:cNvPr>
          <p:cNvSpPr>
            <a:spLocks noGrp="1"/>
          </p:cNvSpPr>
          <p:nvPr>
            <p:ph type="title"/>
          </p:nvPr>
        </p:nvSpPr>
        <p:spPr/>
        <p:txBody>
          <a:bodyPr/>
          <a:lstStyle/>
          <a:p>
            <a:r>
              <a:rPr lang="en-US"/>
              <a:t>Step 1: Risks</a:t>
            </a:r>
            <a:endParaRPr lang="en-AU" dirty="0"/>
          </a:p>
        </p:txBody>
      </p:sp>
      <p:graphicFrame>
        <p:nvGraphicFramePr>
          <p:cNvPr id="11" name="Table 10">
            <a:extLst>
              <a:ext uri="{FF2B5EF4-FFF2-40B4-BE49-F238E27FC236}">
                <a16:creationId xmlns:a16="http://schemas.microsoft.com/office/drawing/2014/main" id="{C50BFC61-CC76-5B87-E2D0-98DC3F926631}"/>
              </a:ext>
            </a:extLst>
          </p:cNvPr>
          <p:cNvGraphicFramePr>
            <a:graphicFrameLocks noGrp="1"/>
          </p:cNvGraphicFramePr>
          <p:nvPr>
            <p:extLst>
              <p:ext uri="{D42A27DB-BD31-4B8C-83A1-F6EECF244321}">
                <p14:modId xmlns:p14="http://schemas.microsoft.com/office/powerpoint/2010/main" val="4203662757"/>
              </p:ext>
            </p:extLst>
          </p:nvPr>
        </p:nvGraphicFramePr>
        <p:xfrm>
          <a:off x="711991" y="2357865"/>
          <a:ext cx="10456786" cy="4107534"/>
        </p:xfrm>
        <a:graphic>
          <a:graphicData uri="http://schemas.openxmlformats.org/drawingml/2006/table">
            <a:tbl>
              <a:tblPr firstRow="1" bandRow="1">
                <a:tableStyleId>{5940675A-B579-460E-94D1-54222C63F5DA}</a:tableStyleId>
              </a:tblPr>
              <a:tblGrid>
                <a:gridCol w="4983802">
                  <a:extLst>
                    <a:ext uri="{9D8B030D-6E8A-4147-A177-3AD203B41FA5}">
                      <a16:colId xmlns:a16="http://schemas.microsoft.com/office/drawing/2014/main" val="1832039225"/>
                    </a:ext>
                  </a:extLst>
                </a:gridCol>
                <a:gridCol w="410024">
                  <a:extLst>
                    <a:ext uri="{9D8B030D-6E8A-4147-A177-3AD203B41FA5}">
                      <a16:colId xmlns:a16="http://schemas.microsoft.com/office/drawing/2014/main" val="1359452019"/>
                    </a:ext>
                  </a:extLst>
                </a:gridCol>
                <a:gridCol w="1012592">
                  <a:extLst>
                    <a:ext uri="{9D8B030D-6E8A-4147-A177-3AD203B41FA5}">
                      <a16:colId xmlns:a16="http://schemas.microsoft.com/office/drawing/2014/main" val="4142806288"/>
                    </a:ext>
                  </a:extLst>
                </a:gridCol>
                <a:gridCol w="1012592">
                  <a:extLst>
                    <a:ext uri="{9D8B030D-6E8A-4147-A177-3AD203B41FA5}">
                      <a16:colId xmlns:a16="http://schemas.microsoft.com/office/drawing/2014/main" val="3439357563"/>
                    </a:ext>
                  </a:extLst>
                </a:gridCol>
                <a:gridCol w="1012592">
                  <a:extLst>
                    <a:ext uri="{9D8B030D-6E8A-4147-A177-3AD203B41FA5}">
                      <a16:colId xmlns:a16="http://schemas.microsoft.com/office/drawing/2014/main" val="2037829896"/>
                    </a:ext>
                  </a:extLst>
                </a:gridCol>
                <a:gridCol w="1012592">
                  <a:extLst>
                    <a:ext uri="{9D8B030D-6E8A-4147-A177-3AD203B41FA5}">
                      <a16:colId xmlns:a16="http://schemas.microsoft.com/office/drawing/2014/main" val="239553880"/>
                    </a:ext>
                  </a:extLst>
                </a:gridCol>
                <a:gridCol w="1012592">
                  <a:extLst>
                    <a:ext uri="{9D8B030D-6E8A-4147-A177-3AD203B41FA5}">
                      <a16:colId xmlns:a16="http://schemas.microsoft.com/office/drawing/2014/main" val="1977357264"/>
                    </a:ext>
                  </a:extLst>
                </a:gridCol>
              </a:tblGrid>
              <a:tr h="0">
                <a:tc>
                  <a:txBody>
                    <a:bodyPr/>
                    <a:lstStyle/>
                    <a:p>
                      <a:pPr>
                        <a:lnSpc>
                          <a:spcPct val="110000"/>
                        </a:lnSpc>
                        <a:spcAft>
                          <a:spcPts val="0"/>
                        </a:spcAft>
                      </a:pPr>
                      <a:r>
                        <a:rPr lang="en-AU" sz="1000" b="1">
                          <a:effectLst/>
                          <a:latin typeface="+mn-lt"/>
                          <a:ea typeface="Calibri" panose="020F0502020204030204" pitchFamily="34" charset="0"/>
                          <a:cs typeface="Times New Roman" panose="02020603050405020304" pitchFamily="18" charset="0"/>
                        </a:rPr>
                        <a:t>Permanent or long-term serious harm </a:t>
                      </a:r>
                      <a:r>
                        <a:rPr lang="en-AU" sz="1000">
                          <a:effectLst/>
                          <a:latin typeface="+mn-lt"/>
                          <a:ea typeface="Calibri" panose="020F0502020204030204" pitchFamily="34" charset="0"/>
                          <a:cs typeface="Times New Roman" panose="02020603050405020304" pitchFamily="18" charset="0"/>
                        </a:rPr>
                        <a:t>with a large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ysClr val="windowText" lastClr="000000"/>
                          </a:solidFill>
                        </a:rPr>
                        <a:t>impairment or loss of ecosystem system function</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loss of human lives</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widespread exposure to harmful substances </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financial system failure</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4">
                  <a:txBody>
                    <a:bodyPr/>
                    <a:lstStyle/>
                    <a:p>
                      <a:pPr algn="ctr">
                        <a:lnSpc>
                          <a:spcPct val="110000"/>
                        </a:lnSpc>
                        <a:spcAft>
                          <a:spcPts val="800"/>
                        </a:spcAft>
                      </a:pPr>
                      <a:r>
                        <a:rPr lang="en-AU" sz="1000" dirty="0">
                          <a:solidFill>
                            <a:srgbClr val="232B39"/>
                          </a:solidFill>
                          <a:effectLst/>
                          <a:latin typeface="+mn-lt"/>
                        </a:rPr>
                        <a:t> </a:t>
                      </a:r>
                    </a:p>
                    <a:p>
                      <a:pPr algn="ctr">
                        <a:lnSpc>
                          <a:spcPct val="110000"/>
                        </a:lnSpc>
                        <a:spcAft>
                          <a:spcPts val="800"/>
                        </a:spcAft>
                      </a:pPr>
                      <a:r>
                        <a:rPr lang="en-AU" sz="1000" b="1" dirty="0">
                          <a:effectLst/>
                          <a:latin typeface="+mn-lt"/>
                        </a:rPr>
                        <a:t>Consequence</a:t>
                      </a:r>
                    </a:p>
                    <a:p>
                      <a:pPr algn="ctr">
                        <a:lnSpc>
                          <a:spcPct val="110000"/>
                        </a:lnSpc>
                        <a:spcAft>
                          <a:spcPts val="800"/>
                        </a:spcAft>
                      </a:pPr>
                      <a:r>
                        <a:rPr lang="en-AU" sz="1000" dirty="0">
                          <a:solidFill>
                            <a:srgbClr val="232B39"/>
                          </a:solidFill>
                          <a:effectLst/>
                          <a:latin typeface="+mn-lt"/>
                        </a:rPr>
                        <a:t> </a:t>
                      </a:r>
                      <a:endParaRPr lang="en-AU" sz="1000" dirty="0">
                        <a:effectLst/>
                        <a:latin typeface="+mn-lt"/>
                        <a:cs typeface="Times New Roman" panose="02020603050405020304" pitchFamily="18" charset="0"/>
                      </a:endParaRPr>
                    </a:p>
                  </a:txBody>
                  <a:tcPr marL="86473" marR="86473" marT="43236" marB="43236"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dirty="0">
                          <a:effectLst/>
                          <a:latin typeface="+mn-lt"/>
                        </a:rPr>
                        <a:t>Severe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solidFill>
                            <a:schemeClr val="bg1"/>
                          </a:solidFill>
                          <a:effectLst/>
                          <a:latin typeface="+mn-lt"/>
                          <a:ea typeface="Calibri" panose="020F0502020204030204" pitchFamily="34" charset="0"/>
                          <a:cs typeface="Times New Roman" panose="02020603050405020304" pitchFamily="18" charset="0"/>
                        </a:rPr>
                        <a:t>High</a:t>
                      </a:r>
                      <a:r>
                        <a:rPr lang="en-AU" sz="1000" dirty="0">
                          <a:solidFill>
                            <a:schemeClr val="bg1"/>
                          </a:solidFill>
                          <a:effectLst/>
                          <a:latin typeface="+mn-lt"/>
                        </a:rPr>
                        <a:t> </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dirty="0">
                          <a:solidFill>
                            <a:schemeClr val="bg1"/>
                          </a:solidFill>
                          <a:effectLst/>
                          <a:latin typeface="+mn-lt"/>
                          <a:ea typeface="Calibri" panose="020F0502020204030204" pitchFamily="34" charset="0"/>
                          <a:cs typeface="Times New Roman" panose="02020603050405020304" pitchFamily="18" charset="0"/>
                        </a:rPr>
                        <a:t>Significant</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11126403"/>
                  </a:ext>
                </a:extLst>
              </a:tr>
              <a:tr h="0">
                <a:tc>
                  <a:txBody>
                    <a:bodyPr/>
                    <a:lstStyle/>
                    <a:p>
                      <a:pPr>
                        <a:lnSpc>
                          <a:spcPct val="110000"/>
                        </a:lnSpc>
                        <a:spcAft>
                          <a:spcPts val="0"/>
                        </a:spcAft>
                      </a:pPr>
                      <a:r>
                        <a:rPr lang="en-AU" sz="1000" b="1">
                          <a:latin typeface="+mn-lt"/>
                        </a:rPr>
                        <a:t>Serious</a:t>
                      </a:r>
                      <a:r>
                        <a:rPr lang="en-AU" sz="1000">
                          <a:latin typeface="+mn-lt"/>
                        </a:rPr>
                        <a:t> </a:t>
                      </a:r>
                      <a:r>
                        <a:rPr lang="en-AU" sz="1000" b="1">
                          <a:latin typeface="+mn-lt"/>
                        </a:rPr>
                        <a:t>harm</a:t>
                      </a:r>
                      <a:r>
                        <a:rPr lang="en-AU" sz="1000">
                          <a:latin typeface="+mn-lt"/>
                        </a:rPr>
                        <a:t> but limited duration or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workplace injuries resulting in hospitalisation</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Major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effectLst/>
                          <a:latin typeface="+mn-lt"/>
                          <a:ea typeface="Calibri" panose="020F0502020204030204" pitchFamily="34" charset="0"/>
                          <a:cs typeface="Times New Roman" panose="02020603050405020304" pitchFamily="18" charset="0"/>
                        </a:rPr>
                        <a:t>Medium</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u="none" strike="noStrike">
                          <a:solidFill>
                            <a:schemeClr val="bg1"/>
                          </a:solidFill>
                          <a:effectLst/>
                          <a:latin typeface="+mn-lt"/>
                        </a:rPr>
                        <a:t>High</a:t>
                      </a:r>
                      <a:endParaRPr lang="en-AU" sz="100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u="none" strike="noStrike" dirty="0">
                          <a:solidFill>
                            <a:schemeClr val="bg1"/>
                          </a:solidFill>
                          <a:effectLst/>
                          <a:latin typeface="+mn-lt"/>
                        </a:rPr>
                        <a:t>High</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236000763"/>
                  </a:ext>
                </a:extLst>
              </a:tr>
              <a:tr h="0">
                <a:tc>
                  <a:txBody>
                    <a:bodyPr/>
                    <a:lstStyle/>
                    <a:p>
                      <a:pPr>
                        <a:lnSpc>
                          <a:spcPct val="110000"/>
                        </a:lnSpc>
                        <a:spcBef>
                          <a:spcPts val="0"/>
                        </a:spcBef>
                        <a:spcAft>
                          <a:spcPts val="0"/>
                        </a:spcAft>
                      </a:pPr>
                      <a:r>
                        <a:rPr lang="en-AU" sz="1000" b="1">
                          <a:latin typeface="+mn-lt"/>
                        </a:rPr>
                        <a:t>Medium level of harm </a:t>
                      </a:r>
                      <a:r>
                        <a:rPr lang="en-AU" sz="1000">
                          <a:latin typeface="+mn-lt"/>
                        </a:rPr>
                        <a:t>over long period or with large scale of impact e.g.</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0"/>
                        </a:spcAft>
                        <a:buClr>
                          <a:schemeClr val="tx1"/>
                        </a:buClr>
                        <a:buSzPct val="120000"/>
                        <a:buFont typeface="Arial" panose="020B0604020202020204" pitchFamily="34" charset="0"/>
                        <a:buChar char="•"/>
                        <a:tabLst/>
                        <a:defRPr/>
                      </a:pPr>
                      <a:r>
                        <a:rPr lang="en-AU" sz="1000">
                          <a:solidFill>
                            <a:schemeClr val="tx1"/>
                          </a:solidFill>
                          <a:effectLst/>
                          <a:latin typeface="+mn-lt"/>
                          <a:ea typeface="Calibri" panose="020F0502020204030204" pitchFamily="34" charset="0"/>
                          <a:cs typeface="Times New Roman" panose="02020603050405020304" pitchFamily="18" charset="0"/>
                        </a:rPr>
                        <a:t>innovation will not be rapid</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solidFill>
                            <a:srgbClr val="232B39"/>
                          </a:solidFill>
                          <a:effectLst/>
                          <a:latin typeface="+mn-lt"/>
                        </a:rPr>
                        <a:t> Moderate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Medium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Medium</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AU" sz="1000" dirty="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45433777"/>
                  </a:ext>
                </a:extLst>
              </a:tr>
              <a:tr h="0">
                <a:tc>
                  <a:txBody>
                    <a:bodyPr/>
                    <a:lstStyle/>
                    <a:p>
                      <a:pPr>
                        <a:lnSpc>
                          <a:spcPct val="110000"/>
                        </a:lnSpc>
                        <a:spcAft>
                          <a:spcPts val="0"/>
                        </a:spcAft>
                      </a:pPr>
                      <a:r>
                        <a:rPr lang="en-AU" sz="1000" b="1">
                          <a:latin typeface="+mn-lt"/>
                        </a:rPr>
                        <a:t>Low levels </a:t>
                      </a:r>
                      <a:r>
                        <a:rPr lang="en-AU" sz="1000">
                          <a:latin typeface="+mn-lt"/>
                        </a:rPr>
                        <a:t>of harm imposed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slight increase in wait times for some services</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Minor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Low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Low</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AU" sz="100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kumimoji="0" lang="en-AU"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High</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623396101"/>
                  </a:ext>
                </a:extLst>
              </a:tr>
              <a:tr h="43649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000" b="0" dirty="0">
                          <a:effectLst/>
                          <a:latin typeface="+mn-lt"/>
                        </a:rPr>
                        <a:t>Unlikely</a:t>
                      </a:r>
                      <a:endParaRPr lang="en-AU" sz="1000" b="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Possible</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1000" b="0">
                          <a:effectLst/>
                          <a:latin typeface="+mn-lt"/>
                        </a:rPr>
                        <a:t>Likely</a:t>
                      </a:r>
                      <a:endParaRPr lang="en-AU" sz="1500">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Almost certain</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125678"/>
                  </a:ext>
                </a:extLst>
              </a:tr>
              <a:tr h="261414">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b="1" dirty="0">
                          <a:effectLst/>
                          <a:latin typeface="+mn-lt"/>
                          <a:ea typeface="Calibri" panose="020F0502020204030204" pitchFamily="34" charset="0"/>
                          <a:cs typeface="Times New Roman" panose="02020603050405020304" pitchFamily="18" charset="0"/>
                        </a:rPr>
                        <a:t>Likelihood</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1677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Not likely to happen</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May happen at some time</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Expected to happen at some time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latin typeface="+mn-lt"/>
                        </a:rPr>
                        <a:t>Expected to occur often</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77799608"/>
                  </a:ext>
                </a:extLst>
              </a:tr>
            </a:tbl>
          </a:graphicData>
        </a:graphic>
      </p:graphicFrame>
      <p:graphicFrame>
        <p:nvGraphicFramePr>
          <p:cNvPr id="12" name="Table 11">
            <a:extLst>
              <a:ext uri="{FF2B5EF4-FFF2-40B4-BE49-F238E27FC236}">
                <a16:creationId xmlns:a16="http://schemas.microsoft.com/office/drawing/2014/main" id="{94A00F4F-F763-D861-9248-32BB8F0DC956}"/>
              </a:ext>
            </a:extLst>
          </p:cNvPr>
          <p:cNvGraphicFramePr>
            <a:graphicFrameLocks noGrp="1"/>
          </p:cNvGraphicFramePr>
          <p:nvPr>
            <p:extLst>
              <p:ext uri="{D42A27DB-BD31-4B8C-83A1-F6EECF244321}">
                <p14:modId xmlns:p14="http://schemas.microsoft.com/office/powerpoint/2010/main" val="135546268"/>
              </p:ext>
            </p:extLst>
          </p:nvPr>
        </p:nvGraphicFramePr>
        <p:xfrm>
          <a:off x="711991" y="5210079"/>
          <a:ext cx="5812022" cy="1255320"/>
        </p:xfrm>
        <a:graphic>
          <a:graphicData uri="http://schemas.openxmlformats.org/drawingml/2006/table">
            <a:tbl>
              <a:tblPr>
                <a:tableStyleId>{5940675A-B579-460E-94D1-54222C63F5DA}</a:tableStyleId>
              </a:tblPr>
              <a:tblGrid>
                <a:gridCol w="1227836">
                  <a:extLst>
                    <a:ext uri="{9D8B030D-6E8A-4147-A177-3AD203B41FA5}">
                      <a16:colId xmlns:a16="http://schemas.microsoft.com/office/drawing/2014/main" val="933608612"/>
                    </a:ext>
                  </a:extLst>
                </a:gridCol>
                <a:gridCol w="4584186">
                  <a:extLst>
                    <a:ext uri="{9D8B030D-6E8A-4147-A177-3AD203B41FA5}">
                      <a16:colId xmlns:a16="http://schemas.microsoft.com/office/drawing/2014/main" val="2930501710"/>
                    </a:ext>
                  </a:extLst>
                </a:gridCol>
              </a:tblGrid>
              <a:tr h="211300">
                <a:tc>
                  <a:txBody>
                    <a:bodyPr/>
                    <a:lstStyle/>
                    <a:p>
                      <a:pPr algn="ctr" fontAlgn="b"/>
                      <a:r>
                        <a:rPr lang="en-AU" sz="900" u="none" strike="noStrike" dirty="0">
                          <a:effectLst/>
                          <a:latin typeface="+mj-lt"/>
                        </a:rPr>
                        <a:t>Risk level</a:t>
                      </a:r>
                      <a:endParaRPr lang="en-AU" sz="900" b="0" i="0" u="none" strike="noStrike" dirty="0">
                        <a:solidFill>
                          <a:srgbClr val="232B39"/>
                        </a:solidFill>
                        <a:effectLst/>
                        <a:latin typeface="+mj-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900" b="0" i="0" u="none" strike="noStrike" dirty="0">
                          <a:solidFill>
                            <a:srgbClr val="232B39"/>
                          </a:solidFill>
                          <a:effectLst/>
                          <a:latin typeface="+mj-lt"/>
                        </a:rPr>
                        <a:t>Description</a:t>
                      </a:r>
                    </a:p>
                  </a:txBody>
                  <a:tcPr marL="43236" marR="43236" marT="43236" marB="43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6816527"/>
                  </a:ext>
                </a:extLst>
              </a:tr>
              <a:tr h="211300">
                <a:tc>
                  <a:txBody>
                    <a:bodyPr/>
                    <a:lstStyle/>
                    <a:p>
                      <a:pPr algn="ctr" fontAlgn="b"/>
                      <a:r>
                        <a:rPr lang="en-AU" sz="900" b="0" i="0" u="none" strike="noStrike" dirty="0">
                          <a:solidFill>
                            <a:schemeClr val="bg1"/>
                          </a:solidFill>
                          <a:effectLst/>
                          <a:latin typeface="+mn-lt"/>
                        </a:rPr>
                        <a:t>Significant</a:t>
                      </a: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l"/>
                      <a:r>
                        <a:rPr lang="en-AU" sz="900" b="0" i="0" u="none" strike="noStrike" kern="1200" baseline="0" dirty="0">
                          <a:solidFill>
                            <a:schemeClr val="tx1"/>
                          </a:solidFill>
                          <a:latin typeface="+mn-lt"/>
                          <a:ea typeface="+mn-ea"/>
                          <a:cs typeface="+mn-cs"/>
                        </a:rPr>
                        <a:t>Risks very likely to occur and have major or severe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33648"/>
                  </a:ext>
                </a:extLst>
              </a:tr>
              <a:tr h="343362">
                <a:tc>
                  <a:txBody>
                    <a:bodyPr/>
                    <a:lstStyle/>
                    <a:p>
                      <a:pPr algn="ctr" fontAlgn="b"/>
                      <a:r>
                        <a:rPr lang="en-AU" sz="900" u="none" strike="noStrike" dirty="0">
                          <a:solidFill>
                            <a:schemeClr val="bg1"/>
                          </a:solidFill>
                          <a:effectLst/>
                          <a:latin typeface="+mn-lt"/>
                        </a:rPr>
                        <a:t>High</a:t>
                      </a:r>
                      <a:endParaRPr lang="en-AU" sz="900" b="0" i="0" u="none" strike="noStrike" dirty="0">
                        <a:solidFill>
                          <a:schemeClr val="bg1"/>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l"/>
                      <a:r>
                        <a:rPr lang="en-AU" sz="900" b="0" i="0" u="none" strike="noStrike" kern="1200" baseline="0" dirty="0">
                          <a:solidFill>
                            <a:schemeClr val="tx1"/>
                          </a:solidFill>
                          <a:latin typeface="+mn-lt"/>
                          <a:ea typeface="+mn-ea"/>
                          <a:cs typeface="+mn-cs"/>
                        </a:rPr>
                        <a:t>Risks less likely to occur but have major or severe impacts or are almost certain to occur with lesser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727700"/>
                  </a:ext>
                </a:extLst>
              </a:tr>
              <a:tr h="211300">
                <a:tc>
                  <a:txBody>
                    <a:bodyPr/>
                    <a:lstStyle/>
                    <a:p>
                      <a:pPr algn="ctr" fontAlgn="b"/>
                      <a:r>
                        <a:rPr lang="en-AU" sz="900" u="none" strike="noStrike">
                          <a:effectLst/>
                          <a:latin typeface="+mn-lt"/>
                        </a:rPr>
                        <a:t>Medium</a:t>
                      </a:r>
                      <a:endParaRPr lang="en-AU" sz="900" b="0" i="0" u="none" strike="noStrike">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a:r>
                        <a:rPr lang="en-AU" sz="900" b="0" i="0" u="none" strike="noStrike" kern="1200" baseline="0" dirty="0">
                          <a:solidFill>
                            <a:schemeClr val="tx1"/>
                          </a:solidFill>
                          <a:latin typeface="+mn-lt"/>
                          <a:ea typeface="+mn-ea"/>
                          <a:cs typeface="+mn-cs"/>
                        </a:rPr>
                        <a:t>Risks with minor to moderate impacts that have potential to occur.</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50663"/>
                  </a:ext>
                </a:extLst>
              </a:tr>
              <a:tr h="211300">
                <a:tc>
                  <a:txBody>
                    <a:bodyPr/>
                    <a:lstStyle/>
                    <a:p>
                      <a:pPr algn="ctr" fontAlgn="b"/>
                      <a:r>
                        <a:rPr lang="en-AU" sz="900" u="none" strike="noStrike" dirty="0">
                          <a:effectLst/>
                          <a:latin typeface="+mn-lt"/>
                        </a:rPr>
                        <a:t>Low</a:t>
                      </a:r>
                      <a:endParaRPr lang="en-AU" sz="900" b="0" i="0" u="none" strike="noStrike" dirty="0">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AU" sz="900" b="0" i="0" u="none" strike="noStrike" kern="1200" baseline="0" dirty="0">
                          <a:solidFill>
                            <a:schemeClr val="tx1"/>
                          </a:solidFill>
                          <a:latin typeface="+mn-lt"/>
                          <a:ea typeface="+mn-ea"/>
                          <a:cs typeface="+mn-cs"/>
                        </a:rPr>
                        <a:t>Risks unlikely to occur and will have minor impact.</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868024"/>
                  </a:ext>
                </a:extLst>
              </a:tr>
            </a:tbl>
          </a:graphicData>
        </a:graphic>
      </p:graphicFrame>
      <p:sp>
        <p:nvSpPr>
          <p:cNvPr id="8" name="Rectangle: Diagonal Corners Snipped 7">
            <a:extLst>
              <a:ext uri="{FF2B5EF4-FFF2-40B4-BE49-F238E27FC236}">
                <a16:creationId xmlns:a16="http://schemas.microsoft.com/office/drawing/2014/main" id="{F02F4329-D076-DC7B-07B5-82FA813489F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3" name="Group 12">
            <a:extLst>
              <a:ext uri="{FF2B5EF4-FFF2-40B4-BE49-F238E27FC236}">
                <a16:creationId xmlns:a16="http://schemas.microsoft.com/office/drawing/2014/main" id="{6E4880B5-85DE-0185-D6F3-E30C134FFCB7}"/>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7C74F768-4970-0E46-C3D9-97C385847A5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6" name="Rectangle 15">
              <a:extLst>
                <a:ext uri="{FF2B5EF4-FFF2-40B4-BE49-F238E27FC236}">
                  <a16:creationId xmlns:a16="http://schemas.microsoft.com/office/drawing/2014/main" id="{423720A8-F180-1B8B-3253-6C9C7AF1A92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 name="Slide Number Placeholder 2">
            <a:extLst>
              <a:ext uri="{FF2B5EF4-FFF2-40B4-BE49-F238E27FC236}">
                <a16:creationId xmlns:a16="http://schemas.microsoft.com/office/drawing/2014/main" id="{A66252BF-F389-736E-7172-E7D92351D592}"/>
              </a:ext>
            </a:extLst>
          </p:cNvPr>
          <p:cNvSpPr>
            <a:spLocks noGrp="1"/>
          </p:cNvSpPr>
          <p:nvPr>
            <p:ph type="sldNum" sz="quarter" idx="12"/>
          </p:nvPr>
        </p:nvSpPr>
        <p:spPr/>
        <p:txBody>
          <a:bodyPr/>
          <a:lstStyle/>
          <a:p>
            <a:fld id="{E4E047A3-478C-4E7E-BF3D-3786245819C0}" type="slidenum">
              <a:rPr lang="en-AU" smtClean="0"/>
              <a:t>8</a:t>
            </a:fld>
            <a:endParaRPr lang="en-AU"/>
          </a:p>
        </p:txBody>
      </p:sp>
      <p:sp>
        <p:nvSpPr>
          <p:cNvPr id="7" name="Content Placeholder 6">
            <a:extLst>
              <a:ext uri="{FF2B5EF4-FFF2-40B4-BE49-F238E27FC236}">
                <a16:creationId xmlns:a16="http://schemas.microsoft.com/office/drawing/2014/main" id="{CCAD6ED9-D13C-EB9A-D165-1A7F80010F16}"/>
              </a:ext>
            </a:extLst>
          </p:cNvPr>
          <p:cNvSpPr>
            <a:spLocks noGrp="1"/>
          </p:cNvSpPr>
          <p:nvPr>
            <p:ph idx="1"/>
          </p:nvPr>
        </p:nvSpPr>
        <p:spPr>
          <a:xfrm>
            <a:off x="711991" y="1680868"/>
            <a:ext cx="10515600" cy="4476749"/>
          </a:xfrm>
        </p:spPr>
        <p:txBody>
          <a:bodyPr/>
          <a:lstStyle/>
          <a:p>
            <a:pPr lvl="1">
              <a:lnSpc>
                <a:spcPct val="105000"/>
              </a:lnSpc>
            </a:pPr>
            <a:r>
              <a:rPr lang="en-AU" sz="1200" dirty="0">
                <a:solidFill>
                  <a:schemeClr val="tx1"/>
                </a:solidFill>
              </a:rPr>
              <a:t>Where the risk of harm is high or significant, the consequences of harm are difficult or costly to remedy, and when harms are difficult to detect, FPTs might be an appropriate risk management tool. </a:t>
            </a:r>
            <a:r>
              <a:rPr lang="en-US" sz="1200" dirty="0">
                <a:solidFill>
                  <a:schemeClr val="tx1"/>
                </a:solidFill>
              </a:rPr>
              <a:t>Risk assessment is further discussed in the </a:t>
            </a:r>
            <a:r>
              <a:rPr lang="en-US" sz="1200" i="1" dirty="0">
                <a:solidFill>
                  <a:schemeClr val="tx1"/>
                </a:solidFill>
                <a:hlinkClick r:id="rId3"/>
              </a:rPr>
              <a:t>Victorian Permissions Framework Guide 1 </a:t>
            </a:r>
            <a:r>
              <a:rPr lang="en-US" sz="1200" dirty="0">
                <a:solidFill>
                  <a:schemeClr val="tx1"/>
                </a:solidFill>
              </a:rPr>
              <a:t>and the </a:t>
            </a:r>
            <a:r>
              <a:rPr lang="en-US" sz="1200" i="1" dirty="0">
                <a:solidFill>
                  <a:schemeClr val="tx1"/>
                </a:solidFill>
                <a:hlinkClick r:id="rId4"/>
              </a:rPr>
              <a:t>Victorian Government Risk Management Framework</a:t>
            </a:r>
            <a:r>
              <a:rPr lang="en-US" sz="1200" dirty="0">
                <a:solidFill>
                  <a:schemeClr val="tx1"/>
                </a:solidFill>
              </a:rPr>
              <a:t>.</a:t>
            </a:r>
          </a:p>
          <a:p>
            <a:pPr lvl="1">
              <a:lnSpc>
                <a:spcPct val="105000"/>
              </a:lnSpc>
            </a:pPr>
            <a:endParaRPr lang="en-AU" sz="1200" dirty="0"/>
          </a:p>
        </p:txBody>
      </p:sp>
      <p:sp>
        <p:nvSpPr>
          <p:cNvPr id="4" name="Rectangle 3">
            <a:extLst>
              <a:ext uri="{FF2B5EF4-FFF2-40B4-BE49-F238E27FC236}">
                <a16:creationId xmlns:a16="http://schemas.microsoft.com/office/drawing/2014/main" id="{E428E484-72FC-2EF4-283E-1E2C76D25F08}"/>
              </a:ext>
            </a:extLst>
          </p:cNvPr>
          <p:cNvSpPr/>
          <p:nvPr/>
        </p:nvSpPr>
        <p:spPr>
          <a:xfrm>
            <a:off x="689234" y="1178639"/>
            <a:ext cx="10456787" cy="38810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5" name="TextBox 4">
            <a:extLst>
              <a:ext uri="{FF2B5EF4-FFF2-40B4-BE49-F238E27FC236}">
                <a16:creationId xmlns:a16="http://schemas.microsoft.com/office/drawing/2014/main" id="{EA98FE20-EC46-ACCC-917F-1065E66B13C2}"/>
              </a:ext>
            </a:extLst>
          </p:cNvPr>
          <p:cNvSpPr txBox="1"/>
          <p:nvPr/>
        </p:nvSpPr>
        <p:spPr>
          <a:xfrm>
            <a:off x="689234" y="1219724"/>
            <a:ext cx="10305434" cy="338554"/>
          </a:xfrm>
          <a:prstGeom prst="rect">
            <a:avLst/>
          </a:prstGeom>
          <a:noFill/>
        </p:spPr>
        <p:txBody>
          <a:bodyPr wrap="square">
            <a:spAutoFit/>
          </a:bodyPr>
          <a:lstStyle/>
          <a:p>
            <a:pPr>
              <a:spcBef>
                <a:spcPts val="200"/>
              </a:spcBef>
              <a:spcAft>
                <a:spcPts val="200"/>
              </a:spcAft>
            </a:pPr>
            <a:r>
              <a:rPr lang="en-US" sz="1600" dirty="0">
                <a:latin typeface="+mn-lt"/>
              </a:rPr>
              <a:t>Measuring the risk of harm requires an assessment of its likelihood and consequences.</a:t>
            </a:r>
          </a:p>
        </p:txBody>
      </p:sp>
    </p:spTree>
    <p:extLst>
      <p:ext uri="{BB962C8B-B14F-4D97-AF65-F5344CB8AC3E}">
        <p14:creationId xmlns:p14="http://schemas.microsoft.com/office/powerpoint/2010/main" val="236564924"/>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86D6F910-E349-4B8F-806E-5941906239A8}" vid="{1FE172E0-0B22-4EDE-83D3-1F7599AF473E}"/>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95FB2B1-4DA8-4DF6-9B8C-BD8EAF27CA82}">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Don Parker (DTF)</DisplayName>
        <AccountId>40</AccountId>
        <AccountType/>
      </UserInfo>
      <UserInfo>
        <DisplayName>Georgina Lang (AU)</DisplayName>
        <AccountId>18</AccountId>
        <AccountType/>
      </UserInfo>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lcf76f155ced4ddcb4097134ff3c332f xmlns="5eb4bef6-6985-4eb7-8aaf-b5ddd6156aef">
      <Terms xmlns="http://schemas.microsoft.com/office/infopath/2007/PartnerControls"/>
    </lcf76f155ced4ddcb4097134ff3c332f>
    <TaxCatchAll xmlns="f305cd00-e3cf-408a-b281-f2a2cee4090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08c83eaec720f5c5fede8ce0d6fc9c0f">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46c18d91e40ae78dbe470af2c3753f42"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1980E-E08A-4157-BFC4-6DFBEC153E22}">
  <ds:schemaRef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305cd00-e3cf-408a-b281-f2a2cee4090f"/>
    <ds:schemaRef ds:uri="http://www.w3.org/XML/1998/namespace"/>
    <ds:schemaRef ds:uri="http://purl.org/dc/dcmitype/"/>
  </ds:schemaRefs>
</ds:datastoreItem>
</file>

<file path=customXml/itemProps2.xml><?xml version="1.0" encoding="utf-8"?>
<ds:datastoreItem xmlns:ds="http://schemas.openxmlformats.org/officeDocument/2006/customXml" ds:itemID="{AAD9E6E9-108D-4ED3-A1F9-A0B654DBF7D5}">
  <ds:schemaRefs>
    <ds:schemaRef ds:uri="http://schemas.microsoft.com/sharepoint/v3/contenttype/forms"/>
  </ds:schemaRefs>
</ds:datastoreItem>
</file>

<file path=customXml/itemProps3.xml><?xml version="1.0" encoding="utf-8"?>
<ds:datastoreItem xmlns:ds="http://schemas.openxmlformats.org/officeDocument/2006/customXml" ds:itemID="{F5212FC1-0955-477B-B5A0-A21507BAC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51864</TotalTime>
  <Words>6649</Words>
  <Application>Microsoft Office PowerPoint</Application>
  <PresentationFormat>Widescreen</PresentationFormat>
  <Paragraphs>678</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Segoe UI Semibold</vt:lpstr>
      <vt:lpstr>VIC SemiBold</vt:lpstr>
      <vt:lpstr>Aptos</vt:lpstr>
      <vt:lpstr>VIC</vt:lpstr>
      <vt:lpstr>Wingdings</vt:lpstr>
      <vt:lpstr>Segoe UI</vt:lpstr>
      <vt:lpstr>Arial</vt:lpstr>
      <vt:lpstr>Calibri</vt:lpstr>
      <vt:lpstr>Office Theme</vt:lpstr>
      <vt:lpstr>Victorian Framework for Fit and Proper Tests</vt:lpstr>
      <vt:lpstr>About this Framework</vt:lpstr>
      <vt:lpstr>What is this Framework designed to do?</vt:lpstr>
      <vt:lpstr>What is a Fit and Proper Test?</vt:lpstr>
      <vt:lpstr>Best practice principles</vt:lpstr>
      <vt:lpstr>The stages in this Framework</vt:lpstr>
      <vt:lpstr>Stage 1</vt:lpstr>
      <vt:lpstr>Steps in Stage 1</vt:lpstr>
      <vt:lpstr>Step 1: Risks</vt:lpstr>
      <vt:lpstr>Step 2: Characteristics</vt:lpstr>
      <vt:lpstr>Step 3: Appropriateness</vt:lpstr>
      <vt:lpstr>Stage 2</vt:lpstr>
      <vt:lpstr>Steps in Stage 2</vt:lpstr>
      <vt:lpstr>PowerPoint Presentation</vt:lpstr>
      <vt:lpstr>Step 1: Legislation</vt:lpstr>
      <vt:lpstr>Step 1: Legislation</vt:lpstr>
      <vt:lpstr>Step 2: Build</vt:lpstr>
      <vt:lpstr>Step 2: Build</vt:lpstr>
      <vt:lpstr>Step 2: Build</vt:lpstr>
      <vt:lpstr>Step 3: Evidence</vt:lpstr>
      <vt:lpstr>Stage 3 FPT Administration</vt:lpstr>
      <vt:lpstr>Best practice principles</vt:lpstr>
      <vt:lpstr>Steps in Stage 3</vt:lpstr>
      <vt:lpstr>Step 1: Assess Digital feasibility</vt:lpstr>
      <vt:lpstr>Step 1: Assess Digital feasibility</vt:lpstr>
      <vt:lpstr>Step 2: Engage Service Victoria</vt:lpstr>
      <vt:lpstr>Step 3: Alternative digital options</vt:lpstr>
      <vt:lpstr>Appendices</vt:lpstr>
      <vt:lpstr>Appendix A: Definitions and key information </vt:lpstr>
      <vt:lpstr>Appendix B: Common permission features*</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Review Fit and Proper Tests</dc:title>
  <dc:creator>James Caldwell (DTF)</dc:creator>
  <cp:lastModifiedBy>Paul Bowerman (DTF)</cp:lastModifiedBy>
  <cp:revision>22</cp:revision>
  <dcterms:created xsi:type="dcterms:W3CDTF">2023-11-23T22:46:58Z</dcterms:created>
  <dcterms:modified xsi:type="dcterms:W3CDTF">2025-06-19T23:40:51Z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2023-07-20T02:05:39Z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d930d9d0-9431-434f-a9a2-30e907ece45f</vt:lpwstr>
  </property>
  <property fmtid="{D5CDD505-2E9C-101B-9397-08002B2CF9AE}" pid="8" name="MSIP_Label_7158ebbd-6c5e-441f-bfc9-4eb8c11e3978_ContentBits">
    <vt:lpwstr>2</vt:lpwstr>
  </property>
  <property fmtid="{D5CDD505-2E9C-101B-9397-08002B2CF9AE}" pid="9" name="ContentTypeId">
    <vt:lpwstr>0x010100BA0834B273EA344A951C392B0BA299D9</vt:lpwstr>
  </property>
  <property fmtid="{D5CDD505-2E9C-101B-9397-08002B2CF9AE}" pid="10" name="MediaServiceImageTags">
    <vt:lpwstr/>
  </property>
</Properties>
</file>