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embedTrueTypeFonts="1">
  <p:sldMasterIdLst>
    <p:sldMasterId id="2147483648" r:id="rId4"/>
  </p:sldMasterIdLst>
  <p:notesMasterIdLst>
    <p:notesMasterId r:id="rId25"/>
  </p:notesMasterIdLst>
  <p:handoutMasterIdLst>
    <p:handoutMasterId r:id="rId26"/>
  </p:handoutMasterIdLst>
  <p:sldIdLst>
    <p:sldId id="256" r:id="rId5"/>
    <p:sldId id="528" r:id="rId6"/>
    <p:sldId id="527" r:id="rId7"/>
    <p:sldId id="269" r:id="rId8"/>
    <p:sldId id="529" r:id="rId9"/>
    <p:sldId id="515" r:id="rId10"/>
    <p:sldId id="2145708637" r:id="rId11"/>
    <p:sldId id="275" r:id="rId12"/>
    <p:sldId id="511" r:id="rId13"/>
    <p:sldId id="278" r:id="rId14"/>
    <p:sldId id="279" r:id="rId15"/>
    <p:sldId id="271" r:id="rId16"/>
    <p:sldId id="2145708635" r:id="rId17"/>
    <p:sldId id="2145708634" r:id="rId18"/>
    <p:sldId id="2145708633" r:id="rId19"/>
    <p:sldId id="533" r:id="rId20"/>
    <p:sldId id="534" r:id="rId21"/>
    <p:sldId id="521" r:id="rId22"/>
    <p:sldId id="535" r:id="rId23"/>
    <p:sldId id="267" r:id="rId24"/>
  </p:sldIdLst>
  <p:sldSz cx="21599525" cy="10799763"/>
  <p:notesSz cx="6797675" cy="9926638"/>
  <p:embeddedFontLst>
    <p:embeddedFont>
      <p:font typeface="VIC" panose="00000500000000000000" pitchFamily="50" charset="0"/>
      <p:regular r:id="rId27"/>
      <p:bold r:id="rId28"/>
      <p:italic r:id="rId29"/>
      <p:boldItalic r:id="rId30"/>
    </p:embeddedFont>
    <p:embeddedFont>
      <p:font typeface="VIC SemiBold" panose="00000700000000000000" pitchFamily="50" charset="0"/>
      <p:bold r:id="rId31"/>
    </p:embeddedFont>
  </p:embeddedFontLst>
  <p:defaultTextStyle>
    <a:defPPr>
      <a:defRPr lang="en-US"/>
    </a:defPPr>
    <a:lvl1pPr marL="0" algn="l" defTabSz="1554873" rtl="0" eaLnBrk="1" latinLnBrk="0" hangingPunct="1">
      <a:defRPr sz="3061" kern="1200">
        <a:solidFill>
          <a:schemeClr val="tx1"/>
        </a:solidFill>
        <a:latin typeface="+mn-lt"/>
        <a:ea typeface="+mn-ea"/>
        <a:cs typeface="+mn-cs"/>
      </a:defRPr>
    </a:lvl1pPr>
    <a:lvl2pPr marL="777438" algn="l" defTabSz="1554873" rtl="0" eaLnBrk="1" latinLnBrk="0" hangingPunct="1">
      <a:defRPr sz="3061" kern="1200">
        <a:solidFill>
          <a:schemeClr val="tx1"/>
        </a:solidFill>
        <a:latin typeface="+mn-lt"/>
        <a:ea typeface="+mn-ea"/>
        <a:cs typeface="+mn-cs"/>
      </a:defRPr>
    </a:lvl2pPr>
    <a:lvl3pPr marL="1554873" algn="l" defTabSz="1554873" rtl="0" eaLnBrk="1" latinLnBrk="0" hangingPunct="1">
      <a:defRPr sz="3061" kern="1200">
        <a:solidFill>
          <a:schemeClr val="tx1"/>
        </a:solidFill>
        <a:latin typeface="+mn-lt"/>
        <a:ea typeface="+mn-ea"/>
        <a:cs typeface="+mn-cs"/>
      </a:defRPr>
    </a:lvl3pPr>
    <a:lvl4pPr marL="2332311" algn="l" defTabSz="1554873" rtl="0" eaLnBrk="1" latinLnBrk="0" hangingPunct="1">
      <a:defRPr sz="3061" kern="1200">
        <a:solidFill>
          <a:schemeClr val="tx1"/>
        </a:solidFill>
        <a:latin typeface="+mn-lt"/>
        <a:ea typeface="+mn-ea"/>
        <a:cs typeface="+mn-cs"/>
      </a:defRPr>
    </a:lvl4pPr>
    <a:lvl5pPr marL="3109747" algn="l" defTabSz="1554873" rtl="0" eaLnBrk="1" latinLnBrk="0" hangingPunct="1">
      <a:defRPr sz="3061" kern="1200">
        <a:solidFill>
          <a:schemeClr val="tx1"/>
        </a:solidFill>
        <a:latin typeface="+mn-lt"/>
        <a:ea typeface="+mn-ea"/>
        <a:cs typeface="+mn-cs"/>
      </a:defRPr>
    </a:lvl5pPr>
    <a:lvl6pPr marL="3887185" algn="l" defTabSz="1554873" rtl="0" eaLnBrk="1" latinLnBrk="0" hangingPunct="1">
      <a:defRPr sz="3061" kern="1200">
        <a:solidFill>
          <a:schemeClr val="tx1"/>
        </a:solidFill>
        <a:latin typeface="+mn-lt"/>
        <a:ea typeface="+mn-ea"/>
        <a:cs typeface="+mn-cs"/>
      </a:defRPr>
    </a:lvl6pPr>
    <a:lvl7pPr marL="4664620" algn="l" defTabSz="1554873" rtl="0" eaLnBrk="1" latinLnBrk="0" hangingPunct="1">
      <a:defRPr sz="3061" kern="1200">
        <a:solidFill>
          <a:schemeClr val="tx1"/>
        </a:solidFill>
        <a:latin typeface="+mn-lt"/>
        <a:ea typeface="+mn-ea"/>
        <a:cs typeface="+mn-cs"/>
      </a:defRPr>
    </a:lvl7pPr>
    <a:lvl8pPr marL="5442058" algn="l" defTabSz="1554873" rtl="0" eaLnBrk="1" latinLnBrk="0" hangingPunct="1">
      <a:defRPr sz="3061" kern="1200">
        <a:solidFill>
          <a:schemeClr val="tx1"/>
        </a:solidFill>
        <a:latin typeface="+mn-lt"/>
        <a:ea typeface="+mn-ea"/>
        <a:cs typeface="+mn-cs"/>
      </a:defRPr>
    </a:lvl8pPr>
    <a:lvl9pPr marL="6219494" algn="l" defTabSz="1554873" rtl="0" eaLnBrk="1" latinLnBrk="0" hangingPunct="1">
      <a:defRPr sz="306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2" userDrawn="1">
          <p15:clr>
            <a:srgbClr val="A4A3A4"/>
          </p15:clr>
        </p15:guide>
        <p15:guide id="2" pos="680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1D3D4"/>
    <a:srgbClr val="232B39"/>
    <a:srgbClr val="7895A4"/>
    <a:srgbClr val="C2EB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C4B5A-A423-49B8-9E5F-D49DA82416A5}" v="9" dt="2025-11-26T04:40:10.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4" autoAdjust="0"/>
  </p:normalViewPr>
  <p:slideViewPr>
    <p:cSldViewPr snapToGrid="0">
      <p:cViewPr varScale="1">
        <p:scale>
          <a:sx n="54" d="100"/>
          <a:sy n="54" d="100"/>
        </p:scale>
        <p:origin x="108" y="96"/>
      </p:cViewPr>
      <p:guideLst>
        <p:guide orient="horz" pos="3402"/>
        <p:guide pos="680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247DAD-D074-4891-AD4B-18BF0DAB878B}" type="datetimeFigureOut">
              <a:rPr lang="en-AU" smtClean="0"/>
              <a:t>27/11/2025</a:t>
            </a:fld>
            <a:endParaRPr lang="en-AU"/>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0D96CE5-C1BD-4FF9-BBE0-5625594487A6}" type="slidenum">
              <a:rPr lang="en-AU" smtClean="0"/>
              <a:t>‹#›</a:t>
            </a:fld>
            <a:endParaRPr lang="en-AU"/>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4B5C17-5F5D-434F-9BA4-F010C10C41DC}" type="datetimeFigureOut">
              <a:rPr lang="en-AU" smtClean="0"/>
              <a:t>27/11/2025</a:t>
            </a:fld>
            <a:endParaRPr lang="en-AU"/>
          </a:p>
        </p:txBody>
      </p:sp>
      <p:sp>
        <p:nvSpPr>
          <p:cNvPr id="4" name="Slide Image Placeholder 3"/>
          <p:cNvSpPr>
            <a:spLocks noGrp="1" noRot="1" noChangeAspect="1"/>
          </p:cNvSpPr>
          <p:nvPr>
            <p:ph type="sldImg" idx="2"/>
          </p:nvPr>
        </p:nvSpPr>
        <p:spPr>
          <a:xfrm>
            <a:off x="49213" y="1241425"/>
            <a:ext cx="66992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61C8D7-BCDF-4039-8FF4-5D45EBF138A7}" type="slidenum">
              <a:rPr lang="en-AU" smtClean="0"/>
              <a:t>‹#›</a:t>
            </a:fld>
            <a:endParaRPr lang="en-AU"/>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1554873" rtl="0" eaLnBrk="1" latinLnBrk="0" hangingPunct="1">
      <a:lnSpc>
        <a:spcPct val="105000"/>
      </a:lnSpc>
      <a:spcAft>
        <a:spcPts val="1531"/>
      </a:spcAft>
      <a:defRPr sz="2041" kern="1200">
        <a:solidFill>
          <a:schemeClr val="tx1"/>
        </a:solidFill>
        <a:latin typeface="+mn-lt"/>
        <a:ea typeface="+mn-ea"/>
        <a:cs typeface="+mn-cs"/>
      </a:defRPr>
    </a:lvl1pPr>
    <a:lvl2pPr marL="291539" indent="-291539" algn="l" defTabSz="1554873" rtl="0" eaLnBrk="1" latinLnBrk="0" hangingPunct="1">
      <a:buFont typeface="Arial" panose="020B0604020202020204" pitchFamily="34" charset="0"/>
      <a:buChar char="•"/>
      <a:defRPr sz="1871" kern="1200">
        <a:solidFill>
          <a:schemeClr val="tx1"/>
        </a:solidFill>
        <a:latin typeface="+mn-lt"/>
        <a:ea typeface="+mn-ea"/>
        <a:cs typeface="+mn-cs"/>
      </a:defRPr>
    </a:lvl2pPr>
    <a:lvl3pPr marL="615470" indent="-291539" algn="l" defTabSz="1554873" rtl="0" eaLnBrk="1" latinLnBrk="0" hangingPunct="1">
      <a:buFont typeface="VIC" panose="00000500000000000000" pitchFamily="50" charset="0"/>
      <a:buChar char="–"/>
      <a:defRPr sz="1701" kern="1200">
        <a:solidFill>
          <a:schemeClr val="tx1"/>
        </a:solidFill>
        <a:latin typeface="+mn-lt"/>
        <a:ea typeface="+mn-ea"/>
        <a:cs typeface="+mn-cs"/>
      </a:defRPr>
    </a:lvl3pPr>
    <a:lvl4pPr marL="1068975" indent="-291539" algn="l" defTabSz="1554873" rtl="0" eaLnBrk="1" latinLnBrk="0" hangingPunct="1">
      <a:buFont typeface="Arial" panose="020B0604020202020204" pitchFamily="34" charset="0"/>
      <a:buChar char="•"/>
      <a:tabLst/>
      <a:defRPr sz="1701" kern="1200">
        <a:solidFill>
          <a:schemeClr val="tx1"/>
        </a:solidFill>
        <a:latin typeface="+mn-lt"/>
        <a:ea typeface="+mn-ea"/>
        <a:cs typeface="+mn-cs"/>
      </a:defRPr>
    </a:lvl4pPr>
    <a:lvl5pPr marL="3109747" algn="l" defTabSz="1554873" rtl="0" eaLnBrk="1" latinLnBrk="0" hangingPunct="1">
      <a:defRPr sz="2041" kern="1200">
        <a:solidFill>
          <a:schemeClr val="tx1"/>
        </a:solidFill>
        <a:latin typeface="+mn-lt"/>
        <a:ea typeface="+mn-ea"/>
        <a:cs typeface="+mn-cs"/>
      </a:defRPr>
    </a:lvl5pPr>
    <a:lvl6pPr marL="3887185" algn="l" defTabSz="1554873" rtl="0" eaLnBrk="1" latinLnBrk="0" hangingPunct="1">
      <a:defRPr sz="2041" kern="1200">
        <a:solidFill>
          <a:schemeClr val="tx1"/>
        </a:solidFill>
        <a:latin typeface="+mn-lt"/>
        <a:ea typeface="+mn-ea"/>
        <a:cs typeface="+mn-cs"/>
      </a:defRPr>
    </a:lvl6pPr>
    <a:lvl7pPr marL="4664620" algn="l" defTabSz="1554873" rtl="0" eaLnBrk="1" latinLnBrk="0" hangingPunct="1">
      <a:defRPr sz="2041" kern="1200">
        <a:solidFill>
          <a:schemeClr val="tx1"/>
        </a:solidFill>
        <a:latin typeface="+mn-lt"/>
        <a:ea typeface="+mn-ea"/>
        <a:cs typeface="+mn-cs"/>
      </a:defRPr>
    </a:lvl7pPr>
    <a:lvl8pPr marL="5442058" algn="l" defTabSz="1554873" rtl="0" eaLnBrk="1" latinLnBrk="0" hangingPunct="1">
      <a:defRPr sz="2041" kern="1200">
        <a:solidFill>
          <a:schemeClr val="tx1"/>
        </a:solidFill>
        <a:latin typeface="+mn-lt"/>
        <a:ea typeface="+mn-ea"/>
        <a:cs typeface="+mn-cs"/>
      </a:defRPr>
    </a:lvl8pPr>
    <a:lvl9pPr marL="6219494" algn="l" defTabSz="1554873" rtl="0" eaLnBrk="1" latinLnBrk="0" hangingPunct="1">
      <a:defRPr sz="20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0</a:t>
            </a:fld>
            <a:endParaRPr lang="en-AU"/>
          </a:p>
        </p:txBody>
      </p:sp>
    </p:spTree>
    <p:extLst>
      <p:ext uri="{BB962C8B-B14F-4D97-AF65-F5344CB8AC3E}">
        <p14:creationId xmlns:p14="http://schemas.microsoft.com/office/powerpoint/2010/main" val="93852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a:t>
            </a:fld>
            <a:endParaRPr lang="en-AU"/>
          </a:p>
        </p:txBody>
      </p:sp>
    </p:spTree>
    <p:extLst>
      <p:ext uri="{BB962C8B-B14F-4D97-AF65-F5344CB8AC3E}">
        <p14:creationId xmlns:p14="http://schemas.microsoft.com/office/powerpoint/2010/main" val="4224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6</a:t>
            </a:fld>
            <a:endParaRPr lang="en-AU"/>
          </a:p>
        </p:txBody>
      </p:sp>
    </p:spTree>
    <p:extLst>
      <p:ext uri="{BB962C8B-B14F-4D97-AF65-F5344CB8AC3E}">
        <p14:creationId xmlns:p14="http://schemas.microsoft.com/office/powerpoint/2010/main" val="259322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7</a:t>
            </a:fld>
            <a:endParaRPr lang="en-AU"/>
          </a:p>
        </p:txBody>
      </p:sp>
    </p:spTree>
    <p:extLst>
      <p:ext uri="{BB962C8B-B14F-4D97-AF65-F5344CB8AC3E}">
        <p14:creationId xmlns:p14="http://schemas.microsoft.com/office/powerpoint/2010/main" val="200477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9</a:t>
            </a:fld>
            <a:endParaRPr lang="en-AU"/>
          </a:p>
        </p:txBody>
      </p:sp>
    </p:spTree>
    <p:extLst>
      <p:ext uri="{BB962C8B-B14F-4D97-AF65-F5344CB8AC3E}">
        <p14:creationId xmlns:p14="http://schemas.microsoft.com/office/powerpoint/2010/main" val="302871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10</a:t>
            </a:fld>
            <a:endParaRPr lang="en-AU"/>
          </a:p>
        </p:txBody>
      </p:sp>
    </p:spTree>
    <p:extLst>
      <p:ext uri="{BB962C8B-B14F-4D97-AF65-F5344CB8AC3E}">
        <p14:creationId xmlns:p14="http://schemas.microsoft.com/office/powerpoint/2010/main" val="183209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11</a:t>
            </a:fld>
            <a:endParaRPr lang="en-AU"/>
          </a:p>
        </p:txBody>
      </p:sp>
    </p:spTree>
    <p:extLst>
      <p:ext uri="{BB962C8B-B14F-4D97-AF65-F5344CB8AC3E}">
        <p14:creationId xmlns:p14="http://schemas.microsoft.com/office/powerpoint/2010/main" val="267041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13</a:t>
            </a:fld>
            <a:endParaRPr lang="en-AU"/>
          </a:p>
        </p:txBody>
      </p:sp>
    </p:spTree>
    <p:extLst>
      <p:ext uri="{BB962C8B-B14F-4D97-AF65-F5344CB8AC3E}">
        <p14:creationId xmlns:p14="http://schemas.microsoft.com/office/powerpoint/2010/main" val="223387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1241425"/>
            <a:ext cx="669925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19</a:t>
            </a:fld>
            <a:endParaRPr lang="en-AU"/>
          </a:p>
        </p:txBody>
      </p:sp>
    </p:spTree>
    <p:extLst>
      <p:ext uri="{BB962C8B-B14F-4D97-AF65-F5344CB8AC3E}">
        <p14:creationId xmlns:p14="http://schemas.microsoft.com/office/powerpoint/2010/main" val="2929142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7" y="-6511"/>
            <a:ext cx="21598113" cy="10813961"/>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sz="2835"/>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sz="2835"/>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sz="2835"/>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sz="2835"/>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2666193" y="5433286"/>
            <a:ext cx="10309876" cy="1843854"/>
          </a:xfrm>
          <a:prstGeom prst="rect">
            <a:avLst/>
          </a:prstGeom>
        </p:spPr>
        <p:txBody>
          <a:bodyPr anchor="b">
            <a:noAutofit/>
          </a:bodyPr>
          <a:lstStyle>
            <a:lvl1pPr algn="r">
              <a:lnSpc>
                <a:spcPct val="80000"/>
              </a:lnSpc>
              <a:defRPr sz="5669"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2635266" y="7832805"/>
            <a:ext cx="10340813" cy="1978150"/>
          </a:xfrm>
        </p:spPr>
        <p:txBody>
          <a:bodyPr/>
          <a:lstStyle>
            <a:lvl1pPr marL="0" indent="0" algn="r">
              <a:spcBef>
                <a:spcPts val="472"/>
              </a:spcBef>
              <a:buNone/>
              <a:defRPr sz="3780"/>
            </a:lvl1pPr>
            <a:lvl2pPr marL="720033" indent="0" algn="ctr">
              <a:buNone/>
              <a:defRPr sz="3150"/>
            </a:lvl2pPr>
            <a:lvl3pPr marL="1440066" indent="0" algn="ctr">
              <a:buNone/>
              <a:defRPr sz="2835"/>
            </a:lvl3pPr>
            <a:lvl4pPr marL="2160099" indent="0" algn="ctr">
              <a:buNone/>
              <a:defRPr sz="2520"/>
            </a:lvl4pPr>
            <a:lvl5pPr marL="2880132" indent="0" algn="ctr">
              <a:buNone/>
              <a:defRPr sz="2520"/>
            </a:lvl5pPr>
            <a:lvl6pPr marL="3600167" indent="0" algn="ctr">
              <a:buNone/>
              <a:defRPr sz="2520"/>
            </a:lvl6pPr>
            <a:lvl7pPr marL="4320198" indent="0" algn="ctr">
              <a:buNone/>
              <a:defRPr sz="2520"/>
            </a:lvl7pPr>
            <a:lvl8pPr marL="5040232" indent="0" algn="ctr">
              <a:buNone/>
              <a:defRPr sz="2520"/>
            </a:lvl8pPr>
            <a:lvl9pPr marL="5760264" indent="0" algn="ctr">
              <a:buNone/>
              <a:defRPr sz="252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10498841" y="7499835"/>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2635266" y="2177907"/>
            <a:ext cx="10340813" cy="722219"/>
          </a:xfrm>
        </p:spPr>
        <p:txBody>
          <a:bodyPr tIns="0" bIns="0" anchor="b" anchorCtr="0"/>
          <a:lstStyle>
            <a:lvl1pPr marL="0" indent="0" algn="r">
              <a:spcBef>
                <a:spcPts val="0"/>
              </a:spcBef>
              <a:buNone/>
              <a:defRPr sz="3938" cap="all" baseline="0">
                <a:latin typeface="+mj-lt"/>
              </a:defRPr>
            </a:lvl1pPr>
            <a:lvl2pPr marL="0" indent="0" algn="r">
              <a:spcBef>
                <a:spcPts val="0"/>
              </a:spcBef>
              <a:buNone/>
              <a:defRPr sz="378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092946" y="8841049"/>
            <a:ext cx="4257865" cy="1126604"/>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2635266" y="2900129"/>
            <a:ext cx="10340813" cy="563841"/>
          </a:xfrm>
        </p:spPr>
        <p:txBody>
          <a:bodyPr tIns="0">
            <a:noAutofit/>
          </a:bodyPr>
          <a:lstStyle>
            <a:lvl1pPr algn="r">
              <a:spcBef>
                <a:spcPts val="0"/>
              </a:spcBef>
              <a:defRPr sz="3780">
                <a:latin typeface="+mn-lt"/>
              </a:defRPr>
            </a:lvl1pPr>
            <a:lvl2pPr marL="0" indent="0" algn="r">
              <a:buNone/>
              <a:defRPr/>
            </a:lvl2pPr>
            <a:lvl3pPr marL="566954" indent="0">
              <a:buNone/>
              <a:defRPr/>
            </a:lvl3pPr>
          </a:lstStyle>
          <a:p>
            <a:pPr lvl="0"/>
            <a:r>
              <a:rPr lang="en-AU"/>
              <a:t>Speaker name | Title</a:t>
            </a:r>
          </a:p>
        </p:txBody>
      </p:sp>
    </p:spTree>
    <p:extLst>
      <p:ext uri="{BB962C8B-B14F-4D97-AF65-F5344CB8AC3E}">
        <p14:creationId xmlns:p14="http://schemas.microsoft.com/office/powerpoint/2010/main" val="175492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10" y="6945235"/>
            <a:ext cx="21598177" cy="3878435"/>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sz="2835"/>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1300884" y="2884937"/>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1248724" y="1034979"/>
            <a:ext cx="18629590" cy="1629315"/>
          </a:xfrm>
          <a:prstGeom prst="rect">
            <a:avLst/>
          </a:prstGeom>
        </p:spPr>
        <p:txBody>
          <a:bodyPr lIns="36000" rIns="36000" anchor="b" anchorCtr="0">
            <a:noAutofit/>
          </a:bodyPr>
          <a:lstStyle>
            <a:lvl1pPr>
              <a:defRPr sz="5354"/>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1248724" y="3414932"/>
            <a:ext cx="9172492" cy="6312361"/>
          </a:xfrm>
        </p:spPr>
        <p:txBody>
          <a:bodyPr lIns="36000" rIns="36000"/>
          <a:lstStyle>
            <a:lvl3pPr>
              <a:spcBef>
                <a:spcPts val="472"/>
              </a:spcBef>
              <a:defRPr/>
            </a:lvl3pPr>
            <a:lvl4pPr>
              <a:spcBef>
                <a:spcPts val="472"/>
              </a:spcBef>
              <a:defRPr/>
            </a:lvl4pPr>
          </a:lstStyle>
          <a:p>
            <a:pPr lvl="0"/>
            <a:r>
              <a:rPr lang="en-US"/>
              <a:t>Heading text</a:t>
            </a:r>
          </a:p>
          <a:p>
            <a:pPr lvl="1"/>
            <a:r>
              <a:rPr lang="en-US"/>
              <a:t>Body text</a:t>
            </a:r>
          </a:p>
          <a:p>
            <a:pPr lvl="2"/>
            <a:r>
              <a:rPr lang="en-US"/>
              <a:t>Bullet text</a:t>
            </a:r>
          </a:p>
          <a:p>
            <a:pPr lvl="3"/>
            <a:r>
              <a:rPr lang="en-US"/>
              <a:t>Dash text</a:t>
            </a:r>
          </a:p>
        </p:txBody>
      </p:sp>
      <p:sp>
        <p:nvSpPr>
          <p:cNvPr id="7" name="Content Placeholder 2">
            <a:extLst>
              <a:ext uri="{FF2B5EF4-FFF2-40B4-BE49-F238E27FC236}">
                <a16:creationId xmlns:a16="http://schemas.microsoft.com/office/drawing/2014/main" id="{2A8C3F9D-414A-4713-817D-AEFBEB4FAFFE}"/>
              </a:ext>
            </a:extLst>
          </p:cNvPr>
          <p:cNvSpPr>
            <a:spLocks noGrp="1"/>
          </p:cNvSpPr>
          <p:nvPr>
            <p:ph idx="13" hasCustomPrompt="1"/>
          </p:nvPr>
        </p:nvSpPr>
        <p:spPr>
          <a:xfrm>
            <a:off x="10704083" y="3414932"/>
            <a:ext cx="9172492" cy="6312361"/>
          </a:xfrm>
        </p:spPr>
        <p:txBody>
          <a:bodyPr lIns="36000" rIns="36000"/>
          <a:lstStyle>
            <a:lvl3pPr>
              <a:spcBef>
                <a:spcPts val="472"/>
              </a:spcBef>
              <a:defRPr/>
            </a:lvl3pPr>
            <a:lvl4pPr>
              <a:spcBef>
                <a:spcPts val="472"/>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24126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3" name="Picture Placeholder 40">
            <a:extLst>
              <a:ext uri="{FF2B5EF4-FFF2-40B4-BE49-F238E27FC236}">
                <a16:creationId xmlns:a16="http://schemas.microsoft.com/office/drawing/2014/main" id="{7D3B0838-6E18-4146-840D-E4B09EA4D19F}"/>
              </a:ext>
            </a:extLst>
          </p:cNvPr>
          <p:cNvSpPr>
            <a:spLocks noGrp="1"/>
          </p:cNvSpPr>
          <p:nvPr>
            <p:ph type="pic" sz="quarter" idx="13" hasCustomPrompt="1"/>
          </p:nvPr>
        </p:nvSpPr>
        <p:spPr>
          <a:xfrm>
            <a:off x="14370130" y="1365"/>
            <a:ext cx="7222920" cy="10280392"/>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6" fmla="*/ 587054 w 4608426"/>
              <a:gd name="connsiteY6"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587054 w 4608426"/>
              <a:gd name="connsiteY5"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808768 w 4608426"/>
              <a:gd name="connsiteY3" fmla="*/ 6858000 h 6858000"/>
              <a:gd name="connsiteX4" fmla="*/ 0 w 4608426"/>
              <a:gd name="connsiteY4" fmla="*/ 2512304 h 6858000"/>
              <a:gd name="connsiteX5" fmla="*/ 587054 w 4608426"/>
              <a:gd name="connsiteY5" fmla="*/ 0 h 6858000"/>
              <a:gd name="connsiteX0" fmla="*/ 40006 w 4061378"/>
              <a:gd name="connsiteY0" fmla="*/ 0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40006 w 4061378"/>
              <a:gd name="connsiteY5" fmla="*/ 0 h 6858000"/>
              <a:gd name="connsiteX0" fmla="*/ 2279 w 4061378"/>
              <a:gd name="connsiteY0" fmla="*/ 9432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2279 w 4061378"/>
              <a:gd name="connsiteY5" fmla="*/ 9432 h 6858000"/>
              <a:gd name="connsiteX0" fmla="*/ 2279 w 4061378"/>
              <a:gd name="connsiteY0" fmla="*/ 9432 h 6858000"/>
              <a:gd name="connsiteX1" fmla="*/ 4061378 w 4061378"/>
              <a:gd name="connsiteY1" fmla="*/ 0 h 6858000"/>
              <a:gd name="connsiteX2" fmla="*/ 4061378 w 4061378"/>
              <a:gd name="connsiteY2" fmla="*/ 6858000 h 6858000"/>
              <a:gd name="connsiteX3" fmla="*/ 2106856 w 4061378"/>
              <a:gd name="connsiteY3" fmla="*/ 6536360 h 6858000"/>
              <a:gd name="connsiteX4" fmla="*/ 0 w 4061378"/>
              <a:gd name="connsiteY4" fmla="*/ 2116165 h 6858000"/>
              <a:gd name="connsiteX5" fmla="*/ 2279 w 4061378"/>
              <a:gd name="connsiteY5" fmla="*/ 9432 h 6858000"/>
              <a:gd name="connsiteX0" fmla="*/ 2279 w 4061378"/>
              <a:gd name="connsiteY0" fmla="*/ 9432 h 6536360"/>
              <a:gd name="connsiteX1" fmla="*/ 4061378 w 4061378"/>
              <a:gd name="connsiteY1" fmla="*/ 0 h 6536360"/>
              <a:gd name="connsiteX2" fmla="*/ 3077395 w 4061378"/>
              <a:gd name="connsiteY2" fmla="*/ 6529211 h 6536360"/>
              <a:gd name="connsiteX3" fmla="*/ 2106856 w 4061378"/>
              <a:gd name="connsiteY3" fmla="*/ 6536360 h 6536360"/>
              <a:gd name="connsiteX4" fmla="*/ 0 w 4061378"/>
              <a:gd name="connsiteY4" fmla="*/ 2116165 h 6536360"/>
              <a:gd name="connsiteX5" fmla="*/ 2279 w 4061378"/>
              <a:gd name="connsiteY5" fmla="*/ 9432 h 6536360"/>
              <a:gd name="connsiteX0" fmla="*/ 2279 w 4061378"/>
              <a:gd name="connsiteY0" fmla="*/ 9432 h 6533978"/>
              <a:gd name="connsiteX1" fmla="*/ 4061378 w 4061378"/>
              <a:gd name="connsiteY1" fmla="*/ 0 h 6533978"/>
              <a:gd name="connsiteX2" fmla="*/ 3077395 w 4061378"/>
              <a:gd name="connsiteY2" fmla="*/ 6529211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079778 w 4061378"/>
              <a:gd name="connsiteY2" fmla="*/ 6531594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461032 w 4061378"/>
              <a:gd name="connsiteY2" fmla="*/ 3980240 h 6533978"/>
              <a:gd name="connsiteX3" fmla="*/ 3079778 w 4061378"/>
              <a:gd name="connsiteY3" fmla="*/ 6531594 h 6533978"/>
              <a:gd name="connsiteX4" fmla="*/ 2106856 w 4061378"/>
              <a:gd name="connsiteY4" fmla="*/ 6533978 h 6533978"/>
              <a:gd name="connsiteX5" fmla="*/ 0 w 4061378"/>
              <a:gd name="connsiteY5" fmla="*/ 2116165 h 6533978"/>
              <a:gd name="connsiteX6" fmla="*/ 2279 w 4061378"/>
              <a:gd name="connsiteY6" fmla="*/ 9432 h 6533978"/>
              <a:gd name="connsiteX0" fmla="*/ 2279 w 4075725"/>
              <a:gd name="connsiteY0" fmla="*/ 9432 h 6533978"/>
              <a:gd name="connsiteX1" fmla="*/ 4061378 w 4075725"/>
              <a:gd name="connsiteY1" fmla="*/ 0 h 6533978"/>
              <a:gd name="connsiteX2" fmla="*/ 4075725 w 4075725"/>
              <a:gd name="connsiteY2" fmla="*/ 4418625 h 6533978"/>
              <a:gd name="connsiteX3" fmla="*/ 3079778 w 4075725"/>
              <a:gd name="connsiteY3" fmla="*/ 6531594 h 6533978"/>
              <a:gd name="connsiteX4" fmla="*/ 2106856 w 4075725"/>
              <a:gd name="connsiteY4" fmla="*/ 6533978 h 6533978"/>
              <a:gd name="connsiteX5" fmla="*/ 0 w 4075725"/>
              <a:gd name="connsiteY5" fmla="*/ 2116165 h 6533978"/>
              <a:gd name="connsiteX6" fmla="*/ 2279 w 4075725"/>
              <a:gd name="connsiteY6" fmla="*/ 9432 h 6533978"/>
              <a:gd name="connsiteX0" fmla="*/ 2279 w 4079213"/>
              <a:gd name="connsiteY0" fmla="*/ 7050 h 6531596"/>
              <a:gd name="connsiteX1" fmla="*/ 4078056 w 4079213"/>
              <a:gd name="connsiteY1" fmla="*/ 0 h 6531596"/>
              <a:gd name="connsiteX2" fmla="*/ 4075725 w 4079213"/>
              <a:gd name="connsiteY2" fmla="*/ 4416243 h 6531596"/>
              <a:gd name="connsiteX3" fmla="*/ 3079778 w 4079213"/>
              <a:gd name="connsiteY3" fmla="*/ 6529212 h 6531596"/>
              <a:gd name="connsiteX4" fmla="*/ 2106856 w 4079213"/>
              <a:gd name="connsiteY4" fmla="*/ 6531596 h 6531596"/>
              <a:gd name="connsiteX5" fmla="*/ 0 w 4079213"/>
              <a:gd name="connsiteY5" fmla="*/ 2113783 h 6531596"/>
              <a:gd name="connsiteX6" fmla="*/ 2279 w 4079213"/>
              <a:gd name="connsiteY6" fmla="*/ 7050 h 6531596"/>
              <a:gd name="connsiteX0" fmla="*/ 2279 w 4079213"/>
              <a:gd name="connsiteY0" fmla="*/ 0 h 6531694"/>
              <a:gd name="connsiteX1" fmla="*/ 4078056 w 4079213"/>
              <a:gd name="connsiteY1" fmla="*/ 98 h 6531694"/>
              <a:gd name="connsiteX2" fmla="*/ 4075725 w 4079213"/>
              <a:gd name="connsiteY2" fmla="*/ 4416341 h 6531694"/>
              <a:gd name="connsiteX3" fmla="*/ 3079778 w 4079213"/>
              <a:gd name="connsiteY3" fmla="*/ 6529310 h 6531694"/>
              <a:gd name="connsiteX4" fmla="*/ 2106856 w 4079213"/>
              <a:gd name="connsiteY4" fmla="*/ 6531694 h 6531694"/>
              <a:gd name="connsiteX5" fmla="*/ 0 w 4079213"/>
              <a:gd name="connsiteY5" fmla="*/ 2113881 h 6531694"/>
              <a:gd name="connsiteX6" fmla="*/ 2279 w 4079213"/>
              <a:gd name="connsiteY6" fmla="*/ 0 h 65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9213" h="6531694">
                <a:moveTo>
                  <a:pt x="2279" y="0"/>
                </a:moveTo>
                <a:lnTo>
                  <a:pt x="4078056" y="98"/>
                </a:lnTo>
                <a:cubicBezTo>
                  <a:pt x="4082838" y="1472973"/>
                  <a:pt x="4070943" y="2943466"/>
                  <a:pt x="4075725" y="4416341"/>
                </a:cubicBezTo>
                <a:lnTo>
                  <a:pt x="3079778" y="6529310"/>
                </a:lnTo>
                <a:lnTo>
                  <a:pt x="2106856" y="6531694"/>
                </a:lnTo>
                <a:lnTo>
                  <a:pt x="0" y="2113881"/>
                </a:lnTo>
                <a:cubicBezTo>
                  <a:pt x="760" y="1411637"/>
                  <a:pt x="1519" y="702244"/>
                  <a:pt x="2279" y="0"/>
                </a:cubicBez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a:t>Add a picture</a:t>
            </a:r>
          </a:p>
        </p:txBody>
      </p:sp>
      <p:sp>
        <p:nvSpPr>
          <p:cNvPr id="21" name="Freeform: Shape 20">
            <a:extLst>
              <a:ext uri="{FF2B5EF4-FFF2-40B4-BE49-F238E27FC236}">
                <a16:creationId xmlns:a16="http://schemas.microsoft.com/office/drawing/2014/main" id="{8E0F9270-E708-4A54-AF78-41C6D9F4E253}"/>
              </a:ext>
            </a:extLst>
          </p:cNvPr>
          <p:cNvSpPr/>
          <p:nvPr/>
        </p:nvSpPr>
        <p:spPr>
          <a:xfrm>
            <a:off x="-4989" y="6944342"/>
            <a:ext cx="21603167" cy="3879331"/>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sz="2835"/>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24" name="Straight Connector 23">
            <a:extLst>
              <a:ext uri="{FF2B5EF4-FFF2-40B4-BE49-F238E27FC236}">
                <a16:creationId xmlns:a16="http://schemas.microsoft.com/office/drawing/2014/main" id="{92793EC5-898C-41D3-8049-ADEF3D5FBD59}"/>
              </a:ext>
            </a:extLst>
          </p:cNvPr>
          <p:cNvCxnSpPr/>
          <p:nvPr userDrawn="1"/>
        </p:nvCxnSpPr>
        <p:spPr>
          <a:xfrm>
            <a:off x="1300884" y="2884937"/>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AE57E77-D123-439C-B30A-50F536EB987C}"/>
              </a:ext>
            </a:extLst>
          </p:cNvPr>
          <p:cNvSpPr>
            <a:spLocks noGrp="1"/>
          </p:cNvSpPr>
          <p:nvPr>
            <p:ph type="title" hasCustomPrompt="1"/>
          </p:nvPr>
        </p:nvSpPr>
        <p:spPr>
          <a:xfrm>
            <a:off x="1248724" y="1034979"/>
            <a:ext cx="13094712" cy="1629315"/>
          </a:xfrm>
          <a:prstGeom prst="rect">
            <a:avLst/>
          </a:prstGeom>
        </p:spPr>
        <p:txBody>
          <a:bodyPr lIns="36000" rIns="36000" anchor="b" anchorCtr="0">
            <a:noAutofit/>
          </a:bodyPr>
          <a:lstStyle>
            <a:lvl1pPr>
              <a:defRPr sz="5354"/>
            </a:lvl1pPr>
          </a:lstStyle>
          <a:p>
            <a:r>
              <a:rPr lang="en-US"/>
              <a:t>Slide title</a:t>
            </a:r>
            <a:endParaRPr lang="en-AU"/>
          </a:p>
        </p:txBody>
      </p:sp>
      <p:sp>
        <p:nvSpPr>
          <p:cNvPr id="13" name="Content Placeholder 2">
            <a:extLst>
              <a:ext uri="{FF2B5EF4-FFF2-40B4-BE49-F238E27FC236}">
                <a16:creationId xmlns:a16="http://schemas.microsoft.com/office/drawing/2014/main" id="{61CD36B5-F5ED-49CC-B3D4-049B720F717D}"/>
              </a:ext>
            </a:extLst>
          </p:cNvPr>
          <p:cNvSpPr>
            <a:spLocks noGrp="1"/>
          </p:cNvSpPr>
          <p:nvPr>
            <p:ph idx="1" hasCustomPrompt="1"/>
          </p:nvPr>
        </p:nvSpPr>
        <p:spPr>
          <a:xfrm>
            <a:off x="1248723" y="3414932"/>
            <a:ext cx="15355914" cy="6312361"/>
          </a:xfrm>
        </p:spPr>
        <p:txBody>
          <a:bodyPr lIns="36000" rIns="36000"/>
          <a:lstStyle>
            <a:lvl3pPr>
              <a:spcBef>
                <a:spcPts val="472"/>
              </a:spcBef>
              <a:defRPr/>
            </a:lvl3pPr>
            <a:lvl4pPr>
              <a:spcBef>
                <a:spcPts val="472"/>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3328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10" y="6945235"/>
            <a:ext cx="21598177" cy="3878435"/>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sz="2835"/>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1181744" y="2677444"/>
            <a:ext cx="4947402" cy="3436652"/>
          </a:xfrm>
          <a:prstGeom prst="rect">
            <a:avLst/>
          </a:prstGeom>
        </p:spPr>
        <p:txBody>
          <a:bodyPr anchor="b" anchorCtr="0">
            <a:noAutofit/>
          </a:bodyPr>
          <a:lstStyle>
            <a:lvl1pPr>
              <a:defRPr sz="4094"/>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1298659" y="6299295"/>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6645799" y="1767464"/>
            <a:ext cx="13510955" cy="7539835"/>
          </a:xfrm>
        </p:spPr>
        <p:txBody>
          <a:bodyPr/>
          <a:lstStyle/>
          <a:p>
            <a:pPr lvl="0"/>
            <a:r>
              <a:rPr lang="en-AU"/>
              <a:t>Insert infographic, chart or diagram</a:t>
            </a:r>
          </a:p>
        </p:txBody>
      </p:sp>
    </p:spTree>
    <p:extLst>
      <p:ext uri="{BB962C8B-B14F-4D97-AF65-F5344CB8AC3E}">
        <p14:creationId xmlns:p14="http://schemas.microsoft.com/office/powerpoint/2010/main" val="134225608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diagram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B16149ED-5AB9-469B-8421-9EB5C250DC2D}"/>
              </a:ext>
            </a:extLst>
          </p:cNvPr>
          <p:cNvGrpSpPr>
            <a:grpSpLocks noChangeAspect="1"/>
          </p:cNvGrpSpPr>
          <p:nvPr userDrawn="1"/>
        </p:nvGrpSpPr>
        <p:grpSpPr>
          <a:xfrm>
            <a:off x="-33226" y="2498"/>
            <a:ext cx="21638538" cy="10816771"/>
            <a:chOff x="1514475" y="852487"/>
            <a:chExt cx="9163050" cy="5153025"/>
          </a:xfrm>
        </p:grpSpPr>
        <p:sp>
          <p:nvSpPr>
            <p:cNvPr id="11" name="Freeform: Shape 10">
              <a:extLst>
                <a:ext uri="{FF2B5EF4-FFF2-40B4-BE49-F238E27FC236}">
                  <a16:creationId xmlns:a16="http://schemas.microsoft.com/office/drawing/2014/main" id="{FE61994A-C9A0-45C7-9B7F-53C60E8B0D9B}"/>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sz="2835"/>
            </a:p>
          </p:txBody>
        </p:sp>
        <p:sp>
          <p:nvSpPr>
            <p:cNvPr id="12" name="Freeform: Shape 11">
              <a:extLst>
                <a:ext uri="{FF2B5EF4-FFF2-40B4-BE49-F238E27FC236}">
                  <a16:creationId xmlns:a16="http://schemas.microsoft.com/office/drawing/2014/main" id="{D44966D5-7925-4A8A-A569-D1B19EE979CD}"/>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sz="2835"/>
            </a:p>
          </p:txBody>
        </p:sp>
      </p:gr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1181747" y="1767468"/>
            <a:ext cx="4975206" cy="3362425"/>
          </a:xfrm>
          <a:prstGeom prst="rect">
            <a:avLst/>
          </a:prstGeom>
        </p:spPr>
        <p:txBody>
          <a:bodyPr anchor="t" anchorCtr="0">
            <a:noAutofit/>
          </a:bodyPr>
          <a:lstStyle>
            <a:lvl1pPr>
              <a:defRPr sz="4724"/>
            </a:lvl1pPr>
          </a:lstStyle>
          <a:p>
            <a:r>
              <a:rPr lang="en-US"/>
              <a:t>Add title</a:t>
            </a:r>
            <a:endParaRPr lang="en-AU"/>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1298659" y="5334365"/>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6645799" y="1767464"/>
            <a:ext cx="13510955" cy="7539835"/>
          </a:xfrm>
        </p:spPr>
        <p:txBody>
          <a:bodyPr/>
          <a:lstStyle>
            <a:lvl1pPr>
              <a:defRPr/>
            </a:lvl1pPr>
          </a:lstStyle>
          <a:p>
            <a:pPr lvl="0"/>
            <a:r>
              <a:rPr lang="en-AU"/>
              <a:t>Insert infographic, chart or diagram</a:t>
            </a:r>
          </a:p>
        </p:txBody>
      </p:sp>
    </p:spTree>
    <p:extLst>
      <p:ext uri="{BB962C8B-B14F-4D97-AF65-F5344CB8AC3E}">
        <p14:creationId xmlns:p14="http://schemas.microsoft.com/office/powerpoint/2010/main" val="424397441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pullout">
    <p:spTree>
      <p:nvGrpSpPr>
        <p:cNvPr id="1" name=""/>
        <p:cNvGrpSpPr/>
        <p:nvPr/>
      </p:nvGrpSpPr>
      <p:grpSpPr>
        <a:xfrm>
          <a:off x="0" y="0"/>
          <a:ext cx="0" cy="0"/>
          <a:chOff x="0" y="0"/>
          <a:chExt cx="0" cy="0"/>
        </a:xfrm>
      </p:grpSpPr>
      <p:grpSp>
        <p:nvGrpSpPr>
          <p:cNvPr id="14" name="Graphic 2">
            <a:extLst>
              <a:ext uri="{FF2B5EF4-FFF2-40B4-BE49-F238E27FC236}">
                <a16:creationId xmlns:a16="http://schemas.microsoft.com/office/drawing/2014/main" id="{0467A58A-A5AE-4C7E-8E40-9E72F2C43EBA}"/>
              </a:ext>
            </a:extLst>
          </p:cNvPr>
          <p:cNvGrpSpPr/>
          <p:nvPr userDrawn="1"/>
        </p:nvGrpSpPr>
        <p:grpSpPr>
          <a:xfrm>
            <a:off x="-4990" y="0"/>
            <a:ext cx="21615386" cy="10831466"/>
            <a:chOff x="1519237" y="852487"/>
            <a:chExt cx="9148952" cy="5157605"/>
          </a:xfrm>
        </p:grpSpPr>
        <p:sp>
          <p:nvSpPr>
            <p:cNvPr id="15" name="Freeform: Shape 14">
              <a:extLst>
                <a:ext uri="{FF2B5EF4-FFF2-40B4-BE49-F238E27FC236}">
                  <a16:creationId xmlns:a16="http://schemas.microsoft.com/office/drawing/2014/main" id="{64266E94-CE27-4D2B-B49E-52E2033446C7}"/>
                </a:ext>
              </a:extLst>
            </p:cNvPr>
            <p:cNvSpPr/>
            <p:nvPr/>
          </p:nvSpPr>
          <p:spPr>
            <a:xfrm>
              <a:off x="1519237" y="852487"/>
              <a:ext cx="2723358" cy="5157605"/>
            </a:xfrm>
            <a:custGeom>
              <a:avLst/>
              <a:gdLst>
                <a:gd name="connsiteX0" fmla="*/ 1215485 w 2712339"/>
                <a:gd name="connsiteY0" fmla="*/ 0 h 5136737"/>
                <a:gd name="connsiteX1" fmla="*/ 0 w 2712339"/>
                <a:gd name="connsiteY1" fmla="*/ 0 h 5136737"/>
                <a:gd name="connsiteX2" fmla="*/ 0 w 2712339"/>
                <a:gd name="connsiteY2" fmla="*/ 5136737 h 5136737"/>
                <a:gd name="connsiteX3" fmla="*/ 1780223 w 2712339"/>
                <a:gd name="connsiteY3" fmla="*/ 5136737 h 5136737"/>
                <a:gd name="connsiteX4" fmla="*/ 2712339 w 2712339"/>
                <a:gd name="connsiteY4" fmla="*/ 3166682 h 513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339" h="5136737">
                  <a:moveTo>
                    <a:pt x="1215485" y="0"/>
                  </a:moveTo>
                  <a:lnTo>
                    <a:pt x="0" y="0"/>
                  </a:lnTo>
                  <a:lnTo>
                    <a:pt x="0" y="5136737"/>
                  </a:lnTo>
                  <a:lnTo>
                    <a:pt x="1780223" y="5136737"/>
                  </a:lnTo>
                  <a:lnTo>
                    <a:pt x="2712339" y="3166682"/>
                  </a:lnTo>
                  <a:close/>
                </a:path>
              </a:pathLst>
            </a:custGeom>
            <a:solidFill>
              <a:schemeClr val="accent1"/>
            </a:solidFill>
            <a:ln w="9525" cap="flat">
              <a:noFill/>
              <a:prstDash val="solid"/>
              <a:miter/>
            </a:ln>
          </p:spPr>
          <p:txBody>
            <a:bodyPr rtlCol="0" anchor="ctr"/>
            <a:lstStyle/>
            <a:p>
              <a:endParaRPr lang="en-AU" sz="2835"/>
            </a:p>
          </p:txBody>
        </p:sp>
        <p:sp>
          <p:nvSpPr>
            <p:cNvPr id="17" name="Freeform: Shape 16">
              <a:extLst>
                <a:ext uri="{FF2B5EF4-FFF2-40B4-BE49-F238E27FC236}">
                  <a16:creationId xmlns:a16="http://schemas.microsoft.com/office/drawing/2014/main" id="{C4F4D52E-6E80-4B42-AF52-84D79D8600EA}"/>
                </a:ext>
              </a:extLst>
            </p:cNvPr>
            <p:cNvSpPr/>
            <p:nvPr/>
          </p:nvSpPr>
          <p:spPr>
            <a:xfrm>
              <a:off x="3293077" y="4019168"/>
              <a:ext cx="1876139" cy="1983581"/>
            </a:xfrm>
            <a:custGeom>
              <a:avLst/>
              <a:gdLst>
                <a:gd name="connsiteX0" fmla="*/ 1869758 w 1876139"/>
                <a:gd name="connsiteY0" fmla="*/ 1970056 h 1983581"/>
                <a:gd name="connsiteX1" fmla="*/ 938498 w 1876139"/>
                <a:gd name="connsiteY1" fmla="*/ 0 h 1983581"/>
                <a:gd name="connsiteX2" fmla="*/ 6382 w 1876139"/>
                <a:gd name="connsiteY2" fmla="*/ 1970056 h 1983581"/>
                <a:gd name="connsiteX3" fmla="*/ 0 w 1876139"/>
                <a:gd name="connsiteY3" fmla="*/ 1983582 h 1983581"/>
                <a:gd name="connsiteX4" fmla="*/ 1876139 w 1876139"/>
                <a:gd name="connsiteY4" fmla="*/ 1983582 h 198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139" h="1983581">
                  <a:moveTo>
                    <a:pt x="1869758" y="1970056"/>
                  </a:moveTo>
                  <a:lnTo>
                    <a:pt x="938498" y="0"/>
                  </a:lnTo>
                  <a:lnTo>
                    <a:pt x="6382" y="1970056"/>
                  </a:lnTo>
                  <a:lnTo>
                    <a:pt x="0" y="1983582"/>
                  </a:lnTo>
                  <a:lnTo>
                    <a:pt x="1876139" y="1983582"/>
                  </a:lnTo>
                  <a:close/>
                </a:path>
              </a:pathLst>
            </a:custGeom>
            <a:solidFill>
              <a:schemeClr val="bg1">
                <a:lumMod val="85000"/>
                <a:alpha val="50196"/>
              </a:schemeClr>
            </a:solidFill>
            <a:ln w="9525" cap="flat">
              <a:noFill/>
              <a:prstDash val="solid"/>
              <a:miter/>
            </a:ln>
          </p:spPr>
          <p:txBody>
            <a:bodyPr rtlCol="0" anchor="ctr"/>
            <a:lstStyle/>
            <a:p>
              <a:endParaRPr lang="en-AU" sz="2835"/>
            </a:p>
          </p:txBody>
        </p:sp>
        <p:sp>
          <p:nvSpPr>
            <p:cNvPr id="18" name="Freeform: Shape 17">
              <a:extLst>
                <a:ext uri="{FF2B5EF4-FFF2-40B4-BE49-F238E27FC236}">
                  <a16:creationId xmlns:a16="http://schemas.microsoft.com/office/drawing/2014/main" id="{44EAE554-6AA0-4992-8CE3-507A7C9F4AB9}"/>
                </a:ext>
              </a:extLst>
            </p:cNvPr>
            <p:cNvSpPr/>
            <p:nvPr/>
          </p:nvSpPr>
          <p:spPr>
            <a:xfrm>
              <a:off x="2734722" y="852487"/>
              <a:ext cx="7933467" cy="5150262"/>
            </a:xfrm>
            <a:custGeom>
              <a:avLst/>
              <a:gdLst>
                <a:gd name="connsiteX0" fmla="*/ 7933468 w 7933467"/>
                <a:gd name="connsiteY0" fmla="*/ 3513391 h 5150262"/>
                <a:gd name="connsiteX1" fmla="*/ 7794498 w 7933467"/>
                <a:gd name="connsiteY1" fmla="*/ 3219355 h 5150262"/>
                <a:gd name="connsiteX2" fmla="*/ 7792879 w 7933467"/>
                <a:gd name="connsiteY2" fmla="*/ 3210878 h 5150262"/>
                <a:gd name="connsiteX3" fmla="*/ 7456075 w 7933467"/>
                <a:gd name="connsiteY3" fmla="*/ 2498408 h 5150262"/>
                <a:gd name="connsiteX4" fmla="*/ 7453694 w 7933467"/>
                <a:gd name="connsiteY4" fmla="*/ 2498408 h 5150262"/>
                <a:gd name="connsiteX5" fmla="*/ 6272689 w 7933467"/>
                <a:gd name="connsiteY5" fmla="*/ 0 h 5150262"/>
                <a:gd name="connsiteX6" fmla="*/ 5744242 w 7933467"/>
                <a:gd name="connsiteY6" fmla="*/ 0 h 5150262"/>
                <a:gd name="connsiteX7" fmla="*/ 0 w 7933467"/>
                <a:gd name="connsiteY7" fmla="*/ 0 h 5150262"/>
                <a:gd name="connsiteX8" fmla="*/ 1496854 w 7933467"/>
                <a:gd name="connsiteY8" fmla="*/ 3166682 h 5150262"/>
                <a:gd name="connsiteX9" fmla="*/ 2428113 w 7933467"/>
                <a:gd name="connsiteY9" fmla="*/ 5136737 h 5150262"/>
                <a:gd name="connsiteX10" fmla="*/ 2434495 w 7933467"/>
                <a:gd name="connsiteY10" fmla="*/ 5150263 h 5150262"/>
                <a:gd name="connsiteX11" fmla="*/ 7933468 w 7933467"/>
                <a:gd name="connsiteY11" fmla="*/ 5150263 h 5150262"/>
                <a:gd name="connsiteX12" fmla="*/ 7933468 w 7933467"/>
                <a:gd name="connsiteY12" fmla="*/ 5150263 h 5150262"/>
                <a:gd name="connsiteX13" fmla="*/ 7933468 w 7933467"/>
                <a:gd name="connsiteY13" fmla="*/ 3947541 h 5150262"/>
                <a:gd name="connsiteX14" fmla="*/ 7933468 w 7933467"/>
                <a:gd name="connsiteY14" fmla="*/ 3947541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3467" h="5150262">
                  <a:moveTo>
                    <a:pt x="7933468" y="3513391"/>
                  </a:moveTo>
                  <a:lnTo>
                    <a:pt x="7794498" y="3219355"/>
                  </a:lnTo>
                  <a:lnTo>
                    <a:pt x="7792879" y="3210878"/>
                  </a:lnTo>
                  <a:lnTo>
                    <a:pt x="7456075" y="2498408"/>
                  </a:lnTo>
                  <a:lnTo>
                    <a:pt x="7453694" y="2498408"/>
                  </a:lnTo>
                  <a:lnTo>
                    <a:pt x="6272689" y="0"/>
                  </a:lnTo>
                  <a:lnTo>
                    <a:pt x="5744242" y="0"/>
                  </a:lnTo>
                  <a:lnTo>
                    <a:pt x="0" y="0"/>
                  </a:lnTo>
                  <a:lnTo>
                    <a:pt x="1496854" y="3166682"/>
                  </a:lnTo>
                  <a:lnTo>
                    <a:pt x="2428113" y="5136737"/>
                  </a:lnTo>
                  <a:lnTo>
                    <a:pt x="2434495" y="5150263"/>
                  </a:lnTo>
                  <a:lnTo>
                    <a:pt x="7933468" y="5150263"/>
                  </a:lnTo>
                  <a:lnTo>
                    <a:pt x="7933468" y="5150263"/>
                  </a:lnTo>
                  <a:lnTo>
                    <a:pt x="7933468" y="3947541"/>
                  </a:lnTo>
                  <a:lnTo>
                    <a:pt x="7933468" y="3947541"/>
                  </a:lnTo>
                  <a:close/>
                </a:path>
              </a:pathLst>
            </a:custGeom>
            <a:solidFill>
              <a:schemeClr val="tx1"/>
            </a:solidFill>
            <a:ln w="9525" cap="flat">
              <a:noFill/>
              <a:prstDash val="solid"/>
              <a:miter/>
            </a:ln>
          </p:spPr>
          <p:txBody>
            <a:bodyPr rtlCol="0" anchor="ctr"/>
            <a:lstStyle/>
            <a:p>
              <a:endParaRPr lang="en-AU" sz="2835"/>
            </a:p>
          </p:txBody>
        </p:sp>
        <p:sp>
          <p:nvSpPr>
            <p:cNvPr id="19" name="Freeform: Shape 18">
              <a:extLst>
                <a:ext uri="{FF2B5EF4-FFF2-40B4-BE49-F238E27FC236}">
                  <a16:creationId xmlns:a16="http://schemas.microsoft.com/office/drawing/2014/main" id="{0C8F07EE-BF96-4743-9DFA-884E58EEF7F8}"/>
                </a:ext>
              </a:extLst>
            </p:cNvPr>
            <p:cNvSpPr/>
            <p:nvPr/>
          </p:nvSpPr>
          <p:spPr>
            <a:xfrm>
              <a:off x="9009791" y="852487"/>
              <a:ext cx="1658398" cy="3508438"/>
            </a:xfrm>
            <a:custGeom>
              <a:avLst/>
              <a:gdLst>
                <a:gd name="connsiteX0" fmla="*/ 0 w 1658398"/>
                <a:gd name="connsiteY0" fmla="*/ 0 h 3508438"/>
                <a:gd name="connsiteX1" fmla="*/ 1181005 w 1658398"/>
                <a:gd name="connsiteY1" fmla="*/ 2498408 h 3508438"/>
                <a:gd name="connsiteX2" fmla="*/ 1517809 w 1658398"/>
                <a:gd name="connsiteY2" fmla="*/ 3210878 h 3508438"/>
                <a:gd name="connsiteX3" fmla="*/ 1658398 w 1658398"/>
                <a:gd name="connsiteY3" fmla="*/ 3508439 h 3508438"/>
                <a:gd name="connsiteX4" fmla="*/ 1658398 w 1658398"/>
                <a:gd name="connsiteY4" fmla="*/ 0 h 350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98" h="3508438">
                  <a:moveTo>
                    <a:pt x="0" y="0"/>
                  </a:moveTo>
                  <a:lnTo>
                    <a:pt x="1181005" y="2498408"/>
                  </a:lnTo>
                  <a:lnTo>
                    <a:pt x="1517809" y="3210878"/>
                  </a:lnTo>
                  <a:lnTo>
                    <a:pt x="1658398" y="3508439"/>
                  </a:lnTo>
                  <a:lnTo>
                    <a:pt x="1658398" y="0"/>
                  </a:lnTo>
                  <a:close/>
                </a:path>
              </a:pathLst>
            </a:custGeom>
            <a:solidFill>
              <a:schemeClr val="bg1">
                <a:lumMod val="85000"/>
                <a:alpha val="50196"/>
              </a:schemeClr>
            </a:solidFill>
            <a:ln w="9525" cap="flat">
              <a:noFill/>
              <a:prstDash val="solid"/>
              <a:miter/>
            </a:ln>
          </p:spPr>
          <p:txBody>
            <a:bodyPr rtlCol="0" anchor="ctr"/>
            <a:lstStyle/>
            <a:p>
              <a:endParaRPr lang="en-AU" sz="2835"/>
            </a:p>
          </p:txBody>
        </p:sp>
      </p:gr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2" name="Title 1">
            <a:extLst>
              <a:ext uri="{FF2B5EF4-FFF2-40B4-BE49-F238E27FC236}">
                <a16:creationId xmlns:a16="http://schemas.microsoft.com/office/drawing/2014/main" id="{3C945811-51FB-4C17-83BD-089998BA0FBF}"/>
              </a:ext>
            </a:extLst>
          </p:cNvPr>
          <p:cNvSpPr>
            <a:spLocks noGrp="1"/>
          </p:cNvSpPr>
          <p:nvPr userDrawn="1">
            <p:ph type="title" hasCustomPrompt="1"/>
          </p:nvPr>
        </p:nvSpPr>
        <p:spPr>
          <a:xfrm>
            <a:off x="9472780" y="1333194"/>
            <a:ext cx="8219475" cy="5584673"/>
          </a:xfrm>
          <a:prstGeom prst="rect">
            <a:avLst/>
          </a:prstGeom>
        </p:spPr>
        <p:txBody>
          <a:bodyPr anchor="b">
            <a:noAutofit/>
          </a:bodyPr>
          <a:lstStyle>
            <a:lvl1pPr algn="r">
              <a:defRPr sz="5984" i="1">
                <a:solidFill>
                  <a:schemeClr val="bg1"/>
                </a:solidFill>
                <a:latin typeface="+mn-lt"/>
              </a:defRPr>
            </a:lvl1pPr>
          </a:lstStyle>
          <a:p>
            <a:r>
              <a:rPr lang="en-US"/>
              <a:t>Insert quote text here</a:t>
            </a:r>
            <a:endParaRPr lang="en-AU"/>
          </a:p>
        </p:txBody>
      </p:sp>
      <p:cxnSp>
        <p:nvCxnSpPr>
          <p:cNvPr id="16" name="Straight Connector 15">
            <a:extLst>
              <a:ext uri="{FF2B5EF4-FFF2-40B4-BE49-F238E27FC236}">
                <a16:creationId xmlns:a16="http://schemas.microsoft.com/office/drawing/2014/main" id="{BF225198-0F8C-44ED-96A9-0FD52FFE32E6}"/>
              </a:ext>
            </a:extLst>
          </p:cNvPr>
          <p:cNvCxnSpPr/>
          <p:nvPr userDrawn="1"/>
        </p:nvCxnSpPr>
        <p:spPr>
          <a:xfrm>
            <a:off x="15414177" y="7368057"/>
            <a:ext cx="22780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52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p:nvGrpSpPr>
        <p:grpSpPr>
          <a:xfrm>
            <a:off x="-16700" y="-825"/>
            <a:ext cx="21671692" cy="10828109"/>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2835"/>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2835"/>
            </a:p>
          </p:txBody>
        </p:sp>
      </p:grpSp>
      <p:sp>
        <p:nvSpPr>
          <p:cNvPr id="2" name="Title 1">
            <a:extLst>
              <a:ext uri="{FF2B5EF4-FFF2-40B4-BE49-F238E27FC236}">
                <a16:creationId xmlns:a16="http://schemas.microsoft.com/office/drawing/2014/main" id="{CC092CD6-4201-40CF-9704-F9A140D66DB2}"/>
              </a:ext>
            </a:extLst>
          </p:cNvPr>
          <p:cNvSpPr>
            <a:spLocks noGrp="1"/>
          </p:cNvSpPr>
          <p:nvPr>
            <p:ph type="title" hasCustomPrompt="1"/>
          </p:nvPr>
        </p:nvSpPr>
        <p:spPr>
          <a:xfrm>
            <a:off x="1116544" y="719986"/>
            <a:ext cx="8636997" cy="2519945"/>
          </a:xfrm>
          <a:prstGeom prst="rect">
            <a:avLst/>
          </a:prstGeom>
        </p:spPr>
        <p:txBody>
          <a:bodyPr anchor="b">
            <a:noAutofit/>
          </a:bodyPr>
          <a:lstStyle>
            <a:lvl1pPr>
              <a:defRPr sz="5984">
                <a:solidFill>
                  <a:schemeClr val="bg1"/>
                </a:solidFill>
              </a:defRPr>
            </a:lvl1pPr>
          </a:lstStyle>
          <a:p>
            <a:r>
              <a:rPr lang="en-US"/>
              <a:t>Thank you/ questions</a:t>
            </a:r>
            <a:endParaRPr lang="en-AU"/>
          </a:p>
        </p:txBody>
      </p:sp>
      <p:sp>
        <p:nvSpPr>
          <p:cNvPr id="4" name="Text Placeholder 3">
            <a:extLst>
              <a:ext uri="{FF2B5EF4-FFF2-40B4-BE49-F238E27FC236}">
                <a16:creationId xmlns:a16="http://schemas.microsoft.com/office/drawing/2014/main" id="{A54CFAEB-B2C1-48FE-8850-287FB988E6A6}"/>
              </a:ext>
            </a:extLst>
          </p:cNvPr>
          <p:cNvSpPr>
            <a:spLocks noGrp="1"/>
          </p:cNvSpPr>
          <p:nvPr>
            <p:ph type="body" sz="half" idx="2" hasCustomPrompt="1"/>
          </p:nvPr>
        </p:nvSpPr>
        <p:spPr>
          <a:xfrm>
            <a:off x="1116549" y="5399889"/>
            <a:ext cx="7383921" cy="3842415"/>
          </a:xfrm>
        </p:spPr>
        <p:txBody>
          <a:bodyPr anchor="b" anchorCtr="0">
            <a:normAutofit/>
          </a:bodyPr>
          <a:lstStyle>
            <a:lvl1pPr marL="0" indent="0">
              <a:spcBef>
                <a:spcPts val="945"/>
              </a:spcBef>
              <a:buNone/>
              <a:defRPr sz="3938">
                <a:solidFill>
                  <a:schemeClr val="bg1"/>
                </a:solidFill>
              </a:defRPr>
            </a:lvl1pPr>
            <a:lvl2pPr marL="720033" indent="0">
              <a:buNone/>
              <a:defRPr sz="2205"/>
            </a:lvl2pPr>
            <a:lvl3pPr marL="1440066" indent="0">
              <a:buNone/>
              <a:defRPr sz="1890"/>
            </a:lvl3pPr>
            <a:lvl4pPr marL="2160099" indent="0">
              <a:buNone/>
              <a:defRPr sz="1575"/>
            </a:lvl4pPr>
            <a:lvl5pPr marL="2880132" indent="0">
              <a:buNone/>
              <a:defRPr sz="1575"/>
            </a:lvl5pPr>
            <a:lvl6pPr marL="3600167" indent="0">
              <a:buNone/>
              <a:defRPr sz="1575"/>
            </a:lvl6pPr>
            <a:lvl7pPr marL="4320198" indent="0">
              <a:buNone/>
              <a:defRPr sz="1575"/>
            </a:lvl7pPr>
            <a:lvl8pPr marL="5040232" indent="0">
              <a:buNone/>
              <a:defRPr sz="1575"/>
            </a:lvl8pPr>
            <a:lvl9pPr marL="5760264" indent="0">
              <a:buNone/>
              <a:defRPr sz="1575"/>
            </a:lvl9pPr>
          </a:lstStyle>
          <a:p>
            <a:pPr lvl="0"/>
            <a:r>
              <a:rPr lang="en-US"/>
              <a:t>Presenter name</a:t>
            </a:r>
          </a:p>
          <a:p>
            <a:pPr lvl="0"/>
            <a:r>
              <a:rPr lang="en-US"/>
              <a:t>Job Title</a:t>
            </a:r>
          </a:p>
          <a:p>
            <a:pPr lvl="0"/>
            <a:r>
              <a:rPr lang="en-US"/>
              <a:t>Email</a:t>
            </a:r>
          </a:p>
        </p:txBody>
      </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1282480" y="4559900"/>
            <a:ext cx="22780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C1ACC0-58A2-4609-8AD0-38FC1712E76E}"/>
              </a:ext>
            </a:extLst>
          </p:cNvPr>
          <p:cNvSpPr txBox="1"/>
          <p:nvPr userDrawn="1"/>
        </p:nvSpPr>
        <p:spPr>
          <a:xfrm>
            <a:off x="17819618" y="9659789"/>
            <a:ext cx="3290553" cy="528606"/>
          </a:xfrm>
          <a:prstGeom prst="rect">
            <a:avLst/>
          </a:prstGeom>
          <a:noFill/>
        </p:spPr>
        <p:txBody>
          <a:bodyPr wrap="square" rtlCol="0">
            <a:spAutoFit/>
          </a:bodyPr>
          <a:lstStyle/>
          <a:p>
            <a:r>
              <a:rPr lang="en-AU" sz="2835">
                <a:solidFill>
                  <a:schemeClr val="bg1"/>
                </a:solidFill>
                <a:latin typeface="+mj-lt"/>
              </a:rPr>
              <a:t>dtf.vic.gov.au</a:t>
            </a:r>
          </a:p>
        </p:txBody>
      </p:sp>
    </p:spTree>
    <p:extLst>
      <p:ext uri="{BB962C8B-B14F-4D97-AF65-F5344CB8AC3E}">
        <p14:creationId xmlns:p14="http://schemas.microsoft.com/office/powerpoint/2010/main" val="317548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16697" y="-825"/>
            <a:ext cx="21671692" cy="10828109"/>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2362"/>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2362"/>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1282480" y="4559900"/>
            <a:ext cx="22780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1098244" y="5877611"/>
            <a:ext cx="14232967" cy="4090800"/>
          </a:xfrm>
          <a:prstGeom prst="rect">
            <a:avLst/>
          </a:prstGeom>
          <a:noFill/>
        </p:spPr>
        <p:txBody>
          <a:bodyPr wrap="square" rtlCol="0">
            <a:spAutoFit/>
          </a:bodyPr>
          <a:lstStyle/>
          <a:p>
            <a:pPr lvl="0"/>
            <a:r>
              <a:rPr lang="en-AU" sz="2362">
                <a:solidFill>
                  <a:schemeClr val="bg1"/>
                </a:solidFill>
              </a:rPr>
              <a:t>© State of Victoria </a:t>
            </a:r>
            <a:fld id="{F5C4074F-6D2D-49D7-9BFD-CE79A06D7B09}" type="datetimeyyyy">
              <a:rPr lang="en-AU" sz="2362" smtClean="0">
                <a:solidFill>
                  <a:schemeClr val="bg1"/>
                </a:solidFill>
              </a:rPr>
              <a:pPr lvl="0"/>
              <a:t>2025</a:t>
            </a:fld>
            <a:endParaRPr lang="en-AU" sz="2362">
              <a:solidFill>
                <a:schemeClr val="bg1"/>
              </a:solidFill>
            </a:endParaRPr>
          </a:p>
          <a:p>
            <a:pPr lvl="0"/>
            <a:r>
              <a:rPr lang="en-AU" sz="2362">
                <a:solidFill>
                  <a:schemeClr val="bg1"/>
                </a:solidFill>
              </a:rPr>
              <a:t> </a:t>
            </a:r>
          </a:p>
          <a:p>
            <a:pPr lvl="0"/>
            <a:endParaRPr lang="en-AU" sz="2362">
              <a:solidFill>
                <a:schemeClr val="bg1"/>
              </a:solidFill>
            </a:endParaRPr>
          </a:p>
          <a:p>
            <a:pPr lvl="0"/>
            <a:endParaRPr lang="en-AU" sz="2362">
              <a:solidFill>
                <a:schemeClr val="bg1"/>
              </a:solidFill>
            </a:endParaRPr>
          </a:p>
          <a:p>
            <a:pPr lvl="0"/>
            <a:r>
              <a:rPr lang="en-AU" sz="2362">
                <a:solidFill>
                  <a:schemeClr val="bg1"/>
                </a:solidFill>
              </a:rPr>
              <a:t>You are free to re-use this work under a Creative Commons Attribution 4.0 licence, provided you credit the State of Victoria (Department of Treasury and Finance) </a:t>
            </a:r>
            <a:br>
              <a:rPr lang="en-AU" sz="2362">
                <a:solidFill>
                  <a:schemeClr val="bg1"/>
                </a:solidFill>
              </a:rPr>
            </a:br>
            <a:r>
              <a:rPr lang="en-AU" sz="2362">
                <a:solidFill>
                  <a:schemeClr val="bg1"/>
                </a:solidFill>
              </a:rPr>
              <a:t>as author, indicate if changes were made and comply with the other licence terms. The licence does not apply to any branding, including Government logos.</a:t>
            </a:r>
          </a:p>
          <a:p>
            <a:pPr lvl="0"/>
            <a:r>
              <a:rPr lang="en-AU" sz="2362">
                <a:solidFill>
                  <a:schemeClr val="bg1"/>
                </a:solidFill>
              </a:rPr>
              <a:t> </a:t>
            </a:r>
          </a:p>
          <a:p>
            <a:pPr lvl="0"/>
            <a:r>
              <a:rPr lang="en-AU" sz="2362">
                <a:solidFill>
                  <a:schemeClr val="bg1"/>
                </a:solidFill>
              </a:rPr>
              <a:t>Copyright queries may be directed to information@dtf.vic.gov.au</a:t>
            </a:r>
          </a:p>
          <a:p>
            <a:endParaRPr lang="en-AU" sz="2362">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7819618" y="9659789"/>
            <a:ext cx="3290553" cy="528606"/>
          </a:xfrm>
          <a:prstGeom prst="rect">
            <a:avLst/>
          </a:prstGeom>
          <a:noFill/>
        </p:spPr>
        <p:txBody>
          <a:bodyPr wrap="square" rtlCol="0">
            <a:spAutoFit/>
          </a:bodyPr>
          <a:lstStyle/>
          <a:p>
            <a:r>
              <a:rPr lang="en-AU" sz="2835">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2478" y="6510886"/>
            <a:ext cx="2328701" cy="724228"/>
          </a:xfrm>
          <a:prstGeom prst="rect">
            <a:avLst/>
          </a:prstGeom>
        </p:spPr>
      </p:pic>
    </p:spTree>
    <p:extLst>
      <p:ext uri="{BB962C8B-B14F-4D97-AF65-F5344CB8AC3E}">
        <p14:creationId xmlns:p14="http://schemas.microsoft.com/office/powerpoint/2010/main" val="1498375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10" y="6945235"/>
            <a:ext cx="21598177" cy="3878435"/>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sz="2835"/>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1248724" y="38518"/>
            <a:ext cx="18629590" cy="753577"/>
          </a:xfrm>
          <a:prstGeom prst="rect">
            <a:avLst/>
          </a:prstGeom>
        </p:spPr>
        <p:txBody>
          <a:bodyPr lIns="36000" rIns="36000" anchor="b" anchorCtr="0">
            <a:noAutofit/>
          </a:bodyPr>
          <a:lstStyle>
            <a:lvl1pPr>
              <a:defRPr sz="315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1248724" y="1469452"/>
            <a:ext cx="18629590" cy="6312361"/>
          </a:xfrm>
        </p:spPr>
        <p:txBody>
          <a:bodyPr lIns="36000" rIns="36000"/>
          <a:lstStyle>
            <a:lvl1pPr>
              <a:defRPr sz="2205">
                <a:latin typeface="+mn-lt"/>
              </a:defRPr>
            </a:lvl1pPr>
            <a:lvl2pPr>
              <a:defRPr sz="2205">
                <a:latin typeface="+mn-lt"/>
              </a:defRPr>
            </a:lvl2pPr>
            <a:lvl3pPr>
              <a:spcBef>
                <a:spcPts val="472"/>
              </a:spcBef>
              <a:defRPr sz="2205">
                <a:latin typeface="+mn-lt"/>
              </a:defRPr>
            </a:lvl3pPr>
            <a:lvl4pPr>
              <a:spcBef>
                <a:spcPts val="472"/>
              </a:spcBef>
              <a:defRPr sz="2205">
                <a:latin typeface="+mn-lt"/>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79009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4" y="2"/>
            <a:ext cx="11171006" cy="10799763"/>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35"/>
          </a:p>
        </p:txBody>
      </p:sp>
      <p:sp>
        <p:nvSpPr>
          <p:cNvPr id="11" name="Freeform: Shape 10">
            <a:extLst>
              <a:ext uri="{FF2B5EF4-FFF2-40B4-BE49-F238E27FC236}">
                <a16:creationId xmlns:a16="http://schemas.microsoft.com/office/drawing/2014/main" id="{205BAA18-8288-4524-83DB-261EAE38B500}"/>
              </a:ext>
            </a:extLst>
          </p:cNvPr>
          <p:cNvSpPr/>
          <p:nvPr/>
        </p:nvSpPr>
        <p:spPr>
          <a:xfrm>
            <a:off x="5425971" y="4"/>
            <a:ext cx="16227967" cy="10672942"/>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sz="2835"/>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4991" y="6932512"/>
            <a:ext cx="21658924" cy="388934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sz="2835"/>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1074352" y="6729852"/>
            <a:ext cx="7317964" cy="2049955"/>
          </a:xfrm>
        </p:spPr>
        <p:txBody>
          <a:bodyPr/>
          <a:lstStyle>
            <a:lvl1pPr>
              <a:defRPr sz="5039"/>
            </a:lvl1pPr>
          </a:lstStyle>
          <a:p>
            <a:r>
              <a:rPr lang="en-US"/>
              <a:t>Acknowledgement of Country</a:t>
            </a:r>
            <a:endParaRPr lang="en-AU"/>
          </a:p>
        </p:txBody>
      </p:sp>
    </p:spTree>
    <p:extLst>
      <p:ext uri="{BB962C8B-B14F-4D97-AF65-F5344CB8AC3E}">
        <p14:creationId xmlns:p14="http://schemas.microsoft.com/office/powerpoint/2010/main" val="127698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CC50B0-4D3E-4CF6-9390-52E1AAE13D22}"/>
              </a:ext>
            </a:extLst>
          </p:cNvPr>
          <p:cNvGrpSpPr/>
          <p:nvPr userDrawn="1"/>
        </p:nvGrpSpPr>
        <p:grpSpPr>
          <a:xfrm>
            <a:off x="3" y="1"/>
            <a:ext cx="17136298" cy="10813961"/>
            <a:chOff x="0" y="-4136"/>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4136"/>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rtlCol="0" anchor="ctr"/>
            <a:lstStyle/>
            <a:p>
              <a:endParaRPr lang="en-AU" sz="2835"/>
            </a:p>
          </p:txBody>
        </p:sp>
        <p:sp>
          <p:nvSpPr>
            <p:cNvPr id="18" name="Freeform: Shape 17">
              <a:extLst>
                <a:ext uri="{FF2B5EF4-FFF2-40B4-BE49-F238E27FC236}">
                  <a16:creationId xmlns:a16="http://schemas.microsoft.com/office/drawing/2014/main" id="{72E88E30-3F66-46B0-904A-A5930D02B33E}"/>
                </a:ext>
              </a:extLst>
            </p:cNvPr>
            <p:cNvSpPr/>
            <p:nvPr/>
          </p:nvSpPr>
          <p:spPr>
            <a:xfrm>
              <a:off x="0" y="1669850"/>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1"/>
            </a:solidFill>
            <a:ln w="12700" cap="flat">
              <a:noFill/>
              <a:prstDash val="solid"/>
              <a:miter/>
            </a:ln>
          </p:spPr>
          <p:txBody>
            <a:bodyPr rtlCol="0" anchor="ctr"/>
            <a:lstStyle/>
            <a:p>
              <a:endParaRPr lang="en-AU" sz="2835"/>
            </a:p>
          </p:txBody>
        </p:sp>
        <p:sp>
          <p:nvSpPr>
            <p:cNvPr id="19" name="Freeform: Shape 18">
              <a:extLst>
                <a:ext uri="{FF2B5EF4-FFF2-40B4-BE49-F238E27FC236}">
                  <a16:creationId xmlns:a16="http://schemas.microsoft.com/office/drawing/2014/main" id="{CF7AEDA5-D9FF-482C-8946-D863A452C7B5}"/>
                </a:ext>
              </a:extLst>
            </p:cNvPr>
            <p:cNvSpPr/>
            <p:nvPr/>
          </p:nvSpPr>
          <p:spPr>
            <a:xfrm>
              <a:off x="0" y="1669850"/>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rtlCol="0" anchor="ctr"/>
            <a:lstStyle/>
            <a:p>
              <a:endParaRPr lang="en-AU" sz="2835"/>
            </a:p>
          </p:txBody>
        </p:sp>
        <p:sp>
          <p:nvSpPr>
            <p:cNvPr id="20" name="Freeform: Shape 19">
              <a:extLst>
                <a:ext uri="{FF2B5EF4-FFF2-40B4-BE49-F238E27FC236}">
                  <a16:creationId xmlns:a16="http://schemas.microsoft.com/office/drawing/2014/main" id="{673BB894-AFB6-4D6E-95F9-DF236DFFC520}"/>
                </a:ext>
              </a:extLst>
            </p:cNvPr>
            <p:cNvSpPr/>
            <p:nvPr/>
          </p:nvSpPr>
          <p:spPr>
            <a:xfrm>
              <a:off x="0" y="814886"/>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rtlCol="0" anchor="ctr"/>
            <a:lstStyle/>
            <a:p>
              <a:endParaRPr lang="en-AU" sz="2835"/>
            </a:p>
          </p:txBody>
        </p:sp>
      </p:grpSp>
      <p:sp>
        <p:nvSpPr>
          <p:cNvPr id="41" name="Picture Placeholder 40">
            <a:extLst>
              <a:ext uri="{FF2B5EF4-FFF2-40B4-BE49-F238E27FC236}">
                <a16:creationId xmlns:a16="http://schemas.microsoft.com/office/drawing/2014/main" id="{49DA5051-F879-4E43-B6E1-AF39955E69A5}"/>
              </a:ext>
            </a:extLst>
          </p:cNvPr>
          <p:cNvSpPr>
            <a:spLocks noGrp="1"/>
          </p:cNvSpPr>
          <p:nvPr>
            <p:ph type="pic" sz="quarter" idx="13" hasCustomPrompt="1"/>
          </p:nvPr>
        </p:nvSpPr>
        <p:spPr>
          <a:xfrm>
            <a:off x="13436367" y="-14997"/>
            <a:ext cx="8174412" cy="10826013"/>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443315 h 6858000"/>
              <a:gd name="connsiteX5" fmla="*/ 1152965 w 4608426"/>
              <a:gd name="connsiteY5" fmla="*/ 0 h 6858000"/>
              <a:gd name="connsiteX0" fmla="*/ 1129152 w 4584613"/>
              <a:gd name="connsiteY0" fmla="*/ 0 h 6858000"/>
              <a:gd name="connsiteX1" fmla="*/ 4584613 w 4584613"/>
              <a:gd name="connsiteY1" fmla="*/ 0 h 6858000"/>
              <a:gd name="connsiteX2" fmla="*/ 4584613 w 4584613"/>
              <a:gd name="connsiteY2" fmla="*/ 6858000 h 6858000"/>
              <a:gd name="connsiteX3" fmla="*/ 2030407 w 4584613"/>
              <a:gd name="connsiteY3" fmla="*/ 6858000 h 6858000"/>
              <a:gd name="connsiteX4" fmla="*/ 0 w 4584613"/>
              <a:gd name="connsiteY4" fmla="*/ 2486177 h 6858000"/>
              <a:gd name="connsiteX5" fmla="*/ 1129152 w 4584613"/>
              <a:gd name="connsiteY5" fmla="*/ 0 h 6858000"/>
              <a:gd name="connsiteX0" fmla="*/ 1160108 w 4615569"/>
              <a:gd name="connsiteY0" fmla="*/ 0 h 6858000"/>
              <a:gd name="connsiteX1" fmla="*/ 4615569 w 4615569"/>
              <a:gd name="connsiteY1" fmla="*/ 0 h 6858000"/>
              <a:gd name="connsiteX2" fmla="*/ 4615569 w 4615569"/>
              <a:gd name="connsiteY2" fmla="*/ 6858000 h 6858000"/>
              <a:gd name="connsiteX3" fmla="*/ 2061363 w 4615569"/>
              <a:gd name="connsiteY3" fmla="*/ 6858000 h 6858000"/>
              <a:gd name="connsiteX4" fmla="*/ 0 w 4615569"/>
              <a:gd name="connsiteY4" fmla="*/ 2452840 h 6858000"/>
              <a:gd name="connsiteX5" fmla="*/ 1160108 w 4615569"/>
              <a:gd name="connsiteY5" fmla="*/ 0 h 6858000"/>
              <a:gd name="connsiteX0" fmla="*/ 1160108 w 4615569"/>
              <a:gd name="connsiteY0" fmla="*/ 0 h 6872287"/>
              <a:gd name="connsiteX1" fmla="*/ 4615569 w 4615569"/>
              <a:gd name="connsiteY1" fmla="*/ 0 h 6872287"/>
              <a:gd name="connsiteX2" fmla="*/ 4615569 w 4615569"/>
              <a:gd name="connsiteY2" fmla="*/ 6858000 h 6872287"/>
              <a:gd name="connsiteX3" fmla="*/ 2080413 w 4615569"/>
              <a:gd name="connsiteY3" fmla="*/ 6872287 h 6872287"/>
              <a:gd name="connsiteX4" fmla="*/ 0 w 4615569"/>
              <a:gd name="connsiteY4" fmla="*/ 2452840 h 6872287"/>
              <a:gd name="connsiteX5" fmla="*/ 1160108 w 4615569"/>
              <a:gd name="connsiteY5" fmla="*/ 0 h 6872287"/>
              <a:gd name="connsiteX0" fmla="*/ 1160108 w 4615569"/>
              <a:gd name="connsiteY0" fmla="*/ 0 h 6872287"/>
              <a:gd name="connsiteX1" fmla="*/ 4615569 w 4615569"/>
              <a:gd name="connsiteY1" fmla="*/ 0 h 6872287"/>
              <a:gd name="connsiteX2" fmla="*/ 4584613 w 4615569"/>
              <a:gd name="connsiteY2" fmla="*/ 6872287 h 6872287"/>
              <a:gd name="connsiteX3" fmla="*/ 2080413 w 4615569"/>
              <a:gd name="connsiteY3" fmla="*/ 6872287 h 6872287"/>
              <a:gd name="connsiteX4" fmla="*/ 0 w 4615569"/>
              <a:gd name="connsiteY4" fmla="*/ 2452840 h 6872287"/>
              <a:gd name="connsiteX5" fmla="*/ 1160108 w 4615569"/>
              <a:gd name="connsiteY5" fmla="*/ 0 h 6872287"/>
              <a:gd name="connsiteX0" fmla="*/ 1160108 w 4584613"/>
              <a:gd name="connsiteY0" fmla="*/ 4763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4763 h 6877050"/>
              <a:gd name="connsiteX0" fmla="*/ 1160108 w 4584613"/>
              <a:gd name="connsiteY0" fmla="*/ 2381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2381 h 6877050"/>
              <a:gd name="connsiteX0" fmla="*/ 1160108 w 4584613"/>
              <a:gd name="connsiteY0" fmla="*/ 6126 h 6880795"/>
              <a:gd name="connsiteX1" fmla="*/ 4582231 w 4584613"/>
              <a:gd name="connsiteY1" fmla="*/ 3745 h 6880795"/>
              <a:gd name="connsiteX2" fmla="*/ 4584613 w 4584613"/>
              <a:gd name="connsiteY2" fmla="*/ 6880795 h 6880795"/>
              <a:gd name="connsiteX3" fmla="*/ 2080413 w 4584613"/>
              <a:gd name="connsiteY3" fmla="*/ 6880795 h 6880795"/>
              <a:gd name="connsiteX4" fmla="*/ 0 w 4584613"/>
              <a:gd name="connsiteY4" fmla="*/ 2461348 h 6880795"/>
              <a:gd name="connsiteX5" fmla="*/ 1160108 w 4584613"/>
              <a:gd name="connsiteY5" fmla="*/ 6126 h 6880795"/>
              <a:gd name="connsiteX0" fmla="*/ 1160108 w 4584613"/>
              <a:gd name="connsiteY0" fmla="*/ 2381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2381 h 6877050"/>
              <a:gd name="connsiteX0" fmla="*/ 1160108 w 4584613"/>
              <a:gd name="connsiteY0" fmla="*/ 0 h 6874669"/>
              <a:gd name="connsiteX1" fmla="*/ 4575087 w 4584613"/>
              <a:gd name="connsiteY1" fmla="*/ 26195 h 6874669"/>
              <a:gd name="connsiteX2" fmla="*/ 4584613 w 4584613"/>
              <a:gd name="connsiteY2" fmla="*/ 6874669 h 6874669"/>
              <a:gd name="connsiteX3" fmla="*/ 2080413 w 4584613"/>
              <a:gd name="connsiteY3" fmla="*/ 6874669 h 6874669"/>
              <a:gd name="connsiteX4" fmla="*/ 0 w 4584613"/>
              <a:gd name="connsiteY4" fmla="*/ 2455222 h 6874669"/>
              <a:gd name="connsiteX5" fmla="*/ 1160108 w 4584613"/>
              <a:gd name="connsiteY5" fmla="*/ 0 h 6874669"/>
              <a:gd name="connsiteX0" fmla="*/ 1160108 w 4585528"/>
              <a:gd name="connsiteY0" fmla="*/ 0 h 6874669"/>
              <a:gd name="connsiteX1" fmla="*/ 4584612 w 4585528"/>
              <a:gd name="connsiteY1" fmla="*/ 1 h 6874669"/>
              <a:gd name="connsiteX2" fmla="*/ 4584613 w 4585528"/>
              <a:gd name="connsiteY2" fmla="*/ 6874669 h 6874669"/>
              <a:gd name="connsiteX3" fmla="*/ 2080413 w 4585528"/>
              <a:gd name="connsiteY3" fmla="*/ 6874669 h 6874669"/>
              <a:gd name="connsiteX4" fmla="*/ 0 w 4585528"/>
              <a:gd name="connsiteY4" fmla="*/ 2455222 h 6874669"/>
              <a:gd name="connsiteX5" fmla="*/ 1160108 w 4585528"/>
              <a:gd name="connsiteY5" fmla="*/ 0 h 6874669"/>
              <a:gd name="connsiteX0" fmla="*/ 1160108 w 4613188"/>
              <a:gd name="connsiteY0" fmla="*/ 0 h 6874669"/>
              <a:gd name="connsiteX1" fmla="*/ 4584612 w 4613188"/>
              <a:gd name="connsiteY1" fmla="*/ 1 h 6874669"/>
              <a:gd name="connsiteX2" fmla="*/ 4613188 w 4613188"/>
              <a:gd name="connsiteY2" fmla="*/ 6871494 h 6874669"/>
              <a:gd name="connsiteX3" fmla="*/ 2080413 w 4613188"/>
              <a:gd name="connsiteY3" fmla="*/ 6874669 h 6874669"/>
              <a:gd name="connsiteX4" fmla="*/ 0 w 4613188"/>
              <a:gd name="connsiteY4" fmla="*/ 2455222 h 6874669"/>
              <a:gd name="connsiteX5" fmla="*/ 1160108 w 4613188"/>
              <a:gd name="connsiteY5" fmla="*/ 0 h 6874669"/>
              <a:gd name="connsiteX0" fmla="*/ 1160108 w 4614103"/>
              <a:gd name="connsiteY0" fmla="*/ 0 h 6874669"/>
              <a:gd name="connsiteX1" fmla="*/ 4613187 w 4614103"/>
              <a:gd name="connsiteY1" fmla="*/ 1 h 6874669"/>
              <a:gd name="connsiteX2" fmla="*/ 4613188 w 4614103"/>
              <a:gd name="connsiteY2" fmla="*/ 6871494 h 6874669"/>
              <a:gd name="connsiteX3" fmla="*/ 2080413 w 4614103"/>
              <a:gd name="connsiteY3" fmla="*/ 6874669 h 6874669"/>
              <a:gd name="connsiteX4" fmla="*/ 0 w 4614103"/>
              <a:gd name="connsiteY4" fmla="*/ 2455222 h 6874669"/>
              <a:gd name="connsiteX5" fmla="*/ 1160108 w 4614103"/>
              <a:gd name="connsiteY5" fmla="*/ 0 h 6874669"/>
              <a:gd name="connsiteX0" fmla="*/ 1160108 w 4614103"/>
              <a:gd name="connsiteY0" fmla="*/ 0 h 6874669"/>
              <a:gd name="connsiteX1" fmla="*/ 4613187 w 4614103"/>
              <a:gd name="connsiteY1" fmla="*/ 1 h 6874669"/>
              <a:gd name="connsiteX2" fmla="*/ 4613188 w 4614103"/>
              <a:gd name="connsiteY2" fmla="*/ 6871494 h 6874669"/>
              <a:gd name="connsiteX3" fmla="*/ 2080413 w 4614103"/>
              <a:gd name="connsiteY3" fmla="*/ 6874669 h 6874669"/>
              <a:gd name="connsiteX4" fmla="*/ 0 w 4614103"/>
              <a:gd name="connsiteY4" fmla="*/ 2455222 h 6874669"/>
              <a:gd name="connsiteX5" fmla="*/ 1160108 w 4614103"/>
              <a:gd name="connsiteY5" fmla="*/ 0 h 687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103" h="6874669">
                <a:moveTo>
                  <a:pt x="1160108" y="0"/>
                </a:moveTo>
                <a:lnTo>
                  <a:pt x="4613187" y="1"/>
                </a:lnTo>
                <a:cubicBezTo>
                  <a:pt x="4616362" y="2282826"/>
                  <a:pt x="4610013" y="4588669"/>
                  <a:pt x="4613188" y="6871494"/>
                </a:cubicBezTo>
                <a:lnTo>
                  <a:pt x="2080413" y="6874669"/>
                </a:lnTo>
                <a:lnTo>
                  <a:pt x="0" y="2455222"/>
                </a:lnTo>
                <a:lnTo>
                  <a:pt x="1160108" y="0"/>
                </a:ln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a:t>Add a picture</a:t>
            </a:r>
          </a:p>
        </p:txBody>
      </p:sp>
      <p:cxnSp>
        <p:nvCxnSpPr>
          <p:cNvPr id="34" name="Straight Connector 33">
            <a:extLst>
              <a:ext uri="{FF2B5EF4-FFF2-40B4-BE49-F238E27FC236}">
                <a16:creationId xmlns:a16="http://schemas.microsoft.com/office/drawing/2014/main" id="{A86AD490-96E4-410C-862C-8DDB2CBBFCB8}"/>
              </a:ext>
            </a:extLst>
          </p:cNvPr>
          <p:cNvCxnSpPr/>
          <p:nvPr userDrawn="1"/>
        </p:nvCxnSpPr>
        <p:spPr>
          <a:xfrm>
            <a:off x="10498841" y="7499835"/>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DDB88B2B-E0E9-440C-9D38-B42EBA40D37C}"/>
              </a:ext>
            </a:extLst>
          </p:cNvPr>
          <p:cNvSpPr>
            <a:spLocks noGrp="1"/>
          </p:cNvSpPr>
          <p:nvPr>
            <p:ph type="ctrTitle" hasCustomPrompt="1"/>
          </p:nvPr>
        </p:nvSpPr>
        <p:spPr>
          <a:xfrm>
            <a:off x="2666193" y="5433286"/>
            <a:ext cx="10309876" cy="1843854"/>
          </a:xfrm>
          <a:prstGeom prst="rect">
            <a:avLst/>
          </a:prstGeom>
        </p:spPr>
        <p:txBody>
          <a:bodyPr anchor="b">
            <a:noAutofit/>
          </a:bodyPr>
          <a:lstStyle>
            <a:lvl1pPr algn="r">
              <a:lnSpc>
                <a:spcPct val="80000"/>
              </a:lnSpc>
              <a:defRPr sz="5669" b="0"/>
            </a:lvl1pPr>
          </a:lstStyle>
          <a:p>
            <a:r>
              <a:rPr lang="en-AU"/>
              <a:t>Title of presentation (use two lines max)</a:t>
            </a:r>
          </a:p>
        </p:txBody>
      </p:sp>
      <p:sp>
        <p:nvSpPr>
          <p:cNvPr id="25" name="Subtitle 2">
            <a:extLst>
              <a:ext uri="{FF2B5EF4-FFF2-40B4-BE49-F238E27FC236}">
                <a16:creationId xmlns:a16="http://schemas.microsoft.com/office/drawing/2014/main" id="{C8928F7E-207C-4314-A984-25D6D0A3DDFC}"/>
              </a:ext>
            </a:extLst>
          </p:cNvPr>
          <p:cNvSpPr>
            <a:spLocks noGrp="1"/>
          </p:cNvSpPr>
          <p:nvPr>
            <p:ph type="subTitle" idx="1" hasCustomPrompt="1"/>
          </p:nvPr>
        </p:nvSpPr>
        <p:spPr>
          <a:xfrm>
            <a:off x="2635266" y="7832805"/>
            <a:ext cx="10340813" cy="1978150"/>
          </a:xfrm>
        </p:spPr>
        <p:txBody>
          <a:bodyPr/>
          <a:lstStyle>
            <a:lvl1pPr marL="0" indent="0" algn="r">
              <a:spcBef>
                <a:spcPts val="472"/>
              </a:spcBef>
              <a:buNone/>
              <a:defRPr sz="3780">
                <a:latin typeface="+mn-lt"/>
              </a:defRPr>
            </a:lvl1pPr>
            <a:lvl2pPr marL="720033" indent="0" algn="ctr">
              <a:buNone/>
              <a:defRPr sz="3150"/>
            </a:lvl2pPr>
            <a:lvl3pPr marL="1440066" indent="0" algn="ctr">
              <a:buNone/>
              <a:defRPr sz="2835"/>
            </a:lvl3pPr>
            <a:lvl4pPr marL="2160099" indent="0" algn="ctr">
              <a:buNone/>
              <a:defRPr sz="2520"/>
            </a:lvl4pPr>
            <a:lvl5pPr marL="2880132" indent="0" algn="ctr">
              <a:buNone/>
              <a:defRPr sz="2520"/>
            </a:lvl5pPr>
            <a:lvl6pPr marL="3600167" indent="0" algn="ctr">
              <a:buNone/>
              <a:defRPr sz="2520"/>
            </a:lvl6pPr>
            <a:lvl7pPr marL="4320198" indent="0" algn="ctr">
              <a:buNone/>
              <a:defRPr sz="2520"/>
            </a:lvl7pPr>
            <a:lvl8pPr marL="5040232" indent="0" algn="ctr">
              <a:buNone/>
              <a:defRPr sz="2520"/>
            </a:lvl8pPr>
            <a:lvl9pPr marL="5760264" indent="0" algn="ctr">
              <a:buNone/>
              <a:defRPr sz="2520"/>
            </a:lvl9pPr>
          </a:lstStyle>
          <a:p>
            <a:r>
              <a:rPr lang="en-AU"/>
              <a:t>Subtitle (three lines max)</a:t>
            </a:r>
          </a:p>
        </p:txBody>
      </p:sp>
      <p:sp>
        <p:nvSpPr>
          <p:cNvPr id="26" name="Text Placeholder 10">
            <a:extLst>
              <a:ext uri="{FF2B5EF4-FFF2-40B4-BE49-F238E27FC236}">
                <a16:creationId xmlns:a16="http://schemas.microsoft.com/office/drawing/2014/main" id="{56646274-A41E-4014-9438-2E4C3EEF89C3}"/>
              </a:ext>
            </a:extLst>
          </p:cNvPr>
          <p:cNvSpPr>
            <a:spLocks noGrp="1"/>
          </p:cNvSpPr>
          <p:nvPr>
            <p:ph type="body" sz="quarter" idx="20" hasCustomPrompt="1"/>
          </p:nvPr>
        </p:nvSpPr>
        <p:spPr>
          <a:xfrm>
            <a:off x="2635266" y="2177907"/>
            <a:ext cx="10340813" cy="722219"/>
          </a:xfrm>
        </p:spPr>
        <p:txBody>
          <a:bodyPr tIns="0" bIns="0" anchor="b" anchorCtr="0"/>
          <a:lstStyle>
            <a:lvl1pPr marL="0" indent="0" algn="r">
              <a:spcBef>
                <a:spcPts val="0"/>
              </a:spcBef>
              <a:buNone/>
              <a:defRPr sz="3938" cap="all" baseline="0">
                <a:latin typeface="+mj-lt"/>
              </a:defRPr>
            </a:lvl1pPr>
            <a:lvl2pPr marL="0" indent="0" algn="r">
              <a:spcBef>
                <a:spcPts val="0"/>
              </a:spcBef>
              <a:buNone/>
              <a:defRPr sz="3780"/>
            </a:lvl2pPr>
          </a:lstStyle>
          <a:p>
            <a:r>
              <a:rPr lang="en-AU"/>
              <a:t>Date of presentation</a:t>
            </a:r>
          </a:p>
        </p:txBody>
      </p:sp>
      <p:sp>
        <p:nvSpPr>
          <p:cNvPr id="27" name="Text Placeholder 4">
            <a:extLst>
              <a:ext uri="{FF2B5EF4-FFF2-40B4-BE49-F238E27FC236}">
                <a16:creationId xmlns:a16="http://schemas.microsoft.com/office/drawing/2014/main" id="{60F130E0-38E7-4F31-BAA1-DC0A7DC0FE7B}"/>
              </a:ext>
            </a:extLst>
          </p:cNvPr>
          <p:cNvSpPr>
            <a:spLocks noGrp="1"/>
          </p:cNvSpPr>
          <p:nvPr>
            <p:ph type="body" sz="quarter" idx="14" hasCustomPrompt="1"/>
          </p:nvPr>
        </p:nvSpPr>
        <p:spPr>
          <a:xfrm>
            <a:off x="2635266" y="2900129"/>
            <a:ext cx="10340813" cy="563841"/>
          </a:xfrm>
        </p:spPr>
        <p:txBody>
          <a:bodyPr tIns="0">
            <a:noAutofit/>
          </a:bodyPr>
          <a:lstStyle>
            <a:lvl1pPr algn="r">
              <a:spcBef>
                <a:spcPts val="0"/>
              </a:spcBef>
              <a:defRPr sz="3780">
                <a:latin typeface="+mn-lt"/>
              </a:defRPr>
            </a:lvl1pPr>
            <a:lvl2pPr marL="0" indent="0" algn="r">
              <a:buNone/>
              <a:defRPr/>
            </a:lvl2pPr>
            <a:lvl3pPr marL="566954" indent="0">
              <a:buNone/>
              <a:defRPr/>
            </a:lvl3pPr>
          </a:lstStyle>
          <a:p>
            <a:pPr lvl="0"/>
            <a:r>
              <a:rPr lang="en-AU"/>
              <a:t>Speaker name | Title</a:t>
            </a:r>
          </a:p>
        </p:txBody>
      </p:sp>
      <p:sp>
        <p:nvSpPr>
          <p:cNvPr id="38" name="Text Placeholder 37">
            <a:extLst>
              <a:ext uri="{FF2B5EF4-FFF2-40B4-BE49-F238E27FC236}">
                <a16:creationId xmlns:a16="http://schemas.microsoft.com/office/drawing/2014/main" id="{DA293175-B930-41A3-AB02-F904C818D80E}"/>
              </a:ext>
            </a:extLst>
          </p:cNvPr>
          <p:cNvSpPr>
            <a:spLocks noGrp="1"/>
          </p:cNvSpPr>
          <p:nvPr>
            <p:ph type="body" sz="quarter" idx="21" hasCustomPrompt="1"/>
          </p:nvPr>
        </p:nvSpPr>
        <p:spPr>
          <a:xfrm>
            <a:off x="15355921" y="7484841"/>
            <a:ext cx="6260487" cy="3331462"/>
          </a:xfrm>
          <a:custGeom>
            <a:avLst/>
            <a:gdLst>
              <a:gd name="connsiteX0" fmla="*/ 0 w 3533775"/>
              <a:gd name="connsiteY0" fmla="*/ 0 h 2106000"/>
              <a:gd name="connsiteX1" fmla="*/ 3533775 w 3533775"/>
              <a:gd name="connsiteY1" fmla="*/ 0 h 2106000"/>
              <a:gd name="connsiteX2" fmla="*/ 3533775 w 3533775"/>
              <a:gd name="connsiteY2" fmla="*/ 2106000 h 2106000"/>
              <a:gd name="connsiteX3" fmla="*/ 0 w 3533775"/>
              <a:gd name="connsiteY3" fmla="*/ 2106000 h 2106000"/>
              <a:gd name="connsiteX4" fmla="*/ 0 w 3533775"/>
              <a:gd name="connsiteY4" fmla="*/ 0 h 2106000"/>
              <a:gd name="connsiteX0" fmla="*/ 0 w 3533775"/>
              <a:gd name="connsiteY0" fmla="*/ 0 h 2115525"/>
              <a:gd name="connsiteX1" fmla="*/ 3533775 w 3533775"/>
              <a:gd name="connsiteY1" fmla="*/ 0 h 2115525"/>
              <a:gd name="connsiteX2" fmla="*/ 3533775 w 3533775"/>
              <a:gd name="connsiteY2" fmla="*/ 2106000 h 2115525"/>
              <a:gd name="connsiteX3" fmla="*/ 1000125 w 3533775"/>
              <a:gd name="connsiteY3" fmla="*/ 2115525 h 2115525"/>
              <a:gd name="connsiteX4" fmla="*/ 0 w 3533775"/>
              <a:gd name="connsiteY4" fmla="*/ 0 h 211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75" h="2115525">
                <a:moveTo>
                  <a:pt x="0" y="0"/>
                </a:moveTo>
                <a:lnTo>
                  <a:pt x="3533775" y="0"/>
                </a:lnTo>
                <a:lnTo>
                  <a:pt x="3533775" y="2106000"/>
                </a:lnTo>
                <a:lnTo>
                  <a:pt x="1000125" y="2115525"/>
                </a:lnTo>
                <a:lnTo>
                  <a:pt x="0" y="0"/>
                </a:lnTo>
                <a:close/>
              </a:path>
            </a:pathLst>
          </a:custGeom>
          <a:blipFill>
            <a:blip r:embed="rId2"/>
            <a:stretch>
              <a:fillRect/>
            </a:stretch>
          </a:blipFill>
        </p:spPr>
        <p:txBody>
          <a:bodyPr/>
          <a:lstStyle>
            <a:lvl1pPr>
              <a:defRPr/>
            </a:lvl1pPr>
          </a:lstStyle>
          <a:p>
            <a:pPr lvl="0"/>
            <a:r>
              <a:rPr lang="en-US"/>
              <a:t> </a:t>
            </a:r>
            <a:endParaRPr lang="en-AU"/>
          </a:p>
        </p:txBody>
      </p:sp>
      <p:sp>
        <p:nvSpPr>
          <p:cNvPr id="5" name="Text Placeholder 4">
            <a:extLst>
              <a:ext uri="{FF2B5EF4-FFF2-40B4-BE49-F238E27FC236}">
                <a16:creationId xmlns:a16="http://schemas.microsoft.com/office/drawing/2014/main" id="{E39DD1BF-2E61-4FEA-B992-FC6BAA5F35D5}"/>
              </a:ext>
            </a:extLst>
          </p:cNvPr>
          <p:cNvSpPr>
            <a:spLocks noGrp="1"/>
          </p:cNvSpPr>
          <p:nvPr>
            <p:ph type="body" sz="quarter" idx="18" hasCustomPrompt="1"/>
          </p:nvPr>
        </p:nvSpPr>
        <p:spPr>
          <a:xfrm>
            <a:off x="16092215" y="8839808"/>
            <a:ext cx="4260379" cy="1133833"/>
          </a:xfrm>
          <a:blipFill>
            <a:blip r:embed="rId3"/>
            <a:stretch>
              <a:fillRect/>
            </a:stretch>
          </a:blipFill>
        </p:spPr>
        <p:txBody>
          <a:bodyPr/>
          <a:lstStyle/>
          <a:p>
            <a:pPr lvl="0"/>
            <a:r>
              <a:rPr lang="en-AU"/>
              <a:t> </a:t>
            </a:r>
          </a:p>
        </p:txBody>
      </p:sp>
    </p:spTree>
    <p:extLst>
      <p:ext uri="{BB962C8B-B14F-4D97-AF65-F5344CB8AC3E}">
        <p14:creationId xmlns:p14="http://schemas.microsoft.com/office/powerpoint/2010/main" val="12025121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bg1">
            <a:lumMod val="8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4EF09F-0993-4D60-9B58-01E12E059F02}"/>
              </a:ext>
            </a:extLst>
          </p:cNvPr>
          <p:cNvSpPr>
            <a:spLocks noGrp="1"/>
          </p:cNvSpPr>
          <p:nvPr>
            <p:ph type="body" sz="quarter" idx="14" hasCustomPrompt="1"/>
          </p:nvPr>
        </p:nvSpPr>
        <p:spPr>
          <a:xfrm>
            <a:off x="16077022" y="8843808"/>
            <a:ext cx="4273134" cy="1133833"/>
          </a:xfrm>
          <a:blipFill>
            <a:blip r:embed="rId2"/>
            <a:stretch>
              <a:fillRect/>
            </a:stretch>
          </a:blipFill>
        </p:spPr>
        <p:txBody>
          <a:bodyPr/>
          <a:lstStyle/>
          <a:p>
            <a:pPr lvl="0"/>
            <a:r>
              <a:rPr lang="en-AU"/>
              <a:t> </a:t>
            </a:r>
          </a:p>
        </p:txBody>
      </p:sp>
      <p:grpSp>
        <p:nvGrpSpPr>
          <p:cNvPr id="13" name="Graphic 9">
            <a:extLst>
              <a:ext uri="{FF2B5EF4-FFF2-40B4-BE49-F238E27FC236}">
                <a16:creationId xmlns:a16="http://schemas.microsoft.com/office/drawing/2014/main" id="{2EE73CA2-5819-48AB-B1C5-CB103003A444}"/>
              </a:ext>
            </a:extLst>
          </p:cNvPr>
          <p:cNvGrpSpPr/>
          <p:nvPr/>
        </p:nvGrpSpPr>
        <p:grpSpPr>
          <a:xfrm>
            <a:off x="2" y="4"/>
            <a:ext cx="17136458" cy="10814608"/>
            <a:chOff x="0" y="0"/>
            <a:chExt cx="9672790" cy="6867427"/>
          </a:xfrm>
        </p:grpSpPr>
        <p:sp>
          <p:nvSpPr>
            <p:cNvPr id="21" name="Freeform: Shape 20">
              <a:extLst>
                <a:ext uri="{FF2B5EF4-FFF2-40B4-BE49-F238E27FC236}">
                  <a16:creationId xmlns:a16="http://schemas.microsoft.com/office/drawing/2014/main" id="{E698AA0A-5308-4247-9222-889560F84BAF}"/>
                </a:ext>
              </a:extLst>
            </p:cNvPr>
            <p:cNvSpPr/>
            <p:nvPr/>
          </p:nvSpPr>
          <p:spPr>
            <a:xfrm>
              <a:off x="18025" y="0"/>
              <a:ext cx="8719854" cy="3598226"/>
            </a:xfrm>
            <a:custGeom>
              <a:avLst/>
              <a:gdLst>
                <a:gd name="connsiteX0" fmla="*/ 8719855 w 8719854"/>
                <a:gd name="connsiteY0" fmla="*/ 0 h 3598226"/>
                <a:gd name="connsiteX1" fmla="*/ 731679 w 8719854"/>
                <a:gd name="connsiteY1" fmla="*/ 0 h 3598226"/>
                <a:gd name="connsiteX2" fmla="*/ 0 w 8719854"/>
                <a:gd name="connsiteY2" fmla="*/ 1547900 h 3598226"/>
                <a:gd name="connsiteX3" fmla="*/ 0 w 8719854"/>
                <a:gd name="connsiteY3" fmla="*/ 3598227 h 3598226"/>
                <a:gd name="connsiteX4" fmla="*/ 7018993 w 8719854"/>
                <a:gd name="connsiteY4" fmla="*/ 3598227 h 3598226"/>
                <a:gd name="connsiteX5" fmla="*/ 8719855 w 8719854"/>
                <a:gd name="connsiteY5" fmla="*/ 0 h 359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854" h="3598226">
                  <a:moveTo>
                    <a:pt x="8719855" y="0"/>
                  </a:moveTo>
                  <a:lnTo>
                    <a:pt x="731679" y="0"/>
                  </a:lnTo>
                  <a:lnTo>
                    <a:pt x="0" y="1547900"/>
                  </a:lnTo>
                  <a:lnTo>
                    <a:pt x="0" y="3598227"/>
                  </a:lnTo>
                  <a:lnTo>
                    <a:pt x="7018993" y="3598227"/>
                  </a:lnTo>
                  <a:lnTo>
                    <a:pt x="8719855" y="0"/>
                  </a:lnTo>
                  <a:close/>
                </a:path>
              </a:pathLst>
            </a:custGeom>
            <a:solidFill>
              <a:schemeClr val="tx1"/>
            </a:solidFill>
            <a:ln w="12688" cap="flat">
              <a:noFill/>
              <a:prstDash val="solid"/>
              <a:miter/>
            </a:ln>
          </p:spPr>
          <p:txBody>
            <a:bodyPr rtlCol="0" anchor="ctr"/>
            <a:lstStyle/>
            <a:p>
              <a:endParaRPr lang="en-AU" sz="2835"/>
            </a:p>
          </p:txBody>
        </p:sp>
        <p:sp>
          <p:nvSpPr>
            <p:cNvPr id="22" name="Freeform: Shape 21">
              <a:extLst>
                <a:ext uri="{FF2B5EF4-FFF2-40B4-BE49-F238E27FC236}">
                  <a16:creationId xmlns:a16="http://schemas.microsoft.com/office/drawing/2014/main" id="{AE27669B-D391-4711-9195-C5F7F8E254DA}"/>
                </a:ext>
              </a:extLst>
            </p:cNvPr>
            <p:cNvSpPr/>
            <p:nvPr/>
          </p:nvSpPr>
          <p:spPr>
            <a:xfrm>
              <a:off x="0" y="1672427"/>
              <a:ext cx="9668093" cy="5191318"/>
            </a:xfrm>
            <a:custGeom>
              <a:avLst/>
              <a:gdLst>
                <a:gd name="connsiteX0" fmla="*/ 9668093 w 9668093"/>
                <a:gd name="connsiteY0" fmla="*/ 5191318 h 5191318"/>
                <a:gd name="connsiteX1" fmla="*/ 7212449 w 9668093"/>
                <a:gd name="connsiteY1" fmla="*/ 0 h 5191318"/>
                <a:gd name="connsiteX2" fmla="*/ 0 w 9668093"/>
                <a:gd name="connsiteY2" fmla="*/ 0 h 5191318"/>
                <a:gd name="connsiteX3" fmla="*/ 0 w 9668093"/>
                <a:gd name="connsiteY3" fmla="*/ 5191318 h 5191318"/>
                <a:gd name="connsiteX4" fmla="*/ 9668093 w 9668093"/>
                <a:gd name="connsiteY4" fmla="*/ 5191318 h 519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093" h="5191318">
                  <a:moveTo>
                    <a:pt x="9668093" y="5191318"/>
                  </a:moveTo>
                  <a:lnTo>
                    <a:pt x="7212449" y="0"/>
                  </a:lnTo>
                  <a:lnTo>
                    <a:pt x="0" y="0"/>
                  </a:lnTo>
                  <a:lnTo>
                    <a:pt x="0" y="5191318"/>
                  </a:lnTo>
                  <a:lnTo>
                    <a:pt x="9668093" y="5191318"/>
                  </a:lnTo>
                  <a:close/>
                </a:path>
              </a:pathLst>
            </a:custGeom>
            <a:solidFill>
              <a:schemeClr val="accent1"/>
            </a:solidFill>
            <a:ln w="12688" cap="flat">
              <a:noFill/>
              <a:prstDash val="solid"/>
              <a:miter/>
            </a:ln>
          </p:spPr>
          <p:txBody>
            <a:bodyPr rtlCol="0" anchor="ctr"/>
            <a:lstStyle/>
            <a:p>
              <a:endParaRPr lang="en-AU" sz="2835"/>
            </a:p>
          </p:txBody>
        </p:sp>
        <p:sp>
          <p:nvSpPr>
            <p:cNvPr id="24" name="Freeform: Shape 23">
              <a:extLst>
                <a:ext uri="{FF2B5EF4-FFF2-40B4-BE49-F238E27FC236}">
                  <a16:creationId xmlns:a16="http://schemas.microsoft.com/office/drawing/2014/main" id="{A582BA43-CA4D-4DAA-B03B-51C7C7D28D4E}"/>
                </a:ext>
              </a:extLst>
            </p:cNvPr>
            <p:cNvSpPr/>
            <p:nvPr/>
          </p:nvSpPr>
          <p:spPr>
            <a:xfrm>
              <a:off x="0" y="818632"/>
              <a:ext cx="7580954" cy="5514378"/>
            </a:xfrm>
            <a:custGeom>
              <a:avLst/>
              <a:gdLst>
                <a:gd name="connsiteX0" fmla="*/ 7580954 w 7580954"/>
                <a:gd name="connsiteY0" fmla="*/ 5514379 h 5514378"/>
                <a:gd name="connsiteX1" fmla="*/ 7580954 w 7580954"/>
                <a:gd name="connsiteY1" fmla="*/ 0 h 5514378"/>
                <a:gd name="connsiteX2" fmla="*/ 0 w 7580954"/>
                <a:gd name="connsiteY2" fmla="*/ 0 h 5514378"/>
                <a:gd name="connsiteX3" fmla="*/ 0 w 7580954"/>
                <a:gd name="connsiteY3" fmla="*/ 3029284 h 5514378"/>
                <a:gd name="connsiteX4" fmla="*/ 1174698 w 7580954"/>
                <a:gd name="connsiteY4" fmla="*/ 5514379 h 5514378"/>
                <a:gd name="connsiteX5" fmla="*/ 7580954 w 7580954"/>
                <a:gd name="connsiteY5" fmla="*/ 5514379 h 55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0954" h="5514378">
                  <a:moveTo>
                    <a:pt x="7580954" y="5514379"/>
                  </a:moveTo>
                  <a:lnTo>
                    <a:pt x="7580954" y="0"/>
                  </a:lnTo>
                  <a:lnTo>
                    <a:pt x="0" y="0"/>
                  </a:lnTo>
                  <a:lnTo>
                    <a:pt x="0" y="3029284"/>
                  </a:lnTo>
                  <a:lnTo>
                    <a:pt x="1174698" y="5514379"/>
                  </a:lnTo>
                  <a:lnTo>
                    <a:pt x="7580954" y="5514379"/>
                  </a:lnTo>
                  <a:close/>
                </a:path>
              </a:pathLst>
            </a:custGeom>
            <a:solidFill>
              <a:srgbClr val="FFFFFF"/>
            </a:solidFill>
            <a:ln w="12688" cap="flat">
              <a:noFill/>
              <a:prstDash val="solid"/>
              <a:miter/>
            </a:ln>
          </p:spPr>
          <p:txBody>
            <a:bodyPr rtlCol="0" anchor="ctr"/>
            <a:lstStyle/>
            <a:p>
              <a:endParaRPr lang="en-AU" sz="2835"/>
            </a:p>
          </p:txBody>
        </p:sp>
      </p:gr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10498841" y="7499835"/>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054DAD34-1224-494C-9A5B-3612B2E9AC2D}"/>
              </a:ext>
            </a:extLst>
          </p:cNvPr>
          <p:cNvSpPr>
            <a:spLocks noGrp="1"/>
          </p:cNvSpPr>
          <p:nvPr>
            <p:ph type="ctrTitle" hasCustomPrompt="1"/>
          </p:nvPr>
        </p:nvSpPr>
        <p:spPr>
          <a:xfrm>
            <a:off x="2666193" y="5433286"/>
            <a:ext cx="10309876" cy="1843854"/>
          </a:xfrm>
          <a:prstGeom prst="rect">
            <a:avLst/>
          </a:prstGeom>
        </p:spPr>
        <p:txBody>
          <a:bodyPr anchor="b">
            <a:noAutofit/>
          </a:bodyPr>
          <a:lstStyle>
            <a:lvl1pPr algn="r">
              <a:lnSpc>
                <a:spcPct val="80000"/>
              </a:lnSpc>
              <a:defRPr sz="5669" b="0"/>
            </a:lvl1pPr>
          </a:lstStyle>
          <a:p>
            <a:r>
              <a:rPr lang="en-AU"/>
              <a:t>Title of presentation (use two lines max)</a:t>
            </a:r>
          </a:p>
        </p:txBody>
      </p:sp>
      <p:sp>
        <p:nvSpPr>
          <p:cNvPr id="23" name="Subtitle 2">
            <a:extLst>
              <a:ext uri="{FF2B5EF4-FFF2-40B4-BE49-F238E27FC236}">
                <a16:creationId xmlns:a16="http://schemas.microsoft.com/office/drawing/2014/main" id="{346A02D5-CDC8-44E6-9CB4-BBF3C6B3D443}"/>
              </a:ext>
            </a:extLst>
          </p:cNvPr>
          <p:cNvSpPr>
            <a:spLocks noGrp="1"/>
          </p:cNvSpPr>
          <p:nvPr>
            <p:ph type="subTitle" idx="1" hasCustomPrompt="1"/>
          </p:nvPr>
        </p:nvSpPr>
        <p:spPr>
          <a:xfrm>
            <a:off x="2635266" y="7832805"/>
            <a:ext cx="10340813" cy="1978150"/>
          </a:xfrm>
        </p:spPr>
        <p:txBody>
          <a:bodyPr/>
          <a:lstStyle>
            <a:lvl1pPr marL="0" indent="0" algn="r">
              <a:spcBef>
                <a:spcPts val="472"/>
              </a:spcBef>
              <a:buNone/>
              <a:defRPr sz="3780">
                <a:latin typeface="+mn-lt"/>
              </a:defRPr>
            </a:lvl1pPr>
            <a:lvl2pPr marL="720033" indent="0" algn="ctr">
              <a:buNone/>
              <a:defRPr sz="3150"/>
            </a:lvl2pPr>
            <a:lvl3pPr marL="1440066" indent="0" algn="ctr">
              <a:buNone/>
              <a:defRPr sz="2835"/>
            </a:lvl3pPr>
            <a:lvl4pPr marL="2160099" indent="0" algn="ctr">
              <a:buNone/>
              <a:defRPr sz="2520"/>
            </a:lvl4pPr>
            <a:lvl5pPr marL="2880132" indent="0" algn="ctr">
              <a:buNone/>
              <a:defRPr sz="2520"/>
            </a:lvl5pPr>
            <a:lvl6pPr marL="3600167" indent="0" algn="ctr">
              <a:buNone/>
              <a:defRPr sz="2520"/>
            </a:lvl6pPr>
            <a:lvl7pPr marL="4320198" indent="0" algn="ctr">
              <a:buNone/>
              <a:defRPr sz="2520"/>
            </a:lvl7pPr>
            <a:lvl8pPr marL="5040232" indent="0" algn="ctr">
              <a:buNone/>
              <a:defRPr sz="2520"/>
            </a:lvl8pPr>
            <a:lvl9pPr marL="5760264" indent="0" algn="ctr">
              <a:buNone/>
              <a:defRPr sz="2520"/>
            </a:lvl9pPr>
          </a:lstStyle>
          <a:p>
            <a:r>
              <a:rPr lang="en-AU"/>
              <a:t>Subtitle (three lines max)</a:t>
            </a:r>
          </a:p>
        </p:txBody>
      </p:sp>
      <p:sp>
        <p:nvSpPr>
          <p:cNvPr id="25" name="Text Placeholder 10">
            <a:extLst>
              <a:ext uri="{FF2B5EF4-FFF2-40B4-BE49-F238E27FC236}">
                <a16:creationId xmlns:a16="http://schemas.microsoft.com/office/drawing/2014/main" id="{DA9AEDBE-C4B7-416C-9548-A86784F974FE}"/>
              </a:ext>
            </a:extLst>
          </p:cNvPr>
          <p:cNvSpPr>
            <a:spLocks noGrp="1"/>
          </p:cNvSpPr>
          <p:nvPr>
            <p:ph type="body" sz="quarter" idx="13" hasCustomPrompt="1"/>
          </p:nvPr>
        </p:nvSpPr>
        <p:spPr>
          <a:xfrm>
            <a:off x="2635266" y="2177907"/>
            <a:ext cx="10340813" cy="722219"/>
          </a:xfrm>
        </p:spPr>
        <p:txBody>
          <a:bodyPr tIns="0" bIns="0" anchor="b" anchorCtr="0"/>
          <a:lstStyle>
            <a:lvl1pPr marL="0" indent="0" algn="r">
              <a:spcBef>
                <a:spcPts val="0"/>
              </a:spcBef>
              <a:buNone/>
              <a:defRPr sz="3938" cap="all" baseline="0">
                <a:latin typeface="+mj-lt"/>
              </a:defRPr>
            </a:lvl1pPr>
            <a:lvl2pPr marL="0" indent="0" algn="r">
              <a:spcBef>
                <a:spcPts val="0"/>
              </a:spcBef>
              <a:buNone/>
              <a:defRPr sz="3780"/>
            </a:lvl2pPr>
          </a:lstStyle>
          <a:p>
            <a:r>
              <a:rPr lang="en-AU"/>
              <a:t>Date of presentation</a:t>
            </a:r>
          </a:p>
        </p:txBody>
      </p:sp>
      <p:sp>
        <p:nvSpPr>
          <p:cNvPr id="26" name="Text Placeholder 4">
            <a:extLst>
              <a:ext uri="{FF2B5EF4-FFF2-40B4-BE49-F238E27FC236}">
                <a16:creationId xmlns:a16="http://schemas.microsoft.com/office/drawing/2014/main" id="{21754065-C68B-4D46-BA33-7E579F6F8D6C}"/>
              </a:ext>
            </a:extLst>
          </p:cNvPr>
          <p:cNvSpPr>
            <a:spLocks noGrp="1"/>
          </p:cNvSpPr>
          <p:nvPr>
            <p:ph type="body" sz="quarter" idx="15" hasCustomPrompt="1"/>
          </p:nvPr>
        </p:nvSpPr>
        <p:spPr>
          <a:xfrm>
            <a:off x="2635266" y="2900129"/>
            <a:ext cx="10340813" cy="563841"/>
          </a:xfrm>
        </p:spPr>
        <p:txBody>
          <a:bodyPr tIns="0">
            <a:noAutofit/>
          </a:bodyPr>
          <a:lstStyle>
            <a:lvl1pPr algn="r">
              <a:spcBef>
                <a:spcPts val="0"/>
              </a:spcBef>
              <a:defRPr sz="3780">
                <a:latin typeface="+mn-lt"/>
              </a:defRPr>
            </a:lvl1pPr>
            <a:lvl2pPr marL="0" indent="0" algn="r">
              <a:buNone/>
              <a:defRPr/>
            </a:lvl2pPr>
            <a:lvl3pPr marL="566954" indent="0">
              <a:buNone/>
              <a:defRPr/>
            </a:lvl3pPr>
          </a:lstStyle>
          <a:p>
            <a:pPr lvl="0"/>
            <a:r>
              <a:rPr lang="en-AU"/>
              <a:t>Speaker name | Title</a:t>
            </a:r>
          </a:p>
        </p:txBody>
      </p:sp>
    </p:spTree>
    <p:extLst>
      <p:ext uri="{BB962C8B-B14F-4D97-AF65-F5344CB8AC3E}">
        <p14:creationId xmlns:p14="http://schemas.microsoft.com/office/powerpoint/2010/main" val="78130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24469" y="-28565"/>
            <a:ext cx="21620333" cy="10828595"/>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sz="2835"/>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sz="2835"/>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26997" y="-11248"/>
            <a:ext cx="21604020" cy="10802010"/>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sz="2835"/>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11389856" y="2692444"/>
            <a:ext cx="8713454" cy="2707440"/>
          </a:xfrm>
          <a:prstGeom prst="rect">
            <a:avLst/>
          </a:prstGeom>
        </p:spPr>
        <p:txBody>
          <a:bodyPr anchor="b">
            <a:noAutofit/>
          </a:bodyPr>
          <a:lstStyle>
            <a:lvl1pPr algn="r">
              <a:defRPr sz="5354"/>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11401110" y="5594390"/>
            <a:ext cx="8713454" cy="2242940"/>
          </a:xfrm>
        </p:spPr>
        <p:txBody>
          <a:bodyPr/>
          <a:lstStyle>
            <a:lvl1pPr marL="0" indent="0" algn="r">
              <a:buNone/>
              <a:defRPr sz="3465">
                <a:solidFill>
                  <a:schemeClr val="tx1"/>
                </a:solidFill>
              </a:defRPr>
            </a:lvl1pPr>
            <a:lvl2pPr marL="720033" indent="0">
              <a:buNone/>
              <a:defRPr sz="3150">
                <a:solidFill>
                  <a:schemeClr val="tx1">
                    <a:tint val="75000"/>
                  </a:schemeClr>
                </a:solidFill>
              </a:defRPr>
            </a:lvl2pPr>
            <a:lvl3pPr marL="1440066" indent="0">
              <a:buNone/>
              <a:defRPr sz="2835">
                <a:solidFill>
                  <a:schemeClr val="tx1">
                    <a:tint val="75000"/>
                  </a:schemeClr>
                </a:solidFill>
              </a:defRPr>
            </a:lvl3pPr>
            <a:lvl4pPr marL="2160099" indent="0">
              <a:buNone/>
              <a:defRPr sz="2520">
                <a:solidFill>
                  <a:schemeClr val="tx1">
                    <a:tint val="75000"/>
                  </a:schemeClr>
                </a:solidFill>
              </a:defRPr>
            </a:lvl4pPr>
            <a:lvl5pPr marL="2880132" indent="0">
              <a:buNone/>
              <a:defRPr sz="2520">
                <a:solidFill>
                  <a:schemeClr val="tx1">
                    <a:tint val="75000"/>
                  </a:schemeClr>
                </a:solidFill>
              </a:defRPr>
            </a:lvl5pPr>
            <a:lvl6pPr marL="3600167" indent="0">
              <a:buNone/>
              <a:defRPr sz="2520">
                <a:solidFill>
                  <a:schemeClr val="tx1">
                    <a:tint val="75000"/>
                  </a:schemeClr>
                </a:solidFill>
              </a:defRPr>
            </a:lvl6pPr>
            <a:lvl7pPr marL="4320198" indent="0">
              <a:buNone/>
              <a:defRPr sz="2520">
                <a:solidFill>
                  <a:schemeClr val="tx1">
                    <a:tint val="75000"/>
                  </a:schemeClr>
                </a:solidFill>
              </a:defRPr>
            </a:lvl7pPr>
            <a:lvl8pPr marL="5040232" indent="0">
              <a:buNone/>
              <a:defRPr sz="2520">
                <a:solidFill>
                  <a:schemeClr val="tx1">
                    <a:tint val="75000"/>
                  </a:schemeClr>
                </a:solidFill>
              </a:defRPr>
            </a:lvl8pPr>
            <a:lvl9pPr marL="5760264" indent="0">
              <a:buNone/>
              <a:defRPr sz="252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411667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grpSp>
        <p:nvGrpSpPr>
          <p:cNvPr id="13" name="Graphic 11">
            <a:extLst>
              <a:ext uri="{FF2B5EF4-FFF2-40B4-BE49-F238E27FC236}">
                <a16:creationId xmlns:a16="http://schemas.microsoft.com/office/drawing/2014/main" id="{28C4F348-4D0F-452D-99AF-4DDC648A46B4}"/>
              </a:ext>
            </a:extLst>
          </p:cNvPr>
          <p:cNvGrpSpPr/>
          <p:nvPr/>
        </p:nvGrpSpPr>
        <p:grpSpPr>
          <a:xfrm>
            <a:off x="-7768" y="1034979"/>
            <a:ext cx="21620333" cy="9765049"/>
            <a:chOff x="1519237" y="1109662"/>
            <a:chExt cx="9129503" cy="4638864"/>
          </a:xfrm>
        </p:grpSpPr>
        <p:sp>
          <p:nvSpPr>
            <p:cNvPr id="15" name="Freeform: Shape 14">
              <a:extLst>
                <a:ext uri="{FF2B5EF4-FFF2-40B4-BE49-F238E27FC236}">
                  <a16:creationId xmlns:a16="http://schemas.microsoft.com/office/drawing/2014/main" id="{54DEA174-3E65-4528-B491-E22FA71608A6}"/>
                </a:ext>
              </a:extLst>
            </p:cNvPr>
            <p:cNvSpPr/>
            <p:nvPr/>
          </p:nvSpPr>
          <p:spPr>
            <a:xfrm>
              <a:off x="5370271" y="1109662"/>
              <a:ext cx="5278469" cy="4110894"/>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sz="2835"/>
            </a:p>
          </p:txBody>
        </p:sp>
        <p:sp>
          <p:nvSpPr>
            <p:cNvPr id="14" name="Freeform: Shape 13">
              <a:extLst>
                <a:ext uri="{FF2B5EF4-FFF2-40B4-BE49-F238E27FC236}">
                  <a16:creationId xmlns:a16="http://schemas.microsoft.com/office/drawing/2014/main" id="{B740C90B-9902-4CF2-9A33-CB9E540313CC}"/>
                </a:ext>
              </a:extLst>
            </p:cNvPr>
            <p:cNvSpPr/>
            <p:nvPr/>
          </p:nvSpPr>
          <p:spPr>
            <a:xfrm>
              <a:off x="1519237" y="1786222"/>
              <a:ext cx="5077967" cy="3962304"/>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sz="2835"/>
            </a:p>
          </p:txBody>
        </p:sp>
      </p:grpSp>
      <p:sp>
        <p:nvSpPr>
          <p:cNvPr id="39" name="Picture Placeholder 38">
            <a:extLst>
              <a:ext uri="{FF2B5EF4-FFF2-40B4-BE49-F238E27FC236}">
                <a16:creationId xmlns:a16="http://schemas.microsoft.com/office/drawing/2014/main" id="{85C71503-9FE2-4FB3-AC93-B5118C7A61FD}"/>
              </a:ext>
            </a:extLst>
          </p:cNvPr>
          <p:cNvSpPr>
            <a:spLocks noGrp="1"/>
          </p:cNvSpPr>
          <p:nvPr>
            <p:ph type="pic" sz="quarter" idx="13" hasCustomPrompt="1"/>
          </p:nvPr>
        </p:nvSpPr>
        <p:spPr>
          <a:xfrm>
            <a:off x="177" y="-25806"/>
            <a:ext cx="12063889" cy="5442400"/>
          </a:xfrm>
          <a:custGeom>
            <a:avLst/>
            <a:gdLst>
              <a:gd name="connsiteX0" fmla="*/ 0 w 5180770"/>
              <a:gd name="connsiteY0" fmla="*/ 0 h 3456000"/>
              <a:gd name="connsiteX1" fmla="*/ 5180770 w 5180770"/>
              <a:gd name="connsiteY1" fmla="*/ 0 h 3456000"/>
              <a:gd name="connsiteX2" fmla="*/ 5180770 w 5180770"/>
              <a:gd name="connsiteY2" fmla="*/ 3456000 h 3456000"/>
              <a:gd name="connsiteX3" fmla="*/ 0 w 5180770"/>
              <a:gd name="connsiteY3" fmla="*/ 3456000 h 3456000"/>
              <a:gd name="connsiteX4" fmla="*/ 0 w 5180770"/>
              <a:gd name="connsiteY4" fmla="*/ 0 h 3456000"/>
              <a:gd name="connsiteX0" fmla="*/ 0 w 5180770"/>
              <a:gd name="connsiteY0" fmla="*/ 0 h 3456000"/>
              <a:gd name="connsiteX1" fmla="*/ 5180770 w 5180770"/>
              <a:gd name="connsiteY1" fmla="*/ 0 h 3456000"/>
              <a:gd name="connsiteX2" fmla="*/ 5177791 w 5180770"/>
              <a:gd name="connsiteY2" fmla="*/ 680243 h 3456000"/>
              <a:gd name="connsiteX3" fmla="*/ 5180770 w 5180770"/>
              <a:gd name="connsiteY3" fmla="*/ 3456000 h 3456000"/>
              <a:gd name="connsiteX4" fmla="*/ 0 w 5180770"/>
              <a:gd name="connsiteY4" fmla="*/ 3456000 h 3456000"/>
              <a:gd name="connsiteX5" fmla="*/ 0 w 5180770"/>
              <a:gd name="connsiteY5" fmla="*/ 0 h 3456000"/>
              <a:gd name="connsiteX0" fmla="*/ 0 w 5181733"/>
              <a:gd name="connsiteY0" fmla="*/ 0 h 3456000"/>
              <a:gd name="connsiteX1" fmla="*/ 5180770 w 5181733"/>
              <a:gd name="connsiteY1" fmla="*/ 0 h 3456000"/>
              <a:gd name="connsiteX2" fmla="*/ 5177791 w 5181733"/>
              <a:gd name="connsiteY2" fmla="*/ 680243 h 3456000"/>
              <a:gd name="connsiteX3" fmla="*/ 5180770 w 5181733"/>
              <a:gd name="connsiteY3" fmla="*/ 3456000 h 3456000"/>
              <a:gd name="connsiteX4" fmla="*/ 0 w 5181733"/>
              <a:gd name="connsiteY4" fmla="*/ 3456000 h 3456000"/>
              <a:gd name="connsiteX5" fmla="*/ 0 w 5181733"/>
              <a:gd name="connsiteY5"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180770"/>
              <a:gd name="connsiteY0" fmla="*/ 0 h 3456000"/>
              <a:gd name="connsiteX1" fmla="*/ 5180770 w 5180770"/>
              <a:gd name="connsiteY1" fmla="*/ 0 h 3456000"/>
              <a:gd name="connsiteX2" fmla="*/ 5171441 w 5180770"/>
              <a:gd name="connsiteY2" fmla="*/ 521493 h 3456000"/>
              <a:gd name="connsiteX3" fmla="*/ 5177791 w 5180770"/>
              <a:gd name="connsiteY3" fmla="*/ 680243 h 3456000"/>
              <a:gd name="connsiteX4" fmla="*/ 5180770 w 5180770"/>
              <a:gd name="connsiteY4" fmla="*/ 3456000 h 3456000"/>
              <a:gd name="connsiteX5" fmla="*/ 0 w 5180770"/>
              <a:gd name="connsiteY5" fmla="*/ 3456000 h 3456000"/>
              <a:gd name="connsiteX6" fmla="*/ 0 w 5180770"/>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489"/>
              <a:gd name="connsiteY0" fmla="*/ 0 h 3456000"/>
              <a:gd name="connsiteX1" fmla="*/ 6819070 w 6819489"/>
              <a:gd name="connsiteY1" fmla="*/ 0 h 3456000"/>
              <a:gd name="connsiteX2" fmla="*/ 6485891 w 6819489"/>
              <a:gd name="connsiteY2" fmla="*/ 667543 h 3456000"/>
              <a:gd name="connsiteX3" fmla="*/ 5177791 w 6819489"/>
              <a:gd name="connsiteY3" fmla="*/ 680243 h 3456000"/>
              <a:gd name="connsiteX4" fmla="*/ 5180770 w 6819489"/>
              <a:gd name="connsiteY4" fmla="*/ 3456000 h 3456000"/>
              <a:gd name="connsiteX5" fmla="*/ 0 w 6819489"/>
              <a:gd name="connsiteY5" fmla="*/ 3456000 h 3456000"/>
              <a:gd name="connsiteX6" fmla="*/ 0 w 6819489"/>
              <a:gd name="connsiteY6" fmla="*/ 0 h 3456000"/>
              <a:gd name="connsiteX0" fmla="*/ 0 w 6820785"/>
              <a:gd name="connsiteY0" fmla="*/ 0 h 3456000"/>
              <a:gd name="connsiteX1" fmla="*/ 6819070 w 6820785"/>
              <a:gd name="connsiteY1" fmla="*/ 0 h 3456000"/>
              <a:gd name="connsiteX2" fmla="*/ 6485891 w 6820785"/>
              <a:gd name="connsiteY2" fmla="*/ 667543 h 3456000"/>
              <a:gd name="connsiteX3" fmla="*/ 5177791 w 6820785"/>
              <a:gd name="connsiteY3" fmla="*/ 680243 h 3456000"/>
              <a:gd name="connsiteX4" fmla="*/ 5180770 w 6820785"/>
              <a:gd name="connsiteY4" fmla="*/ 3456000 h 3456000"/>
              <a:gd name="connsiteX5" fmla="*/ 0 w 6820785"/>
              <a:gd name="connsiteY5" fmla="*/ 3456000 h 3456000"/>
              <a:gd name="connsiteX6" fmla="*/ 0 w 6820785"/>
              <a:gd name="connsiteY6" fmla="*/ 0 h 3456000"/>
              <a:gd name="connsiteX0" fmla="*/ 0 w 6828351"/>
              <a:gd name="connsiteY0" fmla="*/ 0 h 3456000"/>
              <a:gd name="connsiteX1" fmla="*/ 6819070 w 6828351"/>
              <a:gd name="connsiteY1" fmla="*/ 0 h 3456000"/>
              <a:gd name="connsiteX2" fmla="*/ 6485891 w 6828351"/>
              <a:gd name="connsiteY2" fmla="*/ 667543 h 3456000"/>
              <a:gd name="connsiteX3" fmla="*/ 5177791 w 6828351"/>
              <a:gd name="connsiteY3" fmla="*/ 680243 h 3456000"/>
              <a:gd name="connsiteX4" fmla="*/ 5180770 w 6828351"/>
              <a:gd name="connsiteY4" fmla="*/ 3456000 h 3456000"/>
              <a:gd name="connsiteX5" fmla="*/ 0 w 6828351"/>
              <a:gd name="connsiteY5" fmla="*/ 3456000 h 3456000"/>
              <a:gd name="connsiteX6" fmla="*/ 0 w 682835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9449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7274281"/>
              <a:gd name="connsiteY0" fmla="*/ 0 h 3456000"/>
              <a:gd name="connsiteX1" fmla="*/ 6809545 w 7274281"/>
              <a:gd name="connsiteY1" fmla="*/ 2382 h 3456000"/>
              <a:gd name="connsiteX2" fmla="*/ 6490653 w 7274281"/>
              <a:gd name="connsiteY2" fmla="*/ 677068 h 3456000"/>
              <a:gd name="connsiteX3" fmla="*/ 5177791 w 7274281"/>
              <a:gd name="connsiteY3" fmla="*/ 680243 h 3456000"/>
              <a:gd name="connsiteX4" fmla="*/ 5180770 w 7274281"/>
              <a:gd name="connsiteY4" fmla="*/ 3456000 h 3456000"/>
              <a:gd name="connsiteX5" fmla="*/ 0 w 7274281"/>
              <a:gd name="connsiteY5" fmla="*/ 3456000 h 3456000"/>
              <a:gd name="connsiteX6" fmla="*/ 0 w 7274281"/>
              <a:gd name="connsiteY6" fmla="*/ 0 h 3456000"/>
              <a:gd name="connsiteX0" fmla="*/ 0 w 7247880"/>
              <a:gd name="connsiteY0" fmla="*/ 0 h 3456000"/>
              <a:gd name="connsiteX1" fmla="*/ 6809545 w 7247880"/>
              <a:gd name="connsiteY1" fmla="*/ 2382 h 3456000"/>
              <a:gd name="connsiteX2" fmla="*/ 6490653 w 7247880"/>
              <a:gd name="connsiteY2" fmla="*/ 677068 h 3456000"/>
              <a:gd name="connsiteX3" fmla="*/ 5177791 w 7247880"/>
              <a:gd name="connsiteY3" fmla="*/ 680243 h 3456000"/>
              <a:gd name="connsiteX4" fmla="*/ 5180770 w 7247880"/>
              <a:gd name="connsiteY4" fmla="*/ 3456000 h 3456000"/>
              <a:gd name="connsiteX5" fmla="*/ 0 w 7247880"/>
              <a:gd name="connsiteY5" fmla="*/ 3456000 h 3456000"/>
              <a:gd name="connsiteX6" fmla="*/ 0 w 7247880"/>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72469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389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61720 w 6809545"/>
              <a:gd name="connsiteY4" fmla="*/ 3456000 h 3456000"/>
              <a:gd name="connsiteX5" fmla="*/ 0 w 6809545"/>
              <a:gd name="connsiteY5" fmla="*/ 3456000 h 3456000"/>
              <a:gd name="connsiteX6" fmla="*/ 0 w 6809545"/>
              <a:gd name="connsiteY6" fmla="*/ 0 h 3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545" h="3456000">
                <a:moveTo>
                  <a:pt x="0" y="0"/>
                </a:moveTo>
                <a:lnTo>
                  <a:pt x="6809545" y="1"/>
                </a:lnTo>
                <a:lnTo>
                  <a:pt x="6485891" y="677068"/>
                </a:lnTo>
                <a:lnTo>
                  <a:pt x="5155566" y="677068"/>
                </a:lnTo>
                <a:cubicBezTo>
                  <a:pt x="5157617" y="1603379"/>
                  <a:pt x="5159669" y="2529689"/>
                  <a:pt x="5161720" y="3456000"/>
                </a:cubicBezTo>
                <a:lnTo>
                  <a:pt x="0" y="3456000"/>
                </a:lnTo>
                <a:lnTo>
                  <a:pt x="0" y="0"/>
                </a:lnTo>
                <a:close/>
              </a:path>
            </a:pathLst>
          </a:custGeom>
          <a:solidFill>
            <a:schemeClr val="tx1"/>
          </a:solidFill>
        </p:spPr>
        <p:txBody>
          <a:bodyPr anchor="ctr" anchorCtr="0"/>
          <a:lstStyle>
            <a:lvl1pPr>
              <a:defRPr>
                <a:solidFill>
                  <a:schemeClr val="bg1"/>
                </a:solidFill>
              </a:defRPr>
            </a:lvl1pPr>
          </a:lstStyle>
          <a:p>
            <a:r>
              <a:rPr lang="en-AU"/>
              <a:t>Add a picture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
        <p:nvSpPr>
          <p:cNvPr id="9" name="Title 1">
            <a:extLst>
              <a:ext uri="{FF2B5EF4-FFF2-40B4-BE49-F238E27FC236}">
                <a16:creationId xmlns:a16="http://schemas.microsoft.com/office/drawing/2014/main" id="{678D90EE-A2D1-430C-9EC5-AB15365F6CA9}"/>
              </a:ext>
            </a:extLst>
          </p:cNvPr>
          <p:cNvSpPr>
            <a:spLocks noGrp="1"/>
          </p:cNvSpPr>
          <p:nvPr>
            <p:ph type="title" hasCustomPrompt="1"/>
          </p:nvPr>
        </p:nvSpPr>
        <p:spPr>
          <a:xfrm>
            <a:off x="11389856" y="2692444"/>
            <a:ext cx="8713454" cy="2707440"/>
          </a:xfrm>
          <a:prstGeom prst="rect">
            <a:avLst/>
          </a:prstGeom>
        </p:spPr>
        <p:txBody>
          <a:bodyPr anchor="b">
            <a:noAutofit/>
          </a:bodyPr>
          <a:lstStyle>
            <a:lvl1pPr algn="r">
              <a:defRPr sz="5354"/>
            </a:lvl1pPr>
          </a:lstStyle>
          <a:p>
            <a:r>
              <a:rPr lang="en-US"/>
              <a:t>Section heading</a:t>
            </a:r>
            <a:endParaRPr lang="en-AU"/>
          </a:p>
        </p:txBody>
      </p:sp>
      <p:sp>
        <p:nvSpPr>
          <p:cNvPr id="10" name="Text Placeholder 2">
            <a:extLst>
              <a:ext uri="{FF2B5EF4-FFF2-40B4-BE49-F238E27FC236}">
                <a16:creationId xmlns:a16="http://schemas.microsoft.com/office/drawing/2014/main" id="{0EA2C4B4-064A-4A10-8866-F98FF08F5075}"/>
              </a:ext>
            </a:extLst>
          </p:cNvPr>
          <p:cNvSpPr>
            <a:spLocks noGrp="1"/>
          </p:cNvSpPr>
          <p:nvPr>
            <p:ph type="body" idx="1" hasCustomPrompt="1"/>
          </p:nvPr>
        </p:nvSpPr>
        <p:spPr>
          <a:xfrm>
            <a:off x="11401110" y="5594390"/>
            <a:ext cx="8713454" cy="2242940"/>
          </a:xfrm>
        </p:spPr>
        <p:txBody>
          <a:bodyPr/>
          <a:lstStyle>
            <a:lvl1pPr marL="0" indent="0" algn="r">
              <a:buNone/>
              <a:defRPr sz="3465">
                <a:solidFill>
                  <a:schemeClr val="tx1"/>
                </a:solidFill>
              </a:defRPr>
            </a:lvl1pPr>
            <a:lvl2pPr marL="720033" indent="0">
              <a:buNone/>
              <a:defRPr sz="3150">
                <a:solidFill>
                  <a:schemeClr val="tx1">
                    <a:tint val="75000"/>
                  </a:schemeClr>
                </a:solidFill>
              </a:defRPr>
            </a:lvl2pPr>
            <a:lvl3pPr marL="1440066" indent="0">
              <a:buNone/>
              <a:defRPr sz="2835">
                <a:solidFill>
                  <a:schemeClr val="tx1">
                    <a:tint val="75000"/>
                  </a:schemeClr>
                </a:solidFill>
              </a:defRPr>
            </a:lvl3pPr>
            <a:lvl4pPr marL="2160099" indent="0">
              <a:buNone/>
              <a:defRPr sz="2520">
                <a:solidFill>
                  <a:schemeClr val="tx1">
                    <a:tint val="75000"/>
                  </a:schemeClr>
                </a:solidFill>
              </a:defRPr>
            </a:lvl4pPr>
            <a:lvl5pPr marL="2880132" indent="0">
              <a:buNone/>
              <a:defRPr sz="2520">
                <a:solidFill>
                  <a:schemeClr val="tx1">
                    <a:tint val="75000"/>
                  </a:schemeClr>
                </a:solidFill>
              </a:defRPr>
            </a:lvl5pPr>
            <a:lvl6pPr marL="3600167" indent="0">
              <a:buNone/>
              <a:defRPr sz="2520">
                <a:solidFill>
                  <a:schemeClr val="tx1">
                    <a:tint val="75000"/>
                  </a:schemeClr>
                </a:solidFill>
              </a:defRPr>
            </a:lvl6pPr>
            <a:lvl7pPr marL="4320198" indent="0">
              <a:buNone/>
              <a:defRPr sz="2520">
                <a:solidFill>
                  <a:schemeClr val="tx1">
                    <a:tint val="75000"/>
                  </a:schemeClr>
                </a:solidFill>
              </a:defRPr>
            </a:lvl7pPr>
            <a:lvl8pPr marL="5040232" indent="0">
              <a:buNone/>
              <a:defRPr sz="2520">
                <a:solidFill>
                  <a:schemeClr val="tx1">
                    <a:tint val="75000"/>
                  </a:schemeClr>
                </a:solidFill>
              </a:defRPr>
            </a:lvl8pPr>
            <a:lvl9pPr marL="5760264" indent="0">
              <a:buNone/>
              <a:defRPr sz="2520">
                <a:solidFill>
                  <a:schemeClr val="tx1">
                    <a:tint val="75000"/>
                  </a:schemeClr>
                </a:solidFill>
              </a:defRPr>
            </a:lvl9pPr>
          </a:lstStyle>
          <a:p>
            <a:pPr lvl="0"/>
            <a:r>
              <a:rPr lang="en-US"/>
              <a:t>Section subheading or presenter name</a:t>
            </a:r>
          </a:p>
        </p:txBody>
      </p:sp>
    </p:spTree>
    <p:extLst>
      <p:ext uri="{BB962C8B-B14F-4D97-AF65-F5344CB8AC3E}">
        <p14:creationId xmlns:p14="http://schemas.microsoft.com/office/powerpoint/2010/main" val="3624399572"/>
      </p:ext>
    </p:extLst>
  </p:cSld>
  <p:clrMapOvr>
    <a:masterClrMapping/>
  </p:clrMapOvr>
  <p:extLst>
    <p:ext uri="{DCECCB84-F9BA-43D5-87BE-67443E8EF086}">
      <p15:sldGuideLst xmlns:p15="http://schemas.microsoft.com/office/powerpoint/2012/main">
        <p15:guide id="1" orient="horz" pos="3402" userDrawn="1">
          <p15:clr>
            <a:srgbClr val="FBAE40"/>
          </p15:clr>
        </p15:guide>
        <p15:guide id="2" pos="57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a:xfrm>
            <a:off x="20777140" y="10224783"/>
            <a:ext cx="781394" cy="574987"/>
          </a:xfrm>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1300877" y="283366"/>
            <a:ext cx="18629590" cy="588348"/>
          </a:xfrm>
          <a:prstGeom prst="rect">
            <a:avLst/>
          </a:prstGeom>
        </p:spPr>
        <p:txBody>
          <a:bodyPr lIns="36000" rIns="36000" anchor="ctr" anchorCtr="0">
            <a:noAutofit/>
          </a:bodyPr>
          <a:lstStyle>
            <a:lvl1pPr>
              <a:defRPr sz="3780"/>
            </a:lvl1pPr>
          </a:lstStyle>
          <a:p>
            <a:r>
              <a:rPr lang="en-US"/>
              <a:t>Slide title</a:t>
            </a:r>
            <a:endParaRPr lang="en-AU"/>
          </a:p>
        </p:txBody>
      </p:sp>
    </p:spTree>
    <p:extLst>
      <p:ext uri="{BB962C8B-B14F-4D97-AF65-F5344CB8AC3E}">
        <p14:creationId xmlns:p14="http://schemas.microsoft.com/office/powerpoint/2010/main" val="41832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32BC6267-C57F-412B-9305-6A8F2E0A5040}"/>
              </a:ext>
            </a:extLst>
          </p:cNvPr>
          <p:cNvGrpSpPr>
            <a:grpSpLocks noChangeAspect="1"/>
          </p:cNvGrpSpPr>
          <p:nvPr/>
        </p:nvGrpSpPr>
        <p:grpSpPr>
          <a:xfrm>
            <a:off x="-33226" y="2498"/>
            <a:ext cx="21638538" cy="10816771"/>
            <a:chOff x="1514475" y="852487"/>
            <a:chExt cx="9163050" cy="5153025"/>
          </a:xfrm>
        </p:grpSpPr>
        <p:sp>
          <p:nvSpPr>
            <p:cNvPr id="9" name="Freeform: Shape 8">
              <a:extLst>
                <a:ext uri="{FF2B5EF4-FFF2-40B4-BE49-F238E27FC236}">
                  <a16:creationId xmlns:a16="http://schemas.microsoft.com/office/drawing/2014/main" id="{7BE28359-EFEF-4F91-B42A-F4131A6CE277}"/>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sz="2835"/>
            </a:p>
          </p:txBody>
        </p:sp>
        <p:sp>
          <p:nvSpPr>
            <p:cNvPr id="10" name="Freeform: Shape 9">
              <a:extLst>
                <a:ext uri="{FF2B5EF4-FFF2-40B4-BE49-F238E27FC236}">
                  <a16:creationId xmlns:a16="http://schemas.microsoft.com/office/drawing/2014/main" id="{9A783B27-8E77-4BBA-9B50-8DFF4050FE5A}"/>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sz="2835"/>
            </a:p>
          </p:txBody>
        </p:sp>
      </p:gr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E145A560-AAAD-4CE8-9706-284C5D137804}"/>
              </a:ext>
            </a:extLst>
          </p:cNvPr>
          <p:cNvCxnSpPr/>
          <p:nvPr userDrawn="1"/>
        </p:nvCxnSpPr>
        <p:spPr>
          <a:xfrm>
            <a:off x="1300884" y="2884937"/>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3423F70-AEBD-4B36-8A12-33AD022AA94E}"/>
              </a:ext>
            </a:extLst>
          </p:cNvPr>
          <p:cNvSpPr>
            <a:spLocks noGrp="1"/>
          </p:cNvSpPr>
          <p:nvPr>
            <p:ph type="title" hasCustomPrompt="1"/>
          </p:nvPr>
        </p:nvSpPr>
        <p:spPr>
          <a:xfrm>
            <a:off x="1248724" y="1034979"/>
            <a:ext cx="18629590" cy="1629315"/>
          </a:xfrm>
          <a:prstGeom prst="rect">
            <a:avLst/>
          </a:prstGeom>
        </p:spPr>
        <p:txBody>
          <a:bodyPr lIns="36000" rIns="36000" anchor="b" anchorCtr="0">
            <a:noAutofit/>
          </a:bodyPr>
          <a:lstStyle>
            <a:lvl1pPr>
              <a:defRPr sz="5354"/>
            </a:lvl1pPr>
          </a:lstStyle>
          <a:p>
            <a:r>
              <a:rPr lang="en-US"/>
              <a:t>Slide title</a:t>
            </a:r>
            <a:endParaRPr lang="en-AU"/>
          </a:p>
        </p:txBody>
      </p:sp>
      <p:sp>
        <p:nvSpPr>
          <p:cNvPr id="17" name="Content Placeholder 2">
            <a:extLst>
              <a:ext uri="{FF2B5EF4-FFF2-40B4-BE49-F238E27FC236}">
                <a16:creationId xmlns:a16="http://schemas.microsoft.com/office/drawing/2014/main" id="{88F24B69-02DA-49F4-940F-5E4311553399}"/>
              </a:ext>
            </a:extLst>
          </p:cNvPr>
          <p:cNvSpPr>
            <a:spLocks noGrp="1"/>
          </p:cNvSpPr>
          <p:nvPr>
            <p:ph idx="1" hasCustomPrompt="1"/>
          </p:nvPr>
        </p:nvSpPr>
        <p:spPr>
          <a:xfrm>
            <a:off x="1248724" y="3414932"/>
            <a:ext cx="18629590" cy="6312361"/>
          </a:xfrm>
        </p:spPr>
        <p:txBody>
          <a:bodyPr lIns="36000" rIns="36000"/>
          <a:lstStyle>
            <a:lvl3pPr>
              <a:spcBef>
                <a:spcPts val="472"/>
              </a:spcBef>
              <a:defRPr/>
            </a:lvl3pPr>
            <a:lvl4pPr>
              <a:spcBef>
                <a:spcPts val="472"/>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117227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C9A195CB-F146-4ADD-BFF0-3E25C6954C77}"/>
              </a:ext>
            </a:extLst>
          </p:cNvPr>
          <p:cNvCxnSpPr/>
          <p:nvPr userDrawn="1"/>
        </p:nvCxnSpPr>
        <p:spPr>
          <a:xfrm>
            <a:off x="1248731" y="1279972"/>
            <a:ext cx="2278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aphic 21">
            <a:extLst>
              <a:ext uri="{FF2B5EF4-FFF2-40B4-BE49-F238E27FC236}">
                <a16:creationId xmlns:a16="http://schemas.microsoft.com/office/drawing/2014/main" id="{AB576351-FF1E-4A14-95B4-DAA4AEB4F5E8}"/>
              </a:ext>
            </a:extLst>
          </p:cNvPr>
          <p:cNvGrpSpPr/>
          <p:nvPr/>
        </p:nvGrpSpPr>
        <p:grpSpPr>
          <a:xfrm>
            <a:off x="-75341" y="8"/>
            <a:ext cx="21663911" cy="10829455"/>
            <a:chOff x="1514475" y="852487"/>
            <a:chExt cx="9163050" cy="5153025"/>
          </a:xfrm>
        </p:grpSpPr>
        <p:sp>
          <p:nvSpPr>
            <p:cNvPr id="24" name="Freeform: Shape 23">
              <a:extLst>
                <a:ext uri="{FF2B5EF4-FFF2-40B4-BE49-F238E27FC236}">
                  <a16:creationId xmlns:a16="http://schemas.microsoft.com/office/drawing/2014/main" id="{282D294F-C744-483D-A154-FE9F9B05806A}"/>
                </a:ext>
              </a:extLst>
            </p:cNvPr>
            <p:cNvSpPr/>
            <p:nvPr/>
          </p:nvSpPr>
          <p:spPr>
            <a:xfrm>
              <a:off x="9274016" y="852487"/>
              <a:ext cx="1408175" cy="2979039"/>
            </a:xfrm>
            <a:custGeom>
              <a:avLst/>
              <a:gdLst>
                <a:gd name="connsiteX0" fmla="*/ 0 w 1408175"/>
                <a:gd name="connsiteY0" fmla="*/ 0 h 2979039"/>
                <a:gd name="connsiteX1" fmla="*/ 1408176 w 1408175"/>
                <a:gd name="connsiteY1" fmla="*/ 2979039 h 2979039"/>
                <a:gd name="connsiteX2" fmla="*/ 1408176 w 1408175"/>
                <a:gd name="connsiteY2" fmla="*/ 0 h 2979039"/>
                <a:gd name="connsiteX3" fmla="*/ 0 w 1408175"/>
                <a:gd name="connsiteY3" fmla="*/ 0 h 2979039"/>
              </a:gdLst>
              <a:ahLst/>
              <a:cxnLst>
                <a:cxn ang="0">
                  <a:pos x="connsiteX0" y="connsiteY0"/>
                </a:cxn>
                <a:cxn ang="0">
                  <a:pos x="connsiteX1" y="connsiteY1"/>
                </a:cxn>
                <a:cxn ang="0">
                  <a:pos x="connsiteX2" y="connsiteY2"/>
                </a:cxn>
                <a:cxn ang="0">
                  <a:pos x="connsiteX3" y="connsiteY3"/>
                </a:cxn>
              </a:cxnLst>
              <a:rect l="l" t="t" r="r" b="b"/>
              <a:pathLst>
                <a:path w="1408175" h="2979039">
                  <a:moveTo>
                    <a:pt x="0" y="0"/>
                  </a:moveTo>
                  <a:lnTo>
                    <a:pt x="1408176" y="2979039"/>
                  </a:lnTo>
                  <a:lnTo>
                    <a:pt x="1408176" y="0"/>
                  </a:lnTo>
                  <a:lnTo>
                    <a:pt x="0" y="0"/>
                  </a:lnTo>
                </a:path>
              </a:pathLst>
            </a:custGeom>
            <a:solidFill>
              <a:schemeClr val="bg1">
                <a:lumMod val="85000"/>
                <a:alpha val="50196"/>
              </a:schemeClr>
            </a:solidFill>
            <a:ln w="9525" cap="flat">
              <a:noFill/>
              <a:prstDash val="solid"/>
              <a:miter/>
            </a:ln>
          </p:spPr>
          <p:txBody>
            <a:bodyPr rtlCol="0" anchor="ctr"/>
            <a:lstStyle/>
            <a:p>
              <a:endParaRPr lang="en-AU" sz="2835"/>
            </a:p>
          </p:txBody>
        </p:sp>
        <p:sp>
          <p:nvSpPr>
            <p:cNvPr id="25" name="Freeform: Shape 24">
              <a:extLst>
                <a:ext uri="{FF2B5EF4-FFF2-40B4-BE49-F238E27FC236}">
                  <a16:creationId xmlns:a16="http://schemas.microsoft.com/office/drawing/2014/main" id="{9BAF9F86-6335-45AE-A240-D0B6EE862376}"/>
                </a:ext>
              </a:extLst>
            </p:cNvPr>
            <p:cNvSpPr/>
            <p:nvPr/>
          </p:nvSpPr>
          <p:spPr>
            <a:xfrm>
              <a:off x="8499252" y="2600705"/>
              <a:ext cx="2182939" cy="3388518"/>
            </a:xfrm>
            <a:custGeom>
              <a:avLst/>
              <a:gdLst>
                <a:gd name="connsiteX0" fmla="*/ 2182940 w 2182939"/>
                <a:gd name="connsiteY0" fmla="*/ 3388519 h 3388518"/>
                <a:gd name="connsiteX1" fmla="*/ 0 w 2182939"/>
                <a:gd name="connsiteY1" fmla="*/ 3388519 h 3388518"/>
                <a:gd name="connsiteX2" fmla="*/ 1601438 w 2182939"/>
                <a:gd name="connsiteY2" fmla="*/ 667 h 3388518"/>
                <a:gd name="connsiteX3" fmla="*/ 2182940 w 2182939"/>
                <a:gd name="connsiteY3" fmla="*/ 1230821 h 3388518"/>
                <a:gd name="connsiteX4" fmla="*/ 2182940 w 2182939"/>
                <a:gd name="connsiteY4" fmla="*/ 0 h 3388518"/>
                <a:gd name="connsiteX5" fmla="*/ 2182940 w 2182939"/>
                <a:gd name="connsiteY5" fmla="*/ 3388519 h 338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2939" h="3388518">
                  <a:moveTo>
                    <a:pt x="2182940" y="3388519"/>
                  </a:moveTo>
                  <a:lnTo>
                    <a:pt x="0" y="3388519"/>
                  </a:lnTo>
                  <a:lnTo>
                    <a:pt x="1601438" y="667"/>
                  </a:lnTo>
                  <a:lnTo>
                    <a:pt x="2182940" y="1230821"/>
                  </a:lnTo>
                  <a:lnTo>
                    <a:pt x="2182940" y="0"/>
                  </a:lnTo>
                  <a:lnTo>
                    <a:pt x="2182940" y="3388519"/>
                  </a:lnTo>
                </a:path>
              </a:pathLst>
            </a:custGeom>
            <a:solidFill>
              <a:schemeClr val="accent1"/>
            </a:solidFill>
            <a:ln w="9525" cap="flat">
              <a:noFill/>
              <a:prstDash val="solid"/>
              <a:miter/>
            </a:ln>
          </p:spPr>
          <p:txBody>
            <a:bodyPr rtlCol="0" anchor="ctr"/>
            <a:lstStyle/>
            <a:p>
              <a:endParaRPr lang="en-AU" sz="2835"/>
            </a:p>
          </p:txBody>
        </p:sp>
        <p:sp>
          <p:nvSpPr>
            <p:cNvPr id="26" name="Freeform: Shape 25">
              <a:extLst>
                <a:ext uri="{FF2B5EF4-FFF2-40B4-BE49-F238E27FC236}">
                  <a16:creationId xmlns:a16="http://schemas.microsoft.com/office/drawing/2014/main" id="{ABF0E854-69C1-46DC-A156-22CB02EE3FA4}"/>
                </a:ext>
              </a:extLst>
            </p:cNvPr>
            <p:cNvSpPr/>
            <p:nvPr/>
          </p:nvSpPr>
          <p:spPr>
            <a:xfrm>
              <a:off x="10100691" y="2600705"/>
              <a:ext cx="581501" cy="1230820"/>
            </a:xfrm>
            <a:custGeom>
              <a:avLst/>
              <a:gdLst>
                <a:gd name="connsiteX0" fmla="*/ 581501 w 581501"/>
                <a:gd name="connsiteY0" fmla="*/ 1230821 h 1230820"/>
                <a:gd name="connsiteX1" fmla="*/ 0 w 581501"/>
                <a:gd name="connsiteY1" fmla="*/ 667 h 1230820"/>
                <a:gd name="connsiteX2" fmla="*/ 285 w 581501"/>
                <a:gd name="connsiteY2" fmla="*/ 0 h 1230820"/>
                <a:gd name="connsiteX3" fmla="*/ 581501 w 581501"/>
                <a:gd name="connsiteY3" fmla="*/ 0 h 1230820"/>
                <a:gd name="connsiteX4" fmla="*/ 581501 w 581501"/>
                <a:gd name="connsiteY4" fmla="*/ 1230821 h 123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1" h="1230820">
                  <a:moveTo>
                    <a:pt x="581501" y="1230821"/>
                  </a:moveTo>
                  <a:lnTo>
                    <a:pt x="0" y="667"/>
                  </a:lnTo>
                  <a:lnTo>
                    <a:pt x="285" y="0"/>
                  </a:lnTo>
                  <a:lnTo>
                    <a:pt x="581501" y="0"/>
                  </a:lnTo>
                  <a:lnTo>
                    <a:pt x="581501" y="1230821"/>
                  </a:lnTo>
                </a:path>
              </a:pathLst>
            </a:custGeom>
            <a:solidFill>
              <a:schemeClr val="accent3"/>
            </a:solidFill>
            <a:ln w="9525" cap="flat">
              <a:noFill/>
              <a:prstDash val="solid"/>
              <a:miter/>
            </a:ln>
          </p:spPr>
          <p:txBody>
            <a:bodyPr rtlCol="0" anchor="ctr"/>
            <a:lstStyle/>
            <a:p>
              <a:endParaRPr lang="en-AU" sz="2835"/>
            </a:p>
          </p:txBody>
        </p:sp>
        <p:sp>
          <p:nvSpPr>
            <p:cNvPr id="27" name="Freeform: Shape 26">
              <a:extLst>
                <a:ext uri="{FF2B5EF4-FFF2-40B4-BE49-F238E27FC236}">
                  <a16:creationId xmlns:a16="http://schemas.microsoft.com/office/drawing/2014/main" id="{2EAC6CC1-3715-4F76-A231-55D7381ECFDB}"/>
                </a:ext>
              </a:extLst>
            </p:cNvPr>
            <p:cNvSpPr/>
            <p:nvPr/>
          </p:nvSpPr>
          <p:spPr>
            <a:xfrm>
              <a:off x="1514475" y="4151756"/>
              <a:ext cx="9167717" cy="1850993"/>
            </a:xfrm>
            <a:custGeom>
              <a:avLst/>
              <a:gdLst>
                <a:gd name="connsiteX0" fmla="*/ 8415338 w 9167717"/>
                <a:gd name="connsiteY0" fmla="*/ 1590484 h 1850993"/>
                <a:gd name="connsiteX1" fmla="*/ 0 w 9167717"/>
                <a:gd name="connsiteY1" fmla="*/ 1590484 h 1850993"/>
                <a:gd name="connsiteX2" fmla="*/ 0 w 9167717"/>
                <a:gd name="connsiteY2" fmla="*/ 1850993 h 1850993"/>
                <a:gd name="connsiteX3" fmla="*/ 8292180 w 9167717"/>
                <a:gd name="connsiteY3" fmla="*/ 1850993 h 1850993"/>
                <a:gd name="connsiteX4" fmla="*/ 9162479 w 9167717"/>
                <a:gd name="connsiteY4" fmla="*/ 1850993 h 1850993"/>
                <a:gd name="connsiteX5" fmla="*/ 9167717 w 9167717"/>
                <a:gd name="connsiteY5" fmla="*/ 1850993 h 1850993"/>
                <a:gd name="connsiteX6" fmla="*/ 9167717 w 9167717"/>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717" h="1850993">
                  <a:moveTo>
                    <a:pt x="8415338" y="1590484"/>
                  </a:moveTo>
                  <a:lnTo>
                    <a:pt x="0" y="1590484"/>
                  </a:lnTo>
                  <a:lnTo>
                    <a:pt x="0" y="1850993"/>
                  </a:lnTo>
                  <a:lnTo>
                    <a:pt x="8292180" y="1850993"/>
                  </a:lnTo>
                  <a:lnTo>
                    <a:pt x="9162479" y="1850993"/>
                  </a:lnTo>
                  <a:lnTo>
                    <a:pt x="9167717" y="1850993"/>
                  </a:lnTo>
                  <a:lnTo>
                    <a:pt x="9167717" y="0"/>
                  </a:lnTo>
                  <a:close/>
                </a:path>
              </a:pathLst>
            </a:custGeom>
            <a:solidFill>
              <a:schemeClr val="tx1"/>
            </a:solidFill>
            <a:ln w="9525" cap="flat">
              <a:noFill/>
              <a:prstDash val="solid"/>
              <a:miter/>
            </a:ln>
          </p:spPr>
          <p:txBody>
            <a:bodyPr rtlCol="0" anchor="ctr"/>
            <a:lstStyle/>
            <a:p>
              <a:endParaRPr lang="en-AU" sz="2835"/>
            </a:p>
          </p:txBody>
        </p:sp>
      </p:grpSp>
      <p:sp>
        <p:nvSpPr>
          <p:cNvPr id="2" name="Title 1">
            <a:extLst>
              <a:ext uri="{FF2B5EF4-FFF2-40B4-BE49-F238E27FC236}">
                <a16:creationId xmlns:a16="http://schemas.microsoft.com/office/drawing/2014/main" id="{83415515-D108-4D4E-BF02-8148CBA06DA3}"/>
              </a:ext>
            </a:extLst>
          </p:cNvPr>
          <p:cNvSpPr>
            <a:spLocks noGrp="1"/>
          </p:cNvSpPr>
          <p:nvPr>
            <p:ph type="title" hasCustomPrompt="1"/>
          </p:nvPr>
        </p:nvSpPr>
        <p:spPr>
          <a:xfrm>
            <a:off x="1248723" y="1034979"/>
            <a:ext cx="17021806" cy="1629315"/>
          </a:xfrm>
          <a:prstGeom prst="rect">
            <a:avLst/>
          </a:prstGeom>
        </p:spPr>
        <p:txBody>
          <a:bodyPr lIns="36000" rIns="36000" anchor="b" anchorCtr="0">
            <a:noAutofit/>
          </a:bodyPr>
          <a:lstStyle>
            <a:lvl1pPr>
              <a:defRPr sz="5354"/>
            </a:lvl1pPr>
          </a:lstStyle>
          <a:p>
            <a:r>
              <a:rPr lang="en-US"/>
              <a:t>Slide title</a:t>
            </a:r>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2" name="Content Placeholder 2">
            <a:extLst>
              <a:ext uri="{FF2B5EF4-FFF2-40B4-BE49-F238E27FC236}">
                <a16:creationId xmlns:a16="http://schemas.microsoft.com/office/drawing/2014/main" id="{7BA5743C-1194-4E5A-83BC-F788204446E0}"/>
              </a:ext>
            </a:extLst>
          </p:cNvPr>
          <p:cNvSpPr>
            <a:spLocks noGrp="1"/>
          </p:cNvSpPr>
          <p:nvPr>
            <p:ph idx="1" hasCustomPrompt="1"/>
          </p:nvPr>
        </p:nvSpPr>
        <p:spPr>
          <a:xfrm>
            <a:off x="1248724" y="3414932"/>
            <a:ext cx="16988402" cy="6312361"/>
          </a:xfrm>
        </p:spPr>
        <p:txBody>
          <a:bodyPr lIns="36000" rIns="36000"/>
          <a:lstStyle>
            <a:lvl3pPr>
              <a:spcBef>
                <a:spcPts val="472"/>
              </a:spcBef>
              <a:defRPr/>
            </a:lvl3pPr>
            <a:lvl4pPr>
              <a:spcBef>
                <a:spcPts val="472"/>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4269850510"/>
      </p:ext>
    </p:extLst>
  </p:cSld>
  <p:clrMapOvr>
    <a:masterClrMapping/>
  </p:clrMapOvr>
  <p:extLst>
    <p:ext uri="{DCECCB84-F9BA-43D5-87BE-67443E8EF086}">
      <p15:sldGuideLst xmlns:p15="http://schemas.microsoft.com/office/powerpoint/2012/main">
        <p15:guide id="1" orient="horz" pos="6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1231855" y="1034979"/>
            <a:ext cx="18536777" cy="1642465"/>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1231855" y="3414925"/>
            <a:ext cx="18443969" cy="6353108"/>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20367681" y="9696830"/>
            <a:ext cx="781394" cy="574987"/>
          </a:xfrm>
          <a:prstGeom prst="rect">
            <a:avLst/>
          </a:prstGeom>
        </p:spPr>
        <p:txBody>
          <a:bodyPr vert="horz" lIns="91440" tIns="45720" rIns="91440" bIns="45720" rtlCol="0" anchor="ctr"/>
          <a:lstStyle>
            <a:lvl1pPr algn="r">
              <a:defRPr sz="1890">
                <a:solidFill>
                  <a:schemeClr val="bg1"/>
                </a:solidFill>
              </a:defRPr>
            </a:lvl1pPr>
          </a:lstStyle>
          <a:p>
            <a:fld id="{E4E047A3-478C-4E7E-BF3D-3786245819C0}" type="slidenum">
              <a:rPr lang="en-AU" smtClean="0"/>
              <a:pPr/>
              <a:t>‹#›</a:t>
            </a:fld>
            <a:endParaRPr lang="en-AU"/>
          </a:p>
        </p:txBody>
      </p:sp>
      <p:sp>
        <p:nvSpPr>
          <p:cNvPr id="4" name="TextBox 3">
            <a:extLst>
              <a:ext uri="{FF2B5EF4-FFF2-40B4-BE49-F238E27FC236}">
                <a16:creationId xmlns:a16="http://schemas.microsoft.com/office/drawing/2014/main" id="{E00625AF-52A1-49F4-8A77-5672E2E1BEB8}"/>
              </a:ext>
            </a:extLst>
          </p:cNvPr>
          <p:cNvSpPr txBox="1"/>
          <p:nvPr>
            <p:extLst>
              <p:ext uri="{1162E1C5-73C7-4A58-AE30-91384D911F3F}">
                <p184:classification xmlns:p184="http://schemas.microsoft.com/office/powerpoint/2018/4/main" val="ftr"/>
              </p:ext>
            </p:extLst>
          </p:nvPr>
        </p:nvSpPr>
        <p:spPr>
          <a:xfrm>
            <a:off x="63500" y="10568623"/>
            <a:ext cx="534988" cy="167640"/>
          </a:xfrm>
          <a:prstGeom prst="rect">
            <a:avLst/>
          </a:prstGeom>
        </p:spPr>
        <p:txBody>
          <a:bodyPr horzOverflow="overflow" lIns="0" tIns="0" rIns="0" bIns="0">
            <a:spAutoFit/>
          </a:bodyPr>
          <a:lstStyle/>
          <a:p>
            <a:pPr algn="l"/>
            <a:r>
              <a:rPr lang="en-AU" sz="1100">
                <a:solidFill>
                  <a:srgbClr val="00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61809035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7" r:id="rId4"/>
    <p:sldLayoutId id="2147483651" r:id="rId5"/>
    <p:sldLayoutId id="2147483664" r:id="rId6"/>
    <p:sldLayoutId id="2147483662" r:id="rId7"/>
    <p:sldLayoutId id="2147483661" r:id="rId8"/>
    <p:sldLayoutId id="2147483650" r:id="rId9"/>
    <p:sldLayoutId id="2147483670" r:id="rId10"/>
    <p:sldLayoutId id="2147483660" r:id="rId11"/>
    <p:sldLayoutId id="2147483654" r:id="rId12"/>
    <p:sldLayoutId id="2147483666" r:id="rId13"/>
    <p:sldLayoutId id="2147483668" r:id="rId14"/>
    <p:sldLayoutId id="2147483657" r:id="rId15"/>
    <p:sldLayoutId id="2147483669" r:id="rId16"/>
    <p:sldLayoutId id="2147483671" r:id="rId17"/>
  </p:sldLayoutIdLst>
  <p:txStyles>
    <p:titleStyle>
      <a:lvl1pPr algn="l" defTabSz="1440066" rtl="0" eaLnBrk="1" latinLnBrk="0" hangingPunct="1">
        <a:lnSpc>
          <a:spcPct val="90000"/>
        </a:lnSpc>
        <a:spcBef>
          <a:spcPct val="0"/>
        </a:spcBef>
        <a:buNone/>
        <a:defRPr sz="5354" kern="1200">
          <a:solidFill>
            <a:schemeClr val="tx1"/>
          </a:solidFill>
          <a:latin typeface="+mj-lt"/>
          <a:ea typeface="+mj-ea"/>
          <a:cs typeface="+mj-cs"/>
        </a:defRPr>
      </a:lvl1pPr>
    </p:titleStyle>
    <p:bodyStyle>
      <a:lvl1pPr marL="0" indent="0" algn="l" defTabSz="1440066" rtl="0" eaLnBrk="1" latinLnBrk="0" hangingPunct="1">
        <a:lnSpc>
          <a:spcPct val="100000"/>
        </a:lnSpc>
        <a:spcBef>
          <a:spcPts val="1575"/>
        </a:spcBef>
        <a:buClr>
          <a:schemeClr val="accent1"/>
        </a:buClr>
        <a:buFont typeface="Arial" panose="020B0604020202020204" pitchFamily="34" charset="0"/>
        <a:buNone/>
        <a:defRPr lang="en-AU" sz="4094" b="0" i="0" kern="1200" smtClean="0">
          <a:solidFill>
            <a:schemeClr val="tx1"/>
          </a:solidFill>
          <a:effectLst/>
          <a:latin typeface="+mj-lt"/>
          <a:ea typeface="+mn-ea"/>
          <a:cs typeface="+mn-cs"/>
        </a:defRPr>
      </a:lvl1pPr>
      <a:lvl2pPr marL="0" indent="0" algn="l" defTabSz="1440066" rtl="0" eaLnBrk="1" latinLnBrk="0" hangingPunct="1">
        <a:lnSpc>
          <a:spcPct val="100000"/>
        </a:lnSpc>
        <a:spcBef>
          <a:spcPts val="945"/>
        </a:spcBef>
        <a:buClr>
          <a:schemeClr val="accent1"/>
        </a:buClr>
        <a:buFont typeface="Arial" panose="020B0604020202020204" pitchFamily="34" charset="0"/>
        <a:buNone/>
        <a:defRPr sz="3780" kern="1200">
          <a:solidFill>
            <a:schemeClr val="tx1"/>
          </a:solidFill>
          <a:latin typeface="+mn-lt"/>
          <a:ea typeface="+mn-ea"/>
          <a:cs typeface="+mn-cs"/>
        </a:defRPr>
      </a:lvl2pPr>
      <a:lvl3pPr marL="565025" indent="-565025" algn="l" defTabSz="1440066" rtl="0" eaLnBrk="1" latinLnBrk="0" hangingPunct="1">
        <a:lnSpc>
          <a:spcPct val="100000"/>
        </a:lnSpc>
        <a:spcBef>
          <a:spcPts val="787"/>
        </a:spcBef>
        <a:buClr>
          <a:schemeClr val="tx1"/>
        </a:buClr>
        <a:buFont typeface="Arial" panose="020B0604020202020204" pitchFamily="34" charset="0"/>
        <a:buChar char="•"/>
        <a:defRPr sz="3465" kern="1200">
          <a:solidFill>
            <a:schemeClr val="tx1"/>
          </a:solidFill>
          <a:latin typeface="+mn-lt"/>
          <a:ea typeface="+mn-ea"/>
          <a:cs typeface="+mn-cs"/>
        </a:defRPr>
      </a:lvl3pPr>
      <a:lvl4pPr marL="1127553" indent="-492525" algn="l" defTabSz="1440066" rtl="0" eaLnBrk="1" latinLnBrk="0" hangingPunct="1">
        <a:lnSpc>
          <a:spcPct val="90000"/>
        </a:lnSpc>
        <a:spcBef>
          <a:spcPts val="787"/>
        </a:spcBef>
        <a:buClr>
          <a:schemeClr val="tx1"/>
        </a:buClr>
        <a:buFont typeface="VIC" panose="00000500000000000000" pitchFamily="50" charset="0"/>
        <a:buChar char="−"/>
        <a:defRPr sz="3465" kern="1200">
          <a:solidFill>
            <a:schemeClr val="tx1"/>
          </a:solidFill>
          <a:latin typeface="+mn-lt"/>
          <a:ea typeface="+mn-ea"/>
          <a:cs typeface="+mn-cs"/>
        </a:defRPr>
      </a:lvl4pPr>
      <a:lvl5pPr marL="3240149" indent="-360016" algn="l" defTabSz="1440066"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60182" indent="-360016" algn="l" defTabSz="1440066"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80215" indent="-360016" algn="l" defTabSz="1440066"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400248" indent="-360016" algn="l" defTabSz="1440066"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20281" indent="-360016" algn="l" defTabSz="1440066"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40066" rtl="0" eaLnBrk="1" latinLnBrk="0" hangingPunct="1">
        <a:defRPr sz="2835" kern="1200">
          <a:solidFill>
            <a:schemeClr val="tx1"/>
          </a:solidFill>
          <a:latin typeface="+mn-lt"/>
          <a:ea typeface="+mn-ea"/>
          <a:cs typeface="+mn-cs"/>
        </a:defRPr>
      </a:lvl1pPr>
      <a:lvl2pPr marL="720033" algn="l" defTabSz="1440066" rtl="0" eaLnBrk="1" latinLnBrk="0" hangingPunct="1">
        <a:defRPr sz="2835" kern="1200">
          <a:solidFill>
            <a:schemeClr val="tx1"/>
          </a:solidFill>
          <a:latin typeface="+mn-lt"/>
          <a:ea typeface="+mn-ea"/>
          <a:cs typeface="+mn-cs"/>
        </a:defRPr>
      </a:lvl2pPr>
      <a:lvl3pPr marL="1440066" algn="l" defTabSz="1440066" rtl="0" eaLnBrk="1" latinLnBrk="0" hangingPunct="1">
        <a:defRPr sz="2835" kern="1200">
          <a:solidFill>
            <a:schemeClr val="tx1"/>
          </a:solidFill>
          <a:latin typeface="+mn-lt"/>
          <a:ea typeface="+mn-ea"/>
          <a:cs typeface="+mn-cs"/>
        </a:defRPr>
      </a:lvl3pPr>
      <a:lvl4pPr marL="2160099" algn="l" defTabSz="1440066" rtl="0" eaLnBrk="1" latinLnBrk="0" hangingPunct="1">
        <a:defRPr sz="2835" kern="1200">
          <a:solidFill>
            <a:schemeClr val="tx1"/>
          </a:solidFill>
          <a:latin typeface="+mn-lt"/>
          <a:ea typeface="+mn-ea"/>
          <a:cs typeface="+mn-cs"/>
        </a:defRPr>
      </a:lvl4pPr>
      <a:lvl5pPr marL="2880132" algn="l" defTabSz="1440066" rtl="0" eaLnBrk="1" latinLnBrk="0" hangingPunct="1">
        <a:defRPr sz="2835" kern="1200">
          <a:solidFill>
            <a:schemeClr val="tx1"/>
          </a:solidFill>
          <a:latin typeface="+mn-lt"/>
          <a:ea typeface="+mn-ea"/>
          <a:cs typeface="+mn-cs"/>
        </a:defRPr>
      </a:lvl5pPr>
      <a:lvl6pPr marL="3600167" algn="l" defTabSz="1440066" rtl="0" eaLnBrk="1" latinLnBrk="0" hangingPunct="1">
        <a:defRPr sz="2835" kern="1200">
          <a:solidFill>
            <a:schemeClr val="tx1"/>
          </a:solidFill>
          <a:latin typeface="+mn-lt"/>
          <a:ea typeface="+mn-ea"/>
          <a:cs typeface="+mn-cs"/>
        </a:defRPr>
      </a:lvl6pPr>
      <a:lvl7pPr marL="4320198" algn="l" defTabSz="1440066" rtl="0" eaLnBrk="1" latinLnBrk="0" hangingPunct="1">
        <a:defRPr sz="2835" kern="1200">
          <a:solidFill>
            <a:schemeClr val="tx1"/>
          </a:solidFill>
          <a:latin typeface="+mn-lt"/>
          <a:ea typeface="+mn-ea"/>
          <a:cs typeface="+mn-cs"/>
        </a:defRPr>
      </a:lvl7pPr>
      <a:lvl8pPr marL="5040232" algn="l" defTabSz="1440066" rtl="0" eaLnBrk="1" latinLnBrk="0" hangingPunct="1">
        <a:defRPr sz="2835" kern="1200">
          <a:solidFill>
            <a:schemeClr val="tx1"/>
          </a:solidFill>
          <a:latin typeface="+mn-lt"/>
          <a:ea typeface="+mn-ea"/>
          <a:cs typeface="+mn-cs"/>
        </a:defRPr>
      </a:lvl8pPr>
      <a:lvl9pPr marL="5760264" algn="l" defTabSz="1440066" rtl="0" eaLnBrk="1" latinLnBrk="0" hangingPunct="1">
        <a:defRPr sz="283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78" userDrawn="1">
          <p15:clr>
            <a:srgbClr val="F26B43"/>
          </p15:clr>
        </p15:guide>
        <p15:guide id="2" orient="horz" pos="652" userDrawn="1">
          <p15:clr>
            <a:srgbClr val="F26B43"/>
          </p15:clr>
        </p15:guide>
        <p15:guide id="3" orient="horz" pos="1687" userDrawn="1">
          <p15:clr>
            <a:srgbClr val="F26B43"/>
          </p15:clr>
        </p15:guide>
        <p15:guide id="4" orient="horz" pos="2151" userDrawn="1">
          <p15:clr>
            <a:srgbClr val="F26B43"/>
          </p15:clr>
        </p15:guide>
        <p15:guide id="5" orient="horz" pos="3402" userDrawn="1">
          <p15:clr>
            <a:srgbClr val="F26B43"/>
          </p15:clr>
        </p15:guide>
        <p15:guide id="6" orient="horz" pos="4937" userDrawn="1">
          <p15:clr>
            <a:srgbClr val="F26B43"/>
          </p15:clr>
        </p15:guide>
        <p15:guide id="7" pos="1660" userDrawn="1">
          <p15:clr>
            <a:srgbClr val="F26B43"/>
          </p15:clr>
        </p15:guide>
        <p15:guide id="8" pos="8048" userDrawn="1">
          <p15:clr>
            <a:srgbClr val="F26B43"/>
          </p15:clr>
        </p15:guide>
        <p15:guide id="9" orient="horz" pos="6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localgovernment.vic.gov.au/__data/assets/pdf_file/0021/165108/Local_Laws_Manual.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c.gov.au/council-and-regulator-toolki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a:xfrm>
            <a:off x="691560" y="5399881"/>
            <a:ext cx="12084903" cy="1843854"/>
          </a:xfrm>
        </p:spPr>
        <p:txBody>
          <a:bodyPr/>
          <a:lstStyle/>
          <a:p>
            <a:r>
              <a:rPr lang="en-AU" sz="5400"/>
              <a:t>Local Laws Assessment Guide </a:t>
            </a:r>
            <a:br>
              <a:rPr lang="en-AU" sz="5400"/>
            </a:br>
            <a:endParaRPr lang="en-AU" sz="4000"/>
          </a:p>
        </p:txBody>
      </p:sp>
      <p:sp>
        <p:nvSpPr>
          <p:cNvPr id="6" name="TextBox 5">
            <a:extLst>
              <a:ext uri="{FF2B5EF4-FFF2-40B4-BE49-F238E27FC236}">
                <a16:creationId xmlns:a16="http://schemas.microsoft.com/office/drawing/2014/main" id="{542E15DE-BA81-FC09-855C-BA3A964FE035}"/>
              </a:ext>
            </a:extLst>
          </p:cNvPr>
          <p:cNvSpPr txBox="1"/>
          <p:nvPr/>
        </p:nvSpPr>
        <p:spPr>
          <a:xfrm>
            <a:off x="1679937" y="10215893"/>
            <a:ext cx="12818123" cy="334707"/>
          </a:xfrm>
          <a:prstGeom prst="rect">
            <a:avLst/>
          </a:prstGeom>
          <a:noFill/>
        </p:spPr>
        <p:txBody>
          <a:bodyPr wrap="square" rtlCol="0">
            <a:spAutoFit/>
          </a:bodyPr>
          <a:lstStyle/>
          <a:p>
            <a:r>
              <a:rPr lang="en-AU" sz="1575" i="1">
                <a:solidFill>
                  <a:schemeClr val="bg1"/>
                </a:solidFill>
              </a:rPr>
              <a:t>This guide complements the </a:t>
            </a:r>
            <a:r>
              <a:rPr lang="en-AU" sz="1575" i="1">
                <a:solidFill>
                  <a:schemeClr val="bg1"/>
                </a:solidFill>
                <a:hlinkClick r:id="rId3">
                  <a:extLst>
                    <a:ext uri="{A12FA001-AC4F-418D-AE19-62706E023703}">
                      <ahyp:hlinkClr xmlns:ahyp="http://schemas.microsoft.com/office/drawing/2018/hyperlinkcolor" val="tx"/>
                    </a:ext>
                  </a:extLst>
                </a:hlinkClick>
              </a:rPr>
              <a:t>Victorian Permissions Framework Guidance</a:t>
            </a:r>
            <a:r>
              <a:rPr lang="en-AU" sz="1575" i="1">
                <a:solidFill>
                  <a:schemeClr val="bg1"/>
                </a:solidFill>
              </a:rPr>
              <a:t> and Local Government Victoria’s </a:t>
            </a:r>
            <a:r>
              <a:rPr lang="en-AU" sz="1575" i="1">
                <a:solidFill>
                  <a:schemeClr val="bg1"/>
                </a:solidFill>
                <a:hlinkClick r:id="rId4">
                  <a:extLst>
                    <a:ext uri="{A12FA001-AC4F-418D-AE19-62706E023703}">
                      <ahyp:hlinkClr xmlns:ahyp="http://schemas.microsoft.com/office/drawing/2018/hyperlinkcolor" val="tx"/>
                    </a:ext>
                  </a:extLst>
                </a:hlinkClick>
              </a:rPr>
              <a:t>Local Laws Manual</a:t>
            </a:r>
            <a:endParaRPr lang="en-AU" sz="1575" i="1">
              <a:solidFill>
                <a:schemeClr val="bg1"/>
              </a:solidFill>
            </a:endParaRPr>
          </a:p>
        </p:txBody>
      </p:sp>
      <p:sp>
        <p:nvSpPr>
          <p:cNvPr id="8" name="TextBox 7">
            <a:extLst>
              <a:ext uri="{FF2B5EF4-FFF2-40B4-BE49-F238E27FC236}">
                <a16:creationId xmlns:a16="http://schemas.microsoft.com/office/drawing/2014/main" id="{D3807C5C-46F3-2A6F-011E-88869F8B2372}"/>
              </a:ext>
            </a:extLst>
          </p:cNvPr>
          <p:cNvSpPr txBox="1"/>
          <p:nvPr/>
        </p:nvSpPr>
        <p:spPr>
          <a:xfrm>
            <a:off x="2387991" y="7852651"/>
            <a:ext cx="10796954" cy="584775"/>
          </a:xfrm>
          <a:prstGeom prst="rect">
            <a:avLst/>
          </a:prstGeom>
          <a:noFill/>
        </p:spPr>
        <p:txBody>
          <a:bodyPr wrap="square">
            <a:spAutoFit/>
          </a:bodyPr>
          <a:lstStyle/>
          <a:p>
            <a:r>
              <a:rPr lang="en-AU" sz="3200"/>
              <a:t>Lower cost options for regulating business activities</a:t>
            </a:r>
            <a:endParaRPr lang="en-AU"/>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A7D96D-89A9-5347-7404-9FE0F61967DE}"/>
              </a:ext>
            </a:extLst>
          </p:cNvPr>
          <p:cNvSpPr txBox="1"/>
          <p:nvPr/>
        </p:nvSpPr>
        <p:spPr>
          <a:xfrm>
            <a:off x="0" y="652495"/>
            <a:ext cx="17221819" cy="1068732"/>
          </a:xfrm>
          <a:prstGeom prst="rect">
            <a:avLst/>
          </a:prstGeom>
          <a:noFill/>
        </p:spPr>
        <p:txBody>
          <a:bodyPr wrap="square" lIns="143997" tIns="71998" rIns="143997" bIns="71998" rtlCol="0" anchor="t">
            <a:spAutoFit/>
          </a:bodyPr>
          <a:lstStyle/>
          <a:p>
            <a:r>
              <a:rPr lang="en-AU" sz="2000"/>
              <a:t>Choosing the best regulatory tool involves balancing the benefits of the reduction in potential harm against the cost on businesses and councils to achieve that reduction.  It may be appropriate to use different tools for different situations within the same activity, i.e. not every business or situation may warrant the same approach.</a:t>
            </a:r>
          </a:p>
        </p:txBody>
      </p:sp>
      <p:sp>
        <p:nvSpPr>
          <p:cNvPr id="3" name="TextBox 2">
            <a:extLst>
              <a:ext uri="{FF2B5EF4-FFF2-40B4-BE49-F238E27FC236}">
                <a16:creationId xmlns:a16="http://schemas.microsoft.com/office/drawing/2014/main" id="{EB3BB8D2-E5A4-EB2A-FCD4-D6C669D305AB}"/>
              </a:ext>
            </a:extLst>
          </p:cNvPr>
          <p:cNvSpPr txBox="1"/>
          <p:nvPr/>
        </p:nvSpPr>
        <p:spPr>
          <a:xfrm>
            <a:off x="17399358" y="0"/>
            <a:ext cx="4200167" cy="1631216"/>
          </a:xfrm>
          <a:prstGeom prst="rect">
            <a:avLst/>
          </a:prstGeom>
          <a:solidFill>
            <a:schemeClr val="bg2"/>
          </a:solidFill>
        </p:spPr>
        <p:txBody>
          <a:bodyPr wrap="square" rtlCol="0">
            <a:spAutoFit/>
          </a:bodyPr>
          <a:lstStyle/>
          <a:p>
            <a:r>
              <a:rPr lang="en-AU" sz="2000"/>
              <a:t>Any form of regulation does not eliminate risk. Rather regulation helps to minimise its occurrence and can also help manage the consequences when it occurs.</a:t>
            </a:r>
          </a:p>
        </p:txBody>
      </p:sp>
      <p:sp>
        <p:nvSpPr>
          <p:cNvPr id="7" name="TextBox 6">
            <a:extLst>
              <a:ext uri="{FF2B5EF4-FFF2-40B4-BE49-F238E27FC236}">
                <a16:creationId xmlns:a16="http://schemas.microsoft.com/office/drawing/2014/main" id="{0B2FE9A2-1A42-C2C1-94A4-CFE018FB4584}"/>
              </a:ext>
            </a:extLst>
          </p:cNvPr>
          <p:cNvSpPr txBox="1"/>
          <p:nvPr/>
        </p:nvSpPr>
        <p:spPr>
          <a:xfrm>
            <a:off x="0" y="0"/>
            <a:ext cx="8984974" cy="492443"/>
          </a:xfrm>
          <a:prstGeom prst="rect">
            <a:avLst/>
          </a:prstGeom>
          <a:solidFill>
            <a:schemeClr val="bg2"/>
          </a:solidFill>
        </p:spPr>
        <p:txBody>
          <a:bodyPr wrap="square" rtlCol="0">
            <a:spAutoFit/>
          </a:bodyPr>
          <a:lstStyle/>
          <a:p>
            <a:r>
              <a:rPr lang="en-AU" sz="2600" b="1"/>
              <a:t>Choosing between alternative regulatory options</a:t>
            </a:r>
          </a:p>
        </p:txBody>
      </p:sp>
      <p:grpSp>
        <p:nvGrpSpPr>
          <p:cNvPr id="5" name="Group 4">
            <a:extLst>
              <a:ext uri="{FF2B5EF4-FFF2-40B4-BE49-F238E27FC236}">
                <a16:creationId xmlns:a16="http://schemas.microsoft.com/office/drawing/2014/main" id="{A986DB45-8476-F70D-5312-C08B33B5FF2E}"/>
              </a:ext>
            </a:extLst>
          </p:cNvPr>
          <p:cNvGrpSpPr/>
          <p:nvPr/>
        </p:nvGrpSpPr>
        <p:grpSpPr>
          <a:xfrm>
            <a:off x="262702" y="1807874"/>
            <a:ext cx="13692449" cy="2293747"/>
            <a:chOff x="262702" y="1807874"/>
            <a:chExt cx="13692449" cy="2293747"/>
          </a:xfrm>
        </p:grpSpPr>
        <p:sp>
          <p:nvSpPr>
            <p:cNvPr id="44" name="TextBox 43">
              <a:extLst>
                <a:ext uri="{FF2B5EF4-FFF2-40B4-BE49-F238E27FC236}">
                  <a16:creationId xmlns:a16="http://schemas.microsoft.com/office/drawing/2014/main" id="{084619C2-BFC9-D2DF-4AA4-3E9B99445E64}"/>
                </a:ext>
              </a:extLst>
            </p:cNvPr>
            <p:cNvSpPr txBox="1"/>
            <p:nvPr/>
          </p:nvSpPr>
          <p:spPr>
            <a:xfrm>
              <a:off x="4056845" y="1807874"/>
              <a:ext cx="8264818" cy="461665"/>
            </a:xfrm>
            <a:prstGeom prst="rect">
              <a:avLst/>
            </a:prstGeom>
            <a:noFill/>
          </p:spPr>
          <p:txBody>
            <a:bodyPr wrap="square" rtlCol="0">
              <a:spAutoFit/>
            </a:bodyPr>
            <a:lstStyle/>
            <a:p>
              <a:r>
                <a:rPr lang="en-AU" sz="2400" b="1"/>
                <a:t>Steps to choosing the best regulatory option</a:t>
              </a:r>
            </a:p>
          </p:txBody>
        </p:sp>
        <p:sp>
          <p:nvSpPr>
            <p:cNvPr id="4" name="Rectangle 3">
              <a:extLst>
                <a:ext uri="{FF2B5EF4-FFF2-40B4-BE49-F238E27FC236}">
                  <a16:creationId xmlns:a16="http://schemas.microsoft.com/office/drawing/2014/main" id="{4CE36450-73C0-FA3B-09F8-861262DFDCBB}"/>
                </a:ext>
              </a:extLst>
            </p:cNvPr>
            <p:cNvSpPr/>
            <p:nvPr/>
          </p:nvSpPr>
          <p:spPr>
            <a:xfrm>
              <a:off x="262702" y="2355092"/>
              <a:ext cx="1473200" cy="749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6" name="Rectangle 5">
              <a:extLst>
                <a:ext uri="{FF2B5EF4-FFF2-40B4-BE49-F238E27FC236}">
                  <a16:creationId xmlns:a16="http://schemas.microsoft.com/office/drawing/2014/main" id="{960DC2D5-56B6-5F8D-CF72-49863F377C04}"/>
                </a:ext>
              </a:extLst>
            </p:cNvPr>
            <p:cNvSpPr/>
            <p:nvPr/>
          </p:nvSpPr>
          <p:spPr>
            <a:xfrm>
              <a:off x="897703" y="2355091"/>
              <a:ext cx="13057448" cy="174653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9" name="TextBox 8">
              <a:extLst>
                <a:ext uri="{FF2B5EF4-FFF2-40B4-BE49-F238E27FC236}">
                  <a16:creationId xmlns:a16="http://schemas.microsoft.com/office/drawing/2014/main" id="{937417CC-88E8-48C9-B267-613B1386128E}"/>
                </a:ext>
              </a:extLst>
            </p:cNvPr>
            <p:cNvSpPr txBox="1"/>
            <p:nvPr/>
          </p:nvSpPr>
          <p:spPr>
            <a:xfrm>
              <a:off x="351602" y="2522234"/>
              <a:ext cx="457200" cy="400110"/>
            </a:xfrm>
            <a:prstGeom prst="rect">
              <a:avLst/>
            </a:prstGeom>
            <a:noFill/>
          </p:spPr>
          <p:txBody>
            <a:bodyPr wrap="square" rtlCol="0">
              <a:spAutoFit/>
            </a:bodyPr>
            <a:lstStyle/>
            <a:p>
              <a:pPr algn="ctr"/>
              <a:r>
                <a:rPr lang="en-AU" sz="2000" b="1"/>
                <a:t>1</a:t>
              </a:r>
            </a:p>
          </p:txBody>
        </p:sp>
        <p:sp>
          <p:nvSpPr>
            <p:cNvPr id="12" name="TextBox 11">
              <a:extLst>
                <a:ext uri="{FF2B5EF4-FFF2-40B4-BE49-F238E27FC236}">
                  <a16:creationId xmlns:a16="http://schemas.microsoft.com/office/drawing/2014/main" id="{3C19DA29-B931-AACE-EDB2-6E36DB10B8CC}"/>
                </a:ext>
              </a:extLst>
            </p:cNvPr>
            <p:cNvSpPr txBox="1"/>
            <p:nvPr/>
          </p:nvSpPr>
          <p:spPr>
            <a:xfrm>
              <a:off x="999302" y="2437354"/>
              <a:ext cx="10833100" cy="369332"/>
            </a:xfrm>
            <a:prstGeom prst="rect">
              <a:avLst/>
            </a:prstGeom>
            <a:noFill/>
          </p:spPr>
          <p:txBody>
            <a:bodyPr wrap="square">
              <a:spAutoFit/>
            </a:bodyPr>
            <a:lstStyle/>
            <a:p>
              <a:r>
                <a:rPr lang="en-AU" sz="1800" b="1"/>
                <a:t>Be precise on the harm you are seeking to manage </a:t>
              </a:r>
            </a:p>
          </p:txBody>
        </p:sp>
        <p:sp>
          <p:nvSpPr>
            <p:cNvPr id="14" name="TextBox 13">
              <a:extLst>
                <a:ext uri="{FF2B5EF4-FFF2-40B4-BE49-F238E27FC236}">
                  <a16:creationId xmlns:a16="http://schemas.microsoft.com/office/drawing/2014/main" id="{8EF3C6EC-8950-3DCC-3593-47DD11E2501D}"/>
                </a:ext>
              </a:extLst>
            </p:cNvPr>
            <p:cNvSpPr txBox="1"/>
            <p:nvPr/>
          </p:nvSpPr>
          <p:spPr>
            <a:xfrm>
              <a:off x="999303" y="2764482"/>
              <a:ext cx="12097720" cy="1315745"/>
            </a:xfrm>
            <a:prstGeom prst="rect">
              <a:avLst/>
            </a:prstGeom>
            <a:noFill/>
          </p:spPr>
          <p:txBody>
            <a:bodyPr wrap="square">
              <a:spAutoFit/>
            </a:bodyPr>
            <a:lstStyle/>
            <a:p>
              <a:pPr marL="270011" indent="-270011">
                <a:spcBef>
                  <a:spcPts val="945"/>
                </a:spcBef>
                <a:buFont typeface="Arial" panose="020B0604020202020204" pitchFamily="34" charset="0"/>
                <a:buChar char="•"/>
              </a:pPr>
              <a:r>
                <a:rPr lang="en-AU" sz="1800"/>
                <a:t>Be clear on what outcome would occur if a certain event happened. </a:t>
              </a:r>
            </a:p>
            <a:p>
              <a:pPr marL="270011" indent="-270011">
                <a:spcBef>
                  <a:spcPts val="945"/>
                </a:spcBef>
                <a:buFont typeface="Arial" panose="020B0604020202020204" pitchFamily="34" charset="0"/>
                <a:buChar char="•"/>
              </a:pPr>
              <a:r>
                <a:rPr lang="en-AU" sz="1800"/>
                <a:t>For example, a chair leg going beyond the defined space for outdoor dining presents two potential risks – someone trips and hurts themselves or pedestrians can’t get through. In this example, the harm that might need managing is someone hurting themselves or maybe both.</a:t>
              </a:r>
            </a:p>
          </p:txBody>
        </p:sp>
      </p:grpSp>
      <p:sp>
        <p:nvSpPr>
          <p:cNvPr id="15" name="Rectangle 14">
            <a:extLst>
              <a:ext uri="{FF2B5EF4-FFF2-40B4-BE49-F238E27FC236}">
                <a16:creationId xmlns:a16="http://schemas.microsoft.com/office/drawing/2014/main" id="{0C48A974-919C-44A0-7384-EA75C6929535}"/>
              </a:ext>
            </a:extLst>
          </p:cNvPr>
          <p:cNvSpPr/>
          <p:nvPr/>
        </p:nvSpPr>
        <p:spPr>
          <a:xfrm>
            <a:off x="262702" y="4314100"/>
            <a:ext cx="1473200" cy="749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6" name="Rectangle 15">
            <a:extLst>
              <a:ext uri="{FF2B5EF4-FFF2-40B4-BE49-F238E27FC236}">
                <a16:creationId xmlns:a16="http://schemas.microsoft.com/office/drawing/2014/main" id="{D2B45A53-65E1-1489-571F-70FD3EEF4E35}"/>
              </a:ext>
            </a:extLst>
          </p:cNvPr>
          <p:cNvSpPr/>
          <p:nvPr/>
        </p:nvSpPr>
        <p:spPr>
          <a:xfrm>
            <a:off x="897702" y="4314098"/>
            <a:ext cx="13057449" cy="181789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7" name="TextBox 16">
            <a:extLst>
              <a:ext uri="{FF2B5EF4-FFF2-40B4-BE49-F238E27FC236}">
                <a16:creationId xmlns:a16="http://schemas.microsoft.com/office/drawing/2014/main" id="{164146C6-7960-2E1E-C586-10238D229894}"/>
              </a:ext>
            </a:extLst>
          </p:cNvPr>
          <p:cNvSpPr txBox="1"/>
          <p:nvPr/>
        </p:nvSpPr>
        <p:spPr>
          <a:xfrm>
            <a:off x="351602" y="4469449"/>
            <a:ext cx="457200" cy="400110"/>
          </a:xfrm>
          <a:prstGeom prst="rect">
            <a:avLst/>
          </a:prstGeom>
          <a:noFill/>
        </p:spPr>
        <p:txBody>
          <a:bodyPr wrap="square" rtlCol="0">
            <a:spAutoFit/>
          </a:bodyPr>
          <a:lstStyle/>
          <a:p>
            <a:pPr algn="ctr"/>
            <a:r>
              <a:rPr lang="en-AU" sz="2000" b="1"/>
              <a:t>2</a:t>
            </a:r>
          </a:p>
        </p:txBody>
      </p:sp>
      <p:sp>
        <p:nvSpPr>
          <p:cNvPr id="18" name="TextBox 17">
            <a:extLst>
              <a:ext uri="{FF2B5EF4-FFF2-40B4-BE49-F238E27FC236}">
                <a16:creationId xmlns:a16="http://schemas.microsoft.com/office/drawing/2014/main" id="{4FCE0557-6E27-3135-5181-E15AF9F4A4F5}"/>
              </a:ext>
            </a:extLst>
          </p:cNvPr>
          <p:cNvSpPr txBox="1"/>
          <p:nvPr/>
        </p:nvSpPr>
        <p:spPr>
          <a:xfrm>
            <a:off x="999301" y="4396362"/>
            <a:ext cx="11322361" cy="369332"/>
          </a:xfrm>
          <a:prstGeom prst="rect">
            <a:avLst/>
          </a:prstGeom>
          <a:noFill/>
        </p:spPr>
        <p:txBody>
          <a:bodyPr wrap="square">
            <a:spAutoFit/>
          </a:bodyPr>
          <a:lstStyle/>
          <a:p>
            <a:pPr>
              <a:spcBef>
                <a:spcPts val="2835"/>
              </a:spcBef>
            </a:pPr>
            <a:r>
              <a:rPr lang="en-AU" sz="1800" b="1"/>
              <a:t>Be clear on the likelihood of an outcome occurring and how easy the requirements are to enforce </a:t>
            </a:r>
          </a:p>
        </p:txBody>
      </p:sp>
      <p:sp>
        <p:nvSpPr>
          <p:cNvPr id="19" name="TextBox 18">
            <a:extLst>
              <a:ext uri="{FF2B5EF4-FFF2-40B4-BE49-F238E27FC236}">
                <a16:creationId xmlns:a16="http://schemas.microsoft.com/office/drawing/2014/main" id="{7E71A3CA-E35F-BC5B-7EC9-D5DFEE32817B}"/>
              </a:ext>
            </a:extLst>
          </p:cNvPr>
          <p:cNvSpPr txBox="1"/>
          <p:nvPr/>
        </p:nvSpPr>
        <p:spPr>
          <a:xfrm>
            <a:off x="999302" y="4713842"/>
            <a:ext cx="12955849" cy="1869743"/>
          </a:xfrm>
          <a:prstGeom prst="rect">
            <a:avLst/>
          </a:prstGeom>
          <a:noFill/>
        </p:spPr>
        <p:txBody>
          <a:bodyPr wrap="square">
            <a:spAutoFit/>
          </a:bodyPr>
          <a:lstStyle/>
          <a:p>
            <a:pPr marL="270011" indent="-270011">
              <a:spcBef>
                <a:spcPts val="945"/>
              </a:spcBef>
              <a:buFont typeface="Arial" panose="020B0604020202020204" pitchFamily="34" charset="0"/>
              <a:buChar char="•"/>
            </a:pPr>
            <a:r>
              <a:rPr lang="en-AU" sz="1800"/>
              <a:t>For example, the likelihood of someone tripping and hurting themselves will depend on the situation such as how much room exists between the end of the chair leg and the edge of the commercial property. If there is lots of room, then the likelihood of it occurring declines and a less intrusive form of regulation could be considered. Similarly, if it’s easy for council officers to observe and enforce compliance (such as A-frames being correctly placed) then a less onerous form of regulation could be considered.</a:t>
            </a:r>
          </a:p>
          <a:p>
            <a:pPr marL="270011" indent="-270011">
              <a:spcBef>
                <a:spcPts val="945"/>
              </a:spcBef>
              <a:buFont typeface="Arial" panose="020B0604020202020204" pitchFamily="34" charset="0"/>
              <a:buChar char="•"/>
            </a:pPr>
            <a:endParaRPr lang="en-AU" sz="1800"/>
          </a:p>
        </p:txBody>
      </p:sp>
      <p:grpSp>
        <p:nvGrpSpPr>
          <p:cNvPr id="11" name="Group 10">
            <a:extLst>
              <a:ext uri="{FF2B5EF4-FFF2-40B4-BE49-F238E27FC236}">
                <a16:creationId xmlns:a16="http://schemas.microsoft.com/office/drawing/2014/main" id="{E78EF475-56E4-7ACA-807E-764AE0DB1AF9}"/>
              </a:ext>
            </a:extLst>
          </p:cNvPr>
          <p:cNvGrpSpPr/>
          <p:nvPr/>
        </p:nvGrpSpPr>
        <p:grpSpPr>
          <a:xfrm>
            <a:off x="262702" y="6390840"/>
            <a:ext cx="13692449" cy="1097127"/>
            <a:chOff x="262702" y="6095240"/>
            <a:chExt cx="13692449" cy="1097127"/>
          </a:xfrm>
        </p:grpSpPr>
        <p:sp>
          <p:nvSpPr>
            <p:cNvPr id="20" name="Rectangle 19">
              <a:extLst>
                <a:ext uri="{FF2B5EF4-FFF2-40B4-BE49-F238E27FC236}">
                  <a16:creationId xmlns:a16="http://schemas.microsoft.com/office/drawing/2014/main" id="{4A5DA9C9-6B1E-E974-2DA5-976749A6E831}"/>
                </a:ext>
              </a:extLst>
            </p:cNvPr>
            <p:cNvSpPr/>
            <p:nvPr/>
          </p:nvSpPr>
          <p:spPr>
            <a:xfrm>
              <a:off x="262702" y="6095241"/>
              <a:ext cx="1473200" cy="749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21" name="Rectangle 20">
              <a:extLst>
                <a:ext uri="{FF2B5EF4-FFF2-40B4-BE49-F238E27FC236}">
                  <a16:creationId xmlns:a16="http://schemas.microsoft.com/office/drawing/2014/main" id="{CE5F7201-32AC-3235-278D-20EE9F40BCC2}"/>
                </a:ext>
              </a:extLst>
            </p:cNvPr>
            <p:cNvSpPr/>
            <p:nvPr/>
          </p:nvSpPr>
          <p:spPr>
            <a:xfrm>
              <a:off x="897702" y="6095240"/>
              <a:ext cx="13057449" cy="109712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22" name="TextBox 21">
              <a:extLst>
                <a:ext uri="{FF2B5EF4-FFF2-40B4-BE49-F238E27FC236}">
                  <a16:creationId xmlns:a16="http://schemas.microsoft.com/office/drawing/2014/main" id="{6C27FB53-81BB-3BCE-895B-EE412245F147}"/>
                </a:ext>
              </a:extLst>
            </p:cNvPr>
            <p:cNvSpPr txBox="1"/>
            <p:nvPr/>
          </p:nvSpPr>
          <p:spPr>
            <a:xfrm>
              <a:off x="397766" y="6316103"/>
              <a:ext cx="457200" cy="400110"/>
            </a:xfrm>
            <a:prstGeom prst="rect">
              <a:avLst/>
            </a:prstGeom>
            <a:noFill/>
          </p:spPr>
          <p:txBody>
            <a:bodyPr wrap="square" rtlCol="0">
              <a:spAutoFit/>
            </a:bodyPr>
            <a:lstStyle/>
            <a:p>
              <a:pPr algn="ctr"/>
              <a:r>
                <a:rPr lang="en-AU" sz="2000" b="1"/>
                <a:t>3</a:t>
              </a:r>
            </a:p>
          </p:txBody>
        </p:sp>
        <p:sp>
          <p:nvSpPr>
            <p:cNvPr id="23" name="TextBox 22">
              <a:extLst>
                <a:ext uri="{FF2B5EF4-FFF2-40B4-BE49-F238E27FC236}">
                  <a16:creationId xmlns:a16="http://schemas.microsoft.com/office/drawing/2014/main" id="{3FAED2B9-112B-9597-8848-74F4E6FE9EC3}"/>
                </a:ext>
              </a:extLst>
            </p:cNvPr>
            <p:cNvSpPr txBox="1"/>
            <p:nvPr/>
          </p:nvSpPr>
          <p:spPr>
            <a:xfrm>
              <a:off x="999302" y="6177503"/>
              <a:ext cx="10833100" cy="369332"/>
            </a:xfrm>
            <a:prstGeom prst="rect">
              <a:avLst/>
            </a:prstGeom>
            <a:noFill/>
          </p:spPr>
          <p:txBody>
            <a:bodyPr wrap="square">
              <a:spAutoFit/>
            </a:bodyPr>
            <a:lstStyle/>
            <a:p>
              <a:pPr>
                <a:spcBef>
                  <a:spcPts val="2835"/>
                </a:spcBef>
              </a:pPr>
              <a:r>
                <a:rPr lang="en-AU" sz="1800" b="1"/>
                <a:t>Be clear on the impact of the event if it does occur</a:t>
              </a:r>
            </a:p>
          </p:txBody>
        </p:sp>
        <p:sp>
          <p:nvSpPr>
            <p:cNvPr id="24" name="TextBox 23">
              <a:extLst>
                <a:ext uri="{FF2B5EF4-FFF2-40B4-BE49-F238E27FC236}">
                  <a16:creationId xmlns:a16="http://schemas.microsoft.com/office/drawing/2014/main" id="{1B24AFF1-DF67-B95D-EB83-C93EABDC30C0}"/>
                </a:ext>
              </a:extLst>
            </p:cNvPr>
            <p:cNvSpPr txBox="1"/>
            <p:nvPr/>
          </p:nvSpPr>
          <p:spPr>
            <a:xfrm>
              <a:off x="999302" y="6573765"/>
              <a:ext cx="12955849" cy="369332"/>
            </a:xfrm>
            <a:prstGeom prst="rect">
              <a:avLst/>
            </a:prstGeom>
            <a:noFill/>
          </p:spPr>
          <p:txBody>
            <a:bodyPr wrap="square">
              <a:spAutoFit/>
            </a:bodyPr>
            <a:lstStyle/>
            <a:p>
              <a:pPr marL="270011" indent="-270011">
                <a:spcBef>
                  <a:spcPts val="945"/>
                </a:spcBef>
                <a:buFont typeface="Arial" panose="020B0604020202020204" pitchFamily="34" charset="0"/>
                <a:buChar char="•"/>
              </a:pPr>
              <a:r>
                <a:rPr lang="en-AU" sz="1800"/>
                <a:t>If someone trips the extent of the hurt can range from a bruised ego to serious injury requiring hospitalisation.  </a:t>
              </a:r>
            </a:p>
          </p:txBody>
        </p:sp>
      </p:grpSp>
      <p:sp>
        <p:nvSpPr>
          <p:cNvPr id="25" name="TextBox 24">
            <a:extLst>
              <a:ext uri="{FF2B5EF4-FFF2-40B4-BE49-F238E27FC236}">
                <a16:creationId xmlns:a16="http://schemas.microsoft.com/office/drawing/2014/main" id="{FFF41F7C-6E7D-507B-95F1-C2AD9D53187A}"/>
              </a:ext>
            </a:extLst>
          </p:cNvPr>
          <p:cNvSpPr txBox="1"/>
          <p:nvPr/>
        </p:nvSpPr>
        <p:spPr>
          <a:xfrm>
            <a:off x="16021318" y="1819504"/>
            <a:ext cx="3720344" cy="461665"/>
          </a:xfrm>
          <a:prstGeom prst="rect">
            <a:avLst/>
          </a:prstGeom>
          <a:noFill/>
        </p:spPr>
        <p:txBody>
          <a:bodyPr wrap="square" rtlCol="0">
            <a:spAutoFit/>
          </a:bodyPr>
          <a:lstStyle/>
          <a:p>
            <a:r>
              <a:rPr lang="en-AU" sz="2400" b="1"/>
              <a:t>Questions to consider</a:t>
            </a:r>
          </a:p>
        </p:txBody>
      </p:sp>
      <p:sp>
        <p:nvSpPr>
          <p:cNvPr id="27" name="TextBox 26">
            <a:extLst>
              <a:ext uri="{FF2B5EF4-FFF2-40B4-BE49-F238E27FC236}">
                <a16:creationId xmlns:a16="http://schemas.microsoft.com/office/drawing/2014/main" id="{1534E95C-C131-A7CE-03DF-C4EAECD6337B}"/>
              </a:ext>
            </a:extLst>
          </p:cNvPr>
          <p:cNvSpPr txBox="1"/>
          <p:nvPr/>
        </p:nvSpPr>
        <p:spPr>
          <a:xfrm>
            <a:off x="14040624" y="2401064"/>
            <a:ext cx="7528095" cy="7848302"/>
          </a:xfrm>
          <a:prstGeom prst="rect">
            <a:avLst/>
          </a:prstGeom>
          <a:noFill/>
        </p:spPr>
        <p:txBody>
          <a:bodyPr wrap="square">
            <a:spAutoFit/>
          </a:bodyPr>
          <a:lstStyle/>
          <a:p>
            <a:pPr marL="270011" indent="-270011">
              <a:spcBef>
                <a:spcPts val="945"/>
              </a:spcBef>
              <a:buFont typeface="Arial" panose="020B0604020202020204" pitchFamily="34" charset="0"/>
              <a:buChar char="•"/>
            </a:pPr>
            <a:r>
              <a:rPr lang="en-AU" sz="1800"/>
              <a:t>What harm are you looking to manage?</a:t>
            </a:r>
          </a:p>
          <a:p>
            <a:pPr marL="270011" indent="-270011">
              <a:spcBef>
                <a:spcPts val="945"/>
              </a:spcBef>
              <a:buFont typeface="Arial" panose="020B0604020202020204" pitchFamily="34" charset="0"/>
              <a:buChar char="•"/>
            </a:pPr>
            <a:r>
              <a:rPr lang="en-AU" sz="1800"/>
              <a:t>Who or what is creating the harm?</a:t>
            </a:r>
          </a:p>
          <a:p>
            <a:pPr marL="270011" indent="-270011">
              <a:spcBef>
                <a:spcPts val="945"/>
              </a:spcBef>
              <a:buFont typeface="Arial" panose="020B0604020202020204" pitchFamily="34" charset="0"/>
              <a:buChar char="•"/>
            </a:pPr>
            <a:r>
              <a:rPr lang="en-AU" sz="1800"/>
              <a:t>How frequent is the activity that is creating the harm?</a:t>
            </a:r>
          </a:p>
          <a:p>
            <a:pPr marL="270011" indent="-270011">
              <a:spcBef>
                <a:spcPts val="945"/>
              </a:spcBef>
              <a:buFont typeface="Arial" panose="020B0604020202020204" pitchFamily="34" charset="0"/>
              <a:buChar char="•"/>
            </a:pPr>
            <a:r>
              <a:rPr lang="en-AU" sz="1800"/>
              <a:t>Which businesses have the potential to create the harm, what is their economic significance, what size are they, who are their employees and who are their customers?</a:t>
            </a:r>
          </a:p>
          <a:p>
            <a:pPr marL="270011" indent="-270011">
              <a:spcBef>
                <a:spcPts val="945"/>
              </a:spcBef>
              <a:buFont typeface="Arial" panose="020B0604020202020204" pitchFamily="34" charset="0"/>
              <a:buChar char="•"/>
            </a:pPr>
            <a:r>
              <a:rPr lang="en-AU" sz="1800"/>
              <a:t>Is it a specific, isolated action that has the potential to cause harm or is the harm inherent in the whole activity a business undertakes?</a:t>
            </a:r>
          </a:p>
          <a:p>
            <a:pPr marL="270011" indent="-270011">
              <a:spcBef>
                <a:spcPts val="945"/>
              </a:spcBef>
              <a:buFont typeface="Arial" panose="020B0604020202020204" pitchFamily="34" charset="0"/>
              <a:buChar char="•"/>
            </a:pPr>
            <a:r>
              <a:rPr lang="en-AU" sz="1800"/>
              <a:t>What is the likelihood of the event occurring?</a:t>
            </a:r>
          </a:p>
          <a:p>
            <a:pPr marL="270011" indent="-270011">
              <a:spcBef>
                <a:spcPts val="945"/>
              </a:spcBef>
              <a:buFont typeface="Arial" panose="020B0604020202020204" pitchFamily="34" charset="0"/>
              <a:buChar char="•"/>
            </a:pPr>
            <a:r>
              <a:rPr lang="en-AU" sz="1800"/>
              <a:t>If the event occurs, what degree of harm will occur? </a:t>
            </a:r>
          </a:p>
          <a:p>
            <a:pPr marL="270011" indent="-270011">
              <a:spcBef>
                <a:spcPts val="945"/>
              </a:spcBef>
              <a:buFont typeface="Arial" panose="020B0604020202020204" pitchFamily="34" charset="0"/>
              <a:buChar char="•"/>
            </a:pPr>
            <a:r>
              <a:rPr lang="en-AU" sz="1800"/>
              <a:t>Who will experience this harm if it occurs?</a:t>
            </a:r>
          </a:p>
          <a:p>
            <a:pPr marL="270011" indent="-270011">
              <a:spcBef>
                <a:spcPts val="945"/>
              </a:spcBef>
              <a:buFont typeface="Arial" panose="020B0604020202020204" pitchFamily="34" charset="0"/>
              <a:buChar char="•"/>
            </a:pPr>
            <a:r>
              <a:rPr lang="en-AU" sz="1800"/>
              <a:t>How effective will the approach I’ve taken be in managing the expected outcome?</a:t>
            </a:r>
          </a:p>
          <a:p>
            <a:pPr marL="270011" indent="-270011">
              <a:spcBef>
                <a:spcPts val="945"/>
              </a:spcBef>
              <a:buFont typeface="Arial" panose="020B0604020202020204" pitchFamily="34" charset="0"/>
              <a:buChar char="•"/>
            </a:pPr>
            <a:r>
              <a:rPr lang="en-AU" sz="1800"/>
              <a:t>What are the costs to council, including the cost of ensuring compliance?</a:t>
            </a:r>
          </a:p>
          <a:p>
            <a:pPr marL="270011" indent="-270011">
              <a:spcBef>
                <a:spcPts val="945"/>
              </a:spcBef>
              <a:buFont typeface="Arial" panose="020B0604020202020204" pitchFamily="34" charset="0"/>
              <a:buChar char="•"/>
            </a:pPr>
            <a:r>
              <a:rPr lang="en-AU" sz="1800"/>
              <a:t>Are the costs of regulation to council more than the cost of an event occurring?</a:t>
            </a:r>
          </a:p>
          <a:p>
            <a:pPr marL="270011" indent="-270011">
              <a:spcBef>
                <a:spcPts val="945"/>
              </a:spcBef>
              <a:buFont typeface="Arial" panose="020B0604020202020204" pitchFamily="34" charset="0"/>
              <a:buChar char="•"/>
            </a:pPr>
            <a:r>
              <a:rPr lang="en-AU" sz="1800"/>
              <a:t>Am I placing my council at a disadvantage to other councils unnecessarily because the costs of business undertaking an activity in my council are higher than others?</a:t>
            </a:r>
          </a:p>
          <a:p>
            <a:pPr marL="270011" indent="-270011">
              <a:spcBef>
                <a:spcPts val="945"/>
              </a:spcBef>
              <a:buFont typeface="Arial" panose="020B0604020202020204" pitchFamily="34" charset="0"/>
              <a:buChar char="•"/>
            </a:pPr>
            <a:r>
              <a:rPr lang="en-AU" sz="1800"/>
              <a:t>What is the risk if my council doesn’t approve an activity before it commences?</a:t>
            </a:r>
          </a:p>
        </p:txBody>
      </p:sp>
      <p:grpSp>
        <p:nvGrpSpPr>
          <p:cNvPr id="10" name="Group 9">
            <a:extLst>
              <a:ext uri="{FF2B5EF4-FFF2-40B4-BE49-F238E27FC236}">
                <a16:creationId xmlns:a16="http://schemas.microsoft.com/office/drawing/2014/main" id="{990A266E-D96B-07BA-3E72-D614FE6EC0A6}"/>
              </a:ext>
            </a:extLst>
          </p:cNvPr>
          <p:cNvGrpSpPr/>
          <p:nvPr/>
        </p:nvGrpSpPr>
        <p:grpSpPr>
          <a:xfrm>
            <a:off x="262702" y="7743938"/>
            <a:ext cx="13692449" cy="1142921"/>
            <a:chOff x="262702" y="7560370"/>
            <a:chExt cx="13692449" cy="1142921"/>
          </a:xfrm>
        </p:grpSpPr>
        <p:sp>
          <p:nvSpPr>
            <p:cNvPr id="31" name="Rectangle 30">
              <a:extLst>
                <a:ext uri="{FF2B5EF4-FFF2-40B4-BE49-F238E27FC236}">
                  <a16:creationId xmlns:a16="http://schemas.microsoft.com/office/drawing/2014/main" id="{5272F322-7CB0-EEC6-5DEA-1C6B2197B94F}"/>
                </a:ext>
              </a:extLst>
            </p:cNvPr>
            <p:cNvSpPr/>
            <p:nvPr/>
          </p:nvSpPr>
          <p:spPr>
            <a:xfrm>
              <a:off x="262702" y="7560371"/>
              <a:ext cx="1473200" cy="749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32" name="Rectangle 31">
              <a:extLst>
                <a:ext uri="{FF2B5EF4-FFF2-40B4-BE49-F238E27FC236}">
                  <a16:creationId xmlns:a16="http://schemas.microsoft.com/office/drawing/2014/main" id="{06440297-60C2-BF3C-D9BD-D91D31A0610C}"/>
                </a:ext>
              </a:extLst>
            </p:cNvPr>
            <p:cNvSpPr/>
            <p:nvPr/>
          </p:nvSpPr>
          <p:spPr>
            <a:xfrm>
              <a:off x="897702" y="7560370"/>
              <a:ext cx="13057449" cy="114292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33" name="TextBox 32">
              <a:extLst>
                <a:ext uri="{FF2B5EF4-FFF2-40B4-BE49-F238E27FC236}">
                  <a16:creationId xmlns:a16="http://schemas.microsoft.com/office/drawing/2014/main" id="{EA75FE4B-9CA6-B902-30D2-33C5D9E7BAC0}"/>
                </a:ext>
              </a:extLst>
            </p:cNvPr>
            <p:cNvSpPr txBox="1"/>
            <p:nvPr/>
          </p:nvSpPr>
          <p:spPr>
            <a:xfrm>
              <a:off x="351602" y="7765744"/>
              <a:ext cx="457200" cy="400110"/>
            </a:xfrm>
            <a:prstGeom prst="rect">
              <a:avLst/>
            </a:prstGeom>
            <a:noFill/>
          </p:spPr>
          <p:txBody>
            <a:bodyPr wrap="square" rtlCol="0">
              <a:spAutoFit/>
            </a:bodyPr>
            <a:lstStyle/>
            <a:p>
              <a:pPr algn="ctr"/>
              <a:r>
                <a:rPr lang="en-AU" sz="2000" b="1"/>
                <a:t>4</a:t>
              </a:r>
            </a:p>
          </p:txBody>
        </p:sp>
        <p:sp>
          <p:nvSpPr>
            <p:cNvPr id="34" name="TextBox 33">
              <a:extLst>
                <a:ext uri="{FF2B5EF4-FFF2-40B4-BE49-F238E27FC236}">
                  <a16:creationId xmlns:a16="http://schemas.microsoft.com/office/drawing/2014/main" id="{6B5B2CE1-8983-00DF-B109-0C0F413228E4}"/>
                </a:ext>
              </a:extLst>
            </p:cNvPr>
            <p:cNvSpPr txBox="1"/>
            <p:nvPr/>
          </p:nvSpPr>
          <p:spPr>
            <a:xfrm>
              <a:off x="999302" y="7642633"/>
              <a:ext cx="10833100" cy="369332"/>
            </a:xfrm>
            <a:prstGeom prst="rect">
              <a:avLst/>
            </a:prstGeom>
            <a:noFill/>
          </p:spPr>
          <p:txBody>
            <a:bodyPr wrap="square">
              <a:spAutoFit/>
            </a:bodyPr>
            <a:lstStyle/>
            <a:p>
              <a:pPr>
                <a:spcBef>
                  <a:spcPts val="2835"/>
                </a:spcBef>
              </a:pPr>
              <a:r>
                <a:rPr lang="en-AU" sz="1800" b="1"/>
                <a:t>Be clear on whether the regulatory tool chosen will reduce the likelihood of an event occurring</a:t>
              </a:r>
              <a:r>
                <a:rPr lang="en-AU" sz="1800"/>
                <a:t>. </a:t>
              </a:r>
            </a:p>
          </p:txBody>
        </p:sp>
        <p:sp>
          <p:nvSpPr>
            <p:cNvPr id="35" name="TextBox 34">
              <a:extLst>
                <a:ext uri="{FF2B5EF4-FFF2-40B4-BE49-F238E27FC236}">
                  <a16:creationId xmlns:a16="http://schemas.microsoft.com/office/drawing/2014/main" id="{0E717243-D75A-BD47-E1DE-E4E37833035E}"/>
                </a:ext>
              </a:extLst>
            </p:cNvPr>
            <p:cNvSpPr txBox="1"/>
            <p:nvPr/>
          </p:nvSpPr>
          <p:spPr>
            <a:xfrm>
              <a:off x="999302" y="8038895"/>
              <a:ext cx="12798759" cy="646331"/>
            </a:xfrm>
            <a:prstGeom prst="rect">
              <a:avLst/>
            </a:prstGeom>
            <a:noFill/>
          </p:spPr>
          <p:txBody>
            <a:bodyPr wrap="square">
              <a:spAutoFit/>
            </a:bodyPr>
            <a:lstStyle/>
            <a:p>
              <a:pPr marL="270011" indent="-270011">
                <a:spcBef>
                  <a:spcPts val="945"/>
                </a:spcBef>
                <a:buFont typeface="Arial" panose="020B0604020202020204" pitchFamily="34" charset="0"/>
                <a:buChar char="•"/>
              </a:pPr>
              <a:r>
                <a:rPr lang="en-AU" sz="1800"/>
                <a:t>For example, requiring a café to obtain a permit before placing furniture outside does not prevent a customer leaving the chair across the pedestrian passage. The risk is not removed.</a:t>
              </a:r>
            </a:p>
          </p:txBody>
        </p:sp>
      </p:grpSp>
      <p:grpSp>
        <p:nvGrpSpPr>
          <p:cNvPr id="8" name="Group 7">
            <a:extLst>
              <a:ext uri="{FF2B5EF4-FFF2-40B4-BE49-F238E27FC236}">
                <a16:creationId xmlns:a16="http://schemas.microsoft.com/office/drawing/2014/main" id="{0E5CAADA-6026-982C-A735-731000A3F392}"/>
              </a:ext>
            </a:extLst>
          </p:cNvPr>
          <p:cNvGrpSpPr/>
          <p:nvPr/>
        </p:nvGrpSpPr>
        <p:grpSpPr>
          <a:xfrm>
            <a:off x="262702" y="9083968"/>
            <a:ext cx="13692449" cy="1063300"/>
            <a:chOff x="262702" y="9083968"/>
            <a:chExt cx="13692449" cy="1063300"/>
          </a:xfrm>
        </p:grpSpPr>
        <p:sp>
          <p:nvSpPr>
            <p:cNvPr id="36" name="Rectangle 35">
              <a:extLst>
                <a:ext uri="{FF2B5EF4-FFF2-40B4-BE49-F238E27FC236}">
                  <a16:creationId xmlns:a16="http://schemas.microsoft.com/office/drawing/2014/main" id="{9967EEB1-9FEA-F962-012E-F72E30689CBB}"/>
                </a:ext>
              </a:extLst>
            </p:cNvPr>
            <p:cNvSpPr/>
            <p:nvPr/>
          </p:nvSpPr>
          <p:spPr>
            <a:xfrm>
              <a:off x="262702" y="9083968"/>
              <a:ext cx="1473200" cy="7493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37" name="Rectangle 36">
              <a:extLst>
                <a:ext uri="{FF2B5EF4-FFF2-40B4-BE49-F238E27FC236}">
                  <a16:creationId xmlns:a16="http://schemas.microsoft.com/office/drawing/2014/main" id="{46F1D7FA-536D-EB68-5DE9-0AD89B621838}"/>
                </a:ext>
              </a:extLst>
            </p:cNvPr>
            <p:cNvSpPr/>
            <p:nvPr/>
          </p:nvSpPr>
          <p:spPr>
            <a:xfrm>
              <a:off x="897702" y="9083968"/>
              <a:ext cx="13057449" cy="10633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38" name="TextBox 37">
              <a:extLst>
                <a:ext uri="{FF2B5EF4-FFF2-40B4-BE49-F238E27FC236}">
                  <a16:creationId xmlns:a16="http://schemas.microsoft.com/office/drawing/2014/main" id="{010387F9-4D36-D03D-9CD7-95F105F7F5F5}"/>
                </a:ext>
              </a:extLst>
            </p:cNvPr>
            <p:cNvSpPr txBox="1"/>
            <p:nvPr/>
          </p:nvSpPr>
          <p:spPr>
            <a:xfrm>
              <a:off x="351602" y="9289341"/>
              <a:ext cx="457200" cy="400110"/>
            </a:xfrm>
            <a:prstGeom prst="rect">
              <a:avLst/>
            </a:prstGeom>
            <a:noFill/>
          </p:spPr>
          <p:txBody>
            <a:bodyPr wrap="square" rtlCol="0">
              <a:spAutoFit/>
            </a:bodyPr>
            <a:lstStyle/>
            <a:p>
              <a:pPr algn="ctr"/>
              <a:r>
                <a:rPr lang="en-AU" sz="2000" b="1"/>
                <a:t>5</a:t>
              </a:r>
            </a:p>
          </p:txBody>
        </p:sp>
        <p:sp>
          <p:nvSpPr>
            <p:cNvPr id="39" name="TextBox 38">
              <a:extLst>
                <a:ext uri="{FF2B5EF4-FFF2-40B4-BE49-F238E27FC236}">
                  <a16:creationId xmlns:a16="http://schemas.microsoft.com/office/drawing/2014/main" id="{965DE957-F9F5-38BE-ADD8-48974F26DC07}"/>
                </a:ext>
              </a:extLst>
            </p:cNvPr>
            <p:cNvSpPr txBox="1"/>
            <p:nvPr/>
          </p:nvSpPr>
          <p:spPr>
            <a:xfrm>
              <a:off x="999302" y="9166230"/>
              <a:ext cx="10833100" cy="369332"/>
            </a:xfrm>
            <a:prstGeom prst="rect">
              <a:avLst/>
            </a:prstGeom>
            <a:noFill/>
          </p:spPr>
          <p:txBody>
            <a:bodyPr wrap="square">
              <a:spAutoFit/>
            </a:bodyPr>
            <a:lstStyle/>
            <a:p>
              <a:pPr>
                <a:spcBef>
                  <a:spcPts val="2835"/>
                </a:spcBef>
              </a:pPr>
              <a:r>
                <a:rPr lang="en-AU" sz="1800" b="1"/>
                <a:t>Consider timing elements</a:t>
              </a:r>
              <a:r>
                <a:rPr lang="en-AU" sz="1800"/>
                <a:t> </a:t>
              </a:r>
            </a:p>
          </p:txBody>
        </p:sp>
        <p:sp>
          <p:nvSpPr>
            <p:cNvPr id="40" name="TextBox 39">
              <a:extLst>
                <a:ext uri="{FF2B5EF4-FFF2-40B4-BE49-F238E27FC236}">
                  <a16:creationId xmlns:a16="http://schemas.microsoft.com/office/drawing/2014/main" id="{CEE38DA3-F917-1ABB-BF7A-DBCD03CF8AA9}"/>
                </a:ext>
              </a:extLst>
            </p:cNvPr>
            <p:cNvSpPr txBox="1"/>
            <p:nvPr/>
          </p:nvSpPr>
          <p:spPr>
            <a:xfrm>
              <a:off x="999302" y="9478185"/>
              <a:ext cx="12097721" cy="646331"/>
            </a:xfrm>
            <a:prstGeom prst="rect">
              <a:avLst/>
            </a:prstGeom>
            <a:noFill/>
          </p:spPr>
          <p:txBody>
            <a:bodyPr wrap="square">
              <a:spAutoFit/>
            </a:bodyPr>
            <a:lstStyle/>
            <a:p>
              <a:pPr marL="270011" indent="-270011">
                <a:spcBef>
                  <a:spcPts val="945"/>
                </a:spcBef>
                <a:buFont typeface="Arial" panose="020B0604020202020204" pitchFamily="34" charset="0"/>
                <a:buChar char="•"/>
              </a:pPr>
              <a:r>
                <a:rPr lang="en-AU" sz="1800"/>
                <a:t>There may be activities councils regulate where the council needs to know about the activity before it starts due to the inherent risk involved</a:t>
              </a:r>
            </a:p>
          </p:txBody>
        </p:sp>
      </p:grpSp>
    </p:spTree>
    <p:extLst>
      <p:ext uri="{BB962C8B-B14F-4D97-AF65-F5344CB8AC3E}">
        <p14:creationId xmlns:p14="http://schemas.microsoft.com/office/powerpoint/2010/main" val="220248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8CD6C-71A4-339D-550A-FE193C685DE1}"/>
              </a:ext>
            </a:extLst>
          </p:cNvPr>
          <p:cNvSpPr txBox="1"/>
          <p:nvPr/>
        </p:nvSpPr>
        <p:spPr>
          <a:xfrm>
            <a:off x="12106278" y="425463"/>
            <a:ext cx="9493247" cy="1130287"/>
          </a:xfrm>
          <a:prstGeom prst="rect">
            <a:avLst/>
          </a:prstGeom>
          <a:solidFill>
            <a:srgbClr val="F2F2F2"/>
          </a:solidFill>
          <a:ln>
            <a:noFill/>
          </a:ln>
        </p:spPr>
        <p:txBody>
          <a:bodyPr wrap="square" lIns="143997" tIns="71998" rIns="143997" bIns="71998" rtlCol="0" anchor="t">
            <a:spAutoFit/>
          </a:bodyPr>
          <a:lstStyle/>
          <a:p>
            <a:r>
              <a:rPr lang="en-AU" sz="1600"/>
              <a:t>Consideration could be given to treating different businesses differently. For example, there may be a case for not requiring a large hospitality firm with a good compliance record in other council areas to get a permit before commencing an activity. In this situation, guidelines or notification may be a less costly but still effective alternative.</a:t>
            </a:r>
          </a:p>
        </p:txBody>
      </p:sp>
      <p:sp>
        <p:nvSpPr>
          <p:cNvPr id="7" name="TextBox 6">
            <a:extLst>
              <a:ext uri="{FF2B5EF4-FFF2-40B4-BE49-F238E27FC236}">
                <a16:creationId xmlns:a16="http://schemas.microsoft.com/office/drawing/2014/main" id="{0B2FE9A2-1A42-C2C1-94A4-CFE018FB4584}"/>
              </a:ext>
            </a:extLst>
          </p:cNvPr>
          <p:cNvSpPr txBox="1"/>
          <p:nvPr/>
        </p:nvSpPr>
        <p:spPr>
          <a:xfrm>
            <a:off x="0" y="-21658"/>
            <a:ext cx="9061938" cy="492443"/>
          </a:xfrm>
          <a:prstGeom prst="rect">
            <a:avLst/>
          </a:prstGeom>
          <a:solidFill>
            <a:schemeClr val="bg2"/>
          </a:solidFill>
        </p:spPr>
        <p:txBody>
          <a:bodyPr wrap="square" rtlCol="0">
            <a:spAutoFit/>
          </a:bodyPr>
          <a:lstStyle/>
          <a:p>
            <a:r>
              <a:rPr lang="en-AU" sz="2600" b="1"/>
              <a:t>A heatmap can help think through the best approach</a:t>
            </a:r>
          </a:p>
        </p:txBody>
      </p:sp>
      <p:sp>
        <p:nvSpPr>
          <p:cNvPr id="33" name="Rectangle: Rounded Corners 4">
            <a:extLst>
              <a:ext uri="{FF2B5EF4-FFF2-40B4-BE49-F238E27FC236}">
                <a16:creationId xmlns:a16="http://schemas.microsoft.com/office/drawing/2014/main" id="{5E07AAD5-FA3E-5168-65B3-CA4A472AAD74}"/>
              </a:ext>
            </a:extLst>
          </p:cNvPr>
          <p:cNvSpPr txBox="1"/>
          <p:nvPr/>
        </p:nvSpPr>
        <p:spPr>
          <a:xfrm>
            <a:off x="347405" y="8428520"/>
            <a:ext cx="11975567" cy="21874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797" tIns="156797" rIns="156797" bIns="156797" numCol="1" spcCol="1270" anchor="ctr" anchorCtr="0">
            <a:noAutofit/>
          </a:bodyPr>
          <a:lstStyle/>
          <a:p>
            <a:pPr marL="342900" indent="-342900" defTabSz="980045">
              <a:lnSpc>
                <a:spcPct val="90000"/>
              </a:lnSpc>
              <a:spcBef>
                <a:spcPct val="0"/>
              </a:spcBef>
              <a:spcAft>
                <a:spcPct val="35000"/>
              </a:spcAft>
              <a:buClr>
                <a:schemeClr val="accent1"/>
              </a:buClr>
              <a:buFont typeface="Wingdings" panose="05000000000000000000" pitchFamily="2" charset="2"/>
              <a:buChar char="ü"/>
            </a:pPr>
            <a:r>
              <a:rPr lang="en-AU" sz="1800">
                <a:solidFill>
                  <a:schemeClr val="tx1"/>
                </a:solidFill>
              </a:rPr>
              <a:t>Has your council considered alternative responses for regulating risk? </a:t>
            </a:r>
          </a:p>
          <a:p>
            <a:pPr marL="342900" indent="-342900" defTabSz="980045">
              <a:lnSpc>
                <a:spcPct val="90000"/>
              </a:lnSpc>
              <a:spcBef>
                <a:spcPct val="0"/>
              </a:spcBef>
              <a:spcAft>
                <a:spcPct val="35000"/>
              </a:spcAft>
              <a:buClr>
                <a:schemeClr val="accent1"/>
              </a:buClr>
              <a:buFont typeface="Wingdings" panose="05000000000000000000" pitchFamily="2" charset="2"/>
              <a:buChar char="ü"/>
            </a:pPr>
            <a:r>
              <a:rPr lang="en-AU" sz="1800">
                <a:solidFill>
                  <a:schemeClr val="tx1"/>
                </a:solidFill>
              </a:rPr>
              <a:t>What alternatives were considered?</a:t>
            </a:r>
          </a:p>
          <a:p>
            <a:pPr marL="342900" indent="-342900" defTabSz="980045">
              <a:lnSpc>
                <a:spcPct val="90000"/>
              </a:lnSpc>
              <a:spcBef>
                <a:spcPct val="0"/>
              </a:spcBef>
              <a:spcAft>
                <a:spcPct val="35000"/>
              </a:spcAft>
              <a:buClr>
                <a:schemeClr val="accent1"/>
              </a:buClr>
              <a:buFont typeface="Wingdings" panose="05000000000000000000" pitchFamily="2" charset="2"/>
              <a:buChar char="ü"/>
            </a:pPr>
            <a:r>
              <a:rPr lang="en-AU" sz="1800">
                <a:solidFill>
                  <a:schemeClr val="tx1"/>
                </a:solidFill>
              </a:rPr>
              <a:t>Why was the chosen response deemed the most appropriate?</a:t>
            </a:r>
          </a:p>
          <a:p>
            <a:pPr marL="342900" indent="-342900" defTabSz="980045">
              <a:lnSpc>
                <a:spcPct val="90000"/>
              </a:lnSpc>
              <a:spcBef>
                <a:spcPct val="0"/>
              </a:spcBef>
              <a:spcAft>
                <a:spcPct val="35000"/>
              </a:spcAft>
              <a:buClr>
                <a:schemeClr val="accent1"/>
              </a:buClr>
              <a:buFont typeface="Wingdings" panose="05000000000000000000" pitchFamily="2" charset="2"/>
              <a:buChar char="ü"/>
            </a:pPr>
            <a:r>
              <a:rPr lang="en-AU" sz="1800">
                <a:solidFill>
                  <a:schemeClr val="tx1"/>
                </a:solidFill>
              </a:rPr>
              <a:t>Has your council catalogued the types of businesses or individuals that currently require this permit?  </a:t>
            </a:r>
          </a:p>
          <a:p>
            <a:pPr marL="342900" indent="-342900" defTabSz="980045">
              <a:lnSpc>
                <a:spcPct val="90000"/>
              </a:lnSpc>
              <a:spcBef>
                <a:spcPct val="0"/>
              </a:spcBef>
              <a:spcAft>
                <a:spcPct val="35000"/>
              </a:spcAft>
              <a:buClr>
                <a:schemeClr val="accent1"/>
              </a:buClr>
              <a:buFont typeface="Wingdings" panose="05000000000000000000" pitchFamily="2" charset="2"/>
              <a:buChar char="ü"/>
            </a:pPr>
            <a:r>
              <a:rPr lang="en-AU" sz="1800">
                <a:solidFill>
                  <a:schemeClr val="tx1"/>
                </a:solidFill>
              </a:rPr>
              <a:t>What thresholds or exemptions were considered that could reduce the entities requiring this permit?</a:t>
            </a:r>
          </a:p>
        </p:txBody>
      </p:sp>
      <p:sp>
        <p:nvSpPr>
          <p:cNvPr id="63" name="TextBox 62">
            <a:extLst>
              <a:ext uri="{FF2B5EF4-FFF2-40B4-BE49-F238E27FC236}">
                <a16:creationId xmlns:a16="http://schemas.microsoft.com/office/drawing/2014/main" id="{FD4F36FB-FB31-5798-D40E-5C54D87C79D6}"/>
              </a:ext>
            </a:extLst>
          </p:cNvPr>
          <p:cNvSpPr txBox="1"/>
          <p:nvPr/>
        </p:nvSpPr>
        <p:spPr>
          <a:xfrm>
            <a:off x="347405" y="8263110"/>
            <a:ext cx="3661562" cy="369332"/>
          </a:xfrm>
          <a:prstGeom prst="rect">
            <a:avLst/>
          </a:prstGeom>
          <a:noFill/>
        </p:spPr>
        <p:txBody>
          <a:bodyPr wrap="square" rtlCol="0">
            <a:spAutoFit/>
          </a:bodyPr>
          <a:lstStyle/>
          <a:p>
            <a:r>
              <a:rPr lang="en-AU" sz="1800">
                <a:solidFill>
                  <a:schemeClr val="accent1"/>
                </a:solidFill>
              </a:rPr>
              <a:t>Questions to consider</a:t>
            </a:r>
          </a:p>
        </p:txBody>
      </p:sp>
      <p:grpSp>
        <p:nvGrpSpPr>
          <p:cNvPr id="19" name="Group 18">
            <a:extLst>
              <a:ext uri="{FF2B5EF4-FFF2-40B4-BE49-F238E27FC236}">
                <a16:creationId xmlns:a16="http://schemas.microsoft.com/office/drawing/2014/main" id="{51830AB7-ABB5-EE84-792C-854EDF4C2ADF}"/>
              </a:ext>
            </a:extLst>
          </p:cNvPr>
          <p:cNvGrpSpPr/>
          <p:nvPr/>
        </p:nvGrpSpPr>
        <p:grpSpPr>
          <a:xfrm>
            <a:off x="303169" y="2700565"/>
            <a:ext cx="11434402" cy="4628471"/>
            <a:chOff x="1315315" y="1855644"/>
            <a:chExt cx="11847020" cy="4628471"/>
          </a:xfrm>
        </p:grpSpPr>
        <p:sp>
          <p:nvSpPr>
            <p:cNvPr id="46" name="TextBox 45">
              <a:extLst>
                <a:ext uri="{FF2B5EF4-FFF2-40B4-BE49-F238E27FC236}">
                  <a16:creationId xmlns:a16="http://schemas.microsoft.com/office/drawing/2014/main" id="{828EB3D6-88B0-4104-1E9C-096FF1A7A2C8}"/>
                </a:ext>
              </a:extLst>
            </p:cNvPr>
            <p:cNvSpPr txBox="1"/>
            <p:nvPr/>
          </p:nvSpPr>
          <p:spPr>
            <a:xfrm>
              <a:off x="7150678" y="1855644"/>
              <a:ext cx="2766247" cy="334707"/>
            </a:xfrm>
            <a:prstGeom prst="rect">
              <a:avLst/>
            </a:prstGeom>
            <a:noFill/>
          </p:spPr>
          <p:txBody>
            <a:bodyPr wrap="square" rtlCol="0">
              <a:spAutoFit/>
            </a:bodyPr>
            <a:lstStyle/>
            <a:p>
              <a:r>
                <a:rPr lang="en-AU" sz="1575"/>
                <a:t>Actual or potential harm</a:t>
              </a:r>
            </a:p>
          </p:txBody>
        </p:sp>
        <p:sp>
          <p:nvSpPr>
            <p:cNvPr id="47" name="TextBox 46">
              <a:extLst>
                <a:ext uri="{FF2B5EF4-FFF2-40B4-BE49-F238E27FC236}">
                  <a16:creationId xmlns:a16="http://schemas.microsoft.com/office/drawing/2014/main" id="{4EB03146-2A71-AE3E-30F0-DBE38237A51D}"/>
                </a:ext>
              </a:extLst>
            </p:cNvPr>
            <p:cNvSpPr txBox="1"/>
            <p:nvPr/>
          </p:nvSpPr>
          <p:spPr>
            <a:xfrm rot="16200000">
              <a:off x="-752092" y="4082001"/>
              <a:ext cx="4469521" cy="334707"/>
            </a:xfrm>
            <a:prstGeom prst="rect">
              <a:avLst/>
            </a:prstGeom>
            <a:noFill/>
          </p:spPr>
          <p:txBody>
            <a:bodyPr wrap="square" rtlCol="0">
              <a:spAutoFit/>
            </a:bodyPr>
            <a:lstStyle/>
            <a:p>
              <a:r>
                <a:rPr lang="en-AU" sz="1575"/>
                <a:t>Level of confidence of outcome occurring</a:t>
              </a:r>
            </a:p>
          </p:txBody>
        </p:sp>
        <p:grpSp>
          <p:nvGrpSpPr>
            <p:cNvPr id="18" name="Group 17">
              <a:extLst>
                <a:ext uri="{FF2B5EF4-FFF2-40B4-BE49-F238E27FC236}">
                  <a16:creationId xmlns:a16="http://schemas.microsoft.com/office/drawing/2014/main" id="{E1F0D90C-78B7-015F-BAF3-584DA203C531}"/>
                </a:ext>
              </a:extLst>
            </p:cNvPr>
            <p:cNvGrpSpPr/>
            <p:nvPr/>
          </p:nvGrpSpPr>
          <p:grpSpPr>
            <a:xfrm>
              <a:off x="1779261" y="2340567"/>
              <a:ext cx="11383074" cy="4097128"/>
              <a:chOff x="1779261" y="2340567"/>
              <a:chExt cx="11383074" cy="4097128"/>
            </a:xfrm>
          </p:grpSpPr>
          <p:sp>
            <p:nvSpPr>
              <p:cNvPr id="6" name="Rectangle 5">
                <a:extLst>
                  <a:ext uri="{FF2B5EF4-FFF2-40B4-BE49-F238E27FC236}">
                    <a16:creationId xmlns:a16="http://schemas.microsoft.com/office/drawing/2014/main" id="{F3576F0F-C95B-01B9-D572-C6A33739E632}"/>
                  </a:ext>
                </a:extLst>
              </p:cNvPr>
              <p:cNvSpPr/>
              <p:nvPr/>
            </p:nvSpPr>
            <p:spPr>
              <a:xfrm>
                <a:off x="5673735" y="2346597"/>
                <a:ext cx="1817736" cy="7395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Minor</a:t>
                </a:r>
              </a:p>
            </p:txBody>
          </p:sp>
          <p:sp>
            <p:nvSpPr>
              <p:cNvPr id="11" name="Rectangle 10">
                <a:extLst>
                  <a:ext uri="{FF2B5EF4-FFF2-40B4-BE49-F238E27FC236}">
                    <a16:creationId xmlns:a16="http://schemas.microsoft.com/office/drawing/2014/main" id="{BE6CED23-5EB6-607D-08E7-59172C6AD557}"/>
                  </a:ext>
                </a:extLst>
              </p:cNvPr>
              <p:cNvSpPr/>
              <p:nvPr/>
            </p:nvSpPr>
            <p:spPr>
              <a:xfrm>
                <a:off x="9463287" y="2340567"/>
                <a:ext cx="1817736" cy="7395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Major</a:t>
                </a:r>
              </a:p>
            </p:txBody>
          </p:sp>
          <p:sp>
            <p:nvSpPr>
              <p:cNvPr id="12" name="Rectangle 11">
                <a:extLst>
                  <a:ext uri="{FF2B5EF4-FFF2-40B4-BE49-F238E27FC236}">
                    <a16:creationId xmlns:a16="http://schemas.microsoft.com/office/drawing/2014/main" id="{2A53B94E-8F3B-8137-55AB-69033B14E721}"/>
                  </a:ext>
                </a:extLst>
              </p:cNvPr>
              <p:cNvSpPr/>
              <p:nvPr/>
            </p:nvSpPr>
            <p:spPr>
              <a:xfrm>
                <a:off x="7560900" y="2346597"/>
                <a:ext cx="1817736" cy="7395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Moderate</a:t>
                </a:r>
              </a:p>
            </p:txBody>
          </p:sp>
          <p:sp>
            <p:nvSpPr>
              <p:cNvPr id="13" name="Rectangle 12">
                <a:extLst>
                  <a:ext uri="{FF2B5EF4-FFF2-40B4-BE49-F238E27FC236}">
                    <a16:creationId xmlns:a16="http://schemas.microsoft.com/office/drawing/2014/main" id="{C79783E6-A20E-1BB6-F6CB-CFE57F3A0F98}"/>
                  </a:ext>
                </a:extLst>
              </p:cNvPr>
              <p:cNvSpPr/>
              <p:nvPr/>
            </p:nvSpPr>
            <p:spPr>
              <a:xfrm>
                <a:off x="1799486" y="3113340"/>
                <a:ext cx="1817736" cy="78440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Almost certain</a:t>
                </a:r>
              </a:p>
            </p:txBody>
          </p:sp>
          <p:sp>
            <p:nvSpPr>
              <p:cNvPr id="14" name="Rectangle 13">
                <a:extLst>
                  <a:ext uri="{FF2B5EF4-FFF2-40B4-BE49-F238E27FC236}">
                    <a16:creationId xmlns:a16="http://schemas.microsoft.com/office/drawing/2014/main" id="{F5953BBD-9F35-C289-FE94-78B8BD165EBB}"/>
                  </a:ext>
                </a:extLst>
              </p:cNvPr>
              <p:cNvSpPr/>
              <p:nvPr/>
            </p:nvSpPr>
            <p:spPr>
              <a:xfrm>
                <a:off x="11344599" y="2340567"/>
                <a:ext cx="1817736" cy="7395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Severe</a:t>
                </a:r>
              </a:p>
            </p:txBody>
          </p:sp>
          <p:sp>
            <p:nvSpPr>
              <p:cNvPr id="15" name="Rectangle 14">
                <a:extLst>
                  <a:ext uri="{FF2B5EF4-FFF2-40B4-BE49-F238E27FC236}">
                    <a16:creationId xmlns:a16="http://schemas.microsoft.com/office/drawing/2014/main" id="{0AD2DEF9-F6E9-FDDE-0A10-C7251C4A74C6}"/>
                  </a:ext>
                </a:extLst>
              </p:cNvPr>
              <p:cNvSpPr/>
              <p:nvPr/>
            </p:nvSpPr>
            <p:spPr>
              <a:xfrm>
                <a:off x="1799486" y="3955666"/>
                <a:ext cx="1817736" cy="78440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Probable</a:t>
                </a:r>
              </a:p>
            </p:txBody>
          </p:sp>
          <p:sp>
            <p:nvSpPr>
              <p:cNvPr id="24" name="Rectangle 23">
                <a:extLst>
                  <a:ext uri="{FF2B5EF4-FFF2-40B4-BE49-F238E27FC236}">
                    <a16:creationId xmlns:a16="http://schemas.microsoft.com/office/drawing/2014/main" id="{A53462FB-BADA-40D6-BC97-DEA012D46D7F}"/>
                  </a:ext>
                </a:extLst>
              </p:cNvPr>
              <p:cNvSpPr/>
              <p:nvPr/>
            </p:nvSpPr>
            <p:spPr>
              <a:xfrm>
                <a:off x="5670763" y="3155351"/>
                <a:ext cx="1817736" cy="784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Medium</a:t>
                </a:r>
              </a:p>
            </p:txBody>
          </p:sp>
          <p:sp>
            <p:nvSpPr>
              <p:cNvPr id="25" name="Rectangle 24">
                <a:extLst>
                  <a:ext uri="{FF2B5EF4-FFF2-40B4-BE49-F238E27FC236}">
                    <a16:creationId xmlns:a16="http://schemas.microsoft.com/office/drawing/2014/main" id="{6519965E-EEA3-9247-C4EE-D43ACDFE6D9E}"/>
                  </a:ext>
                </a:extLst>
              </p:cNvPr>
              <p:cNvSpPr/>
              <p:nvPr/>
            </p:nvSpPr>
            <p:spPr>
              <a:xfrm>
                <a:off x="5670763" y="3985704"/>
                <a:ext cx="1817736" cy="784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Medium</a:t>
                </a:r>
              </a:p>
            </p:txBody>
          </p:sp>
          <p:sp>
            <p:nvSpPr>
              <p:cNvPr id="28" name="Rectangle 27">
                <a:extLst>
                  <a:ext uri="{FF2B5EF4-FFF2-40B4-BE49-F238E27FC236}">
                    <a16:creationId xmlns:a16="http://schemas.microsoft.com/office/drawing/2014/main" id="{52A42F1E-0C90-2241-DF37-B77E3510568C}"/>
                  </a:ext>
                </a:extLst>
              </p:cNvPr>
              <p:cNvSpPr/>
              <p:nvPr/>
            </p:nvSpPr>
            <p:spPr>
              <a:xfrm>
                <a:off x="7560900" y="3141229"/>
                <a:ext cx="1817736" cy="784402"/>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High</a:t>
                </a:r>
              </a:p>
            </p:txBody>
          </p:sp>
          <p:sp>
            <p:nvSpPr>
              <p:cNvPr id="29" name="Rectangle 28">
                <a:extLst>
                  <a:ext uri="{FF2B5EF4-FFF2-40B4-BE49-F238E27FC236}">
                    <a16:creationId xmlns:a16="http://schemas.microsoft.com/office/drawing/2014/main" id="{DC26433F-C45B-55AD-6723-559174E5F3C6}"/>
                  </a:ext>
                </a:extLst>
              </p:cNvPr>
              <p:cNvSpPr/>
              <p:nvPr/>
            </p:nvSpPr>
            <p:spPr>
              <a:xfrm>
                <a:off x="7560900" y="3993617"/>
                <a:ext cx="1817736" cy="784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Medium</a:t>
                </a:r>
              </a:p>
            </p:txBody>
          </p:sp>
          <p:sp>
            <p:nvSpPr>
              <p:cNvPr id="36" name="Rectangle 35">
                <a:extLst>
                  <a:ext uri="{FF2B5EF4-FFF2-40B4-BE49-F238E27FC236}">
                    <a16:creationId xmlns:a16="http://schemas.microsoft.com/office/drawing/2014/main" id="{D6E31FB2-519D-7625-0E30-E5CD7EECA507}"/>
                  </a:ext>
                </a:extLst>
              </p:cNvPr>
              <p:cNvSpPr/>
              <p:nvPr/>
            </p:nvSpPr>
            <p:spPr>
              <a:xfrm>
                <a:off x="9463287" y="3134521"/>
                <a:ext cx="1817736" cy="78440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Severe</a:t>
                </a:r>
              </a:p>
            </p:txBody>
          </p:sp>
          <p:sp>
            <p:nvSpPr>
              <p:cNvPr id="37" name="Rectangle 36">
                <a:extLst>
                  <a:ext uri="{FF2B5EF4-FFF2-40B4-BE49-F238E27FC236}">
                    <a16:creationId xmlns:a16="http://schemas.microsoft.com/office/drawing/2014/main" id="{55078F98-1AB6-A74D-6367-E303DAC99A9B}"/>
                  </a:ext>
                </a:extLst>
              </p:cNvPr>
              <p:cNvSpPr/>
              <p:nvPr/>
            </p:nvSpPr>
            <p:spPr>
              <a:xfrm>
                <a:off x="9453292" y="3977544"/>
                <a:ext cx="1817736" cy="784402"/>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High</a:t>
                </a:r>
              </a:p>
            </p:txBody>
          </p:sp>
          <p:sp>
            <p:nvSpPr>
              <p:cNvPr id="40" name="Rectangle 39">
                <a:extLst>
                  <a:ext uri="{FF2B5EF4-FFF2-40B4-BE49-F238E27FC236}">
                    <a16:creationId xmlns:a16="http://schemas.microsoft.com/office/drawing/2014/main" id="{679E2E1D-E76F-BFE0-3199-B09298554639}"/>
                  </a:ext>
                </a:extLst>
              </p:cNvPr>
              <p:cNvSpPr/>
              <p:nvPr/>
            </p:nvSpPr>
            <p:spPr>
              <a:xfrm>
                <a:off x="11344599" y="3141229"/>
                <a:ext cx="1817736" cy="78440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Severe</a:t>
                </a:r>
              </a:p>
            </p:txBody>
          </p:sp>
          <p:sp>
            <p:nvSpPr>
              <p:cNvPr id="41" name="Rectangle 40">
                <a:extLst>
                  <a:ext uri="{FF2B5EF4-FFF2-40B4-BE49-F238E27FC236}">
                    <a16:creationId xmlns:a16="http://schemas.microsoft.com/office/drawing/2014/main" id="{732D0FE4-E1E6-1F4A-B35C-D0092B0EA501}"/>
                  </a:ext>
                </a:extLst>
              </p:cNvPr>
              <p:cNvSpPr/>
              <p:nvPr/>
            </p:nvSpPr>
            <p:spPr>
              <a:xfrm>
                <a:off x="11344599" y="3984108"/>
                <a:ext cx="1817736" cy="78440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Severe</a:t>
                </a:r>
              </a:p>
            </p:txBody>
          </p:sp>
          <p:sp>
            <p:nvSpPr>
              <p:cNvPr id="16" name="Rectangle 15">
                <a:extLst>
                  <a:ext uri="{FF2B5EF4-FFF2-40B4-BE49-F238E27FC236}">
                    <a16:creationId xmlns:a16="http://schemas.microsoft.com/office/drawing/2014/main" id="{39042C3D-C7B9-3CA8-0290-28976E581CC3}"/>
                  </a:ext>
                </a:extLst>
              </p:cNvPr>
              <p:cNvSpPr/>
              <p:nvPr/>
            </p:nvSpPr>
            <p:spPr>
              <a:xfrm>
                <a:off x="1799486" y="4780445"/>
                <a:ext cx="1817736" cy="78440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Small chance</a:t>
                </a:r>
              </a:p>
            </p:txBody>
          </p:sp>
          <p:sp>
            <p:nvSpPr>
              <p:cNvPr id="23" name="Rectangle 22">
                <a:extLst>
                  <a:ext uri="{FF2B5EF4-FFF2-40B4-BE49-F238E27FC236}">
                    <a16:creationId xmlns:a16="http://schemas.microsoft.com/office/drawing/2014/main" id="{D3EFA62A-2613-A6D3-7FBD-E3757D3D8594}"/>
                  </a:ext>
                </a:extLst>
              </p:cNvPr>
              <p:cNvSpPr/>
              <p:nvPr/>
            </p:nvSpPr>
            <p:spPr>
              <a:xfrm>
                <a:off x="1779261" y="5622770"/>
                <a:ext cx="1817736" cy="78440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Unlikely</a:t>
                </a:r>
              </a:p>
            </p:txBody>
          </p:sp>
          <p:sp>
            <p:nvSpPr>
              <p:cNvPr id="26" name="Rectangle 25">
                <a:extLst>
                  <a:ext uri="{FF2B5EF4-FFF2-40B4-BE49-F238E27FC236}">
                    <a16:creationId xmlns:a16="http://schemas.microsoft.com/office/drawing/2014/main" id="{945BFB19-64D5-7D32-561C-7D815C3143AD}"/>
                  </a:ext>
                </a:extLst>
              </p:cNvPr>
              <p:cNvSpPr/>
              <p:nvPr/>
            </p:nvSpPr>
            <p:spPr>
              <a:xfrm>
                <a:off x="5670763" y="4822456"/>
                <a:ext cx="1817736" cy="784402"/>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Low</a:t>
                </a:r>
              </a:p>
            </p:txBody>
          </p:sp>
          <p:sp>
            <p:nvSpPr>
              <p:cNvPr id="27" name="Rectangle 26">
                <a:extLst>
                  <a:ext uri="{FF2B5EF4-FFF2-40B4-BE49-F238E27FC236}">
                    <a16:creationId xmlns:a16="http://schemas.microsoft.com/office/drawing/2014/main" id="{FD15B6DD-7646-3A3E-6971-804D33BC06BE}"/>
                  </a:ext>
                </a:extLst>
              </p:cNvPr>
              <p:cNvSpPr/>
              <p:nvPr/>
            </p:nvSpPr>
            <p:spPr>
              <a:xfrm>
                <a:off x="5670763" y="5646643"/>
                <a:ext cx="1817736" cy="784402"/>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Low</a:t>
                </a:r>
              </a:p>
            </p:txBody>
          </p:sp>
          <p:sp>
            <p:nvSpPr>
              <p:cNvPr id="30" name="Rectangle 29">
                <a:extLst>
                  <a:ext uri="{FF2B5EF4-FFF2-40B4-BE49-F238E27FC236}">
                    <a16:creationId xmlns:a16="http://schemas.microsoft.com/office/drawing/2014/main" id="{3A0E02A0-345F-2528-210E-62D0CD9E6AF7}"/>
                  </a:ext>
                </a:extLst>
              </p:cNvPr>
              <p:cNvSpPr/>
              <p:nvPr/>
            </p:nvSpPr>
            <p:spPr>
              <a:xfrm>
                <a:off x="7552075" y="4822456"/>
                <a:ext cx="1817736" cy="784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Medium</a:t>
                </a:r>
              </a:p>
            </p:txBody>
          </p:sp>
          <p:sp>
            <p:nvSpPr>
              <p:cNvPr id="31" name="Rectangle 30">
                <a:extLst>
                  <a:ext uri="{FF2B5EF4-FFF2-40B4-BE49-F238E27FC236}">
                    <a16:creationId xmlns:a16="http://schemas.microsoft.com/office/drawing/2014/main" id="{A6676297-C377-A61B-7617-2CB464C2BE62}"/>
                  </a:ext>
                </a:extLst>
              </p:cNvPr>
              <p:cNvSpPr/>
              <p:nvPr/>
            </p:nvSpPr>
            <p:spPr>
              <a:xfrm>
                <a:off x="7552075" y="5638935"/>
                <a:ext cx="1817736" cy="784402"/>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Low</a:t>
                </a:r>
              </a:p>
            </p:txBody>
          </p:sp>
          <p:sp>
            <p:nvSpPr>
              <p:cNvPr id="38" name="Rectangle 37">
                <a:extLst>
                  <a:ext uri="{FF2B5EF4-FFF2-40B4-BE49-F238E27FC236}">
                    <a16:creationId xmlns:a16="http://schemas.microsoft.com/office/drawing/2014/main" id="{4A3F1C46-994D-B040-7CCD-C604B3186204}"/>
                  </a:ext>
                </a:extLst>
              </p:cNvPr>
              <p:cNvSpPr/>
              <p:nvPr/>
            </p:nvSpPr>
            <p:spPr>
              <a:xfrm>
                <a:off x="9463287" y="4820567"/>
                <a:ext cx="1817736" cy="784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Medium</a:t>
                </a:r>
              </a:p>
            </p:txBody>
          </p:sp>
          <p:sp>
            <p:nvSpPr>
              <p:cNvPr id="39" name="Rectangle 38">
                <a:extLst>
                  <a:ext uri="{FF2B5EF4-FFF2-40B4-BE49-F238E27FC236}">
                    <a16:creationId xmlns:a16="http://schemas.microsoft.com/office/drawing/2014/main" id="{D198F179-42FD-2939-A899-6D47A062D7CA}"/>
                  </a:ext>
                </a:extLst>
              </p:cNvPr>
              <p:cNvSpPr/>
              <p:nvPr/>
            </p:nvSpPr>
            <p:spPr>
              <a:xfrm>
                <a:off x="9448337" y="5638935"/>
                <a:ext cx="1817736" cy="784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Medium</a:t>
                </a:r>
              </a:p>
            </p:txBody>
          </p:sp>
          <p:sp>
            <p:nvSpPr>
              <p:cNvPr id="42" name="Rectangle 41">
                <a:extLst>
                  <a:ext uri="{FF2B5EF4-FFF2-40B4-BE49-F238E27FC236}">
                    <a16:creationId xmlns:a16="http://schemas.microsoft.com/office/drawing/2014/main" id="{37001B29-BBCC-821C-F1D6-451B51BE3D94}"/>
                  </a:ext>
                </a:extLst>
              </p:cNvPr>
              <p:cNvSpPr/>
              <p:nvPr/>
            </p:nvSpPr>
            <p:spPr>
              <a:xfrm>
                <a:off x="11344599" y="4820567"/>
                <a:ext cx="1817736" cy="784402"/>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High</a:t>
                </a:r>
              </a:p>
            </p:txBody>
          </p:sp>
          <p:sp>
            <p:nvSpPr>
              <p:cNvPr id="43" name="Rectangle 42">
                <a:extLst>
                  <a:ext uri="{FF2B5EF4-FFF2-40B4-BE49-F238E27FC236}">
                    <a16:creationId xmlns:a16="http://schemas.microsoft.com/office/drawing/2014/main" id="{72A32454-F8C6-51E2-C245-2C0A9EF6A6F8}"/>
                  </a:ext>
                </a:extLst>
              </p:cNvPr>
              <p:cNvSpPr/>
              <p:nvPr/>
            </p:nvSpPr>
            <p:spPr>
              <a:xfrm>
                <a:off x="11344599" y="5653293"/>
                <a:ext cx="1817736" cy="784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Medium</a:t>
                </a:r>
              </a:p>
            </p:txBody>
          </p:sp>
          <p:sp>
            <p:nvSpPr>
              <p:cNvPr id="3" name="Rectangle 2">
                <a:extLst>
                  <a:ext uri="{FF2B5EF4-FFF2-40B4-BE49-F238E27FC236}">
                    <a16:creationId xmlns:a16="http://schemas.microsoft.com/office/drawing/2014/main" id="{72C0B27F-CCEE-587F-E5F2-D8E4E0CD8723}"/>
                  </a:ext>
                </a:extLst>
              </p:cNvPr>
              <p:cNvSpPr/>
              <p:nvPr/>
            </p:nvSpPr>
            <p:spPr>
              <a:xfrm>
                <a:off x="3751600" y="2359823"/>
                <a:ext cx="1817736" cy="7395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Minimal</a:t>
                </a:r>
              </a:p>
            </p:txBody>
          </p:sp>
          <p:sp>
            <p:nvSpPr>
              <p:cNvPr id="4" name="Rectangle 3">
                <a:extLst>
                  <a:ext uri="{FF2B5EF4-FFF2-40B4-BE49-F238E27FC236}">
                    <a16:creationId xmlns:a16="http://schemas.microsoft.com/office/drawing/2014/main" id="{B36E0999-19AC-BBF4-295D-C41E785C48F1}"/>
                  </a:ext>
                </a:extLst>
              </p:cNvPr>
              <p:cNvSpPr/>
              <p:nvPr/>
            </p:nvSpPr>
            <p:spPr>
              <a:xfrm>
                <a:off x="3746461" y="3143793"/>
                <a:ext cx="1817736" cy="784402"/>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Low</a:t>
                </a:r>
              </a:p>
            </p:txBody>
          </p:sp>
          <p:sp>
            <p:nvSpPr>
              <p:cNvPr id="5" name="Rectangle 4">
                <a:extLst>
                  <a:ext uri="{FF2B5EF4-FFF2-40B4-BE49-F238E27FC236}">
                    <a16:creationId xmlns:a16="http://schemas.microsoft.com/office/drawing/2014/main" id="{E0AB7BD4-0720-9E24-6ECF-2BDEE1900324}"/>
                  </a:ext>
                </a:extLst>
              </p:cNvPr>
              <p:cNvSpPr/>
              <p:nvPr/>
            </p:nvSpPr>
            <p:spPr>
              <a:xfrm>
                <a:off x="3746461" y="3993617"/>
                <a:ext cx="1817736" cy="784402"/>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Low</a:t>
                </a:r>
              </a:p>
            </p:txBody>
          </p:sp>
          <p:sp>
            <p:nvSpPr>
              <p:cNvPr id="8" name="Rectangle 7">
                <a:extLst>
                  <a:ext uri="{FF2B5EF4-FFF2-40B4-BE49-F238E27FC236}">
                    <a16:creationId xmlns:a16="http://schemas.microsoft.com/office/drawing/2014/main" id="{F0D64F89-DA79-6095-70F0-33AEF88C4B69}"/>
                  </a:ext>
                </a:extLst>
              </p:cNvPr>
              <p:cNvSpPr/>
              <p:nvPr/>
            </p:nvSpPr>
            <p:spPr>
              <a:xfrm>
                <a:off x="3735124" y="4820567"/>
                <a:ext cx="1817736" cy="784402"/>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Low</a:t>
                </a:r>
              </a:p>
            </p:txBody>
          </p:sp>
          <p:sp>
            <p:nvSpPr>
              <p:cNvPr id="17" name="Rectangle 16">
                <a:extLst>
                  <a:ext uri="{FF2B5EF4-FFF2-40B4-BE49-F238E27FC236}">
                    <a16:creationId xmlns:a16="http://schemas.microsoft.com/office/drawing/2014/main" id="{A89479AC-515F-A8DD-F006-8015B9F22E0E}"/>
                  </a:ext>
                </a:extLst>
              </p:cNvPr>
              <p:cNvSpPr/>
              <p:nvPr/>
            </p:nvSpPr>
            <p:spPr>
              <a:xfrm>
                <a:off x="3742627" y="5646643"/>
                <a:ext cx="1817736" cy="784402"/>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575">
                    <a:solidFill>
                      <a:schemeClr val="bg1"/>
                    </a:solidFill>
                  </a:rPr>
                  <a:t>Low</a:t>
                </a:r>
              </a:p>
            </p:txBody>
          </p:sp>
        </p:grpSp>
      </p:grpSp>
      <p:sp>
        <p:nvSpPr>
          <p:cNvPr id="2" name="Rectangle 1">
            <a:extLst>
              <a:ext uri="{FF2B5EF4-FFF2-40B4-BE49-F238E27FC236}">
                <a16:creationId xmlns:a16="http://schemas.microsoft.com/office/drawing/2014/main" id="{5A98C044-4746-A689-997B-B351FCA5D041}"/>
              </a:ext>
            </a:extLst>
          </p:cNvPr>
          <p:cNvSpPr/>
          <p:nvPr/>
        </p:nvSpPr>
        <p:spPr>
          <a:xfrm>
            <a:off x="12106278" y="1999274"/>
            <a:ext cx="9503095" cy="546324"/>
          </a:xfrm>
          <a:prstGeom prst="rect">
            <a:avLst/>
          </a:prstGeom>
          <a:solidFill>
            <a:srgbClr val="D1D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chemeClr val="tx1"/>
                </a:solidFill>
              </a:rPr>
              <a:t>Worked examples</a:t>
            </a:r>
          </a:p>
        </p:txBody>
      </p:sp>
      <p:sp>
        <p:nvSpPr>
          <p:cNvPr id="10" name="Rectangle 9">
            <a:extLst>
              <a:ext uri="{FF2B5EF4-FFF2-40B4-BE49-F238E27FC236}">
                <a16:creationId xmlns:a16="http://schemas.microsoft.com/office/drawing/2014/main" id="{14B46E61-D02A-780A-0783-7018442A1435}"/>
              </a:ext>
            </a:extLst>
          </p:cNvPr>
          <p:cNvSpPr/>
          <p:nvPr/>
        </p:nvSpPr>
        <p:spPr>
          <a:xfrm>
            <a:off x="12109931" y="2545597"/>
            <a:ext cx="9503095" cy="82541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B5FFF70D-0A2C-2DA9-9AA1-597BC5C563AD}"/>
              </a:ext>
            </a:extLst>
          </p:cNvPr>
          <p:cNvSpPr txBox="1"/>
          <p:nvPr/>
        </p:nvSpPr>
        <p:spPr>
          <a:xfrm>
            <a:off x="12219277" y="2827237"/>
            <a:ext cx="4967592" cy="6740307"/>
          </a:xfrm>
          <a:prstGeom prst="rect">
            <a:avLst/>
          </a:prstGeom>
          <a:noFill/>
        </p:spPr>
        <p:txBody>
          <a:bodyPr wrap="square" rtlCol="0">
            <a:spAutoFit/>
          </a:bodyPr>
          <a:lstStyle/>
          <a:p>
            <a:r>
              <a:rPr lang="en-AU" sz="1800" b="1"/>
              <a:t>Example 1 – Notification is the best option</a:t>
            </a:r>
          </a:p>
          <a:p>
            <a:endParaRPr lang="en-AU" sz="1800" b="1"/>
          </a:p>
          <a:p>
            <a:r>
              <a:rPr lang="en-AU" sz="1800"/>
              <a:t>Council is considering what the appropriate regulatory model for </a:t>
            </a:r>
            <a:r>
              <a:rPr lang="en-AU" sz="1800" b="1"/>
              <a:t>footpath trading </a:t>
            </a:r>
            <a:r>
              <a:rPr lang="en-AU" sz="1800"/>
              <a:t>is. The potential harm of inappropriately placed items is inconvenience or harm to pedestrians. The likelihood of harms is small if businesses follow the requirements stipulated by council. Many businesses in Victoria have goods on the pavement and no trouble is caused.  Council would rather not spend the time assessing individual applications for footpath trading. Council also does not wish to make businesses wait before starting. Footpath trading is also an activity that is standardised in nature, so is amenable to being regulated by description, without any council discretion required. However, the council would like to know who is engaging in footpath trading, to target their compliance enforcement. </a:t>
            </a:r>
            <a:r>
              <a:rPr lang="en-AU" sz="1800" b="1"/>
              <a:t>Council therefore decides that notification is the best option</a:t>
            </a:r>
            <a:r>
              <a:rPr lang="en-AU" sz="1800"/>
              <a:t>.</a:t>
            </a:r>
          </a:p>
        </p:txBody>
      </p:sp>
      <p:sp>
        <p:nvSpPr>
          <p:cNvPr id="21" name="TextBox 20">
            <a:extLst>
              <a:ext uri="{FF2B5EF4-FFF2-40B4-BE49-F238E27FC236}">
                <a16:creationId xmlns:a16="http://schemas.microsoft.com/office/drawing/2014/main" id="{89E18957-9D8E-FC93-D4C9-4C94193F412F}"/>
              </a:ext>
            </a:extLst>
          </p:cNvPr>
          <p:cNvSpPr txBox="1"/>
          <p:nvPr/>
        </p:nvSpPr>
        <p:spPr>
          <a:xfrm>
            <a:off x="17332390" y="2824188"/>
            <a:ext cx="4243973" cy="7848302"/>
          </a:xfrm>
          <a:prstGeom prst="rect">
            <a:avLst/>
          </a:prstGeom>
          <a:noFill/>
        </p:spPr>
        <p:txBody>
          <a:bodyPr wrap="square" rtlCol="0">
            <a:spAutoFit/>
          </a:bodyPr>
          <a:lstStyle/>
          <a:p>
            <a:r>
              <a:rPr lang="en-AU" sz="1800" b="1"/>
              <a:t>Example 2 – Automatic permitting is preferable</a:t>
            </a:r>
          </a:p>
          <a:p>
            <a:endParaRPr lang="en-AU" sz="1800" b="1"/>
          </a:p>
          <a:p>
            <a:r>
              <a:rPr lang="en-AU" sz="1800"/>
              <a:t>Council is considering what is the appropriate regulatory model for use of </a:t>
            </a:r>
            <a:r>
              <a:rPr lang="en-AU" sz="1800" b="1"/>
              <a:t>skip bins</a:t>
            </a:r>
            <a:r>
              <a:rPr lang="en-AU" sz="1800"/>
              <a:t>.  These are large objects, often placed on roads in parking bays. Poorly placed skip bins have the risk of inconveniencing road users or causing an accident. However, many skip bins are used each year without any harms resulting. Council would rather not spend the time assessing individual applications for footpath trading. Council also does not wish to make businesses wait before starting. Council would like to receive specific information from the business (such as insurance details) and would like to give approval for the current skip bin usage only. Council thus considers a permit to be suitable and decides using an </a:t>
            </a:r>
            <a:r>
              <a:rPr lang="en-AU" sz="1800" b="1"/>
              <a:t>automatic permitting</a:t>
            </a:r>
            <a:r>
              <a:rPr lang="en-AU" sz="1800"/>
              <a:t> system has the lowest cost on businesses and council.  </a:t>
            </a:r>
          </a:p>
        </p:txBody>
      </p:sp>
      <p:sp>
        <p:nvSpPr>
          <p:cNvPr id="22" name="TextBox 21">
            <a:extLst>
              <a:ext uri="{FF2B5EF4-FFF2-40B4-BE49-F238E27FC236}">
                <a16:creationId xmlns:a16="http://schemas.microsoft.com/office/drawing/2014/main" id="{0CF1BB42-DEEE-D1A6-C1D3-7700953D385A}"/>
              </a:ext>
            </a:extLst>
          </p:cNvPr>
          <p:cNvSpPr txBox="1"/>
          <p:nvPr/>
        </p:nvSpPr>
        <p:spPr>
          <a:xfrm>
            <a:off x="259258" y="611201"/>
            <a:ext cx="11975567" cy="1938992"/>
          </a:xfrm>
          <a:prstGeom prst="rect">
            <a:avLst/>
          </a:prstGeom>
          <a:noFill/>
        </p:spPr>
        <p:txBody>
          <a:bodyPr wrap="square" rtlCol="0">
            <a:spAutoFit/>
          </a:bodyPr>
          <a:lstStyle/>
          <a:p>
            <a:r>
              <a:rPr lang="en-AU" sz="2000"/>
              <a:t>To determine the right regulatory intervention to use:</a:t>
            </a:r>
          </a:p>
          <a:p>
            <a:pPr marL="342900" indent="-342900">
              <a:buFont typeface="Arial" panose="020B0604020202020204" pitchFamily="34" charset="0"/>
              <a:buChar char="•"/>
            </a:pPr>
            <a:r>
              <a:rPr lang="en-AU" sz="2000"/>
              <a:t>Consider the likelihood of an event occurring, and </a:t>
            </a:r>
          </a:p>
          <a:p>
            <a:pPr marL="342900" indent="-342900">
              <a:buFont typeface="Arial" panose="020B0604020202020204" pitchFamily="34" charset="0"/>
              <a:buChar char="•"/>
            </a:pPr>
            <a:r>
              <a:rPr lang="en-AU" sz="2000"/>
              <a:t>The scale of harm that results. </a:t>
            </a:r>
          </a:p>
          <a:p>
            <a:endParaRPr lang="en-AU" sz="2000"/>
          </a:p>
          <a:p>
            <a:r>
              <a:rPr lang="en-AU" sz="2000"/>
              <a:t>Permitting will be more preferable the higher the level of confidence of an outcome occurring and the more significant the harm that transpires as a result. </a:t>
            </a:r>
          </a:p>
        </p:txBody>
      </p:sp>
      <p:sp>
        <p:nvSpPr>
          <p:cNvPr id="35" name="TextBox 34">
            <a:extLst>
              <a:ext uri="{FF2B5EF4-FFF2-40B4-BE49-F238E27FC236}">
                <a16:creationId xmlns:a16="http://schemas.microsoft.com/office/drawing/2014/main" id="{D5508769-0860-5412-0456-AB365211D15C}"/>
              </a:ext>
            </a:extLst>
          </p:cNvPr>
          <p:cNvSpPr txBox="1"/>
          <p:nvPr/>
        </p:nvSpPr>
        <p:spPr>
          <a:xfrm>
            <a:off x="259258" y="7611407"/>
            <a:ext cx="11847021" cy="369332"/>
          </a:xfrm>
          <a:prstGeom prst="rect">
            <a:avLst/>
          </a:prstGeom>
          <a:noFill/>
        </p:spPr>
        <p:txBody>
          <a:bodyPr wrap="square" rtlCol="0">
            <a:spAutoFit/>
          </a:bodyPr>
          <a:lstStyle/>
          <a:p>
            <a:r>
              <a:rPr lang="en-AU" sz="1800"/>
              <a:t>The more interventionist the regulatory tool used the higher is the cost to businesses and councils.</a:t>
            </a:r>
          </a:p>
        </p:txBody>
      </p:sp>
    </p:spTree>
    <p:extLst>
      <p:ext uri="{BB962C8B-B14F-4D97-AF65-F5344CB8AC3E}">
        <p14:creationId xmlns:p14="http://schemas.microsoft.com/office/powerpoint/2010/main" val="413884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752F2C-1248-AB24-C8BA-570292FD8A4E}"/>
              </a:ext>
            </a:extLst>
          </p:cNvPr>
          <p:cNvSpPr txBox="1"/>
          <p:nvPr/>
        </p:nvSpPr>
        <p:spPr>
          <a:xfrm>
            <a:off x="9814933" y="5603156"/>
            <a:ext cx="5195295" cy="1200329"/>
          </a:xfrm>
          <a:prstGeom prst="rect">
            <a:avLst/>
          </a:prstGeom>
          <a:noFill/>
        </p:spPr>
        <p:txBody>
          <a:bodyPr wrap="square">
            <a:spAutoFit/>
          </a:bodyPr>
          <a:lstStyle/>
          <a:p>
            <a:r>
              <a:rPr lang="en-AU" sz="2400">
                <a:solidFill>
                  <a:schemeClr val="accent1"/>
                </a:solidFill>
              </a:rPr>
              <a:t>Councils are encouraged to use these guides as templates for their own laws</a:t>
            </a:r>
            <a:endParaRPr lang="en-AU" sz="2400"/>
          </a:p>
        </p:txBody>
      </p:sp>
      <p:sp>
        <p:nvSpPr>
          <p:cNvPr id="2" name="TextBox 1">
            <a:extLst>
              <a:ext uri="{FF2B5EF4-FFF2-40B4-BE49-F238E27FC236}">
                <a16:creationId xmlns:a16="http://schemas.microsoft.com/office/drawing/2014/main" id="{502C1E4E-8A25-9D9C-B775-D12C503C197D}"/>
              </a:ext>
            </a:extLst>
          </p:cNvPr>
          <p:cNvSpPr txBox="1"/>
          <p:nvPr/>
        </p:nvSpPr>
        <p:spPr>
          <a:xfrm>
            <a:off x="0" y="0"/>
            <a:ext cx="10156874" cy="492369"/>
          </a:xfrm>
          <a:prstGeom prst="rect">
            <a:avLst/>
          </a:prstGeom>
          <a:solidFill>
            <a:schemeClr val="bg2"/>
          </a:solidFill>
        </p:spPr>
        <p:txBody>
          <a:bodyPr wrap="square" rtlCol="0">
            <a:spAutoFit/>
          </a:bodyPr>
          <a:lstStyle/>
          <a:p>
            <a:r>
              <a:rPr lang="en-AU" sz="2600" b="1"/>
              <a:t>Streamlining and harmonising requirements across councils</a:t>
            </a:r>
          </a:p>
        </p:txBody>
      </p:sp>
      <p:sp>
        <p:nvSpPr>
          <p:cNvPr id="3" name="TextBox 2">
            <a:extLst>
              <a:ext uri="{FF2B5EF4-FFF2-40B4-BE49-F238E27FC236}">
                <a16:creationId xmlns:a16="http://schemas.microsoft.com/office/drawing/2014/main" id="{4E3E1BB6-1AFE-4565-3066-8DA95D7A707D}"/>
              </a:ext>
            </a:extLst>
          </p:cNvPr>
          <p:cNvSpPr txBox="1"/>
          <p:nvPr/>
        </p:nvSpPr>
        <p:spPr>
          <a:xfrm>
            <a:off x="15212291" y="0"/>
            <a:ext cx="6387234" cy="2062103"/>
          </a:xfrm>
          <a:prstGeom prst="rect">
            <a:avLst/>
          </a:prstGeom>
          <a:solidFill>
            <a:srgbClr val="F2F2F2"/>
          </a:solidFill>
        </p:spPr>
        <p:txBody>
          <a:bodyPr wrap="square" rtlCol="0">
            <a:spAutoFit/>
          </a:bodyPr>
          <a:lstStyle/>
          <a:p>
            <a:r>
              <a:rPr lang="en-AU" sz="2200" i="1">
                <a:solidFill>
                  <a:schemeClr val="tx1"/>
                </a:solidFill>
              </a:rPr>
              <a:t>In one council you might need asset protection for the whole block and then over the next street in a different council you don't need it - it is hard to understand.</a:t>
            </a:r>
          </a:p>
          <a:p>
            <a:endParaRPr lang="en-AU" sz="2000" i="1">
              <a:solidFill>
                <a:schemeClr val="tx1"/>
              </a:solidFill>
            </a:endParaRPr>
          </a:p>
          <a:p>
            <a:pPr algn="r"/>
            <a:r>
              <a:rPr lang="en-AU" sz="2000">
                <a:solidFill>
                  <a:schemeClr val="tx1"/>
                </a:solidFill>
              </a:rPr>
              <a:t>- Industry Association</a:t>
            </a:r>
          </a:p>
        </p:txBody>
      </p:sp>
      <p:sp>
        <p:nvSpPr>
          <p:cNvPr id="5" name="TextBox 4">
            <a:extLst>
              <a:ext uri="{FF2B5EF4-FFF2-40B4-BE49-F238E27FC236}">
                <a16:creationId xmlns:a16="http://schemas.microsoft.com/office/drawing/2014/main" id="{6C218C04-1912-8EBE-45D4-50D439E47752}"/>
              </a:ext>
            </a:extLst>
          </p:cNvPr>
          <p:cNvSpPr txBox="1"/>
          <p:nvPr/>
        </p:nvSpPr>
        <p:spPr>
          <a:xfrm>
            <a:off x="15310765" y="3982368"/>
            <a:ext cx="6288760" cy="3046988"/>
          </a:xfrm>
          <a:prstGeom prst="rect">
            <a:avLst/>
          </a:prstGeom>
          <a:solidFill>
            <a:srgbClr val="F2F2F2"/>
          </a:solidFill>
        </p:spPr>
        <p:txBody>
          <a:bodyPr wrap="square" rtlCol="0">
            <a:spAutoFit/>
          </a:bodyPr>
          <a:lstStyle/>
          <a:p>
            <a:r>
              <a:rPr lang="en-AU" sz="2400" b="0" i="1" u="none" strike="noStrike">
                <a:solidFill>
                  <a:srgbClr val="232B39"/>
                </a:solidFill>
                <a:effectLst/>
                <a:latin typeface="VIC" panose="00000500000000000000" pitchFamily="50" charset="0"/>
              </a:rPr>
              <a:t>Improving consistency across councils for permissions relating to </a:t>
            </a:r>
            <a:r>
              <a:rPr lang="en-AU" sz="2400" i="1" u="none" strike="noStrike">
                <a:solidFill>
                  <a:srgbClr val="232B39"/>
                </a:solidFill>
                <a:effectLst/>
                <a:latin typeface="VIC" panose="00000500000000000000" pitchFamily="50" charset="0"/>
              </a:rPr>
              <a:t>building and construction</a:t>
            </a:r>
            <a:r>
              <a:rPr lang="en-AU" sz="2400" b="0" i="1" u="none" strike="noStrike">
                <a:solidFill>
                  <a:srgbClr val="232B39"/>
                </a:solidFill>
                <a:effectLst/>
                <a:latin typeface="VIC" panose="00000500000000000000" pitchFamily="50" charset="0"/>
              </a:rPr>
              <a:t> working hours, site-fencing, and council asset protection could deliver an </a:t>
            </a:r>
            <a:r>
              <a:rPr lang="en-AU" sz="2400" i="1" u="none" strike="noStrike">
                <a:solidFill>
                  <a:srgbClr val="232B39"/>
                </a:solidFill>
                <a:effectLst/>
              </a:rPr>
              <a:t>annual cost saving to businesses worth between </a:t>
            </a:r>
            <a:r>
              <a:rPr lang="en-AU" sz="2400" b="1" i="1" u="none" strike="noStrike">
                <a:solidFill>
                  <a:srgbClr val="232B39"/>
                </a:solidFill>
                <a:effectLst/>
              </a:rPr>
              <a:t>$8-$17 million.</a:t>
            </a:r>
            <a:endParaRPr lang="en-AU" sz="2400" b="0" i="1" u="none" strike="noStrike">
              <a:solidFill>
                <a:srgbClr val="232B39"/>
              </a:solidFill>
              <a:effectLst/>
              <a:latin typeface="VIC" panose="00000500000000000000" pitchFamily="50" charset="0"/>
            </a:endParaRPr>
          </a:p>
          <a:p>
            <a:endParaRPr lang="en-AU" sz="1600" b="0" i="1" u="none" strike="noStrike">
              <a:solidFill>
                <a:srgbClr val="232B39"/>
              </a:solidFill>
              <a:effectLst/>
              <a:latin typeface="VIC" panose="00000500000000000000" pitchFamily="50" charset="0"/>
            </a:endParaRPr>
          </a:p>
          <a:p>
            <a:r>
              <a:rPr lang="en-AU" sz="1600" b="0" i="1" u="none" strike="noStrike">
                <a:solidFill>
                  <a:srgbClr val="232B39"/>
                </a:solidFill>
                <a:effectLst/>
                <a:latin typeface="VIC" panose="00000500000000000000" pitchFamily="50" charset="0"/>
              </a:rPr>
              <a:t>2010 VCEC </a:t>
            </a:r>
            <a:r>
              <a:rPr lang="en-AU" sz="1600" i="1"/>
              <a:t>Local Government for a Better Victoria: An Inquiry into Streamlining Local Government Regulation</a:t>
            </a:r>
            <a:endParaRPr lang="en-AU" sz="1600" b="1" i="1">
              <a:solidFill>
                <a:srgbClr val="141516"/>
              </a:solidFill>
            </a:endParaRPr>
          </a:p>
        </p:txBody>
      </p:sp>
      <p:sp>
        <p:nvSpPr>
          <p:cNvPr id="8" name="TextBox 7">
            <a:extLst>
              <a:ext uri="{FF2B5EF4-FFF2-40B4-BE49-F238E27FC236}">
                <a16:creationId xmlns:a16="http://schemas.microsoft.com/office/drawing/2014/main" id="{7F888B5B-009B-FC79-8009-661C003236FE}"/>
              </a:ext>
            </a:extLst>
          </p:cNvPr>
          <p:cNvSpPr txBox="1"/>
          <p:nvPr/>
        </p:nvSpPr>
        <p:spPr>
          <a:xfrm>
            <a:off x="295102" y="851881"/>
            <a:ext cx="14715126" cy="3416320"/>
          </a:xfrm>
          <a:prstGeom prst="rect">
            <a:avLst/>
          </a:prstGeom>
          <a:noFill/>
        </p:spPr>
        <p:txBody>
          <a:bodyPr wrap="square">
            <a:spAutoFit/>
          </a:bodyPr>
          <a:lstStyle/>
          <a:p>
            <a:r>
              <a:rPr lang="en-AU" sz="2400"/>
              <a:t>The more standardised council requirements are, the simpler they are for businesses to understand and comply with.</a:t>
            </a:r>
          </a:p>
          <a:p>
            <a:endParaRPr lang="en-AU" sz="2400"/>
          </a:p>
          <a:p>
            <a:r>
              <a:rPr lang="en-AU" sz="2400"/>
              <a:t>Many Victorian businesses operate across LGA boundaries, with at least 60 per cent of building and construction businesses interacting with multiple councils.</a:t>
            </a:r>
          </a:p>
          <a:p>
            <a:endParaRPr lang="en-AU" sz="2400"/>
          </a:p>
          <a:p>
            <a:r>
              <a:rPr lang="en-AU" sz="2400"/>
              <a:t>The requirements businesses must comply with vary across councils. For example, businesses seeking to trade on the footpath may need to comply with up to 17 different requirements to get a permit in the council areas they wish to trade in.</a:t>
            </a:r>
          </a:p>
        </p:txBody>
      </p:sp>
      <p:sp>
        <p:nvSpPr>
          <p:cNvPr id="11" name="TextBox 10">
            <a:extLst>
              <a:ext uri="{FF2B5EF4-FFF2-40B4-BE49-F238E27FC236}">
                <a16:creationId xmlns:a16="http://schemas.microsoft.com/office/drawing/2014/main" id="{355F7F9C-F0F6-296B-A660-EB5F17986047}"/>
              </a:ext>
            </a:extLst>
          </p:cNvPr>
          <p:cNvSpPr txBox="1"/>
          <p:nvPr/>
        </p:nvSpPr>
        <p:spPr>
          <a:xfrm>
            <a:off x="393576" y="4618178"/>
            <a:ext cx="13387648" cy="830997"/>
          </a:xfrm>
          <a:prstGeom prst="rect">
            <a:avLst/>
          </a:prstGeom>
          <a:noFill/>
        </p:spPr>
        <p:txBody>
          <a:bodyPr wrap="square">
            <a:spAutoFit/>
          </a:bodyPr>
          <a:lstStyle/>
          <a:p>
            <a:r>
              <a:rPr lang="en-AU" sz="2400"/>
              <a:t>DTF has worked with councils to develop up better practice guides and standardised provisions for some common local laws:</a:t>
            </a:r>
          </a:p>
        </p:txBody>
      </p:sp>
      <p:sp>
        <p:nvSpPr>
          <p:cNvPr id="13" name="TextBox 12">
            <a:extLst>
              <a:ext uri="{FF2B5EF4-FFF2-40B4-BE49-F238E27FC236}">
                <a16:creationId xmlns:a16="http://schemas.microsoft.com/office/drawing/2014/main" id="{734D7D10-A135-958D-9150-78A057DB3066}"/>
              </a:ext>
            </a:extLst>
          </p:cNvPr>
          <p:cNvSpPr txBox="1"/>
          <p:nvPr/>
        </p:nvSpPr>
        <p:spPr>
          <a:xfrm>
            <a:off x="393574" y="5530458"/>
            <a:ext cx="9120821" cy="1569660"/>
          </a:xfrm>
          <a:prstGeom prst="rect">
            <a:avLst/>
          </a:prstGeom>
          <a:noFill/>
        </p:spPr>
        <p:txBody>
          <a:bodyPr wrap="square">
            <a:spAutoFit/>
          </a:bodyPr>
          <a:lstStyle/>
          <a:p>
            <a:pPr marL="450020" indent="-450020">
              <a:buFont typeface="Arial" panose="020B0604020202020204" pitchFamily="34" charset="0"/>
              <a:buChar char="•"/>
            </a:pPr>
            <a:r>
              <a:rPr lang="en-AU" sz="2400"/>
              <a:t>Asset protection</a:t>
            </a:r>
          </a:p>
          <a:p>
            <a:pPr marL="450020" indent="-450020">
              <a:buFont typeface="Arial" panose="020B0604020202020204" pitchFamily="34" charset="0"/>
              <a:buChar char="•"/>
            </a:pPr>
            <a:r>
              <a:rPr lang="en-AU" sz="2400"/>
              <a:t>Public protection (temporary structures, </a:t>
            </a:r>
            <a:r>
              <a:rPr lang="en-AU" sz="2400" err="1"/>
              <a:t>eg</a:t>
            </a:r>
            <a:r>
              <a:rPr lang="en-AU" sz="2400"/>
              <a:t> scaffolding) </a:t>
            </a:r>
          </a:p>
          <a:p>
            <a:pPr marL="450020" indent="-450020">
              <a:buFont typeface="Arial" panose="020B0604020202020204" pitchFamily="34" charset="0"/>
              <a:buChar char="•"/>
            </a:pPr>
            <a:r>
              <a:rPr lang="en-AU" sz="2400"/>
              <a:t>Footpath trading</a:t>
            </a:r>
          </a:p>
          <a:p>
            <a:pPr marL="450020" indent="-450020">
              <a:buFont typeface="Arial" panose="020B0604020202020204" pitchFamily="34" charset="0"/>
              <a:buChar char="•"/>
            </a:pPr>
            <a:r>
              <a:rPr lang="en-AU" sz="2400"/>
              <a:t>Skip bins on council land </a:t>
            </a:r>
          </a:p>
        </p:txBody>
      </p:sp>
      <p:sp>
        <p:nvSpPr>
          <p:cNvPr id="17" name="TextBox 16">
            <a:extLst>
              <a:ext uri="{FF2B5EF4-FFF2-40B4-BE49-F238E27FC236}">
                <a16:creationId xmlns:a16="http://schemas.microsoft.com/office/drawing/2014/main" id="{EED9F394-4FAE-5FCB-47DF-D3FFB7C73A29}"/>
              </a:ext>
            </a:extLst>
          </p:cNvPr>
          <p:cNvSpPr txBox="1"/>
          <p:nvPr/>
        </p:nvSpPr>
        <p:spPr>
          <a:xfrm>
            <a:off x="393575" y="8451682"/>
            <a:ext cx="20505419" cy="830997"/>
          </a:xfrm>
          <a:prstGeom prst="rect">
            <a:avLst/>
          </a:prstGeom>
          <a:noFill/>
        </p:spPr>
        <p:txBody>
          <a:bodyPr wrap="square">
            <a:spAutoFit/>
          </a:bodyPr>
          <a:lstStyle/>
          <a:p>
            <a:r>
              <a:rPr lang="en-AU" sz="2400"/>
              <a:t>If councils can retain 80% of these harmonised provisions and only modify 20% to account for issues specific to individual council areas, then Victoria as a whole will be a better place for business to invest.</a:t>
            </a:r>
          </a:p>
        </p:txBody>
      </p:sp>
      <p:sp>
        <p:nvSpPr>
          <p:cNvPr id="4" name="TextBox 3">
            <a:extLst>
              <a:ext uri="{FF2B5EF4-FFF2-40B4-BE49-F238E27FC236}">
                <a16:creationId xmlns:a16="http://schemas.microsoft.com/office/drawing/2014/main" id="{609941C0-9C7B-51F2-6076-5A3BCEA819DE}"/>
              </a:ext>
            </a:extLst>
          </p:cNvPr>
          <p:cNvSpPr txBox="1"/>
          <p:nvPr/>
        </p:nvSpPr>
        <p:spPr>
          <a:xfrm>
            <a:off x="393575" y="7396751"/>
            <a:ext cx="14715125" cy="461665"/>
          </a:xfrm>
          <a:prstGeom prst="rect">
            <a:avLst/>
          </a:prstGeom>
          <a:noFill/>
        </p:spPr>
        <p:txBody>
          <a:bodyPr wrap="square">
            <a:spAutoFit/>
          </a:bodyPr>
          <a:lstStyle/>
          <a:p>
            <a:r>
              <a:rPr lang="en-AU" sz="2400"/>
              <a:t>These guides can be found here: </a:t>
            </a:r>
            <a:r>
              <a:rPr lang="en-AU" sz="2400">
                <a:hlinkClick r:id="rId3">
                  <a:extLst>
                    <a:ext uri="{A12FA001-AC4F-418D-AE19-62706E023703}">
                      <ahyp:hlinkClr xmlns:ahyp="http://schemas.microsoft.com/office/drawing/2018/hyperlinkcolor" val="tx"/>
                    </a:ext>
                  </a:extLst>
                </a:hlinkClick>
              </a:rPr>
              <a:t>Council and Regulator Toolkit | vic.gov.au</a:t>
            </a:r>
            <a:endParaRPr lang="en-AU" sz="2400"/>
          </a:p>
        </p:txBody>
      </p:sp>
    </p:spTree>
    <p:extLst>
      <p:ext uri="{BB962C8B-B14F-4D97-AF65-F5344CB8AC3E}">
        <p14:creationId xmlns:p14="http://schemas.microsoft.com/office/powerpoint/2010/main" val="298312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F75F-1DDC-77A2-3AB9-FE07F2D937C1}"/>
              </a:ext>
            </a:extLst>
          </p:cNvPr>
          <p:cNvSpPr>
            <a:spLocks noGrp="1"/>
          </p:cNvSpPr>
          <p:nvPr>
            <p:ph type="title"/>
          </p:nvPr>
        </p:nvSpPr>
        <p:spPr/>
        <p:txBody>
          <a:bodyPr/>
          <a:lstStyle/>
          <a:p>
            <a:r>
              <a:rPr lang="en-AU"/>
              <a:t>Appendix</a:t>
            </a:r>
          </a:p>
        </p:txBody>
      </p:sp>
      <p:sp>
        <p:nvSpPr>
          <p:cNvPr id="5" name="Text Placeholder 4">
            <a:extLst>
              <a:ext uri="{FF2B5EF4-FFF2-40B4-BE49-F238E27FC236}">
                <a16:creationId xmlns:a16="http://schemas.microsoft.com/office/drawing/2014/main" id="{BB78427F-2616-BECC-3066-36C41559C26C}"/>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168857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160113-D7EE-E92B-D0E8-825977D59054}"/>
              </a:ext>
            </a:extLst>
          </p:cNvPr>
          <p:cNvSpPr/>
          <p:nvPr/>
        </p:nvSpPr>
        <p:spPr>
          <a:xfrm>
            <a:off x="16131105" y="3518965"/>
            <a:ext cx="5150194" cy="2663754"/>
          </a:xfrm>
          <a:custGeom>
            <a:avLst/>
            <a:gdLst>
              <a:gd name="connsiteX0" fmla="*/ 0 w 5150194"/>
              <a:gd name="connsiteY0" fmla="*/ 0 h 2663754"/>
              <a:gd name="connsiteX1" fmla="*/ 675248 w 5150194"/>
              <a:gd name="connsiteY1" fmla="*/ 0 h 2663754"/>
              <a:gd name="connsiteX2" fmla="*/ 1350495 w 5150194"/>
              <a:gd name="connsiteY2" fmla="*/ 0 h 2663754"/>
              <a:gd name="connsiteX3" fmla="*/ 1922739 w 5150194"/>
              <a:gd name="connsiteY3" fmla="*/ 0 h 2663754"/>
              <a:gd name="connsiteX4" fmla="*/ 2546485 w 5150194"/>
              <a:gd name="connsiteY4" fmla="*/ 0 h 2663754"/>
              <a:gd name="connsiteX5" fmla="*/ 3067227 w 5150194"/>
              <a:gd name="connsiteY5" fmla="*/ 0 h 2663754"/>
              <a:gd name="connsiteX6" fmla="*/ 3639470 w 5150194"/>
              <a:gd name="connsiteY6" fmla="*/ 0 h 2663754"/>
              <a:gd name="connsiteX7" fmla="*/ 4314718 w 5150194"/>
              <a:gd name="connsiteY7" fmla="*/ 0 h 2663754"/>
              <a:gd name="connsiteX8" fmla="*/ 5150194 w 5150194"/>
              <a:gd name="connsiteY8" fmla="*/ 0 h 2663754"/>
              <a:gd name="connsiteX9" fmla="*/ 5150194 w 5150194"/>
              <a:gd name="connsiteY9" fmla="*/ 559388 h 2663754"/>
              <a:gd name="connsiteX10" fmla="*/ 5150194 w 5150194"/>
              <a:gd name="connsiteY10" fmla="*/ 1038864 h 2663754"/>
              <a:gd name="connsiteX11" fmla="*/ 5150194 w 5150194"/>
              <a:gd name="connsiteY11" fmla="*/ 1544977 h 2663754"/>
              <a:gd name="connsiteX12" fmla="*/ 5150194 w 5150194"/>
              <a:gd name="connsiteY12" fmla="*/ 2077728 h 2663754"/>
              <a:gd name="connsiteX13" fmla="*/ 5150194 w 5150194"/>
              <a:gd name="connsiteY13" fmla="*/ 2663754 h 2663754"/>
              <a:gd name="connsiteX14" fmla="*/ 4474946 w 5150194"/>
              <a:gd name="connsiteY14" fmla="*/ 2663754 h 2663754"/>
              <a:gd name="connsiteX15" fmla="*/ 3902703 w 5150194"/>
              <a:gd name="connsiteY15" fmla="*/ 2663754 h 2663754"/>
              <a:gd name="connsiteX16" fmla="*/ 3330459 w 5150194"/>
              <a:gd name="connsiteY16" fmla="*/ 2663754 h 2663754"/>
              <a:gd name="connsiteX17" fmla="*/ 2758215 w 5150194"/>
              <a:gd name="connsiteY17" fmla="*/ 2663754 h 2663754"/>
              <a:gd name="connsiteX18" fmla="*/ 2185971 w 5150194"/>
              <a:gd name="connsiteY18" fmla="*/ 2663754 h 2663754"/>
              <a:gd name="connsiteX19" fmla="*/ 1665229 w 5150194"/>
              <a:gd name="connsiteY19" fmla="*/ 2663754 h 2663754"/>
              <a:gd name="connsiteX20" fmla="*/ 1041484 w 5150194"/>
              <a:gd name="connsiteY20" fmla="*/ 2663754 h 2663754"/>
              <a:gd name="connsiteX21" fmla="*/ 0 w 5150194"/>
              <a:gd name="connsiteY21" fmla="*/ 2663754 h 2663754"/>
              <a:gd name="connsiteX22" fmla="*/ 0 w 5150194"/>
              <a:gd name="connsiteY22" fmla="*/ 2077728 h 2663754"/>
              <a:gd name="connsiteX23" fmla="*/ 0 w 5150194"/>
              <a:gd name="connsiteY23" fmla="*/ 1518340 h 2663754"/>
              <a:gd name="connsiteX24" fmla="*/ 0 w 5150194"/>
              <a:gd name="connsiteY24" fmla="*/ 932314 h 2663754"/>
              <a:gd name="connsiteX25" fmla="*/ 0 w 5150194"/>
              <a:gd name="connsiteY25" fmla="*/ 0 h 266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50194" h="2663754" fill="none" extrusionOk="0">
                <a:moveTo>
                  <a:pt x="0" y="0"/>
                </a:moveTo>
                <a:cubicBezTo>
                  <a:pt x="203665" y="-30979"/>
                  <a:pt x="530962" y="23698"/>
                  <a:pt x="675248" y="0"/>
                </a:cubicBezTo>
                <a:cubicBezTo>
                  <a:pt x="819534" y="-23698"/>
                  <a:pt x="1107281" y="58441"/>
                  <a:pt x="1350495" y="0"/>
                </a:cubicBezTo>
                <a:cubicBezTo>
                  <a:pt x="1593709" y="-58441"/>
                  <a:pt x="1733031" y="12152"/>
                  <a:pt x="1922739" y="0"/>
                </a:cubicBezTo>
                <a:cubicBezTo>
                  <a:pt x="2112447" y="-12152"/>
                  <a:pt x="2385158" y="24521"/>
                  <a:pt x="2546485" y="0"/>
                </a:cubicBezTo>
                <a:cubicBezTo>
                  <a:pt x="2707812" y="-24521"/>
                  <a:pt x="2871380" y="27472"/>
                  <a:pt x="3067227" y="0"/>
                </a:cubicBezTo>
                <a:cubicBezTo>
                  <a:pt x="3263074" y="-27472"/>
                  <a:pt x="3438845" y="20248"/>
                  <a:pt x="3639470" y="0"/>
                </a:cubicBezTo>
                <a:cubicBezTo>
                  <a:pt x="3840095" y="-20248"/>
                  <a:pt x="4000923" y="40379"/>
                  <a:pt x="4314718" y="0"/>
                </a:cubicBezTo>
                <a:cubicBezTo>
                  <a:pt x="4628513" y="-40379"/>
                  <a:pt x="4823744" y="11729"/>
                  <a:pt x="5150194" y="0"/>
                </a:cubicBezTo>
                <a:cubicBezTo>
                  <a:pt x="5206187" y="148195"/>
                  <a:pt x="5101610" y="371606"/>
                  <a:pt x="5150194" y="559388"/>
                </a:cubicBezTo>
                <a:cubicBezTo>
                  <a:pt x="5198778" y="747170"/>
                  <a:pt x="5096798" y="885756"/>
                  <a:pt x="5150194" y="1038864"/>
                </a:cubicBezTo>
                <a:cubicBezTo>
                  <a:pt x="5203590" y="1191972"/>
                  <a:pt x="5096289" y="1392956"/>
                  <a:pt x="5150194" y="1544977"/>
                </a:cubicBezTo>
                <a:cubicBezTo>
                  <a:pt x="5204099" y="1696998"/>
                  <a:pt x="5150114" y="1826865"/>
                  <a:pt x="5150194" y="2077728"/>
                </a:cubicBezTo>
                <a:cubicBezTo>
                  <a:pt x="5150274" y="2328591"/>
                  <a:pt x="5085949" y="2516031"/>
                  <a:pt x="5150194" y="2663754"/>
                </a:cubicBezTo>
                <a:cubicBezTo>
                  <a:pt x="5013773" y="2717346"/>
                  <a:pt x="4624284" y="2596512"/>
                  <a:pt x="4474946" y="2663754"/>
                </a:cubicBezTo>
                <a:cubicBezTo>
                  <a:pt x="4325608" y="2730996"/>
                  <a:pt x="4084540" y="2597454"/>
                  <a:pt x="3902703" y="2663754"/>
                </a:cubicBezTo>
                <a:cubicBezTo>
                  <a:pt x="3720866" y="2730054"/>
                  <a:pt x="3571469" y="2654001"/>
                  <a:pt x="3330459" y="2663754"/>
                </a:cubicBezTo>
                <a:cubicBezTo>
                  <a:pt x="3089449" y="2673507"/>
                  <a:pt x="2986343" y="2642722"/>
                  <a:pt x="2758215" y="2663754"/>
                </a:cubicBezTo>
                <a:cubicBezTo>
                  <a:pt x="2530087" y="2684786"/>
                  <a:pt x="2327249" y="2623108"/>
                  <a:pt x="2185971" y="2663754"/>
                </a:cubicBezTo>
                <a:cubicBezTo>
                  <a:pt x="2044693" y="2704400"/>
                  <a:pt x="1788853" y="2621669"/>
                  <a:pt x="1665229" y="2663754"/>
                </a:cubicBezTo>
                <a:cubicBezTo>
                  <a:pt x="1541605" y="2705839"/>
                  <a:pt x="1247346" y="2641972"/>
                  <a:pt x="1041484" y="2663754"/>
                </a:cubicBezTo>
                <a:cubicBezTo>
                  <a:pt x="835623" y="2685536"/>
                  <a:pt x="406519" y="2547781"/>
                  <a:pt x="0" y="2663754"/>
                </a:cubicBezTo>
                <a:cubicBezTo>
                  <a:pt x="-49403" y="2410161"/>
                  <a:pt x="49951" y="2230216"/>
                  <a:pt x="0" y="2077728"/>
                </a:cubicBezTo>
                <a:cubicBezTo>
                  <a:pt x="-49951" y="1925240"/>
                  <a:pt x="20515" y="1773354"/>
                  <a:pt x="0" y="1518340"/>
                </a:cubicBezTo>
                <a:cubicBezTo>
                  <a:pt x="-20515" y="1263326"/>
                  <a:pt x="64186" y="1167561"/>
                  <a:pt x="0" y="932314"/>
                </a:cubicBezTo>
                <a:cubicBezTo>
                  <a:pt x="-64186" y="697067"/>
                  <a:pt x="27303" y="357572"/>
                  <a:pt x="0" y="0"/>
                </a:cubicBezTo>
                <a:close/>
              </a:path>
              <a:path w="5150194" h="2663754" stroke="0" extrusionOk="0">
                <a:moveTo>
                  <a:pt x="0" y="0"/>
                </a:moveTo>
                <a:cubicBezTo>
                  <a:pt x="251124" y="-58923"/>
                  <a:pt x="286111" y="28747"/>
                  <a:pt x="520742" y="0"/>
                </a:cubicBezTo>
                <a:cubicBezTo>
                  <a:pt x="755373" y="-28747"/>
                  <a:pt x="733736" y="12169"/>
                  <a:pt x="938480" y="0"/>
                </a:cubicBezTo>
                <a:cubicBezTo>
                  <a:pt x="1143224" y="-12169"/>
                  <a:pt x="1334048" y="61594"/>
                  <a:pt x="1613727" y="0"/>
                </a:cubicBezTo>
                <a:cubicBezTo>
                  <a:pt x="1893406" y="-61594"/>
                  <a:pt x="2018439" y="4187"/>
                  <a:pt x="2134469" y="0"/>
                </a:cubicBezTo>
                <a:cubicBezTo>
                  <a:pt x="2250499" y="-4187"/>
                  <a:pt x="2538687" y="56807"/>
                  <a:pt x="2655211" y="0"/>
                </a:cubicBezTo>
                <a:cubicBezTo>
                  <a:pt x="2771735" y="-56807"/>
                  <a:pt x="3143161" y="30992"/>
                  <a:pt x="3330459" y="0"/>
                </a:cubicBezTo>
                <a:cubicBezTo>
                  <a:pt x="3517757" y="-30992"/>
                  <a:pt x="3621043" y="55736"/>
                  <a:pt x="3799699" y="0"/>
                </a:cubicBezTo>
                <a:cubicBezTo>
                  <a:pt x="3978355" y="-55736"/>
                  <a:pt x="4284667" y="4597"/>
                  <a:pt x="4474946" y="0"/>
                </a:cubicBezTo>
                <a:cubicBezTo>
                  <a:pt x="4665225" y="-4597"/>
                  <a:pt x="4833467" y="55851"/>
                  <a:pt x="5150194" y="0"/>
                </a:cubicBezTo>
                <a:cubicBezTo>
                  <a:pt x="5176967" y="218987"/>
                  <a:pt x="5111032" y="378948"/>
                  <a:pt x="5150194" y="532751"/>
                </a:cubicBezTo>
                <a:cubicBezTo>
                  <a:pt x="5189356" y="686554"/>
                  <a:pt x="5119976" y="892846"/>
                  <a:pt x="5150194" y="1065502"/>
                </a:cubicBezTo>
                <a:cubicBezTo>
                  <a:pt x="5180412" y="1238158"/>
                  <a:pt x="5133325" y="1420729"/>
                  <a:pt x="5150194" y="1624890"/>
                </a:cubicBezTo>
                <a:cubicBezTo>
                  <a:pt x="5167063" y="1829051"/>
                  <a:pt x="5144441" y="1979249"/>
                  <a:pt x="5150194" y="2077728"/>
                </a:cubicBezTo>
                <a:cubicBezTo>
                  <a:pt x="5155947" y="2176207"/>
                  <a:pt x="5106860" y="2463521"/>
                  <a:pt x="5150194" y="2663754"/>
                </a:cubicBezTo>
                <a:cubicBezTo>
                  <a:pt x="4995398" y="2716101"/>
                  <a:pt x="4795321" y="2632731"/>
                  <a:pt x="4577950" y="2663754"/>
                </a:cubicBezTo>
                <a:cubicBezTo>
                  <a:pt x="4360579" y="2694777"/>
                  <a:pt x="4192578" y="2599182"/>
                  <a:pt x="4005706" y="2663754"/>
                </a:cubicBezTo>
                <a:cubicBezTo>
                  <a:pt x="3818834" y="2728326"/>
                  <a:pt x="3470159" y="2585705"/>
                  <a:pt x="3330459" y="2663754"/>
                </a:cubicBezTo>
                <a:cubicBezTo>
                  <a:pt x="3190759" y="2741803"/>
                  <a:pt x="2918288" y="2652397"/>
                  <a:pt x="2758215" y="2663754"/>
                </a:cubicBezTo>
                <a:cubicBezTo>
                  <a:pt x="2598142" y="2675111"/>
                  <a:pt x="2514978" y="2648726"/>
                  <a:pt x="2340477" y="2663754"/>
                </a:cubicBezTo>
                <a:cubicBezTo>
                  <a:pt x="2165976" y="2678782"/>
                  <a:pt x="2054002" y="2652717"/>
                  <a:pt x="1871237" y="2663754"/>
                </a:cubicBezTo>
                <a:cubicBezTo>
                  <a:pt x="1688472" y="2674791"/>
                  <a:pt x="1495065" y="2603858"/>
                  <a:pt x="1195989" y="2663754"/>
                </a:cubicBezTo>
                <a:cubicBezTo>
                  <a:pt x="896913" y="2723650"/>
                  <a:pt x="867586" y="2641206"/>
                  <a:pt x="623746" y="2663754"/>
                </a:cubicBezTo>
                <a:cubicBezTo>
                  <a:pt x="379906" y="2686302"/>
                  <a:pt x="144318" y="2641740"/>
                  <a:pt x="0" y="2663754"/>
                </a:cubicBezTo>
                <a:cubicBezTo>
                  <a:pt x="-3097" y="2452232"/>
                  <a:pt x="8569" y="2248535"/>
                  <a:pt x="0" y="2131003"/>
                </a:cubicBezTo>
                <a:cubicBezTo>
                  <a:pt x="-8569" y="2013471"/>
                  <a:pt x="43330" y="1844914"/>
                  <a:pt x="0" y="1678165"/>
                </a:cubicBezTo>
                <a:cubicBezTo>
                  <a:pt x="-43330" y="1511416"/>
                  <a:pt x="19144" y="1430043"/>
                  <a:pt x="0" y="1225327"/>
                </a:cubicBezTo>
                <a:cubicBezTo>
                  <a:pt x="-19144" y="1020611"/>
                  <a:pt x="36658" y="827542"/>
                  <a:pt x="0" y="665939"/>
                </a:cubicBezTo>
                <a:cubicBezTo>
                  <a:pt x="-36658" y="504336"/>
                  <a:pt x="15550" y="137369"/>
                  <a:pt x="0" y="0"/>
                </a:cubicBezTo>
                <a:close/>
              </a:path>
            </a:pathLst>
          </a:custGeom>
          <a:solidFill>
            <a:srgbClr val="F2F2F2"/>
          </a:solidFill>
          <a:ln>
            <a:solidFill>
              <a:srgbClr val="F2F2F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4820"/>
          </a:p>
        </p:txBody>
      </p:sp>
      <p:sp>
        <p:nvSpPr>
          <p:cNvPr id="18" name="TextBox 17">
            <a:extLst>
              <a:ext uri="{FF2B5EF4-FFF2-40B4-BE49-F238E27FC236}">
                <a16:creationId xmlns:a16="http://schemas.microsoft.com/office/drawing/2014/main" id="{39A1BF5A-C545-02ED-4F0F-8289FF7F1013}"/>
              </a:ext>
            </a:extLst>
          </p:cNvPr>
          <p:cNvSpPr txBox="1"/>
          <p:nvPr/>
        </p:nvSpPr>
        <p:spPr>
          <a:xfrm>
            <a:off x="17722679" y="3842082"/>
            <a:ext cx="3358246" cy="523220"/>
          </a:xfrm>
          <a:prstGeom prst="rect">
            <a:avLst/>
          </a:prstGeom>
          <a:noFill/>
          <a:ln>
            <a:noFill/>
          </a:ln>
        </p:spPr>
        <p:txBody>
          <a:bodyPr wrap="square" rtlCol="0">
            <a:spAutoFit/>
          </a:bodyPr>
          <a:lstStyle/>
          <a:p>
            <a:r>
              <a:rPr lang="en-AU" sz="2800"/>
              <a:t>Business insight</a:t>
            </a:r>
          </a:p>
        </p:txBody>
      </p:sp>
      <p:pic>
        <p:nvPicPr>
          <p:cNvPr id="16" name="Graphic 15" descr="Magnifying glass with solid fill">
            <a:extLst>
              <a:ext uri="{FF2B5EF4-FFF2-40B4-BE49-F238E27FC236}">
                <a16:creationId xmlns:a16="http://schemas.microsoft.com/office/drawing/2014/main" id="{1D6F60EE-A6A8-ECDE-E132-A452EC4419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6554402" y="3842082"/>
            <a:ext cx="595571" cy="595571"/>
          </a:xfrm>
          <a:prstGeom prst="rect">
            <a:avLst/>
          </a:prstGeom>
        </p:spPr>
      </p:pic>
      <p:sp>
        <p:nvSpPr>
          <p:cNvPr id="15" name="TextBox 14">
            <a:extLst>
              <a:ext uri="{FF2B5EF4-FFF2-40B4-BE49-F238E27FC236}">
                <a16:creationId xmlns:a16="http://schemas.microsoft.com/office/drawing/2014/main" id="{88533E92-ACB3-B4DA-099E-BD5B339C3908}"/>
              </a:ext>
            </a:extLst>
          </p:cNvPr>
          <p:cNvSpPr txBox="1"/>
          <p:nvPr/>
        </p:nvSpPr>
        <p:spPr>
          <a:xfrm>
            <a:off x="16554402" y="4613059"/>
            <a:ext cx="4391996" cy="1569660"/>
          </a:xfrm>
          <a:prstGeom prst="rect">
            <a:avLst/>
          </a:prstGeom>
          <a:noFill/>
          <a:ln>
            <a:noFill/>
          </a:ln>
        </p:spPr>
        <p:txBody>
          <a:bodyPr wrap="square">
            <a:spAutoFit/>
          </a:bodyPr>
          <a:lstStyle/>
          <a:p>
            <a:pPr lvl="0"/>
            <a:r>
              <a:rPr lang="en-AU" sz="2400">
                <a:ea typeface="Times New Roman" panose="02020603050405020304" pitchFamily="18" charset="0"/>
              </a:rPr>
              <a:t>“I have been paying rent for 1.5 years at $5,000 a month and we haven't even started operations yet.”</a:t>
            </a:r>
            <a:endParaRPr lang="en-AU" sz="2400">
              <a:ea typeface="Calibri" panose="020F0502020204030204" pitchFamily="34" charset="0"/>
            </a:endParaRPr>
          </a:p>
        </p:txBody>
      </p:sp>
      <p:sp>
        <p:nvSpPr>
          <p:cNvPr id="25" name="TextBox 24">
            <a:extLst>
              <a:ext uri="{FF2B5EF4-FFF2-40B4-BE49-F238E27FC236}">
                <a16:creationId xmlns:a16="http://schemas.microsoft.com/office/drawing/2014/main" id="{D4C4BFEF-E76A-61ED-2ABA-8F0AF8B1F850}"/>
              </a:ext>
            </a:extLst>
          </p:cNvPr>
          <p:cNvSpPr txBox="1"/>
          <p:nvPr/>
        </p:nvSpPr>
        <p:spPr>
          <a:xfrm>
            <a:off x="0" y="-7113"/>
            <a:ext cx="8229600" cy="492443"/>
          </a:xfrm>
          <a:prstGeom prst="rect">
            <a:avLst/>
          </a:prstGeom>
          <a:solidFill>
            <a:schemeClr val="bg2"/>
          </a:solidFill>
        </p:spPr>
        <p:txBody>
          <a:bodyPr wrap="square" rtlCol="0">
            <a:spAutoFit/>
          </a:bodyPr>
          <a:lstStyle/>
          <a:p>
            <a:r>
              <a:rPr lang="en-AU" sz="2600" b="1"/>
              <a:t>Costs associated with regulation</a:t>
            </a:r>
          </a:p>
        </p:txBody>
      </p:sp>
      <p:sp>
        <p:nvSpPr>
          <p:cNvPr id="8" name="TextBox 7">
            <a:extLst>
              <a:ext uri="{FF2B5EF4-FFF2-40B4-BE49-F238E27FC236}">
                <a16:creationId xmlns:a16="http://schemas.microsoft.com/office/drawing/2014/main" id="{475DA4EC-174C-453E-4749-49C30FD8452B}"/>
              </a:ext>
            </a:extLst>
          </p:cNvPr>
          <p:cNvSpPr txBox="1"/>
          <p:nvPr/>
        </p:nvSpPr>
        <p:spPr>
          <a:xfrm>
            <a:off x="226174" y="1449747"/>
            <a:ext cx="15627194" cy="7879080"/>
          </a:xfrm>
          <a:prstGeom prst="rect">
            <a:avLst/>
          </a:prstGeom>
          <a:noFill/>
        </p:spPr>
        <p:txBody>
          <a:bodyPr wrap="square" rtlCol="0">
            <a:spAutoFit/>
          </a:bodyPr>
          <a:lstStyle/>
          <a:p>
            <a:r>
              <a:rPr lang="en-AU" sz="2200"/>
              <a:t>There are different types of costs that regulation can impose on businesses.</a:t>
            </a:r>
          </a:p>
          <a:p>
            <a:endParaRPr lang="en-AU" sz="2200"/>
          </a:p>
          <a:p>
            <a:r>
              <a:rPr lang="en-AU" sz="2200" b="1">
                <a:solidFill>
                  <a:schemeClr val="accent1"/>
                </a:solidFill>
              </a:rPr>
              <a:t>Direct costs </a:t>
            </a:r>
            <a:r>
              <a:rPr lang="en-AU" sz="2200"/>
              <a:t>includes those expenditures or actions the regulations require the business to undertake. For example, footpath dining regulations may require that weighted sandbags be used to secure tables. The cost of the sandbags is a direct cost of the regulation.</a:t>
            </a:r>
          </a:p>
          <a:p>
            <a:endParaRPr lang="en-AU" sz="2200"/>
          </a:p>
          <a:p>
            <a:r>
              <a:rPr lang="en-AU" sz="2200" b="1">
                <a:solidFill>
                  <a:schemeClr val="accent1"/>
                </a:solidFill>
              </a:rPr>
              <a:t>Application costs </a:t>
            </a:r>
            <a:r>
              <a:rPr lang="en-AU" sz="2200"/>
              <a:t>includes application and ongoing fees that the business is required to pay. It also includes the implicit cost of the time taken by a business to understand what it is the regulations allows them to do, and for the business to decide whether to engage in the activity. Application costs also include the cost of the time taken by a business to submit an application and provide the necessary material. </a:t>
            </a:r>
          </a:p>
          <a:p>
            <a:endParaRPr lang="en-AU" sz="2200"/>
          </a:p>
          <a:p>
            <a:r>
              <a:rPr lang="en-AU" sz="2200" b="1">
                <a:solidFill>
                  <a:schemeClr val="accent1"/>
                </a:solidFill>
              </a:rPr>
              <a:t>Delay costs </a:t>
            </a:r>
            <a:r>
              <a:rPr lang="en-AU" sz="2200"/>
              <a:t>refers to the implicit cost of the time taken by council to approve a permit application, and thus allow the business to begin conducting the activity. This also includes the time taken addressing any queries from council regarding the application. For example, a business may end up waiting four weeks for a footpath dining application to be approved. The four weeks of revenue forgone from footpath dining is a cost to business.</a:t>
            </a:r>
          </a:p>
          <a:p>
            <a:endParaRPr lang="en-AU" sz="2200"/>
          </a:p>
          <a:p>
            <a:r>
              <a:rPr lang="en-AU" sz="2200"/>
              <a:t>Delay costs have been raised by businesses as a significant cost of concern. </a:t>
            </a:r>
            <a:r>
              <a:rPr lang="en-AU" sz="2200">
                <a:solidFill>
                  <a:schemeClr val="accent1"/>
                </a:solidFill>
              </a:rPr>
              <a:t>Delay costs also represent a cost for councils</a:t>
            </a:r>
            <a:r>
              <a:rPr lang="en-AU" sz="2200"/>
              <a:t>, as they reflect the time and resources devoted to processing and assessing permit applications.</a:t>
            </a:r>
          </a:p>
          <a:p>
            <a:endParaRPr lang="en-AU" sz="2200"/>
          </a:p>
          <a:p>
            <a:r>
              <a:rPr lang="en-AU" sz="2200"/>
              <a:t>This Guide presents </a:t>
            </a:r>
            <a:r>
              <a:rPr lang="en-AU" sz="2200">
                <a:solidFill>
                  <a:schemeClr val="accent1"/>
                </a:solidFill>
              </a:rPr>
              <a:t>alternative risk-based regulatory options </a:t>
            </a:r>
            <a:r>
              <a:rPr lang="en-AU" sz="2200"/>
              <a:t>that councils may wish to consider that </a:t>
            </a:r>
            <a:r>
              <a:rPr lang="en-AU" sz="2200">
                <a:solidFill>
                  <a:schemeClr val="accent1"/>
                </a:solidFill>
              </a:rPr>
              <a:t>don’t involve businesses having to wait for a permit approval </a:t>
            </a:r>
            <a:r>
              <a:rPr lang="en-AU" sz="2200"/>
              <a:t>before engaging in the regulated activity. These regulatory options also represent a reduced regulatory burden on councils, compared to the standard permitting regulatory approach.</a:t>
            </a:r>
          </a:p>
        </p:txBody>
      </p:sp>
      <p:sp>
        <p:nvSpPr>
          <p:cNvPr id="6" name="Rectangle 5">
            <a:extLst>
              <a:ext uri="{FF2B5EF4-FFF2-40B4-BE49-F238E27FC236}">
                <a16:creationId xmlns:a16="http://schemas.microsoft.com/office/drawing/2014/main" id="{73DACDEB-594E-3AB6-1C1E-A5BA78B37067}"/>
              </a:ext>
            </a:extLst>
          </p:cNvPr>
          <p:cNvSpPr/>
          <p:nvPr/>
        </p:nvSpPr>
        <p:spPr>
          <a:xfrm>
            <a:off x="16175303" y="485330"/>
            <a:ext cx="5150194" cy="2378182"/>
          </a:xfrm>
          <a:custGeom>
            <a:avLst/>
            <a:gdLst>
              <a:gd name="connsiteX0" fmla="*/ 0 w 5150194"/>
              <a:gd name="connsiteY0" fmla="*/ 0 h 2378182"/>
              <a:gd name="connsiteX1" fmla="*/ 623746 w 5150194"/>
              <a:gd name="connsiteY1" fmla="*/ 0 h 2378182"/>
              <a:gd name="connsiteX2" fmla="*/ 1041484 w 5150194"/>
              <a:gd name="connsiteY2" fmla="*/ 0 h 2378182"/>
              <a:gd name="connsiteX3" fmla="*/ 1562226 w 5150194"/>
              <a:gd name="connsiteY3" fmla="*/ 0 h 2378182"/>
              <a:gd name="connsiteX4" fmla="*/ 2237473 w 5150194"/>
              <a:gd name="connsiteY4" fmla="*/ 0 h 2378182"/>
              <a:gd name="connsiteX5" fmla="*/ 2809717 w 5150194"/>
              <a:gd name="connsiteY5" fmla="*/ 0 h 2378182"/>
              <a:gd name="connsiteX6" fmla="*/ 3433463 w 5150194"/>
              <a:gd name="connsiteY6" fmla="*/ 0 h 2378182"/>
              <a:gd name="connsiteX7" fmla="*/ 3954205 w 5150194"/>
              <a:gd name="connsiteY7" fmla="*/ 0 h 2378182"/>
              <a:gd name="connsiteX8" fmla="*/ 4526448 w 5150194"/>
              <a:gd name="connsiteY8" fmla="*/ 0 h 2378182"/>
              <a:gd name="connsiteX9" fmla="*/ 5150194 w 5150194"/>
              <a:gd name="connsiteY9" fmla="*/ 0 h 2378182"/>
              <a:gd name="connsiteX10" fmla="*/ 5150194 w 5150194"/>
              <a:gd name="connsiteY10" fmla="*/ 546982 h 2378182"/>
              <a:gd name="connsiteX11" fmla="*/ 5150194 w 5150194"/>
              <a:gd name="connsiteY11" fmla="*/ 1070182 h 2378182"/>
              <a:gd name="connsiteX12" fmla="*/ 5150194 w 5150194"/>
              <a:gd name="connsiteY12" fmla="*/ 1617164 h 2378182"/>
              <a:gd name="connsiteX13" fmla="*/ 5150194 w 5150194"/>
              <a:gd name="connsiteY13" fmla="*/ 2378182 h 2378182"/>
              <a:gd name="connsiteX14" fmla="*/ 4577950 w 5150194"/>
              <a:gd name="connsiteY14" fmla="*/ 2378182 h 2378182"/>
              <a:gd name="connsiteX15" fmla="*/ 4005706 w 5150194"/>
              <a:gd name="connsiteY15" fmla="*/ 2378182 h 2378182"/>
              <a:gd name="connsiteX16" fmla="*/ 3536467 w 5150194"/>
              <a:gd name="connsiteY16" fmla="*/ 2378182 h 2378182"/>
              <a:gd name="connsiteX17" fmla="*/ 2964223 w 5150194"/>
              <a:gd name="connsiteY17" fmla="*/ 2378182 h 2378182"/>
              <a:gd name="connsiteX18" fmla="*/ 2391979 w 5150194"/>
              <a:gd name="connsiteY18" fmla="*/ 2378182 h 2378182"/>
              <a:gd name="connsiteX19" fmla="*/ 1819735 w 5150194"/>
              <a:gd name="connsiteY19" fmla="*/ 2378182 h 2378182"/>
              <a:gd name="connsiteX20" fmla="*/ 1247491 w 5150194"/>
              <a:gd name="connsiteY20" fmla="*/ 2378182 h 2378182"/>
              <a:gd name="connsiteX21" fmla="*/ 726750 w 5150194"/>
              <a:gd name="connsiteY21" fmla="*/ 2378182 h 2378182"/>
              <a:gd name="connsiteX22" fmla="*/ 0 w 5150194"/>
              <a:gd name="connsiteY22" fmla="*/ 2378182 h 2378182"/>
              <a:gd name="connsiteX23" fmla="*/ 0 w 5150194"/>
              <a:gd name="connsiteY23" fmla="*/ 1783637 h 2378182"/>
              <a:gd name="connsiteX24" fmla="*/ 0 w 5150194"/>
              <a:gd name="connsiteY24" fmla="*/ 1165309 h 2378182"/>
              <a:gd name="connsiteX25" fmla="*/ 0 w 5150194"/>
              <a:gd name="connsiteY25" fmla="*/ 546982 h 2378182"/>
              <a:gd name="connsiteX26" fmla="*/ 0 w 5150194"/>
              <a:gd name="connsiteY26" fmla="*/ 0 h 23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50194" h="2378182" fill="none" extrusionOk="0">
                <a:moveTo>
                  <a:pt x="0" y="0"/>
                </a:moveTo>
                <a:cubicBezTo>
                  <a:pt x="167509" y="-19994"/>
                  <a:pt x="331108" y="56681"/>
                  <a:pt x="623746" y="0"/>
                </a:cubicBezTo>
                <a:cubicBezTo>
                  <a:pt x="916384" y="-56681"/>
                  <a:pt x="884915" y="43250"/>
                  <a:pt x="1041484" y="0"/>
                </a:cubicBezTo>
                <a:cubicBezTo>
                  <a:pt x="1198053" y="-43250"/>
                  <a:pt x="1388954" y="2080"/>
                  <a:pt x="1562226" y="0"/>
                </a:cubicBezTo>
                <a:cubicBezTo>
                  <a:pt x="1735498" y="-2080"/>
                  <a:pt x="1994259" y="58441"/>
                  <a:pt x="2237473" y="0"/>
                </a:cubicBezTo>
                <a:cubicBezTo>
                  <a:pt x="2480687" y="-58441"/>
                  <a:pt x="2620009" y="12152"/>
                  <a:pt x="2809717" y="0"/>
                </a:cubicBezTo>
                <a:cubicBezTo>
                  <a:pt x="2999425" y="-12152"/>
                  <a:pt x="3272136" y="24521"/>
                  <a:pt x="3433463" y="0"/>
                </a:cubicBezTo>
                <a:cubicBezTo>
                  <a:pt x="3594790" y="-24521"/>
                  <a:pt x="3758358" y="27472"/>
                  <a:pt x="3954205" y="0"/>
                </a:cubicBezTo>
                <a:cubicBezTo>
                  <a:pt x="4150052" y="-27472"/>
                  <a:pt x="4325823" y="20248"/>
                  <a:pt x="4526448" y="0"/>
                </a:cubicBezTo>
                <a:cubicBezTo>
                  <a:pt x="4727073" y="-20248"/>
                  <a:pt x="4869795" y="32998"/>
                  <a:pt x="5150194" y="0"/>
                </a:cubicBezTo>
                <a:cubicBezTo>
                  <a:pt x="5210256" y="156102"/>
                  <a:pt x="5121121" y="352464"/>
                  <a:pt x="5150194" y="546982"/>
                </a:cubicBezTo>
                <a:cubicBezTo>
                  <a:pt x="5179267" y="741500"/>
                  <a:pt x="5144512" y="918671"/>
                  <a:pt x="5150194" y="1070182"/>
                </a:cubicBezTo>
                <a:cubicBezTo>
                  <a:pt x="5155876" y="1221693"/>
                  <a:pt x="5129372" y="1388237"/>
                  <a:pt x="5150194" y="1617164"/>
                </a:cubicBezTo>
                <a:cubicBezTo>
                  <a:pt x="5171016" y="1846091"/>
                  <a:pt x="5101749" y="2136208"/>
                  <a:pt x="5150194" y="2378182"/>
                </a:cubicBezTo>
                <a:cubicBezTo>
                  <a:pt x="4945481" y="2393611"/>
                  <a:pt x="4715134" y="2350016"/>
                  <a:pt x="4577950" y="2378182"/>
                </a:cubicBezTo>
                <a:cubicBezTo>
                  <a:pt x="4440766" y="2406348"/>
                  <a:pt x="4244830" y="2334917"/>
                  <a:pt x="4005706" y="2378182"/>
                </a:cubicBezTo>
                <a:cubicBezTo>
                  <a:pt x="3766582" y="2421447"/>
                  <a:pt x="3719379" y="2327465"/>
                  <a:pt x="3536467" y="2378182"/>
                </a:cubicBezTo>
                <a:cubicBezTo>
                  <a:pt x="3353555" y="2428899"/>
                  <a:pt x="3147990" y="2312724"/>
                  <a:pt x="2964223" y="2378182"/>
                </a:cubicBezTo>
                <a:cubicBezTo>
                  <a:pt x="2780456" y="2443640"/>
                  <a:pt x="2632989" y="2368429"/>
                  <a:pt x="2391979" y="2378182"/>
                </a:cubicBezTo>
                <a:cubicBezTo>
                  <a:pt x="2150969" y="2387935"/>
                  <a:pt x="2047863" y="2357150"/>
                  <a:pt x="1819735" y="2378182"/>
                </a:cubicBezTo>
                <a:cubicBezTo>
                  <a:pt x="1591607" y="2399214"/>
                  <a:pt x="1388769" y="2337536"/>
                  <a:pt x="1247491" y="2378182"/>
                </a:cubicBezTo>
                <a:cubicBezTo>
                  <a:pt x="1106213" y="2418828"/>
                  <a:pt x="845873" y="2329122"/>
                  <a:pt x="726750" y="2378182"/>
                </a:cubicBezTo>
                <a:cubicBezTo>
                  <a:pt x="607627" y="2427242"/>
                  <a:pt x="194442" y="2373415"/>
                  <a:pt x="0" y="2378182"/>
                </a:cubicBezTo>
                <a:cubicBezTo>
                  <a:pt x="-41181" y="2242396"/>
                  <a:pt x="24444" y="2022760"/>
                  <a:pt x="0" y="1783637"/>
                </a:cubicBezTo>
                <a:cubicBezTo>
                  <a:pt x="-24444" y="1544514"/>
                  <a:pt x="58268" y="1467890"/>
                  <a:pt x="0" y="1165309"/>
                </a:cubicBezTo>
                <a:cubicBezTo>
                  <a:pt x="-58268" y="862728"/>
                  <a:pt x="67373" y="811943"/>
                  <a:pt x="0" y="546982"/>
                </a:cubicBezTo>
                <a:cubicBezTo>
                  <a:pt x="-67373" y="282021"/>
                  <a:pt x="35123" y="237299"/>
                  <a:pt x="0" y="0"/>
                </a:cubicBezTo>
                <a:close/>
              </a:path>
              <a:path w="5150194" h="2378182" stroke="0" extrusionOk="0">
                <a:moveTo>
                  <a:pt x="0" y="0"/>
                </a:moveTo>
                <a:cubicBezTo>
                  <a:pt x="251124" y="-58923"/>
                  <a:pt x="286111" y="28747"/>
                  <a:pt x="520742" y="0"/>
                </a:cubicBezTo>
                <a:cubicBezTo>
                  <a:pt x="755373" y="-28747"/>
                  <a:pt x="733736" y="12169"/>
                  <a:pt x="938480" y="0"/>
                </a:cubicBezTo>
                <a:cubicBezTo>
                  <a:pt x="1143224" y="-12169"/>
                  <a:pt x="1334048" y="61594"/>
                  <a:pt x="1613727" y="0"/>
                </a:cubicBezTo>
                <a:cubicBezTo>
                  <a:pt x="1893406" y="-61594"/>
                  <a:pt x="2018439" y="4187"/>
                  <a:pt x="2134469" y="0"/>
                </a:cubicBezTo>
                <a:cubicBezTo>
                  <a:pt x="2250499" y="-4187"/>
                  <a:pt x="2538687" y="56807"/>
                  <a:pt x="2655211" y="0"/>
                </a:cubicBezTo>
                <a:cubicBezTo>
                  <a:pt x="2771735" y="-56807"/>
                  <a:pt x="3143161" y="30992"/>
                  <a:pt x="3330459" y="0"/>
                </a:cubicBezTo>
                <a:cubicBezTo>
                  <a:pt x="3517757" y="-30992"/>
                  <a:pt x="3621043" y="55736"/>
                  <a:pt x="3799699" y="0"/>
                </a:cubicBezTo>
                <a:cubicBezTo>
                  <a:pt x="3978355" y="-55736"/>
                  <a:pt x="4284667" y="4597"/>
                  <a:pt x="4474946" y="0"/>
                </a:cubicBezTo>
                <a:cubicBezTo>
                  <a:pt x="4665225" y="-4597"/>
                  <a:pt x="4833467" y="55851"/>
                  <a:pt x="5150194" y="0"/>
                </a:cubicBezTo>
                <a:cubicBezTo>
                  <a:pt x="5169568" y="226675"/>
                  <a:pt x="5149765" y="343121"/>
                  <a:pt x="5150194" y="594546"/>
                </a:cubicBezTo>
                <a:cubicBezTo>
                  <a:pt x="5150623" y="845971"/>
                  <a:pt x="5120795" y="942602"/>
                  <a:pt x="5150194" y="1189091"/>
                </a:cubicBezTo>
                <a:cubicBezTo>
                  <a:pt x="5179593" y="1435581"/>
                  <a:pt x="5110295" y="1631236"/>
                  <a:pt x="5150194" y="1807418"/>
                </a:cubicBezTo>
                <a:cubicBezTo>
                  <a:pt x="5190093" y="1983600"/>
                  <a:pt x="5141105" y="2138423"/>
                  <a:pt x="5150194" y="2378182"/>
                </a:cubicBezTo>
                <a:cubicBezTo>
                  <a:pt x="4959779" y="2386892"/>
                  <a:pt x="4738258" y="2368792"/>
                  <a:pt x="4577950" y="2378182"/>
                </a:cubicBezTo>
                <a:cubicBezTo>
                  <a:pt x="4417642" y="2387572"/>
                  <a:pt x="4256027" y="2347091"/>
                  <a:pt x="4108710" y="2378182"/>
                </a:cubicBezTo>
                <a:cubicBezTo>
                  <a:pt x="3961393" y="2409273"/>
                  <a:pt x="3716864" y="2375473"/>
                  <a:pt x="3536467" y="2378182"/>
                </a:cubicBezTo>
                <a:cubicBezTo>
                  <a:pt x="3356070" y="2380891"/>
                  <a:pt x="3002663" y="2302153"/>
                  <a:pt x="2861219" y="2378182"/>
                </a:cubicBezTo>
                <a:cubicBezTo>
                  <a:pt x="2719775" y="2454211"/>
                  <a:pt x="2449048" y="2366825"/>
                  <a:pt x="2288975" y="2378182"/>
                </a:cubicBezTo>
                <a:cubicBezTo>
                  <a:pt x="2128902" y="2389539"/>
                  <a:pt x="2045738" y="2363154"/>
                  <a:pt x="1871237" y="2378182"/>
                </a:cubicBezTo>
                <a:cubicBezTo>
                  <a:pt x="1696736" y="2393210"/>
                  <a:pt x="1584762" y="2367145"/>
                  <a:pt x="1401997" y="2378182"/>
                </a:cubicBezTo>
                <a:cubicBezTo>
                  <a:pt x="1219232" y="2389219"/>
                  <a:pt x="1021447" y="2318132"/>
                  <a:pt x="726750" y="2378182"/>
                </a:cubicBezTo>
                <a:cubicBezTo>
                  <a:pt x="432053" y="2438232"/>
                  <a:pt x="252583" y="2309045"/>
                  <a:pt x="0" y="2378182"/>
                </a:cubicBezTo>
                <a:cubicBezTo>
                  <a:pt x="-5691" y="2135105"/>
                  <a:pt x="23107" y="1986484"/>
                  <a:pt x="0" y="1831200"/>
                </a:cubicBezTo>
                <a:cubicBezTo>
                  <a:pt x="-23107" y="1675916"/>
                  <a:pt x="12853" y="1453496"/>
                  <a:pt x="0" y="1260436"/>
                </a:cubicBezTo>
                <a:cubicBezTo>
                  <a:pt x="-12853" y="1067376"/>
                  <a:pt x="52809" y="877760"/>
                  <a:pt x="0" y="737236"/>
                </a:cubicBezTo>
                <a:cubicBezTo>
                  <a:pt x="-52809" y="596712"/>
                  <a:pt x="41763" y="224576"/>
                  <a:pt x="0" y="0"/>
                </a:cubicBezTo>
                <a:close/>
              </a:path>
            </a:pathLst>
          </a:custGeom>
          <a:solidFill>
            <a:srgbClr val="F2F2F2"/>
          </a:solidFill>
          <a:ln>
            <a:solidFill>
              <a:srgbClr val="F2F2F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4820"/>
          </a:p>
        </p:txBody>
      </p:sp>
      <p:sp>
        <p:nvSpPr>
          <p:cNvPr id="7" name="TextBox 6">
            <a:extLst>
              <a:ext uri="{FF2B5EF4-FFF2-40B4-BE49-F238E27FC236}">
                <a16:creationId xmlns:a16="http://schemas.microsoft.com/office/drawing/2014/main" id="{7BCA877D-BD4B-FFDA-E6E7-1717867F1B18}"/>
              </a:ext>
            </a:extLst>
          </p:cNvPr>
          <p:cNvSpPr txBox="1"/>
          <p:nvPr/>
        </p:nvSpPr>
        <p:spPr>
          <a:xfrm>
            <a:off x="16275665" y="1455368"/>
            <a:ext cx="5150194" cy="1253398"/>
          </a:xfrm>
          <a:prstGeom prst="rect">
            <a:avLst/>
          </a:prstGeom>
          <a:noFill/>
        </p:spPr>
        <p:txBody>
          <a:bodyPr wrap="square" lIns="143997" tIns="71998" rIns="143997" bIns="71998" anchor="t">
            <a:spAutoFit/>
          </a:bodyPr>
          <a:lstStyle/>
          <a:p>
            <a:r>
              <a:rPr lang="en-AU" sz="2400"/>
              <a:t>“</a:t>
            </a:r>
            <a:r>
              <a:rPr lang="en-AU" sz="2400">
                <a:ea typeface="Times New Roman" panose="02020603050405020304" pitchFamily="18" charset="0"/>
              </a:rPr>
              <a:t>It took a total of 7-8 months [with objections] to get a permit: we expected 3-4.”</a:t>
            </a:r>
            <a:endParaRPr lang="en-AU" sz="2400"/>
          </a:p>
        </p:txBody>
      </p:sp>
      <p:sp>
        <p:nvSpPr>
          <p:cNvPr id="9" name="TextBox 8">
            <a:extLst>
              <a:ext uri="{FF2B5EF4-FFF2-40B4-BE49-F238E27FC236}">
                <a16:creationId xmlns:a16="http://schemas.microsoft.com/office/drawing/2014/main" id="{930B2987-DC39-ABAF-B7F9-CA455113B1FB}"/>
              </a:ext>
            </a:extLst>
          </p:cNvPr>
          <p:cNvSpPr txBox="1"/>
          <p:nvPr/>
        </p:nvSpPr>
        <p:spPr>
          <a:xfrm>
            <a:off x="17722679" y="708739"/>
            <a:ext cx="3358246" cy="523220"/>
          </a:xfrm>
          <a:prstGeom prst="rect">
            <a:avLst/>
          </a:prstGeom>
          <a:noFill/>
        </p:spPr>
        <p:txBody>
          <a:bodyPr wrap="square" rtlCol="0">
            <a:spAutoFit/>
          </a:bodyPr>
          <a:lstStyle/>
          <a:p>
            <a:r>
              <a:rPr lang="en-AU" sz="2800"/>
              <a:t>Business insight</a:t>
            </a:r>
          </a:p>
        </p:txBody>
      </p:sp>
      <p:pic>
        <p:nvPicPr>
          <p:cNvPr id="10" name="Graphic 9" descr="Magnifying glass with solid fill">
            <a:extLst>
              <a:ext uri="{FF2B5EF4-FFF2-40B4-BE49-F238E27FC236}">
                <a16:creationId xmlns:a16="http://schemas.microsoft.com/office/drawing/2014/main" id="{B08A0F01-4DF9-B8FD-082B-C525E41F91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6882537" y="670472"/>
            <a:ext cx="595571" cy="595571"/>
          </a:xfrm>
          <a:prstGeom prst="rect">
            <a:avLst/>
          </a:prstGeom>
        </p:spPr>
      </p:pic>
    </p:spTree>
    <p:extLst>
      <p:ext uri="{BB962C8B-B14F-4D97-AF65-F5344CB8AC3E}">
        <p14:creationId xmlns:p14="http://schemas.microsoft.com/office/powerpoint/2010/main" val="159197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070D7B-7AF4-F566-32DD-C50DDAC1DD54}"/>
              </a:ext>
            </a:extLst>
          </p:cNvPr>
          <p:cNvSpPr txBox="1"/>
          <p:nvPr/>
        </p:nvSpPr>
        <p:spPr>
          <a:xfrm>
            <a:off x="-4710" y="1958"/>
            <a:ext cx="5962165" cy="584775"/>
          </a:xfrm>
          <a:prstGeom prst="rect">
            <a:avLst/>
          </a:prstGeom>
          <a:solidFill>
            <a:schemeClr val="bg2"/>
          </a:solidFill>
        </p:spPr>
        <p:txBody>
          <a:bodyPr wrap="square" rtlCol="0">
            <a:spAutoFit/>
          </a:bodyPr>
          <a:lstStyle/>
          <a:p>
            <a:r>
              <a:rPr lang="en-AU" sz="3200" b="1"/>
              <a:t>Proposed regulatory options</a:t>
            </a:r>
          </a:p>
        </p:txBody>
      </p:sp>
      <p:sp>
        <p:nvSpPr>
          <p:cNvPr id="5" name="TextBox 4">
            <a:extLst>
              <a:ext uri="{FF2B5EF4-FFF2-40B4-BE49-F238E27FC236}">
                <a16:creationId xmlns:a16="http://schemas.microsoft.com/office/drawing/2014/main" id="{5FCDC475-489E-10D6-3014-B0542E25748D}"/>
              </a:ext>
            </a:extLst>
          </p:cNvPr>
          <p:cNvSpPr txBox="1"/>
          <p:nvPr/>
        </p:nvSpPr>
        <p:spPr>
          <a:xfrm>
            <a:off x="17678400" y="1737"/>
            <a:ext cx="3921125" cy="4454274"/>
          </a:xfrm>
          <a:prstGeom prst="rect">
            <a:avLst/>
          </a:prstGeom>
          <a:solidFill>
            <a:schemeClr val="bg2"/>
          </a:solidFill>
        </p:spPr>
        <p:txBody>
          <a:bodyPr wrap="square" lIns="143997" tIns="71998" rIns="143997" bIns="71998" anchor="t">
            <a:spAutoFit/>
          </a:bodyPr>
          <a:lstStyle/>
          <a:p>
            <a:r>
              <a:rPr lang="en-AU" sz="2000"/>
              <a:t>Note that none of these options intend to reduce the power of council to engage in enforcement actions for non-compliance.</a:t>
            </a:r>
          </a:p>
          <a:p>
            <a:endParaRPr lang="en-AU" sz="2000"/>
          </a:p>
          <a:p>
            <a:r>
              <a:rPr lang="en-AU" sz="2000"/>
              <a:t>They are intended to provide options with lower regulatory burden (both for  businesses and councils) via eliminating the time spent waiting by businesses for approval to commence the regulated activity.</a:t>
            </a:r>
          </a:p>
        </p:txBody>
      </p:sp>
      <p:sp>
        <p:nvSpPr>
          <p:cNvPr id="6" name="TextBox 5">
            <a:extLst>
              <a:ext uri="{FF2B5EF4-FFF2-40B4-BE49-F238E27FC236}">
                <a16:creationId xmlns:a16="http://schemas.microsoft.com/office/drawing/2014/main" id="{669E1B61-E7DA-88F6-A30B-7CDE700F9731}"/>
              </a:ext>
            </a:extLst>
          </p:cNvPr>
          <p:cNvSpPr txBox="1"/>
          <p:nvPr/>
        </p:nvSpPr>
        <p:spPr>
          <a:xfrm>
            <a:off x="422949" y="784883"/>
            <a:ext cx="16715514" cy="8710077"/>
          </a:xfrm>
          <a:prstGeom prst="rect">
            <a:avLst/>
          </a:prstGeom>
          <a:noFill/>
        </p:spPr>
        <p:txBody>
          <a:bodyPr wrap="square" rtlCol="0">
            <a:spAutoFit/>
          </a:bodyPr>
          <a:lstStyle/>
          <a:p>
            <a:r>
              <a:rPr lang="en-AU" sz="2800"/>
              <a:t>Described below and on the following slides are proposed regulatory options which are alternatives to standard permitting. They are listed in order of increasing regulatory burden. </a:t>
            </a:r>
          </a:p>
          <a:p>
            <a:endParaRPr lang="en-AU" sz="2800"/>
          </a:p>
          <a:p>
            <a:r>
              <a:rPr lang="en-AU" sz="2800"/>
              <a:t>Note that for all these options, the mandatory requirements (and enforcement actions) related to the activity being regulated are detailed on the council’s website.</a:t>
            </a:r>
          </a:p>
          <a:p>
            <a:endParaRPr lang="en-AU" sz="2800"/>
          </a:p>
          <a:p>
            <a:r>
              <a:rPr lang="en-AU" sz="3200" b="1">
                <a:solidFill>
                  <a:schemeClr val="accent1"/>
                </a:solidFill>
              </a:rPr>
              <a:t>Mandatory requirements only: </a:t>
            </a:r>
          </a:p>
          <a:p>
            <a:pPr marL="342900" indent="-342900">
              <a:buFont typeface="Arial" panose="020B0604020202020204" pitchFamily="34" charset="0"/>
              <a:buChar char="•"/>
            </a:pPr>
            <a:endParaRPr lang="en-AU" sz="2800"/>
          </a:p>
          <a:p>
            <a:pPr marL="342900" indent="-342900">
              <a:buFont typeface="Arial" panose="020B0604020202020204" pitchFamily="34" charset="0"/>
              <a:buChar char="•"/>
            </a:pPr>
            <a:r>
              <a:rPr lang="en-AU" sz="2800"/>
              <a:t>Businesses are free to engage in the activity (as long as they adhere to the mandatory requirements) and do not need to contact the council.  Fees cannot be charged with this option.</a:t>
            </a:r>
          </a:p>
          <a:p>
            <a:pPr marL="342900" indent="-342900">
              <a:buFont typeface="Arial" panose="020B0604020202020204" pitchFamily="34" charset="0"/>
              <a:buChar char="•"/>
            </a:pPr>
            <a:endParaRPr lang="en-AU" sz="2800"/>
          </a:p>
          <a:p>
            <a:pPr marL="285750" indent="-285750">
              <a:buFont typeface="Arial" panose="020B0604020202020204" pitchFamily="34" charset="0"/>
              <a:buChar char="•"/>
            </a:pPr>
            <a:r>
              <a:rPr lang="en-AU" sz="2800"/>
              <a:t>Should council become aware of non-compliance with the requirements (such as from observation by council officers or complaints from the public) they can initiate enforcement action against the business.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This regulatory option is suitable for activities with the </a:t>
            </a:r>
            <a:r>
              <a:rPr lang="en-AU" sz="2800">
                <a:solidFill>
                  <a:schemeClr val="accent1"/>
                </a:solidFill>
              </a:rPr>
              <a:t>lowest risk.  </a:t>
            </a:r>
            <a:r>
              <a:rPr lang="en-AU" sz="2800"/>
              <a:t>An example of such an activity is a fitness trainer who instructs single clients in parks. Another example is the placement of A-frame signage on the footpath outside businesses.</a:t>
            </a:r>
          </a:p>
          <a:p>
            <a:endParaRPr lang="en-AU" sz="2800"/>
          </a:p>
        </p:txBody>
      </p:sp>
    </p:spTree>
    <p:extLst>
      <p:ext uri="{BB962C8B-B14F-4D97-AF65-F5344CB8AC3E}">
        <p14:creationId xmlns:p14="http://schemas.microsoft.com/office/powerpoint/2010/main" val="412093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070D7B-7AF4-F566-32DD-C50DDAC1DD54}"/>
              </a:ext>
            </a:extLst>
          </p:cNvPr>
          <p:cNvSpPr txBox="1"/>
          <p:nvPr/>
        </p:nvSpPr>
        <p:spPr>
          <a:xfrm>
            <a:off x="-4710" y="-26178"/>
            <a:ext cx="6086855" cy="584775"/>
          </a:xfrm>
          <a:prstGeom prst="rect">
            <a:avLst/>
          </a:prstGeom>
          <a:solidFill>
            <a:schemeClr val="bg2"/>
          </a:solidFill>
        </p:spPr>
        <p:txBody>
          <a:bodyPr wrap="square" rtlCol="0">
            <a:spAutoFit/>
          </a:bodyPr>
          <a:lstStyle/>
          <a:p>
            <a:r>
              <a:rPr lang="en-AU" sz="3200" b="1"/>
              <a:t>Proposed regulatory options</a:t>
            </a:r>
          </a:p>
        </p:txBody>
      </p:sp>
      <p:sp>
        <p:nvSpPr>
          <p:cNvPr id="8" name="TextBox 7">
            <a:extLst>
              <a:ext uri="{FF2B5EF4-FFF2-40B4-BE49-F238E27FC236}">
                <a16:creationId xmlns:a16="http://schemas.microsoft.com/office/drawing/2014/main" id="{D6D67D94-4817-A8F8-B740-EF8BFD3FD4B3}"/>
              </a:ext>
            </a:extLst>
          </p:cNvPr>
          <p:cNvSpPr txBox="1"/>
          <p:nvPr/>
        </p:nvSpPr>
        <p:spPr>
          <a:xfrm>
            <a:off x="722655" y="1578427"/>
            <a:ext cx="19520754" cy="5663089"/>
          </a:xfrm>
          <a:prstGeom prst="rect">
            <a:avLst/>
          </a:prstGeom>
          <a:noFill/>
        </p:spPr>
        <p:txBody>
          <a:bodyPr wrap="square" rtlCol="0">
            <a:spAutoFit/>
          </a:bodyPr>
          <a:lstStyle/>
          <a:p>
            <a:r>
              <a:rPr lang="en-AU" sz="3200" b="1">
                <a:solidFill>
                  <a:schemeClr val="accent1"/>
                </a:solidFill>
              </a:rPr>
              <a:t>Notification: </a:t>
            </a:r>
          </a:p>
          <a:p>
            <a:endParaRPr lang="en-AU" sz="2200" b="1">
              <a:solidFill>
                <a:schemeClr val="accent1"/>
              </a:solidFill>
            </a:endParaRPr>
          </a:p>
          <a:p>
            <a:pPr marL="342900" indent="-342900">
              <a:buFont typeface="Arial" panose="020B0604020202020204" pitchFamily="34" charset="0"/>
              <a:buChar char="•"/>
            </a:pPr>
            <a:r>
              <a:rPr lang="en-AU" sz="2800"/>
              <a:t>Same as mandatory requirements, but businesses are required to notify a council indicating that they will be engaging in the relevant activity.</a:t>
            </a:r>
          </a:p>
          <a:p>
            <a:r>
              <a:rPr lang="en-AU" sz="2800"/>
              <a:t> </a:t>
            </a:r>
          </a:p>
          <a:p>
            <a:pPr marL="285750" indent="-285750">
              <a:buFont typeface="Arial" panose="020B0604020202020204" pitchFamily="34" charset="0"/>
              <a:buChar char="•"/>
            </a:pPr>
            <a:r>
              <a:rPr kumimoji="0" lang="en-AU" sz="2800" b="0" i="0" u="none" strike="noStrike" kern="1200" cap="none" spc="0" normalizeH="0" baseline="0" noProof="0">
                <a:ln>
                  <a:noFill/>
                </a:ln>
                <a:solidFill>
                  <a:srgbClr val="232B39"/>
                </a:solidFill>
                <a:effectLst/>
                <a:uLnTx/>
                <a:uFillTx/>
                <a:ea typeface="+mn-ea"/>
                <a:cs typeface="+mn-cs"/>
              </a:rPr>
              <a:t>Notification provides council with more visibility as to who is engaging in the relevant activity, and thus assists with targeting compliance activities. </a:t>
            </a:r>
          </a:p>
          <a:p>
            <a:pPr marL="285750" indent="-285750">
              <a:buFont typeface="Arial" panose="020B0604020202020204" pitchFamily="34" charset="0"/>
              <a:buChar char="•"/>
            </a:pPr>
            <a:endParaRPr kumimoji="0" lang="en-AU" sz="2800" b="0" i="0" u="none" strike="noStrike" kern="1200" cap="none" spc="0" normalizeH="0" baseline="0" noProof="0">
              <a:ln>
                <a:noFill/>
              </a:ln>
              <a:solidFill>
                <a:srgbClr val="232B39"/>
              </a:solidFill>
              <a:effectLst/>
              <a:uLnTx/>
              <a:uFillTx/>
              <a:ea typeface="+mn-ea"/>
              <a:cs typeface="+mn-cs"/>
            </a:endParaRPr>
          </a:p>
          <a:p>
            <a:pPr marL="285750" indent="-285750">
              <a:buFont typeface="Arial" panose="020B0604020202020204" pitchFamily="34" charset="0"/>
              <a:buChar char="•"/>
            </a:pPr>
            <a:r>
              <a:rPr lang="en-AU" sz="2800"/>
              <a:t>A fee can be made payable when the notification is made. Fees may also be charged on an ongoing basis (such as annually).</a:t>
            </a:r>
          </a:p>
          <a:p>
            <a:pPr marL="285750" indent="-285750">
              <a:buFont typeface="Arial" panose="020B0604020202020204" pitchFamily="34" charset="0"/>
              <a:buChar char="•"/>
            </a:pPr>
            <a:endParaRPr kumimoji="0" lang="en-AU" sz="2800" b="0" i="0" u="none" strike="noStrike" kern="1200" cap="none" spc="0" normalizeH="0" baseline="0" noProof="0">
              <a:ln>
                <a:noFill/>
              </a:ln>
              <a:solidFill>
                <a:srgbClr val="232B39"/>
              </a:solidFill>
              <a:effectLst/>
              <a:uLnTx/>
              <a:uFillTx/>
              <a:ea typeface="+mn-ea"/>
              <a:cs typeface="+mn-cs"/>
            </a:endParaRPr>
          </a:p>
          <a:p>
            <a:pPr marL="285750" indent="-285750">
              <a:buFont typeface="Arial" panose="020B0604020202020204" pitchFamily="34" charset="0"/>
              <a:buChar char="•"/>
            </a:pPr>
            <a:r>
              <a:rPr lang="en-AU" sz="2800"/>
              <a:t>This regulatory option is suitable for activities with </a:t>
            </a:r>
            <a:r>
              <a:rPr lang="en-AU" sz="2800">
                <a:solidFill>
                  <a:schemeClr val="accent1"/>
                </a:solidFill>
              </a:rPr>
              <a:t>more, but still low, risk. </a:t>
            </a:r>
            <a:r>
              <a:rPr lang="en-AU" sz="2800"/>
              <a:t>An example of such an activity is the selling of goods on the footpath outside a business, or (low noise) building work outside of standard hours.</a:t>
            </a:r>
          </a:p>
        </p:txBody>
      </p:sp>
    </p:spTree>
    <p:extLst>
      <p:ext uri="{BB962C8B-B14F-4D97-AF65-F5344CB8AC3E}">
        <p14:creationId xmlns:p14="http://schemas.microsoft.com/office/powerpoint/2010/main" val="1110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070D7B-7AF4-F566-32DD-C50DDAC1DD54}"/>
              </a:ext>
            </a:extLst>
          </p:cNvPr>
          <p:cNvSpPr txBox="1"/>
          <p:nvPr/>
        </p:nvSpPr>
        <p:spPr>
          <a:xfrm>
            <a:off x="-4710" y="-26178"/>
            <a:ext cx="6516346" cy="584775"/>
          </a:xfrm>
          <a:prstGeom prst="rect">
            <a:avLst/>
          </a:prstGeom>
          <a:solidFill>
            <a:schemeClr val="bg2"/>
          </a:solidFill>
        </p:spPr>
        <p:txBody>
          <a:bodyPr wrap="square" rtlCol="0">
            <a:spAutoFit/>
          </a:bodyPr>
          <a:lstStyle/>
          <a:p>
            <a:r>
              <a:rPr lang="en-AU" sz="3200" b="1"/>
              <a:t>Proposed regulatory options</a:t>
            </a:r>
          </a:p>
        </p:txBody>
      </p:sp>
      <p:sp>
        <p:nvSpPr>
          <p:cNvPr id="2" name="TextBox 1">
            <a:extLst>
              <a:ext uri="{FF2B5EF4-FFF2-40B4-BE49-F238E27FC236}">
                <a16:creationId xmlns:a16="http://schemas.microsoft.com/office/drawing/2014/main" id="{0EE3ABC6-9F27-75EB-51BB-1AB0BE6A2099}"/>
              </a:ext>
            </a:extLst>
          </p:cNvPr>
          <p:cNvSpPr txBox="1"/>
          <p:nvPr/>
        </p:nvSpPr>
        <p:spPr>
          <a:xfrm>
            <a:off x="251827" y="1065902"/>
            <a:ext cx="20535095" cy="6955750"/>
          </a:xfrm>
          <a:prstGeom prst="rect">
            <a:avLst/>
          </a:prstGeom>
          <a:noFill/>
        </p:spPr>
        <p:txBody>
          <a:bodyPr wrap="square" rtlCol="0">
            <a:spAutoFit/>
          </a:bodyPr>
          <a:lstStyle/>
          <a:p>
            <a:r>
              <a:rPr lang="en-AU" sz="3200" b="1">
                <a:solidFill>
                  <a:schemeClr val="accent1"/>
                </a:solidFill>
              </a:rPr>
              <a:t>Automatic permitting: </a:t>
            </a:r>
          </a:p>
          <a:p>
            <a:pPr marL="342900" indent="-342900">
              <a:buFont typeface="Arial" panose="020B0604020202020204" pitchFamily="34" charset="0"/>
              <a:buChar char="•"/>
            </a:pPr>
            <a:endParaRPr lang="en-AU" sz="2200"/>
          </a:p>
          <a:p>
            <a:pPr marL="342900" indent="-342900">
              <a:buFont typeface="Arial" panose="020B0604020202020204" pitchFamily="34" charset="0"/>
              <a:buChar char="•"/>
            </a:pPr>
            <a:r>
              <a:rPr lang="en-AU" sz="2800"/>
              <a:t>Businesses are required to complete an application, agreeing to the terms and conditions, and submit necessary documents (like insurance certificates). A permit is then automatically issued instantaneously to the business. </a:t>
            </a:r>
          </a:p>
          <a:p>
            <a:pPr marL="342900" indent="-342900">
              <a:buFont typeface="Arial" panose="020B0604020202020204" pitchFamily="34" charset="0"/>
              <a:buChar char="•"/>
            </a:pPr>
            <a:endParaRPr lang="en-AU" sz="2800"/>
          </a:p>
          <a:p>
            <a:pPr marL="285750" indent="-285750">
              <a:buFont typeface="Arial" panose="020B0604020202020204" pitchFamily="34" charset="0"/>
              <a:buChar char="•"/>
            </a:pPr>
            <a:r>
              <a:rPr lang="en-AU" sz="2800"/>
              <a:t>A fee may be payable with the application for the permit. Permits may be valid for a defined period of  time and need to be renewed if the activity continues, and a fee may be payable with renewal.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Automatic permits may be still be withdrawn as part of enforcement actions for non-compliance.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This regulatory model is used by some councils for a selection of regulations (like footpath dining, fitness training in parks and skip bins) via the Service Victoria website.</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This regulatory option is suitable for activities: with </a:t>
            </a:r>
            <a:r>
              <a:rPr lang="en-AU" sz="2800">
                <a:solidFill>
                  <a:schemeClr val="accent1"/>
                </a:solidFill>
              </a:rPr>
              <a:t>moderate risk of harms</a:t>
            </a:r>
            <a:r>
              <a:rPr lang="en-AU" sz="2800"/>
              <a:t>; a high degree of standardisation; and for which council would like to obtain evidence of certain characteristics of the business (like insurance certificates). An example of such an activity is the use of a skip bin.</a:t>
            </a:r>
          </a:p>
        </p:txBody>
      </p:sp>
    </p:spTree>
    <p:extLst>
      <p:ext uri="{BB962C8B-B14F-4D97-AF65-F5344CB8AC3E}">
        <p14:creationId xmlns:p14="http://schemas.microsoft.com/office/powerpoint/2010/main" val="184834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070D7B-7AF4-F566-32DD-C50DDAC1DD54}"/>
              </a:ext>
            </a:extLst>
          </p:cNvPr>
          <p:cNvSpPr txBox="1"/>
          <p:nvPr/>
        </p:nvSpPr>
        <p:spPr>
          <a:xfrm>
            <a:off x="-4710" y="-26177"/>
            <a:ext cx="6197692" cy="584775"/>
          </a:xfrm>
          <a:prstGeom prst="rect">
            <a:avLst/>
          </a:prstGeom>
          <a:solidFill>
            <a:schemeClr val="bg2"/>
          </a:solidFill>
        </p:spPr>
        <p:txBody>
          <a:bodyPr wrap="square" rtlCol="0">
            <a:spAutoFit/>
          </a:bodyPr>
          <a:lstStyle/>
          <a:p>
            <a:r>
              <a:rPr lang="en-AU" sz="3200" b="1"/>
              <a:t>Proposed regulatory options</a:t>
            </a:r>
          </a:p>
        </p:txBody>
      </p:sp>
      <p:sp>
        <p:nvSpPr>
          <p:cNvPr id="10" name="TextBox 9">
            <a:extLst>
              <a:ext uri="{FF2B5EF4-FFF2-40B4-BE49-F238E27FC236}">
                <a16:creationId xmlns:a16="http://schemas.microsoft.com/office/drawing/2014/main" id="{41F97D7B-128B-7D4A-4E7D-B86176A609B4}"/>
              </a:ext>
            </a:extLst>
          </p:cNvPr>
          <p:cNvSpPr txBox="1"/>
          <p:nvPr/>
        </p:nvSpPr>
        <p:spPr>
          <a:xfrm>
            <a:off x="844914" y="1083093"/>
            <a:ext cx="19511037" cy="7848302"/>
          </a:xfrm>
          <a:prstGeom prst="rect">
            <a:avLst/>
          </a:prstGeom>
          <a:noFill/>
        </p:spPr>
        <p:txBody>
          <a:bodyPr wrap="square" rtlCol="0">
            <a:spAutoFit/>
          </a:bodyPr>
          <a:lstStyle/>
          <a:p>
            <a:r>
              <a:rPr lang="en-AU" sz="3200" b="1">
                <a:solidFill>
                  <a:schemeClr val="accent1"/>
                </a:solidFill>
              </a:rPr>
              <a:t>No delay permitting: </a:t>
            </a:r>
          </a:p>
          <a:p>
            <a:endParaRPr lang="en-AU" sz="2400" b="1">
              <a:solidFill>
                <a:schemeClr val="accent1"/>
              </a:solidFill>
            </a:endParaRPr>
          </a:p>
          <a:p>
            <a:pPr marL="285750" indent="-285750">
              <a:buFont typeface="Arial" panose="020B0604020202020204" pitchFamily="34" charset="0"/>
              <a:buChar char="•"/>
            </a:pPr>
            <a:r>
              <a:rPr lang="en-AU" sz="2800"/>
              <a:t>Same as with automatic permitting above, however the permit is not issued automatically but is instead subject to assessment for approval by the council.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However, the business can </a:t>
            </a:r>
            <a:r>
              <a:rPr kumimoji="0" lang="en-AU" sz="2800" b="0" i="0" u="none" strike="noStrike" kern="1200" cap="none" spc="0" normalizeH="0" baseline="0" noProof="0">
                <a:ln>
                  <a:noFill/>
                </a:ln>
                <a:solidFill>
                  <a:srgbClr val="232B39"/>
                </a:solidFill>
                <a:effectLst/>
                <a:uLnTx/>
                <a:uFillTx/>
                <a:latin typeface="VIC"/>
                <a:ea typeface="+mn-ea"/>
                <a:cs typeface="+mn-cs"/>
              </a:rPr>
              <a:t>commence engaging in the activity from the time the application is made (</a:t>
            </a:r>
            <a:r>
              <a:rPr kumimoji="0" lang="en-AU" sz="2800" b="0" i="0" u="none" strike="noStrike" kern="1200" cap="none" spc="0" normalizeH="0" baseline="0" noProof="0" err="1">
                <a:ln>
                  <a:noFill/>
                </a:ln>
                <a:solidFill>
                  <a:srgbClr val="232B39"/>
                </a:solidFill>
                <a:effectLst/>
                <a:uLnTx/>
                <a:uFillTx/>
                <a:latin typeface="VIC"/>
                <a:ea typeface="+mn-ea"/>
                <a:cs typeface="+mn-cs"/>
              </a:rPr>
              <a:t>ie</a:t>
            </a:r>
            <a:r>
              <a:rPr kumimoji="0" lang="en-AU" sz="2800" b="0" i="0" u="none" strike="noStrike" kern="1200" cap="none" spc="0" normalizeH="0" baseline="0" noProof="0">
                <a:ln>
                  <a:noFill/>
                </a:ln>
                <a:solidFill>
                  <a:srgbClr val="232B39"/>
                </a:solidFill>
                <a:effectLst/>
                <a:uLnTx/>
                <a:uFillTx/>
                <a:latin typeface="VIC"/>
                <a:ea typeface="+mn-ea"/>
                <a:cs typeface="+mn-cs"/>
              </a:rPr>
              <a:t> without having to wait for the approval first) but must adhere to the requirements published by the council. </a:t>
            </a:r>
            <a:r>
              <a:rPr lang="en-AU" sz="2800"/>
              <a:t> Businesses know at the time of application that they may not receive a permit.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A fee may be payable with the application for the permit, and as permits are valid for a defined time and need to be renewed if the activity continues, a fee may be payable with renewal.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Permits may be still be withdrawn as part of enforcement actions for non-compliance.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This regulatory option is appropriate for activities for which automatic permitting is not suitable or desirable (such as for less standardised activities). This regulatory option is suitable for activities with </a:t>
            </a:r>
            <a:r>
              <a:rPr lang="en-AU" sz="2800">
                <a:solidFill>
                  <a:schemeClr val="accent1"/>
                </a:solidFill>
              </a:rPr>
              <a:t>moderate to high risk</a:t>
            </a:r>
            <a:r>
              <a:rPr lang="en-AU" sz="2800"/>
              <a:t>, and for which the </a:t>
            </a:r>
            <a:r>
              <a:rPr lang="en-AU" sz="2800">
                <a:solidFill>
                  <a:schemeClr val="accent1"/>
                </a:solidFill>
              </a:rPr>
              <a:t>council would like to retain some discretion in issuing the permit.</a:t>
            </a:r>
            <a:r>
              <a:rPr lang="en-AU" sz="2800"/>
              <a:t> </a:t>
            </a:r>
            <a:r>
              <a:rPr lang="en-AU" sz="2800">
                <a:solidFill>
                  <a:srgbClr val="232B39"/>
                </a:solidFill>
              </a:rPr>
              <a:t>Suitable for activities which can easily be “undone” in the event of non-approval. </a:t>
            </a:r>
            <a:endParaRPr lang="en-AU" sz="2800" b="1"/>
          </a:p>
        </p:txBody>
      </p:sp>
    </p:spTree>
    <p:extLst>
      <p:ext uri="{BB962C8B-B14F-4D97-AF65-F5344CB8AC3E}">
        <p14:creationId xmlns:p14="http://schemas.microsoft.com/office/powerpoint/2010/main" val="133341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070D7B-7AF4-F566-32DD-C50DDAC1DD54}"/>
              </a:ext>
            </a:extLst>
          </p:cNvPr>
          <p:cNvSpPr txBox="1"/>
          <p:nvPr/>
        </p:nvSpPr>
        <p:spPr>
          <a:xfrm>
            <a:off x="-4710" y="-26177"/>
            <a:ext cx="6571765" cy="584775"/>
          </a:xfrm>
          <a:prstGeom prst="rect">
            <a:avLst/>
          </a:prstGeom>
          <a:solidFill>
            <a:schemeClr val="bg2"/>
          </a:solidFill>
        </p:spPr>
        <p:txBody>
          <a:bodyPr wrap="square" rtlCol="0">
            <a:spAutoFit/>
          </a:bodyPr>
          <a:lstStyle/>
          <a:p>
            <a:r>
              <a:rPr lang="en-AU" sz="3200" b="1"/>
              <a:t>Proposed regulatory options</a:t>
            </a:r>
          </a:p>
        </p:txBody>
      </p:sp>
      <p:sp>
        <p:nvSpPr>
          <p:cNvPr id="11" name="TextBox 10">
            <a:extLst>
              <a:ext uri="{FF2B5EF4-FFF2-40B4-BE49-F238E27FC236}">
                <a16:creationId xmlns:a16="http://schemas.microsoft.com/office/drawing/2014/main" id="{B419D3C2-606A-26E6-CDE8-EFDD64C6B278}"/>
              </a:ext>
            </a:extLst>
          </p:cNvPr>
          <p:cNvSpPr txBox="1"/>
          <p:nvPr/>
        </p:nvSpPr>
        <p:spPr>
          <a:xfrm>
            <a:off x="448247" y="1307010"/>
            <a:ext cx="19842479" cy="6986528"/>
          </a:xfrm>
          <a:prstGeom prst="rect">
            <a:avLst/>
          </a:prstGeom>
          <a:noFill/>
        </p:spPr>
        <p:txBody>
          <a:bodyPr wrap="square" rtlCol="0">
            <a:spAutoFit/>
          </a:bodyPr>
          <a:lstStyle/>
          <a:p>
            <a:r>
              <a:rPr lang="en-AU" sz="3200" b="1">
                <a:solidFill>
                  <a:schemeClr val="accent1"/>
                </a:solidFill>
                <a:latin typeface="VIC"/>
              </a:rPr>
              <a:t>Standard permitting: </a:t>
            </a:r>
          </a:p>
          <a:p>
            <a:endParaRPr lang="en-AU" sz="2400">
              <a:solidFill>
                <a:schemeClr val="accent1"/>
              </a:solidFill>
              <a:latin typeface="VIC"/>
            </a:endParaRPr>
          </a:p>
          <a:p>
            <a:pPr marL="342900" indent="-342900">
              <a:buFont typeface="Arial" panose="020B0604020202020204" pitchFamily="34" charset="0"/>
              <a:buChar char="•"/>
            </a:pPr>
            <a:r>
              <a:rPr lang="en-AU" sz="2800"/>
              <a:t>This is the traditional form of council regulation where businesses who wish to engage in an activity must submit an application (and provide the necessary documents), often pay a fee, and then wait for approval and issuance of a permit before commencing an activity. </a:t>
            </a:r>
          </a:p>
          <a:p>
            <a:pPr marL="342900" indent="-342900">
              <a:buFont typeface="Arial" panose="020B0604020202020204" pitchFamily="34" charset="0"/>
              <a:buChar char="•"/>
            </a:pPr>
            <a:endParaRPr lang="en-AU" sz="2800"/>
          </a:p>
          <a:p>
            <a:pPr marL="285750" indent="-285750">
              <a:buFont typeface="Arial" panose="020B0604020202020204" pitchFamily="34" charset="0"/>
              <a:buChar char="•"/>
            </a:pPr>
            <a:r>
              <a:rPr lang="en-AU" sz="2800"/>
              <a:t>Permits are valid for a defined time and need to be renewed if the activity continues, and a fee may be payable with renewal. </a:t>
            </a:r>
          </a:p>
          <a:p>
            <a:pPr marL="285750" indent="-285750">
              <a:buFont typeface="Arial" panose="020B0604020202020204" pitchFamily="34" charset="0"/>
              <a:buChar char="•"/>
            </a:pPr>
            <a:endParaRPr lang="en-AU" sz="2800"/>
          </a:p>
          <a:p>
            <a:pPr marL="285750" indent="-285750">
              <a:buFont typeface="Arial" panose="020B0604020202020204" pitchFamily="34" charset="0"/>
              <a:buChar char="•"/>
            </a:pPr>
            <a:r>
              <a:rPr lang="en-AU" sz="2800"/>
              <a:t>This regulatory option is appropriate for activities with the </a:t>
            </a:r>
            <a:r>
              <a:rPr lang="en-AU" sz="2800">
                <a:solidFill>
                  <a:schemeClr val="accent1"/>
                </a:solidFill>
              </a:rPr>
              <a:t>highest risk, and for which the council would like to retain the power to prevent a business from engaging in an activity </a:t>
            </a:r>
            <a:r>
              <a:rPr lang="en-AU" sz="2800" i="1">
                <a:solidFill>
                  <a:schemeClr val="accent1"/>
                </a:solidFill>
              </a:rPr>
              <a:t>before</a:t>
            </a:r>
            <a:r>
              <a:rPr lang="en-AU" sz="2800">
                <a:solidFill>
                  <a:schemeClr val="accent1"/>
                </a:solidFill>
              </a:rPr>
              <a:t> it has made an assessment and given approval. </a:t>
            </a:r>
          </a:p>
          <a:p>
            <a:pPr marL="285750" indent="-285750">
              <a:buFont typeface="Arial" panose="020B0604020202020204" pitchFamily="34" charset="0"/>
              <a:buChar char="•"/>
            </a:pPr>
            <a:endParaRPr lang="en-AU" sz="2800">
              <a:solidFill>
                <a:schemeClr val="accent1"/>
              </a:solidFill>
            </a:endParaRPr>
          </a:p>
          <a:p>
            <a:pPr marL="285750" indent="-285750">
              <a:buFont typeface="Arial" panose="020B0604020202020204" pitchFamily="34" charset="0"/>
              <a:buChar char="•"/>
            </a:pPr>
            <a:r>
              <a:rPr lang="en-AU" sz="2800"/>
              <a:t>This option is suitable in cases where the council would like to conduct pre-approval checks before the business commences the activity (</a:t>
            </a:r>
            <a:r>
              <a:rPr lang="en-AU" sz="2800" err="1"/>
              <a:t>eg</a:t>
            </a:r>
            <a:r>
              <a:rPr lang="en-AU" sz="2800"/>
              <a:t> does the applicant have the appropriate qualifications?). An example of such an activity is the selling of food.</a:t>
            </a:r>
          </a:p>
        </p:txBody>
      </p:sp>
    </p:spTree>
    <p:extLst>
      <p:ext uri="{BB962C8B-B14F-4D97-AF65-F5344CB8AC3E}">
        <p14:creationId xmlns:p14="http://schemas.microsoft.com/office/powerpoint/2010/main" val="176322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F75F-1DDC-77A2-3AB9-FE07F2D937C1}"/>
              </a:ext>
            </a:extLst>
          </p:cNvPr>
          <p:cNvSpPr>
            <a:spLocks noGrp="1"/>
          </p:cNvSpPr>
          <p:nvPr>
            <p:ph type="title"/>
          </p:nvPr>
        </p:nvSpPr>
        <p:spPr/>
        <p:txBody>
          <a:bodyPr/>
          <a:lstStyle/>
          <a:p>
            <a:r>
              <a:rPr lang="en-AU"/>
              <a:t>Executive Summary</a:t>
            </a:r>
          </a:p>
        </p:txBody>
      </p:sp>
    </p:spTree>
    <p:extLst>
      <p:ext uri="{BB962C8B-B14F-4D97-AF65-F5344CB8AC3E}">
        <p14:creationId xmlns:p14="http://schemas.microsoft.com/office/powerpoint/2010/main" val="912927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9823F-20C0-EB9D-9FCC-7421FB51C24C}"/>
              </a:ext>
            </a:extLst>
          </p:cNvPr>
          <p:cNvSpPr txBox="1"/>
          <p:nvPr/>
        </p:nvSpPr>
        <p:spPr>
          <a:xfrm>
            <a:off x="0" y="0"/>
            <a:ext cx="8792308" cy="492443"/>
          </a:xfrm>
          <a:prstGeom prst="rect">
            <a:avLst/>
          </a:prstGeom>
          <a:solidFill>
            <a:schemeClr val="bg2"/>
          </a:solidFill>
        </p:spPr>
        <p:txBody>
          <a:bodyPr wrap="square" rtlCol="0">
            <a:spAutoFit/>
          </a:bodyPr>
          <a:lstStyle/>
          <a:p>
            <a:r>
              <a:rPr lang="en-AU" sz="2600" b="1"/>
              <a:t>Purpose</a:t>
            </a:r>
          </a:p>
        </p:txBody>
      </p:sp>
      <p:sp>
        <p:nvSpPr>
          <p:cNvPr id="12" name="TextBox 11">
            <a:extLst>
              <a:ext uri="{FF2B5EF4-FFF2-40B4-BE49-F238E27FC236}">
                <a16:creationId xmlns:a16="http://schemas.microsoft.com/office/drawing/2014/main" id="{EBEF5EC6-8D15-D16D-C85E-5936706740C3}"/>
              </a:ext>
            </a:extLst>
          </p:cNvPr>
          <p:cNvSpPr txBox="1"/>
          <p:nvPr/>
        </p:nvSpPr>
        <p:spPr>
          <a:xfrm>
            <a:off x="653800" y="537981"/>
            <a:ext cx="7374987" cy="461665"/>
          </a:xfrm>
          <a:prstGeom prst="rect">
            <a:avLst/>
          </a:prstGeom>
          <a:noFill/>
        </p:spPr>
        <p:txBody>
          <a:bodyPr wrap="square">
            <a:spAutoFit/>
          </a:bodyPr>
          <a:lstStyle/>
          <a:p>
            <a:r>
              <a:rPr lang="en-AU" sz="2400"/>
              <a:t>Standard permitting can be costly </a:t>
            </a:r>
          </a:p>
        </p:txBody>
      </p:sp>
      <p:pic>
        <p:nvPicPr>
          <p:cNvPr id="19" name="Graphic 18" descr="Call center with solid fill">
            <a:extLst>
              <a:ext uri="{FF2B5EF4-FFF2-40B4-BE49-F238E27FC236}">
                <a16:creationId xmlns:a16="http://schemas.microsoft.com/office/drawing/2014/main" id="{29B3818C-29F2-C2C8-F1CD-76669508A1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52018" y="1551775"/>
            <a:ext cx="914400" cy="914400"/>
          </a:xfrm>
          <a:prstGeom prst="rect">
            <a:avLst/>
          </a:prstGeom>
        </p:spPr>
      </p:pic>
      <p:pic>
        <p:nvPicPr>
          <p:cNvPr id="25" name="Graphic 24" descr="Dollar with solid fill">
            <a:extLst>
              <a:ext uri="{FF2B5EF4-FFF2-40B4-BE49-F238E27FC236}">
                <a16:creationId xmlns:a16="http://schemas.microsoft.com/office/drawing/2014/main" id="{F968CD8F-59DC-95CB-CB4E-FE5BAA2EB8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03444" y="1537385"/>
            <a:ext cx="914400" cy="914400"/>
          </a:xfrm>
          <a:prstGeom prst="rect">
            <a:avLst/>
          </a:prstGeom>
        </p:spPr>
      </p:pic>
      <p:sp>
        <p:nvSpPr>
          <p:cNvPr id="26" name="TextBox 25">
            <a:extLst>
              <a:ext uri="{FF2B5EF4-FFF2-40B4-BE49-F238E27FC236}">
                <a16:creationId xmlns:a16="http://schemas.microsoft.com/office/drawing/2014/main" id="{D20CC9F0-29C5-F8B4-0F93-A39B3D7982B3}"/>
              </a:ext>
            </a:extLst>
          </p:cNvPr>
          <p:cNvSpPr txBox="1"/>
          <p:nvPr/>
        </p:nvSpPr>
        <p:spPr>
          <a:xfrm>
            <a:off x="12838442" y="1564370"/>
            <a:ext cx="4177082" cy="1015663"/>
          </a:xfrm>
          <a:prstGeom prst="rect">
            <a:avLst/>
          </a:prstGeom>
          <a:noFill/>
        </p:spPr>
        <p:txBody>
          <a:bodyPr wrap="square">
            <a:spAutoFit/>
          </a:bodyPr>
          <a:lstStyle/>
          <a:p>
            <a:pPr marL="0" lvl="1"/>
            <a:r>
              <a:rPr lang="en-AU" sz="2000"/>
              <a:t>Staff time and cost of answering business questions and processing applications</a:t>
            </a:r>
          </a:p>
        </p:txBody>
      </p:sp>
      <p:sp>
        <p:nvSpPr>
          <p:cNvPr id="27" name="TextBox 26">
            <a:extLst>
              <a:ext uri="{FF2B5EF4-FFF2-40B4-BE49-F238E27FC236}">
                <a16:creationId xmlns:a16="http://schemas.microsoft.com/office/drawing/2014/main" id="{7AD366A4-E3DE-4337-77CE-F6A43627D54F}"/>
              </a:ext>
            </a:extLst>
          </p:cNvPr>
          <p:cNvSpPr txBox="1"/>
          <p:nvPr/>
        </p:nvSpPr>
        <p:spPr>
          <a:xfrm>
            <a:off x="17917844" y="1410481"/>
            <a:ext cx="3203517" cy="1323439"/>
          </a:xfrm>
          <a:prstGeom prst="rect">
            <a:avLst/>
          </a:prstGeom>
          <a:noFill/>
        </p:spPr>
        <p:txBody>
          <a:bodyPr wrap="square">
            <a:spAutoFit/>
          </a:bodyPr>
          <a:lstStyle/>
          <a:p>
            <a:pPr marL="0" lvl="1"/>
            <a:r>
              <a:rPr lang="en-AU" sz="2000"/>
              <a:t>Cost of digital solutions to make the application process simpler to engage with</a:t>
            </a:r>
          </a:p>
        </p:txBody>
      </p:sp>
      <p:sp>
        <p:nvSpPr>
          <p:cNvPr id="31" name="TextBox 30">
            <a:extLst>
              <a:ext uri="{FF2B5EF4-FFF2-40B4-BE49-F238E27FC236}">
                <a16:creationId xmlns:a16="http://schemas.microsoft.com/office/drawing/2014/main" id="{6FFC2D26-E48D-0FC8-B212-A04D5A87761C}"/>
              </a:ext>
            </a:extLst>
          </p:cNvPr>
          <p:cNvSpPr txBox="1"/>
          <p:nvPr/>
        </p:nvSpPr>
        <p:spPr>
          <a:xfrm>
            <a:off x="11628773" y="1068751"/>
            <a:ext cx="3434914" cy="461665"/>
          </a:xfrm>
          <a:prstGeom prst="rect">
            <a:avLst/>
          </a:prstGeom>
          <a:noFill/>
        </p:spPr>
        <p:txBody>
          <a:bodyPr wrap="square" rtlCol="0">
            <a:spAutoFit/>
          </a:bodyPr>
          <a:lstStyle/>
          <a:p>
            <a:r>
              <a:rPr lang="en-AU" sz="2400">
                <a:solidFill>
                  <a:schemeClr val="accent2"/>
                </a:solidFill>
              </a:rPr>
              <a:t>Costs to councils</a:t>
            </a:r>
          </a:p>
        </p:txBody>
      </p:sp>
      <p:grpSp>
        <p:nvGrpSpPr>
          <p:cNvPr id="2" name="Group 1">
            <a:extLst>
              <a:ext uri="{FF2B5EF4-FFF2-40B4-BE49-F238E27FC236}">
                <a16:creationId xmlns:a16="http://schemas.microsoft.com/office/drawing/2014/main" id="{06AEE386-66DA-9CD7-56D2-B08AC847857A}"/>
              </a:ext>
            </a:extLst>
          </p:cNvPr>
          <p:cNvGrpSpPr/>
          <p:nvPr/>
        </p:nvGrpSpPr>
        <p:grpSpPr>
          <a:xfrm>
            <a:off x="747000" y="1064850"/>
            <a:ext cx="10492909" cy="1810838"/>
            <a:chOff x="731521" y="2241126"/>
            <a:chExt cx="10492909" cy="1961803"/>
          </a:xfrm>
        </p:grpSpPr>
        <p:pic>
          <p:nvPicPr>
            <p:cNvPr id="14" name="Graphic 13" descr="Clock with solid fill">
              <a:extLst>
                <a:ext uri="{FF2B5EF4-FFF2-40B4-BE49-F238E27FC236}">
                  <a16:creationId xmlns:a16="http://schemas.microsoft.com/office/drawing/2014/main" id="{BC0452EC-C43A-1C62-B085-32D11ED5B7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374" y="2791368"/>
              <a:ext cx="914400" cy="914400"/>
            </a:xfrm>
            <a:prstGeom prst="rect">
              <a:avLst/>
            </a:prstGeom>
          </p:spPr>
        </p:pic>
        <p:sp>
          <p:nvSpPr>
            <p:cNvPr id="16" name="TextBox 15">
              <a:extLst>
                <a:ext uri="{FF2B5EF4-FFF2-40B4-BE49-F238E27FC236}">
                  <a16:creationId xmlns:a16="http://schemas.microsoft.com/office/drawing/2014/main" id="{BF496141-2C9C-A74B-BB95-E37F3E7327EF}"/>
                </a:ext>
              </a:extLst>
            </p:cNvPr>
            <p:cNvSpPr txBox="1"/>
            <p:nvPr/>
          </p:nvSpPr>
          <p:spPr>
            <a:xfrm>
              <a:off x="7122242" y="2571977"/>
              <a:ext cx="4073843" cy="1323439"/>
            </a:xfrm>
            <a:prstGeom prst="rect">
              <a:avLst/>
            </a:prstGeom>
            <a:noFill/>
          </p:spPr>
          <p:txBody>
            <a:bodyPr wrap="square">
              <a:spAutoFit/>
            </a:bodyPr>
            <a:lstStyle/>
            <a:p>
              <a:pPr marL="0" lvl="1"/>
              <a:r>
                <a:rPr lang="en-AU" sz="2000"/>
                <a:t>Cost of application fees and consultancies to help complete applications and understand the application process</a:t>
              </a:r>
            </a:p>
          </p:txBody>
        </p:sp>
        <p:sp>
          <p:nvSpPr>
            <p:cNvPr id="23" name="TextBox 22">
              <a:extLst>
                <a:ext uri="{FF2B5EF4-FFF2-40B4-BE49-F238E27FC236}">
                  <a16:creationId xmlns:a16="http://schemas.microsoft.com/office/drawing/2014/main" id="{7CBC980F-3B99-058B-27DE-FB8839807C1C}"/>
                </a:ext>
              </a:extLst>
            </p:cNvPr>
            <p:cNvSpPr txBox="1"/>
            <p:nvPr/>
          </p:nvSpPr>
          <p:spPr>
            <a:xfrm>
              <a:off x="1694066" y="2743612"/>
              <a:ext cx="4594860" cy="1015664"/>
            </a:xfrm>
            <a:prstGeom prst="rect">
              <a:avLst/>
            </a:prstGeom>
            <a:noFill/>
          </p:spPr>
          <p:txBody>
            <a:bodyPr wrap="square">
              <a:spAutoFit/>
            </a:bodyPr>
            <a:lstStyle/>
            <a:p>
              <a:r>
                <a:rPr lang="en-AU" sz="2000"/>
                <a:t>Time costs of lost business activity while paying rent or staff while waiting to get their approval</a:t>
              </a:r>
            </a:p>
          </p:txBody>
        </p:sp>
        <p:sp>
          <p:nvSpPr>
            <p:cNvPr id="28" name="TextBox 27">
              <a:extLst>
                <a:ext uri="{FF2B5EF4-FFF2-40B4-BE49-F238E27FC236}">
                  <a16:creationId xmlns:a16="http://schemas.microsoft.com/office/drawing/2014/main" id="{644814A4-50B0-6B62-556A-C1BF9B69160B}"/>
                </a:ext>
              </a:extLst>
            </p:cNvPr>
            <p:cNvSpPr txBox="1"/>
            <p:nvPr/>
          </p:nvSpPr>
          <p:spPr>
            <a:xfrm>
              <a:off x="787947" y="2245028"/>
              <a:ext cx="4224150" cy="461665"/>
            </a:xfrm>
            <a:prstGeom prst="rect">
              <a:avLst/>
            </a:prstGeom>
            <a:noFill/>
          </p:spPr>
          <p:txBody>
            <a:bodyPr wrap="square" rtlCol="0">
              <a:spAutoFit/>
            </a:bodyPr>
            <a:lstStyle/>
            <a:p>
              <a:r>
                <a:rPr lang="en-AU" sz="2400">
                  <a:solidFill>
                    <a:schemeClr val="accent2"/>
                  </a:solidFill>
                </a:rPr>
                <a:t>Costs to businesses </a:t>
              </a:r>
            </a:p>
          </p:txBody>
        </p:sp>
        <p:pic>
          <p:nvPicPr>
            <p:cNvPr id="30" name="Graphic 29" descr="Pen with solid fill">
              <a:extLst>
                <a:ext uri="{FF2B5EF4-FFF2-40B4-BE49-F238E27FC236}">
                  <a16:creationId xmlns:a16="http://schemas.microsoft.com/office/drawing/2014/main" id="{AC28F456-5B44-6734-9591-4430A988F0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2855" y="2665898"/>
              <a:ext cx="914400" cy="914400"/>
            </a:xfrm>
            <a:prstGeom prst="rect">
              <a:avLst/>
            </a:prstGeom>
          </p:spPr>
        </p:pic>
        <p:sp>
          <p:nvSpPr>
            <p:cNvPr id="32" name="Rectangle 31">
              <a:extLst>
                <a:ext uri="{FF2B5EF4-FFF2-40B4-BE49-F238E27FC236}">
                  <a16:creationId xmlns:a16="http://schemas.microsoft.com/office/drawing/2014/main" id="{CF2C0137-E2BD-CA05-CE05-3AED183205EE}"/>
                </a:ext>
              </a:extLst>
            </p:cNvPr>
            <p:cNvSpPr/>
            <p:nvPr/>
          </p:nvSpPr>
          <p:spPr>
            <a:xfrm>
              <a:off x="731521" y="2241126"/>
              <a:ext cx="10492909" cy="1961803"/>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3" name="Rectangle 32">
            <a:extLst>
              <a:ext uri="{FF2B5EF4-FFF2-40B4-BE49-F238E27FC236}">
                <a16:creationId xmlns:a16="http://schemas.microsoft.com/office/drawing/2014/main" id="{C5707352-8E85-78FF-5D5A-64A3EE6E4425}"/>
              </a:ext>
            </a:extLst>
          </p:cNvPr>
          <p:cNvSpPr/>
          <p:nvPr/>
        </p:nvSpPr>
        <p:spPr>
          <a:xfrm>
            <a:off x="11420542" y="1068752"/>
            <a:ext cx="10011816" cy="1806936"/>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242A2E42-D0B9-B1E7-E4CB-04B1939E17F6}"/>
              </a:ext>
            </a:extLst>
          </p:cNvPr>
          <p:cNvSpPr txBox="1"/>
          <p:nvPr/>
        </p:nvSpPr>
        <p:spPr>
          <a:xfrm>
            <a:off x="697872" y="3024472"/>
            <a:ext cx="20778558" cy="830997"/>
          </a:xfrm>
          <a:prstGeom prst="rect">
            <a:avLst/>
          </a:prstGeom>
          <a:noFill/>
        </p:spPr>
        <p:txBody>
          <a:bodyPr wrap="square">
            <a:spAutoFit/>
          </a:bodyPr>
          <a:lstStyle/>
          <a:p>
            <a:r>
              <a:rPr lang="en-AU" sz="2400"/>
              <a:t>This Guide sets out alternative approaches to regulation that are lower cost without compromising community outcomes. It provides a framework for deciding between these alternatives depending upon the harm being regulated.</a:t>
            </a:r>
          </a:p>
        </p:txBody>
      </p:sp>
      <p:sp>
        <p:nvSpPr>
          <p:cNvPr id="3" name="Rectangle 2">
            <a:extLst>
              <a:ext uri="{FF2B5EF4-FFF2-40B4-BE49-F238E27FC236}">
                <a16:creationId xmlns:a16="http://schemas.microsoft.com/office/drawing/2014/main" id="{89C2FC3F-82F0-8496-DD98-9B2B98666CC5}"/>
              </a:ext>
            </a:extLst>
          </p:cNvPr>
          <p:cNvSpPr/>
          <p:nvPr/>
        </p:nvSpPr>
        <p:spPr>
          <a:xfrm>
            <a:off x="697872" y="5061729"/>
            <a:ext cx="5871858" cy="1077722"/>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spcBef>
                <a:spcPct val="0"/>
              </a:spcBef>
            </a:pPr>
            <a:r>
              <a:rPr lang="en-US" sz="2800" b="1">
                <a:solidFill>
                  <a:schemeClr val="tx1"/>
                </a:solidFill>
              </a:rPr>
              <a:t>Mandatory requirements only </a:t>
            </a:r>
            <a:endParaRPr lang="en-AU" sz="2800" b="1">
              <a:solidFill>
                <a:schemeClr val="tx1"/>
              </a:solidFill>
              <a:highlight>
                <a:srgbClr val="00FFFF"/>
              </a:highlight>
            </a:endParaRPr>
          </a:p>
        </p:txBody>
      </p:sp>
      <p:sp>
        <p:nvSpPr>
          <p:cNvPr id="5" name="Rectangle 4">
            <a:extLst>
              <a:ext uri="{FF2B5EF4-FFF2-40B4-BE49-F238E27FC236}">
                <a16:creationId xmlns:a16="http://schemas.microsoft.com/office/drawing/2014/main" id="{C4DF8A80-04D2-3939-4631-20138BCE96C5}"/>
              </a:ext>
            </a:extLst>
          </p:cNvPr>
          <p:cNvSpPr/>
          <p:nvPr/>
        </p:nvSpPr>
        <p:spPr>
          <a:xfrm>
            <a:off x="710640" y="3922034"/>
            <a:ext cx="5846322" cy="1178379"/>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488950">
              <a:lnSpc>
                <a:spcPct val="90000"/>
              </a:lnSpc>
              <a:spcBef>
                <a:spcPct val="0"/>
              </a:spcBef>
              <a:spcAft>
                <a:spcPct val="35000"/>
              </a:spcAft>
              <a:buNone/>
            </a:pPr>
            <a:r>
              <a:rPr lang="en-AU" sz="3200">
                <a:solidFill>
                  <a:schemeClr val="bg1"/>
                </a:solidFill>
                <a:latin typeface="+mj-lt"/>
              </a:rPr>
              <a:t>Regulatory options</a:t>
            </a:r>
            <a:endParaRPr lang="en-AU" sz="3200" kern="1200">
              <a:solidFill>
                <a:schemeClr val="bg1"/>
              </a:solidFill>
              <a:latin typeface="+mj-lt"/>
            </a:endParaRPr>
          </a:p>
        </p:txBody>
      </p:sp>
      <p:sp>
        <p:nvSpPr>
          <p:cNvPr id="6" name="Rectangle 5">
            <a:extLst>
              <a:ext uri="{FF2B5EF4-FFF2-40B4-BE49-F238E27FC236}">
                <a16:creationId xmlns:a16="http://schemas.microsoft.com/office/drawing/2014/main" id="{4DBD6924-8D58-361E-805C-F1BA4B4252EE}"/>
              </a:ext>
            </a:extLst>
          </p:cNvPr>
          <p:cNvSpPr/>
          <p:nvPr/>
        </p:nvSpPr>
        <p:spPr>
          <a:xfrm>
            <a:off x="710640" y="6100767"/>
            <a:ext cx="5846322" cy="1077722"/>
          </a:xfrm>
          <a:prstGeom prst="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spcBef>
                <a:spcPct val="0"/>
              </a:spcBef>
            </a:pPr>
            <a:r>
              <a:rPr lang="en-US" sz="2800" b="1">
                <a:solidFill>
                  <a:schemeClr val="tx1"/>
                </a:solidFill>
              </a:rPr>
              <a:t>Notification</a:t>
            </a:r>
            <a:endParaRPr lang="en-AU" sz="2800" b="1">
              <a:solidFill>
                <a:schemeClr val="tx1"/>
              </a:solidFill>
              <a:highlight>
                <a:srgbClr val="FFFF00"/>
              </a:highlight>
            </a:endParaRPr>
          </a:p>
        </p:txBody>
      </p:sp>
      <p:sp>
        <p:nvSpPr>
          <p:cNvPr id="7" name="Rectangle 6">
            <a:extLst>
              <a:ext uri="{FF2B5EF4-FFF2-40B4-BE49-F238E27FC236}">
                <a16:creationId xmlns:a16="http://schemas.microsoft.com/office/drawing/2014/main" id="{F1AFA00B-56AC-803B-4DF4-6EEDA222B24C}"/>
              </a:ext>
            </a:extLst>
          </p:cNvPr>
          <p:cNvSpPr/>
          <p:nvPr/>
        </p:nvSpPr>
        <p:spPr>
          <a:xfrm>
            <a:off x="710640" y="7139805"/>
            <a:ext cx="5846322" cy="1077722"/>
          </a:xfrm>
          <a:prstGeom prst="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spcBef>
                <a:spcPct val="0"/>
              </a:spcBef>
            </a:pPr>
            <a:r>
              <a:rPr lang="en-US" sz="2800" b="1">
                <a:solidFill>
                  <a:schemeClr val="tx1"/>
                </a:solidFill>
              </a:rPr>
              <a:t>Automatic permitting</a:t>
            </a:r>
            <a:endParaRPr lang="en-AU" sz="2800" b="1">
              <a:solidFill>
                <a:schemeClr val="tx1"/>
              </a:solidFill>
              <a:highlight>
                <a:srgbClr val="FFFF00"/>
              </a:highlight>
            </a:endParaRPr>
          </a:p>
        </p:txBody>
      </p:sp>
      <p:sp>
        <p:nvSpPr>
          <p:cNvPr id="9" name="Rectangle 8">
            <a:extLst>
              <a:ext uri="{FF2B5EF4-FFF2-40B4-BE49-F238E27FC236}">
                <a16:creationId xmlns:a16="http://schemas.microsoft.com/office/drawing/2014/main" id="{403227A9-767A-ED64-B524-2DB3DEA0C3B7}"/>
              </a:ext>
            </a:extLst>
          </p:cNvPr>
          <p:cNvSpPr/>
          <p:nvPr/>
        </p:nvSpPr>
        <p:spPr>
          <a:xfrm>
            <a:off x="710638" y="8178843"/>
            <a:ext cx="5846324" cy="1077722"/>
          </a:xfrm>
          <a:prstGeom prst="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spcBef>
                <a:spcPct val="0"/>
              </a:spcBef>
            </a:pPr>
            <a:r>
              <a:rPr lang="en-US" sz="2800" b="1">
                <a:solidFill>
                  <a:schemeClr val="bg1"/>
                </a:solidFill>
              </a:rPr>
              <a:t>No delay permitting</a:t>
            </a:r>
            <a:endParaRPr lang="en-AU" sz="2800" b="1">
              <a:solidFill>
                <a:schemeClr val="bg1"/>
              </a:solidFill>
              <a:highlight>
                <a:srgbClr val="FFFF00"/>
              </a:highlight>
            </a:endParaRPr>
          </a:p>
        </p:txBody>
      </p:sp>
      <p:sp>
        <p:nvSpPr>
          <p:cNvPr id="10" name="Rectangle 9">
            <a:extLst>
              <a:ext uri="{FF2B5EF4-FFF2-40B4-BE49-F238E27FC236}">
                <a16:creationId xmlns:a16="http://schemas.microsoft.com/office/drawing/2014/main" id="{2903F642-F485-53CE-C9A1-7C0886639108}"/>
              </a:ext>
            </a:extLst>
          </p:cNvPr>
          <p:cNvSpPr/>
          <p:nvPr/>
        </p:nvSpPr>
        <p:spPr>
          <a:xfrm>
            <a:off x="710641" y="9217882"/>
            <a:ext cx="5846322" cy="1077722"/>
          </a:xfrm>
          <a:prstGeom prst="rect">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spcBef>
                <a:spcPct val="0"/>
              </a:spcBef>
            </a:pPr>
            <a:r>
              <a:rPr lang="en-US" sz="2800" b="1">
                <a:solidFill>
                  <a:schemeClr val="bg1"/>
                </a:solidFill>
              </a:rPr>
              <a:t>Standard permitting</a:t>
            </a:r>
            <a:endParaRPr lang="en-AU" sz="2800" b="1">
              <a:solidFill>
                <a:schemeClr val="bg1"/>
              </a:solidFill>
              <a:highlight>
                <a:srgbClr val="FFFF00"/>
              </a:highlight>
            </a:endParaRPr>
          </a:p>
        </p:txBody>
      </p:sp>
      <p:sp>
        <p:nvSpPr>
          <p:cNvPr id="11" name="TextBox 44">
            <a:extLst>
              <a:ext uri="{FF2B5EF4-FFF2-40B4-BE49-F238E27FC236}">
                <a16:creationId xmlns:a16="http://schemas.microsoft.com/office/drawing/2014/main" id="{1EBE416C-862E-524B-0A74-B2E992A865F3}"/>
              </a:ext>
            </a:extLst>
          </p:cNvPr>
          <p:cNvSpPr txBox="1"/>
          <p:nvPr/>
        </p:nvSpPr>
        <p:spPr>
          <a:xfrm>
            <a:off x="7072734" y="8036820"/>
            <a:ext cx="14108721" cy="2224962"/>
          </a:xfrm>
          <a:prstGeom prst="rect">
            <a:avLst/>
          </a:prstGeom>
          <a:solidFill>
            <a:schemeClr val="bg1"/>
          </a:solidFill>
          <a:ln w="50800">
            <a:solidFill>
              <a:schemeClr val="accent1"/>
            </a:solidFill>
            <a:prstDash val="dash"/>
          </a:ln>
        </p:spPr>
        <p:txBody>
          <a:bodyPr wrap="square" lIns="81000" tIns="45720" rIns="8100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0100" lvl="1" indent="-342900">
              <a:buFont typeface="Arial" panose="020B0604020202020204" pitchFamily="34" charset="0"/>
              <a:buChar char="•"/>
            </a:pPr>
            <a:r>
              <a:rPr lang="en-AU" sz="2000"/>
              <a:t>How </a:t>
            </a:r>
            <a:r>
              <a:rPr lang="en-AU" sz="2000" b="1"/>
              <a:t>effective</a:t>
            </a:r>
            <a:r>
              <a:rPr lang="en-AU" sz="2000"/>
              <a:t> will the approach I’ve taken be in managing the expected outcome?</a:t>
            </a:r>
          </a:p>
          <a:p>
            <a:pPr marL="800100" lvl="1" indent="-342900">
              <a:buFont typeface="Arial" panose="020B0604020202020204" pitchFamily="34" charset="0"/>
              <a:buChar char="•"/>
            </a:pPr>
            <a:r>
              <a:rPr lang="en-AU" sz="2000"/>
              <a:t>What are the </a:t>
            </a:r>
            <a:r>
              <a:rPr lang="en-AU" sz="2000" b="1"/>
              <a:t>costs to council</a:t>
            </a:r>
            <a:r>
              <a:rPr lang="en-AU" sz="2000"/>
              <a:t>, including the cost of ensuring compliance?</a:t>
            </a:r>
          </a:p>
          <a:p>
            <a:pPr marL="800100" lvl="1" indent="-342900">
              <a:buFont typeface="Arial" panose="020B0604020202020204" pitchFamily="34" charset="0"/>
              <a:buChar char="•"/>
            </a:pPr>
            <a:r>
              <a:rPr lang="en-AU" sz="2000"/>
              <a:t>Are the </a:t>
            </a:r>
            <a:r>
              <a:rPr lang="en-AU" sz="2000" b="1"/>
              <a:t>costs of regulation </a:t>
            </a:r>
            <a:r>
              <a:rPr lang="en-AU" sz="2000"/>
              <a:t>to businesses proportionate to the harms being addressed?</a:t>
            </a:r>
          </a:p>
          <a:p>
            <a:pPr marL="800100" lvl="1" indent="-342900">
              <a:buFont typeface="Arial" panose="020B0604020202020204" pitchFamily="34" charset="0"/>
              <a:buChar char="•"/>
            </a:pPr>
            <a:r>
              <a:rPr lang="en-AU" sz="2000"/>
              <a:t>Am I placing my council at a </a:t>
            </a:r>
            <a:r>
              <a:rPr lang="en-AU" sz="2000" b="1"/>
              <a:t>disadvantage</a:t>
            </a:r>
            <a:r>
              <a:rPr lang="en-AU" sz="2000"/>
              <a:t> to other councils unnecessarily because the costs of business undertaking an activity in my council are higher than others?</a:t>
            </a:r>
          </a:p>
          <a:p>
            <a:pPr marL="800100" lvl="1" indent="-342900">
              <a:buFont typeface="Arial" panose="020B0604020202020204" pitchFamily="34" charset="0"/>
              <a:buChar char="•"/>
            </a:pPr>
            <a:r>
              <a:rPr lang="en-AU" sz="2000"/>
              <a:t>What is the risk if my council doesn’t approve an activity before it commences?</a:t>
            </a:r>
          </a:p>
        </p:txBody>
      </p:sp>
      <p:sp>
        <p:nvSpPr>
          <p:cNvPr id="13" name="Rectangle 12">
            <a:extLst>
              <a:ext uri="{FF2B5EF4-FFF2-40B4-BE49-F238E27FC236}">
                <a16:creationId xmlns:a16="http://schemas.microsoft.com/office/drawing/2014/main" id="{AAFC8B37-9548-8FB9-4110-B4B282184203}"/>
              </a:ext>
            </a:extLst>
          </p:cNvPr>
          <p:cNvSpPr/>
          <p:nvPr/>
        </p:nvSpPr>
        <p:spPr>
          <a:xfrm>
            <a:off x="7072735" y="6933506"/>
            <a:ext cx="14108721" cy="1139696"/>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488950">
              <a:lnSpc>
                <a:spcPct val="90000"/>
              </a:lnSpc>
              <a:spcBef>
                <a:spcPct val="0"/>
              </a:spcBef>
              <a:spcAft>
                <a:spcPct val="35000"/>
              </a:spcAft>
              <a:buNone/>
            </a:pPr>
            <a:r>
              <a:rPr lang="en-AU" sz="2800">
                <a:solidFill>
                  <a:schemeClr val="bg1"/>
                </a:solidFill>
                <a:latin typeface="+mj-lt"/>
              </a:rPr>
              <a:t>Issues to consider</a:t>
            </a:r>
            <a:endParaRPr lang="en-AU" sz="2800" kern="1200">
              <a:solidFill>
                <a:schemeClr val="bg1"/>
              </a:solidFill>
              <a:latin typeface="+mj-lt"/>
            </a:endParaRPr>
          </a:p>
        </p:txBody>
      </p:sp>
      <p:grpSp>
        <p:nvGrpSpPr>
          <p:cNvPr id="15" name="Group 14">
            <a:extLst>
              <a:ext uri="{FF2B5EF4-FFF2-40B4-BE49-F238E27FC236}">
                <a16:creationId xmlns:a16="http://schemas.microsoft.com/office/drawing/2014/main" id="{F1E21A24-6DBA-1190-714E-CC466F9671FD}"/>
              </a:ext>
            </a:extLst>
          </p:cNvPr>
          <p:cNvGrpSpPr/>
          <p:nvPr/>
        </p:nvGrpSpPr>
        <p:grpSpPr>
          <a:xfrm>
            <a:off x="7072736" y="3922034"/>
            <a:ext cx="14048626" cy="2840247"/>
            <a:chOff x="6981127" y="1015663"/>
            <a:chExt cx="14048626" cy="2840247"/>
          </a:xfrm>
        </p:grpSpPr>
        <p:sp>
          <p:nvSpPr>
            <p:cNvPr id="17" name="TextBox 44">
              <a:extLst>
                <a:ext uri="{FF2B5EF4-FFF2-40B4-BE49-F238E27FC236}">
                  <a16:creationId xmlns:a16="http://schemas.microsoft.com/office/drawing/2014/main" id="{383F2ECA-F9C1-F13E-4539-E0E8EC91BAB4}"/>
                </a:ext>
              </a:extLst>
            </p:cNvPr>
            <p:cNvSpPr txBox="1"/>
            <p:nvPr/>
          </p:nvSpPr>
          <p:spPr>
            <a:xfrm>
              <a:off x="6996493" y="2113154"/>
              <a:ext cx="14033259" cy="1742756"/>
            </a:xfrm>
            <a:prstGeom prst="rect">
              <a:avLst/>
            </a:prstGeom>
            <a:solidFill>
              <a:schemeClr val="bg1"/>
            </a:solidFill>
            <a:ln w="50800">
              <a:solidFill>
                <a:schemeClr val="accent1"/>
              </a:solidFill>
              <a:prstDash val="dash"/>
            </a:ln>
          </p:spPr>
          <p:txBody>
            <a:bodyPr wrap="square" lIns="81000" tIns="45720" rIns="8100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0100" lvl="1" indent="-342900">
                <a:buFont typeface="Arial" panose="020B0604020202020204" pitchFamily="34" charset="0"/>
                <a:buChar char="•"/>
              </a:pPr>
              <a:r>
                <a:rPr lang="en-AU" sz="2000"/>
                <a:t>Be </a:t>
              </a:r>
              <a:r>
                <a:rPr lang="en-AU" sz="2000" b="1"/>
                <a:t>precise on the harm </a:t>
              </a:r>
              <a:r>
                <a:rPr lang="en-AU" sz="2000"/>
                <a:t>you are seeking to manage </a:t>
              </a:r>
            </a:p>
            <a:p>
              <a:pPr marL="800100" lvl="1" indent="-342900">
                <a:buFont typeface="Arial" panose="020B0604020202020204" pitchFamily="34" charset="0"/>
                <a:buChar char="•"/>
              </a:pPr>
              <a:r>
                <a:rPr lang="en-AU" sz="2000"/>
                <a:t>Be clear on the </a:t>
              </a:r>
              <a:r>
                <a:rPr lang="en-AU" sz="2000" b="1"/>
                <a:t>likelihood</a:t>
              </a:r>
              <a:r>
                <a:rPr lang="en-AU" sz="2000"/>
                <a:t> of an outcome occurring </a:t>
              </a:r>
            </a:p>
            <a:p>
              <a:pPr marL="800100" lvl="1" indent="-342900">
                <a:buFont typeface="Arial" panose="020B0604020202020204" pitchFamily="34" charset="0"/>
                <a:buChar char="•"/>
              </a:pPr>
              <a:r>
                <a:rPr lang="en-AU" sz="2000"/>
                <a:t>Be clear on the </a:t>
              </a:r>
              <a:r>
                <a:rPr lang="en-AU" sz="2000" b="1"/>
                <a:t>impact</a:t>
              </a:r>
              <a:r>
                <a:rPr lang="en-AU" sz="2000"/>
                <a:t> of the event if it does occur</a:t>
              </a:r>
            </a:p>
            <a:p>
              <a:pPr marL="800100" lvl="1" indent="-342900">
                <a:buFont typeface="Arial" panose="020B0604020202020204" pitchFamily="34" charset="0"/>
                <a:buChar char="•"/>
              </a:pPr>
              <a:r>
                <a:rPr lang="en-AU" sz="2000"/>
                <a:t>Be clear on whether the regulatory tool chosen will address the harm </a:t>
              </a:r>
            </a:p>
            <a:p>
              <a:pPr marL="800100" lvl="1" indent="-342900">
                <a:buFont typeface="Arial" panose="020B0604020202020204" pitchFamily="34" charset="0"/>
                <a:buChar char="•"/>
              </a:pPr>
              <a:r>
                <a:rPr lang="en-AU" sz="2000"/>
                <a:t>Consider timing elements</a:t>
              </a:r>
            </a:p>
          </p:txBody>
        </p:sp>
        <p:sp>
          <p:nvSpPr>
            <p:cNvPr id="18" name="Rectangle 17">
              <a:extLst>
                <a:ext uri="{FF2B5EF4-FFF2-40B4-BE49-F238E27FC236}">
                  <a16:creationId xmlns:a16="http://schemas.microsoft.com/office/drawing/2014/main" id="{857E5E06-A8CC-34DE-52A5-1545BADB970B}"/>
                </a:ext>
              </a:extLst>
            </p:cNvPr>
            <p:cNvSpPr/>
            <p:nvPr/>
          </p:nvSpPr>
          <p:spPr>
            <a:xfrm>
              <a:off x="6981127" y="1015663"/>
              <a:ext cx="14048626" cy="11396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488950">
                <a:lnSpc>
                  <a:spcPct val="90000"/>
                </a:lnSpc>
                <a:spcBef>
                  <a:spcPct val="0"/>
                </a:spcBef>
                <a:spcAft>
                  <a:spcPct val="35000"/>
                </a:spcAft>
                <a:buNone/>
              </a:pPr>
              <a:r>
                <a:rPr lang="en-AU" sz="2800">
                  <a:solidFill>
                    <a:schemeClr val="bg1"/>
                  </a:solidFill>
                  <a:latin typeface="+mj-lt"/>
                </a:rPr>
                <a:t>Framework for choice</a:t>
              </a:r>
              <a:endParaRPr lang="en-AU" sz="2800" kern="1200">
                <a:solidFill>
                  <a:schemeClr val="bg1"/>
                </a:solidFill>
                <a:latin typeface="+mj-lt"/>
              </a:endParaRPr>
            </a:p>
          </p:txBody>
        </p:sp>
      </p:grpSp>
    </p:spTree>
    <p:extLst>
      <p:ext uri="{BB962C8B-B14F-4D97-AF65-F5344CB8AC3E}">
        <p14:creationId xmlns:p14="http://schemas.microsoft.com/office/powerpoint/2010/main" val="73982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66B23C-1988-5334-8F55-A6B49298C238}"/>
              </a:ext>
            </a:extLst>
          </p:cNvPr>
          <p:cNvSpPr txBox="1"/>
          <p:nvPr/>
        </p:nvSpPr>
        <p:spPr>
          <a:xfrm>
            <a:off x="192530" y="809166"/>
            <a:ext cx="3288701" cy="707886"/>
          </a:xfrm>
          <a:prstGeom prst="rect">
            <a:avLst/>
          </a:prstGeom>
          <a:solidFill>
            <a:schemeClr val="bg2"/>
          </a:solidFill>
        </p:spPr>
        <p:txBody>
          <a:bodyPr wrap="square" rtlCol="0">
            <a:spAutoFit/>
          </a:bodyPr>
          <a:lstStyle/>
          <a:p>
            <a:r>
              <a:rPr lang="en-AU" sz="2000" b="1"/>
              <a:t>Lowest cost on business and councils</a:t>
            </a:r>
          </a:p>
        </p:txBody>
      </p:sp>
      <p:cxnSp>
        <p:nvCxnSpPr>
          <p:cNvPr id="9" name="Straight Connector 8">
            <a:extLst>
              <a:ext uri="{FF2B5EF4-FFF2-40B4-BE49-F238E27FC236}">
                <a16:creationId xmlns:a16="http://schemas.microsoft.com/office/drawing/2014/main" id="{F2386B04-7F40-A986-3A7F-E77A11FFEEF1}"/>
              </a:ext>
            </a:extLst>
          </p:cNvPr>
          <p:cNvCxnSpPr>
            <a:cxnSpLocks/>
          </p:cNvCxnSpPr>
          <p:nvPr/>
        </p:nvCxnSpPr>
        <p:spPr>
          <a:xfrm flipH="1">
            <a:off x="3719961" y="747116"/>
            <a:ext cx="413904" cy="830994"/>
          </a:xfrm>
          <a:prstGeom prst="line">
            <a:avLst/>
          </a:prstGeom>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4ED78B34-DE95-8397-DBD7-DC4AE5A56C95}"/>
              </a:ext>
            </a:extLst>
          </p:cNvPr>
          <p:cNvSpPr txBox="1"/>
          <p:nvPr/>
        </p:nvSpPr>
        <p:spPr>
          <a:xfrm>
            <a:off x="4372595" y="823519"/>
            <a:ext cx="4652135" cy="707886"/>
          </a:xfrm>
          <a:prstGeom prst="rect">
            <a:avLst/>
          </a:prstGeom>
          <a:solidFill>
            <a:schemeClr val="bg2"/>
          </a:solidFill>
        </p:spPr>
        <p:txBody>
          <a:bodyPr wrap="square" rtlCol="0">
            <a:spAutoFit/>
          </a:bodyPr>
          <a:lstStyle/>
          <a:p>
            <a:r>
              <a:rPr lang="en-AU" sz="2000" b="1"/>
              <a:t>Lowest risk of activity impacting on council or others</a:t>
            </a:r>
          </a:p>
        </p:txBody>
      </p:sp>
      <p:sp>
        <p:nvSpPr>
          <p:cNvPr id="12" name="TextBox 11">
            <a:extLst>
              <a:ext uri="{FF2B5EF4-FFF2-40B4-BE49-F238E27FC236}">
                <a16:creationId xmlns:a16="http://schemas.microsoft.com/office/drawing/2014/main" id="{05480C2D-B3B9-D82F-7D41-F406B23C8510}"/>
              </a:ext>
            </a:extLst>
          </p:cNvPr>
          <p:cNvSpPr txBox="1"/>
          <p:nvPr/>
        </p:nvSpPr>
        <p:spPr>
          <a:xfrm>
            <a:off x="12236188" y="823519"/>
            <a:ext cx="3849102" cy="707886"/>
          </a:xfrm>
          <a:prstGeom prst="rect">
            <a:avLst/>
          </a:prstGeom>
          <a:solidFill>
            <a:schemeClr val="bg2"/>
          </a:solidFill>
        </p:spPr>
        <p:txBody>
          <a:bodyPr wrap="square" rtlCol="0">
            <a:spAutoFit/>
          </a:bodyPr>
          <a:lstStyle/>
          <a:p>
            <a:r>
              <a:rPr lang="en-AU" sz="2000" b="1"/>
              <a:t>Highest cost on business and councils</a:t>
            </a:r>
          </a:p>
        </p:txBody>
      </p:sp>
      <p:cxnSp>
        <p:nvCxnSpPr>
          <p:cNvPr id="13" name="Straight Connector 12">
            <a:extLst>
              <a:ext uri="{FF2B5EF4-FFF2-40B4-BE49-F238E27FC236}">
                <a16:creationId xmlns:a16="http://schemas.microsoft.com/office/drawing/2014/main" id="{578D5284-2C29-4E1E-2D63-EC6700F7E22D}"/>
              </a:ext>
            </a:extLst>
          </p:cNvPr>
          <p:cNvCxnSpPr>
            <a:cxnSpLocks/>
          </p:cNvCxnSpPr>
          <p:nvPr/>
        </p:nvCxnSpPr>
        <p:spPr>
          <a:xfrm flipH="1">
            <a:off x="16308434" y="659003"/>
            <a:ext cx="413904" cy="830994"/>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461F4257-8666-FC04-6702-3C892F4A922E}"/>
              </a:ext>
            </a:extLst>
          </p:cNvPr>
          <p:cNvSpPr txBox="1"/>
          <p:nvPr/>
        </p:nvSpPr>
        <p:spPr>
          <a:xfrm>
            <a:off x="16830272" y="827621"/>
            <a:ext cx="4369027" cy="707886"/>
          </a:xfrm>
          <a:prstGeom prst="rect">
            <a:avLst/>
          </a:prstGeom>
          <a:solidFill>
            <a:schemeClr val="bg2"/>
          </a:solidFill>
        </p:spPr>
        <p:txBody>
          <a:bodyPr wrap="square" rtlCol="0">
            <a:spAutoFit/>
          </a:bodyPr>
          <a:lstStyle/>
          <a:p>
            <a:r>
              <a:rPr lang="en-AU" sz="2000" b="1"/>
              <a:t>Highest risk of activity impacting on council or others</a:t>
            </a:r>
          </a:p>
        </p:txBody>
      </p:sp>
      <p:sp>
        <p:nvSpPr>
          <p:cNvPr id="3" name="TextBox 2">
            <a:extLst>
              <a:ext uri="{FF2B5EF4-FFF2-40B4-BE49-F238E27FC236}">
                <a16:creationId xmlns:a16="http://schemas.microsoft.com/office/drawing/2014/main" id="{741FAFFE-C8AD-8227-4AAB-2A61F5DC0520}"/>
              </a:ext>
            </a:extLst>
          </p:cNvPr>
          <p:cNvSpPr txBox="1"/>
          <p:nvPr/>
        </p:nvSpPr>
        <p:spPr>
          <a:xfrm>
            <a:off x="-4711" y="-26178"/>
            <a:ext cx="7863249" cy="492443"/>
          </a:xfrm>
          <a:prstGeom prst="rect">
            <a:avLst/>
          </a:prstGeom>
          <a:solidFill>
            <a:schemeClr val="bg2"/>
          </a:solidFill>
        </p:spPr>
        <p:txBody>
          <a:bodyPr wrap="square" rtlCol="0">
            <a:spAutoFit/>
          </a:bodyPr>
          <a:lstStyle/>
          <a:p>
            <a:r>
              <a:rPr lang="en-AU" sz="2600" b="1"/>
              <a:t>Comparison of the alternatives</a:t>
            </a:r>
          </a:p>
        </p:txBody>
      </p:sp>
      <p:graphicFrame>
        <p:nvGraphicFramePr>
          <p:cNvPr id="29" name="Table 32">
            <a:extLst>
              <a:ext uri="{FF2B5EF4-FFF2-40B4-BE49-F238E27FC236}">
                <a16:creationId xmlns:a16="http://schemas.microsoft.com/office/drawing/2014/main" id="{4E1A4C5C-BDE6-2ED3-5310-1846AC4256BD}"/>
              </a:ext>
            </a:extLst>
          </p:cNvPr>
          <p:cNvGraphicFramePr>
            <a:graphicFrameLocks noGrp="1"/>
          </p:cNvGraphicFramePr>
          <p:nvPr>
            <p:extLst>
              <p:ext uri="{D42A27DB-BD31-4B8C-83A1-F6EECF244321}">
                <p14:modId xmlns:p14="http://schemas.microsoft.com/office/powerpoint/2010/main" val="1223659386"/>
              </p:ext>
            </p:extLst>
          </p:nvPr>
        </p:nvGraphicFramePr>
        <p:xfrm>
          <a:off x="192530" y="1689891"/>
          <a:ext cx="20920610" cy="8731452"/>
        </p:xfrm>
        <a:graphic>
          <a:graphicData uri="http://schemas.openxmlformats.org/drawingml/2006/table">
            <a:tbl>
              <a:tblPr firstRow="1" bandRow="1">
                <a:tableStyleId>{5C22544A-7EE6-4342-B048-85BDC9FD1C3A}</a:tableStyleId>
              </a:tblPr>
              <a:tblGrid>
                <a:gridCol w="4184122">
                  <a:extLst>
                    <a:ext uri="{9D8B030D-6E8A-4147-A177-3AD203B41FA5}">
                      <a16:colId xmlns:a16="http://schemas.microsoft.com/office/drawing/2014/main" val="584410396"/>
                    </a:ext>
                  </a:extLst>
                </a:gridCol>
                <a:gridCol w="4184122">
                  <a:extLst>
                    <a:ext uri="{9D8B030D-6E8A-4147-A177-3AD203B41FA5}">
                      <a16:colId xmlns:a16="http://schemas.microsoft.com/office/drawing/2014/main" val="844027212"/>
                    </a:ext>
                  </a:extLst>
                </a:gridCol>
                <a:gridCol w="4184122">
                  <a:extLst>
                    <a:ext uri="{9D8B030D-6E8A-4147-A177-3AD203B41FA5}">
                      <a16:colId xmlns:a16="http://schemas.microsoft.com/office/drawing/2014/main" val="380355121"/>
                    </a:ext>
                  </a:extLst>
                </a:gridCol>
                <a:gridCol w="4184122">
                  <a:extLst>
                    <a:ext uri="{9D8B030D-6E8A-4147-A177-3AD203B41FA5}">
                      <a16:colId xmlns:a16="http://schemas.microsoft.com/office/drawing/2014/main" val="185075905"/>
                    </a:ext>
                  </a:extLst>
                </a:gridCol>
                <a:gridCol w="4184122">
                  <a:extLst>
                    <a:ext uri="{9D8B030D-6E8A-4147-A177-3AD203B41FA5}">
                      <a16:colId xmlns:a16="http://schemas.microsoft.com/office/drawing/2014/main" val="4073983198"/>
                    </a:ext>
                  </a:extLst>
                </a:gridCol>
              </a:tblGrid>
              <a:tr h="604430">
                <a:tc>
                  <a:txBody>
                    <a:bodyPr/>
                    <a:lstStyle/>
                    <a:p>
                      <a:pPr algn="ctr"/>
                      <a:r>
                        <a:rPr lang="en-AU" sz="2000"/>
                        <a:t>Mandatory requirements only</a:t>
                      </a:r>
                    </a:p>
                  </a:txBody>
                  <a:tcPr anchor="ctr">
                    <a:solidFill>
                      <a:schemeClr val="accent2"/>
                    </a:solidFill>
                  </a:tcPr>
                </a:tc>
                <a:tc>
                  <a:txBody>
                    <a:bodyPr/>
                    <a:lstStyle/>
                    <a:p>
                      <a:pPr algn="ctr"/>
                      <a:r>
                        <a:rPr lang="en-AU" sz="2000"/>
                        <a:t>Notification</a:t>
                      </a:r>
                    </a:p>
                  </a:txBody>
                  <a:tcPr anchor="ctr">
                    <a:solidFill>
                      <a:schemeClr val="accent2"/>
                    </a:solidFill>
                  </a:tcPr>
                </a:tc>
                <a:tc>
                  <a:txBody>
                    <a:bodyPr/>
                    <a:lstStyle/>
                    <a:p>
                      <a:pPr algn="ctr"/>
                      <a:r>
                        <a:rPr lang="en-AU" sz="2000"/>
                        <a:t>Automatic permitting</a:t>
                      </a:r>
                    </a:p>
                  </a:txBody>
                  <a:tcPr anchor="ctr">
                    <a:solidFill>
                      <a:schemeClr val="accent2"/>
                    </a:solidFill>
                  </a:tcPr>
                </a:tc>
                <a:tc>
                  <a:txBody>
                    <a:bodyPr/>
                    <a:lstStyle/>
                    <a:p>
                      <a:pPr algn="ctr"/>
                      <a:r>
                        <a:rPr lang="en-AU" sz="2000"/>
                        <a:t>No delay permitting</a:t>
                      </a:r>
                    </a:p>
                  </a:txBody>
                  <a:tcPr anchor="ctr">
                    <a:solidFill>
                      <a:schemeClr val="accent2"/>
                    </a:solidFill>
                  </a:tcPr>
                </a:tc>
                <a:tc>
                  <a:txBody>
                    <a:bodyPr/>
                    <a:lstStyle/>
                    <a:p>
                      <a:pPr algn="ctr"/>
                      <a:r>
                        <a:rPr lang="en-AU" sz="2000"/>
                        <a:t>Standard permitting</a:t>
                      </a:r>
                    </a:p>
                  </a:txBody>
                  <a:tcPr anchor="ctr">
                    <a:solidFill>
                      <a:schemeClr val="accent2"/>
                    </a:solidFill>
                  </a:tcPr>
                </a:tc>
                <a:extLst>
                  <a:ext uri="{0D108BD9-81ED-4DB2-BD59-A6C34878D82A}">
                    <a16:rowId xmlns:a16="http://schemas.microsoft.com/office/drawing/2014/main" val="2490307020"/>
                  </a:ext>
                </a:extLst>
              </a:tr>
              <a:tr h="1514520">
                <a:tc>
                  <a:txBody>
                    <a:bodyPr/>
                    <a:lstStyle/>
                    <a:p>
                      <a:pPr algn="l"/>
                      <a:r>
                        <a:rPr lang="en-AU" sz="1800" b="0"/>
                        <a:t>Business can commence activity immediately: </a:t>
                      </a:r>
                      <a:r>
                        <a:rPr lang="en-AU" sz="1800" b="1"/>
                        <a:t>no waiting </a:t>
                      </a:r>
                      <a:r>
                        <a:rPr lang="en-AU" sz="1800" b="0"/>
                        <a:t>for approval.</a:t>
                      </a:r>
                    </a:p>
                    <a:p>
                      <a:pPr algn="l"/>
                      <a:endParaRPr lang="en-AU" sz="1800"/>
                    </a:p>
                  </a:txBody>
                  <a:tcPr/>
                </a:tc>
                <a:tc>
                  <a:txBody>
                    <a:bodyPr/>
                    <a:lstStyle/>
                    <a:p>
                      <a:pPr algn="l"/>
                      <a:r>
                        <a:rPr lang="en-AU" sz="1800" b="0"/>
                        <a:t>Business can commence activity immediately: </a:t>
                      </a:r>
                      <a:r>
                        <a:rPr lang="en-AU" sz="1800" b="1"/>
                        <a:t>no waiting </a:t>
                      </a:r>
                      <a:r>
                        <a:rPr lang="en-AU" sz="1800" b="0"/>
                        <a:t>for approval.</a:t>
                      </a:r>
                    </a:p>
                    <a:p>
                      <a:pPr algn="l"/>
                      <a:endParaRPr lang="en-AU" sz="1800"/>
                    </a:p>
                  </a:txBody>
                  <a:tcPr/>
                </a:tc>
                <a:tc>
                  <a:txBody>
                    <a:bodyPr/>
                    <a:lstStyle/>
                    <a:p>
                      <a:pPr algn="l"/>
                      <a:r>
                        <a:rPr lang="en-AU" sz="1800" b="0"/>
                        <a:t>Business can commence activity immediately: </a:t>
                      </a:r>
                      <a:r>
                        <a:rPr lang="en-AU" sz="1800" b="1"/>
                        <a:t>no waiting </a:t>
                      </a:r>
                      <a:r>
                        <a:rPr lang="en-AU" sz="1800" b="0"/>
                        <a:t>for approval.</a:t>
                      </a:r>
                    </a:p>
                    <a:p>
                      <a:pPr algn="l"/>
                      <a:endParaRPr lang="en-AU" sz="1800"/>
                    </a:p>
                  </a:txBody>
                  <a:tcPr/>
                </a:tc>
                <a:tc>
                  <a:txBody>
                    <a:bodyPr/>
                    <a:lstStyle/>
                    <a:p>
                      <a:pPr marL="0" marR="0" lvl="0" indent="0" algn="l" defTabSz="1440066" rtl="0" eaLnBrk="1" fontAlgn="auto" latinLnBrk="0" hangingPunct="1">
                        <a:lnSpc>
                          <a:spcPct val="100000"/>
                        </a:lnSpc>
                        <a:spcBef>
                          <a:spcPts val="0"/>
                        </a:spcBef>
                        <a:spcAft>
                          <a:spcPts val="0"/>
                        </a:spcAft>
                        <a:buClrTx/>
                        <a:buSzTx/>
                        <a:buFontTx/>
                        <a:buNone/>
                        <a:tabLst/>
                        <a:defRPr/>
                      </a:pPr>
                      <a:r>
                        <a:rPr lang="en-AU" sz="1800" b="0"/>
                        <a:t>Businesses can commence the activity when the permit application is made: </a:t>
                      </a:r>
                      <a:r>
                        <a:rPr lang="en-AU" sz="1800" b="1"/>
                        <a:t>no waiting </a:t>
                      </a:r>
                      <a:r>
                        <a:rPr lang="en-AU" sz="1800" b="0"/>
                        <a:t>for approval.</a:t>
                      </a:r>
                    </a:p>
                    <a:p>
                      <a:pPr algn="l"/>
                      <a:endParaRPr lang="en-AU" sz="1800"/>
                    </a:p>
                  </a:txBody>
                  <a:tcPr/>
                </a:tc>
                <a:tc>
                  <a:txBody>
                    <a:bodyPr/>
                    <a:lstStyle/>
                    <a:p>
                      <a:pPr algn="l"/>
                      <a:r>
                        <a:rPr lang="en-AU" sz="1800" b="0"/>
                        <a:t>Most costly option for businesses as they </a:t>
                      </a:r>
                      <a:r>
                        <a:rPr lang="en-AU" sz="1800" b="1"/>
                        <a:t>must wait </a:t>
                      </a:r>
                      <a:r>
                        <a:rPr lang="en-AU" sz="1800" b="0"/>
                        <a:t>for issuance of a permit before commencing the activity.</a:t>
                      </a:r>
                      <a:endParaRPr lang="en-AU" sz="4800" b="0"/>
                    </a:p>
                  </a:txBody>
                  <a:tcPr/>
                </a:tc>
                <a:extLst>
                  <a:ext uri="{0D108BD9-81ED-4DB2-BD59-A6C34878D82A}">
                    <a16:rowId xmlns:a16="http://schemas.microsoft.com/office/drawing/2014/main" val="1853429281"/>
                  </a:ext>
                </a:extLst>
              </a:tr>
              <a:tr h="1929350">
                <a:tc>
                  <a:txBody>
                    <a:bodyPr/>
                    <a:lstStyle/>
                    <a:p>
                      <a:pPr algn="l"/>
                      <a:r>
                        <a:rPr lang="en-AU" sz="1800"/>
                        <a:t>No contact between the business and council. </a:t>
                      </a:r>
                      <a:r>
                        <a:rPr lang="en-AU" sz="1800" b="0"/>
                        <a:t>No permit </a:t>
                      </a:r>
                      <a:r>
                        <a:rPr lang="en-AU" sz="1800"/>
                        <a:t>is issued.  </a:t>
                      </a:r>
                      <a:r>
                        <a:rPr lang="en-AU" sz="1800" b="1"/>
                        <a:t>No costs for councils</a:t>
                      </a:r>
                      <a:r>
                        <a:rPr lang="en-AU" sz="1800"/>
                        <a:t> </a:t>
                      </a:r>
                      <a:r>
                        <a:rPr lang="en-AU" sz="1800" b="1"/>
                        <a:t>to assess applications.</a:t>
                      </a:r>
                    </a:p>
                    <a:p>
                      <a:pPr algn="l"/>
                      <a:endParaRPr lang="en-AU" sz="1800"/>
                    </a:p>
                  </a:txBody>
                  <a:tcPr/>
                </a:tc>
                <a:tc>
                  <a:txBody>
                    <a:bodyPr/>
                    <a:lstStyle/>
                    <a:p>
                      <a:pPr algn="l"/>
                      <a:r>
                        <a:rPr lang="en-AU" sz="1800"/>
                        <a:t>No permit is issued.  </a:t>
                      </a:r>
                      <a:r>
                        <a:rPr lang="en-AU" sz="1800" b="1"/>
                        <a:t>No costs for councils to assess applications</a:t>
                      </a:r>
                      <a:r>
                        <a:rPr lang="en-AU" sz="1800"/>
                        <a:t>. Councils only need to maintain a register of notifications.</a:t>
                      </a:r>
                    </a:p>
                  </a:txBody>
                  <a:tcPr/>
                </a:tc>
                <a:tc>
                  <a:txBody>
                    <a:bodyPr/>
                    <a:lstStyle/>
                    <a:p>
                      <a:pPr algn="l"/>
                      <a:r>
                        <a:rPr lang="en-AU" sz="1800"/>
                        <a:t>A permit is issued automatically. </a:t>
                      </a:r>
                      <a:r>
                        <a:rPr lang="en-AU" sz="1800" b="1"/>
                        <a:t>No costs for councils to assess applications.</a:t>
                      </a:r>
                      <a:r>
                        <a:rPr lang="en-AU" sz="1800"/>
                        <a:t> Costs for councils to establish automatic permitting systems (requires digital capability).</a:t>
                      </a:r>
                    </a:p>
                  </a:txBody>
                  <a:tcPr/>
                </a:tc>
                <a:tc>
                  <a:txBody>
                    <a:bodyPr/>
                    <a:lstStyle/>
                    <a:p>
                      <a:pPr algn="l"/>
                      <a:r>
                        <a:rPr lang="en-AU" sz="1800"/>
                        <a:t>Council has the discretion to issue a permit. </a:t>
                      </a:r>
                      <a:r>
                        <a:rPr lang="en-AU" sz="1800" b="1"/>
                        <a:t>Costs for councils to assess permit applications.</a:t>
                      </a:r>
                    </a:p>
                  </a:txBody>
                  <a:tcPr/>
                </a:tc>
                <a:tc>
                  <a:txBody>
                    <a:bodyPr/>
                    <a:lstStyle/>
                    <a:p>
                      <a:pPr algn="l"/>
                      <a:r>
                        <a:rPr lang="en-AU" sz="1800"/>
                        <a:t>Council has the discretion to issue a permit. </a:t>
                      </a:r>
                      <a:r>
                        <a:rPr lang="en-AU" sz="1800" b="1"/>
                        <a:t>Costs for councils to assess permit applications.</a:t>
                      </a:r>
                    </a:p>
                    <a:p>
                      <a:pPr algn="l"/>
                      <a:endParaRPr lang="en-AU" sz="1800"/>
                    </a:p>
                  </a:txBody>
                  <a:tcPr/>
                </a:tc>
                <a:extLst>
                  <a:ext uri="{0D108BD9-81ED-4DB2-BD59-A6C34878D82A}">
                    <a16:rowId xmlns:a16="http://schemas.microsoft.com/office/drawing/2014/main" val="790585587"/>
                  </a:ext>
                </a:extLst>
              </a:tr>
              <a:tr h="934112">
                <a:tc>
                  <a:txBody>
                    <a:bodyPr/>
                    <a:lstStyle/>
                    <a:p>
                      <a:pPr algn="l"/>
                      <a:r>
                        <a:rPr lang="en-AU" sz="1800" b="1"/>
                        <a:t>No opportunity for councils to impose a fee.</a:t>
                      </a:r>
                    </a:p>
                  </a:txBody>
                  <a:tcPr/>
                </a:tc>
                <a:tc>
                  <a:txBody>
                    <a:bodyPr/>
                    <a:lstStyle/>
                    <a:p>
                      <a:pPr algn="l"/>
                      <a:r>
                        <a:rPr lang="en-AU" sz="1800" b="1"/>
                        <a:t>Can charge fees </a:t>
                      </a:r>
                      <a:r>
                        <a:rPr lang="en-AU" sz="1800"/>
                        <a:t>on an ongoing basis (ie with each permit renewal)</a:t>
                      </a:r>
                      <a:endParaRPr lang="en-AU" sz="1800" b="0"/>
                    </a:p>
                  </a:txBody>
                  <a:tcPr/>
                </a:tc>
                <a:tc>
                  <a:txBody>
                    <a:bodyPr/>
                    <a:lstStyle/>
                    <a:p>
                      <a:pPr algn="l"/>
                      <a:r>
                        <a:rPr lang="en-AU" sz="1800" b="1"/>
                        <a:t>Can charge fees </a:t>
                      </a:r>
                      <a:r>
                        <a:rPr lang="en-AU" sz="1800"/>
                        <a:t>on an ongoing basis (ie with each permit renewal).</a:t>
                      </a:r>
                    </a:p>
                  </a:txBody>
                  <a:tcPr/>
                </a:tc>
                <a:tc>
                  <a:txBody>
                    <a:bodyPr/>
                    <a:lstStyle/>
                    <a:p>
                      <a:pPr marL="0" marR="0" lvl="0" indent="0" algn="l" defTabSz="1440066" rtl="0" eaLnBrk="1" fontAlgn="auto" latinLnBrk="0" hangingPunct="1">
                        <a:lnSpc>
                          <a:spcPct val="100000"/>
                        </a:lnSpc>
                        <a:spcBef>
                          <a:spcPts val="0"/>
                        </a:spcBef>
                        <a:spcAft>
                          <a:spcPts val="0"/>
                        </a:spcAft>
                        <a:buClrTx/>
                        <a:buSzTx/>
                        <a:buFontTx/>
                        <a:buNone/>
                        <a:tabLst/>
                        <a:defRPr/>
                      </a:pPr>
                      <a:r>
                        <a:rPr lang="en-AU" sz="1800" b="1"/>
                        <a:t>Can charge fees </a:t>
                      </a:r>
                      <a:r>
                        <a:rPr lang="en-AU" sz="1800"/>
                        <a:t>on an ongoing basis (ie with each permit renewal).</a:t>
                      </a:r>
                    </a:p>
                  </a:txBody>
                  <a:tcPr/>
                </a:tc>
                <a:tc>
                  <a:txBody>
                    <a:bodyPr/>
                    <a:lstStyle/>
                    <a:p>
                      <a:pPr marL="0" marR="0" lvl="0" indent="0" algn="l" defTabSz="1440066" rtl="0" eaLnBrk="1" fontAlgn="auto" latinLnBrk="0" hangingPunct="1">
                        <a:lnSpc>
                          <a:spcPct val="100000"/>
                        </a:lnSpc>
                        <a:spcBef>
                          <a:spcPts val="0"/>
                        </a:spcBef>
                        <a:spcAft>
                          <a:spcPts val="0"/>
                        </a:spcAft>
                        <a:buClrTx/>
                        <a:buSzTx/>
                        <a:buFontTx/>
                        <a:buNone/>
                        <a:tabLst/>
                        <a:defRPr/>
                      </a:pPr>
                      <a:r>
                        <a:rPr lang="en-AU" sz="1800" b="1"/>
                        <a:t>Can charge fees </a:t>
                      </a:r>
                      <a:r>
                        <a:rPr lang="en-AU" sz="1800"/>
                        <a:t>on an ongoing basis (ie with each permit renewal).</a:t>
                      </a:r>
                    </a:p>
                  </a:txBody>
                  <a:tcPr/>
                </a:tc>
                <a:extLst>
                  <a:ext uri="{0D108BD9-81ED-4DB2-BD59-A6C34878D82A}">
                    <a16:rowId xmlns:a16="http://schemas.microsoft.com/office/drawing/2014/main" val="746568292"/>
                  </a:ext>
                </a:extLst>
              </a:tr>
              <a:tr h="1644173">
                <a:tc>
                  <a:txBody>
                    <a:bodyPr/>
                    <a:lstStyle/>
                    <a:p>
                      <a:pPr algn="l"/>
                      <a:r>
                        <a:rPr lang="en-AU" sz="1800"/>
                        <a:t>Local law would provide power for council to take enforcement action against entities that fail to adhere to requirements.</a:t>
                      </a:r>
                    </a:p>
                    <a:p>
                      <a:pPr algn="l"/>
                      <a:endParaRPr lang="en-AU" sz="1800"/>
                    </a:p>
                  </a:txBody>
                  <a:tcPr/>
                </a:tc>
                <a:tc>
                  <a:txBody>
                    <a:bodyPr/>
                    <a:lstStyle/>
                    <a:p>
                      <a:pPr marL="0" marR="0" lvl="0" indent="0" algn="l" defTabSz="1440066" rtl="0" eaLnBrk="1" fontAlgn="auto" latinLnBrk="0" hangingPunct="1">
                        <a:lnSpc>
                          <a:spcPct val="100000"/>
                        </a:lnSpc>
                        <a:spcBef>
                          <a:spcPts val="0"/>
                        </a:spcBef>
                        <a:spcAft>
                          <a:spcPts val="0"/>
                        </a:spcAft>
                        <a:buClrTx/>
                        <a:buSzTx/>
                        <a:buFontTx/>
                        <a:buNone/>
                        <a:tabLst/>
                        <a:defRPr/>
                      </a:pPr>
                      <a:r>
                        <a:rPr lang="en-AU" sz="1800"/>
                        <a:t>Local law would provide power for council to take enforcement action against entities that fail to adhere to requirements.</a:t>
                      </a:r>
                    </a:p>
                    <a:p>
                      <a:pPr algn="l"/>
                      <a:endParaRPr lang="en-AU" sz="1800"/>
                    </a:p>
                  </a:txBody>
                  <a:tcPr/>
                </a:tc>
                <a:tc>
                  <a:txBody>
                    <a:bodyPr/>
                    <a:lstStyle/>
                    <a:p>
                      <a:pPr marL="0" marR="0" lvl="0" indent="0" algn="l" defTabSz="1440066" rtl="0" eaLnBrk="1" fontAlgn="auto" latinLnBrk="0" hangingPunct="1">
                        <a:lnSpc>
                          <a:spcPct val="100000"/>
                        </a:lnSpc>
                        <a:spcBef>
                          <a:spcPts val="0"/>
                        </a:spcBef>
                        <a:spcAft>
                          <a:spcPts val="0"/>
                        </a:spcAft>
                        <a:buClrTx/>
                        <a:buSzTx/>
                        <a:buFontTx/>
                        <a:buNone/>
                        <a:tabLst/>
                        <a:defRPr/>
                      </a:pPr>
                      <a:r>
                        <a:rPr lang="en-AU" sz="1800"/>
                        <a:t>Local law would provide power for council to take enforcement action against entities that fail to adhere to requirements, including revocation of the permit.</a:t>
                      </a:r>
                    </a:p>
                    <a:p>
                      <a:pPr algn="l"/>
                      <a:endParaRPr lang="en-AU" sz="1800"/>
                    </a:p>
                  </a:txBody>
                  <a:tcPr/>
                </a:tc>
                <a:tc>
                  <a:txBody>
                    <a:bodyPr/>
                    <a:lstStyle/>
                    <a:p>
                      <a:pPr marL="0" marR="0" lvl="0" indent="0" algn="l" defTabSz="1440066" rtl="0" eaLnBrk="1" fontAlgn="auto" latinLnBrk="0" hangingPunct="1">
                        <a:lnSpc>
                          <a:spcPct val="100000"/>
                        </a:lnSpc>
                        <a:spcBef>
                          <a:spcPts val="0"/>
                        </a:spcBef>
                        <a:spcAft>
                          <a:spcPts val="0"/>
                        </a:spcAft>
                        <a:buClrTx/>
                        <a:buSzTx/>
                        <a:buFontTx/>
                        <a:buNone/>
                        <a:tabLst/>
                        <a:defRPr/>
                      </a:pPr>
                      <a:r>
                        <a:rPr lang="en-AU" sz="1800"/>
                        <a:t>Local law would provide power for council to take enforcement action against entities that fail to adhere to requirements, including revocation of the permit.</a:t>
                      </a:r>
                    </a:p>
                  </a:txBody>
                  <a:tcPr/>
                </a:tc>
                <a:tc>
                  <a:txBody>
                    <a:bodyPr/>
                    <a:lstStyle/>
                    <a:p>
                      <a:pPr marL="0" marR="0" lvl="0" indent="0" algn="l" defTabSz="1440066" rtl="0" eaLnBrk="1" fontAlgn="auto" latinLnBrk="0" hangingPunct="1">
                        <a:lnSpc>
                          <a:spcPct val="100000"/>
                        </a:lnSpc>
                        <a:spcBef>
                          <a:spcPts val="0"/>
                        </a:spcBef>
                        <a:spcAft>
                          <a:spcPts val="0"/>
                        </a:spcAft>
                        <a:buClrTx/>
                        <a:buSzTx/>
                        <a:buFontTx/>
                        <a:buNone/>
                        <a:tabLst/>
                        <a:defRPr/>
                      </a:pPr>
                      <a:r>
                        <a:rPr lang="en-AU" sz="1800"/>
                        <a:t>Local law would provide power for council to take enforcement action against entities that fail to adhere to requirements, including revocation of the permit.</a:t>
                      </a:r>
                    </a:p>
                  </a:txBody>
                  <a:tcPr/>
                </a:tc>
                <a:extLst>
                  <a:ext uri="{0D108BD9-81ED-4DB2-BD59-A6C34878D82A}">
                    <a16:rowId xmlns:a16="http://schemas.microsoft.com/office/drawing/2014/main" val="2816297915"/>
                  </a:ext>
                </a:extLst>
              </a:tr>
              <a:tr h="1945299">
                <a:tc>
                  <a:txBody>
                    <a:bodyPr/>
                    <a:lstStyle/>
                    <a:p>
                      <a:pPr algn="l"/>
                      <a:r>
                        <a:rPr lang="en-AU" sz="1800"/>
                        <a:t>Suitable for </a:t>
                      </a:r>
                      <a:r>
                        <a:rPr lang="en-AU" sz="1800" b="1"/>
                        <a:t>low-risk activities </a:t>
                      </a:r>
                      <a:r>
                        <a:rPr lang="en-AU" sz="1800"/>
                        <a:t>unlikely to have a significant impact on others and where there is low variation in how the activity is performed.</a:t>
                      </a:r>
                    </a:p>
                    <a:p>
                      <a:pPr algn="ctr"/>
                      <a:endParaRPr lang="en-AU" sz="1800"/>
                    </a:p>
                  </a:txBody>
                  <a:tcPr>
                    <a:solidFill>
                      <a:schemeClr val="accent1">
                        <a:lumMod val="20000"/>
                        <a:lumOff val="80000"/>
                      </a:schemeClr>
                    </a:solidFill>
                  </a:tcPr>
                </a:tc>
                <a:tc>
                  <a:txBody>
                    <a:bodyPr/>
                    <a:lstStyle/>
                    <a:p>
                      <a:pPr algn="l"/>
                      <a:r>
                        <a:rPr lang="en-AU" sz="1800"/>
                        <a:t>Suitable for </a:t>
                      </a:r>
                      <a:r>
                        <a:rPr lang="en-AU" sz="1800" b="1"/>
                        <a:t>low-risk activities, but where council would like to be notified </a:t>
                      </a:r>
                      <a:r>
                        <a:rPr lang="en-AU" sz="1800" b="0"/>
                        <a:t>as to who is engaging in the activity </a:t>
                      </a:r>
                      <a:r>
                        <a:rPr lang="en-AU" sz="1800"/>
                        <a:t>so as to assist with compliance enforcement.</a:t>
                      </a:r>
                    </a:p>
                    <a:p>
                      <a:pPr algn="l"/>
                      <a:endParaRPr lang="en-AU" sz="1800"/>
                    </a:p>
                  </a:txBody>
                  <a:tcPr>
                    <a:solidFill>
                      <a:schemeClr val="accent1">
                        <a:lumMod val="40000"/>
                        <a:lumOff val="60000"/>
                      </a:schemeClr>
                    </a:solidFill>
                  </a:tcPr>
                </a:tc>
                <a:tc>
                  <a:txBody>
                    <a:bodyPr/>
                    <a:lstStyle/>
                    <a:p>
                      <a:pPr algn="l"/>
                      <a:r>
                        <a:rPr lang="en-AU" sz="1800"/>
                        <a:t>Suitable for activities with </a:t>
                      </a:r>
                      <a:r>
                        <a:rPr lang="en-AU" sz="1800" b="1"/>
                        <a:t>moderate risk</a:t>
                      </a:r>
                      <a:r>
                        <a:rPr lang="en-AU" sz="1800"/>
                        <a:t>, a high degree of standardisation, and for which </a:t>
                      </a:r>
                      <a:r>
                        <a:rPr lang="en-AU" sz="1800" b="1"/>
                        <a:t>council would like to obtain evidence of certain characteristics of the business.</a:t>
                      </a:r>
                    </a:p>
                  </a:txBody>
                  <a:tcPr>
                    <a:solidFill>
                      <a:schemeClr val="accent1">
                        <a:lumMod val="60000"/>
                        <a:lumOff val="40000"/>
                      </a:schemeClr>
                    </a:solidFill>
                  </a:tcPr>
                </a:tc>
                <a:tc>
                  <a:txBody>
                    <a:bodyPr/>
                    <a:lstStyle/>
                    <a:p>
                      <a:pPr marL="0" marR="0" lvl="0" indent="0" algn="l" defTabSz="1440066" rtl="0" eaLnBrk="1" fontAlgn="auto" latinLnBrk="0" hangingPunct="1">
                        <a:lnSpc>
                          <a:spcPct val="100000"/>
                        </a:lnSpc>
                        <a:spcBef>
                          <a:spcPts val="0"/>
                        </a:spcBef>
                        <a:spcAft>
                          <a:spcPts val="0"/>
                        </a:spcAft>
                        <a:buClrTx/>
                        <a:buSzTx/>
                        <a:buFontTx/>
                        <a:buNone/>
                        <a:tabLst/>
                        <a:defRPr/>
                      </a:pPr>
                      <a:r>
                        <a:rPr lang="en-AU" sz="1800">
                          <a:solidFill>
                            <a:schemeClr val="bg1"/>
                          </a:solidFill>
                        </a:rPr>
                        <a:t>Suitable for activities with </a:t>
                      </a:r>
                      <a:r>
                        <a:rPr lang="en-AU" sz="1800" b="1">
                          <a:solidFill>
                            <a:schemeClr val="bg1"/>
                          </a:solidFill>
                        </a:rPr>
                        <a:t>moderate to high risk</a:t>
                      </a:r>
                      <a:r>
                        <a:rPr lang="en-AU" sz="1800">
                          <a:solidFill>
                            <a:schemeClr val="bg1"/>
                          </a:solidFill>
                        </a:rPr>
                        <a:t>,  when there is more discretion as to how the activity is performed, and when automatic permitting is not appropriate or available. </a:t>
                      </a:r>
                      <a:r>
                        <a:rPr lang="en-AU" sz="1800" b="1">
                          <a:solidFill>
                            <a:schemeClr val="bg1"/>
                          </a:solidFill>
                        </a:rPr>
                        <a:t>Council retains discretion to issue a permit</a:t>
                      </a:r>
                      <a:r>
                        <a:rPr lang="en-AU" sz="1800"/>
                        <a:t>.</a:t>
                      </a:r>
                    </a:p>
                  </a:txBody>
                  <a:tcPr>
                    <a:solidFill>
                      <a:schemeClr val="accent1">
                        <a:lumMod val="75000"/>
                      </a:schemeClr>
                    </a:solidFill>
                  </a:tcPr>
                </a:tc>
                <a:tc>
                  <a:txBody>
                    <a:bodyPr/>
                    <a:lstStyle/>
                    <a:p>
                      <a:pPr algn="l"/>
                      <a:r>
                        <a:rPr lang="en-AU" sz="1800">
                          <a:solidFill>
                            <a:schemeClr val="bg1"/>
                          </a:solidFill>
                        </a:rPr>
                        <a:t>Suitable for activities with the </a:t>
                      </a:r>
                      <a:r>
                        <a:rPr lang="en-AU" sz="1800" b="1">
                          <a:solidFill>
                            <a:schemeClr val="bg1"/>
                          </a:solidFill>
                        </a:rPr>
                        <a:t>highest risk</a:t>
                      </a:r>
                      <a:r>
                        <a:rPr lang="en-AU" sz="1800">
                          <a:solidFill>
                            <a:schemeClr val="bg1"/>
                          </a:solidFill>
                        </a:rPr>
                        <a:t>, and for which the council would like to </a:t>
                      </a:r>
                      <a:r>
                        <a:rPr lang="en-AU" sz="1800" b="1">
                          <a:solidFill>
                            <a:schemeClr val="bg1"/>
                          </a:solidFill>
                        </a:rPr>
                        <a:t>retain the power to prevent a business from engaging in an activity </a:t>
                      </a:r>
                      <a:r>
                        <a:rPr lang="en-AU" sz="1800" b="1" i="1">
                          <a:solidFill>
                            <a:schemeClr val="bg1"/>
                          </a:solidFill>
                        </a:rPr>
                        <a:t>before</a:t>
                      </a:r>
                      <a:r>
                        <a:rPr lang="en-AU" sz="1800" b="1">
                          <a:solidFill>
                            <a:schemeClr val="bg1"/>
                          </a:solidFill>
                        </a:rPr>
                        <a:t> it has made an assessment and given approval.</a:t>
                      </a:r>
                    </a:p>
                  </a:txBody>
                  <a:tcPr>
                    <a:solidFill>
                      <a:schemeClr val="accent1">
                        <a:lumMod val="50000"/>
                      </a:schemeClr>
                    </a:solidFill>
                  </a:tcPr>
                </a:tc>
                <a:extLst>
                  <a:ext uri="{0D108BD9-81ED-4DB2-BD59-A6C34878D82A}">
                    <a16:rowId xmlns:a16="http://schemas.microsoft.com/office/drawing/2014/main" val="1129667644"/>
                  </a:ext>
                </a:extLst>
              </a:tr>
            </a:tbl>
          </a:graphicData>
        </a:graphic>
      </p:graphicFrame>
      <p:sp>
        <p:nvSpPr>
          <p:cNvPr id="4" name="TextBox 3">
            <a:extLst>
              <a:ext uri="{FF2B5EF4-FFF2-40B4-BE49-F238E27FC236}">
                <a16:creationId xmlns:a16="http://schemas.microsoft.com/office/drawing/2014/main" id="{B95DCEE2-F8EC-6326-E2A0-E5F8CF60259D}"/>
              </a:ext>
            </a:extLst>
          </p:cNvPr>
          <p:cNvSpPr txBox="1"/>
          <p:nvPr/>
        </p:nvSpPr>
        <p:spPr>
          <a:xfrm>
            <a:off x="3625356" y="3161491"/>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5" name="TextBox 4">
            <a:extLst>
              <a:ext uri="{FF2B5EF4-FFF2-40B4-BE49-F238E27FC236}">
                <a16:creationId xmlns:a16="http://schemas.microsoft.com/office/drawing/2014/main" id="{525BAA9C-B7B0-E626-6640-14D608B9C9AC}"/>
              </a:ext>
            </a:extLst>
          </p:cNvPr>
          <p:cNvSpPr txBox="1"/>
          <p:nvPr/>
        </p:nvSpPr>
        <p:spPr>
          <a:xfrm>
            <a:off x="7858538" y="3164966"/>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6" name="TextBox 5">
            <a:extLst>
              <a:ext uri="{FF2B5EF4-FFF2-40B4-BE49-F238E27FC236}">
                <a16:creationId xmlns:a16="http://schemas.microsoft.com/office/drawing/2014/main" id="{86F42131-0EE3-4923-C296-77FE03FCF5B0}"/>
              </a:ext>
            </a:extLst>
          </p:cNvPr>
          <p:cNvSpPr txBox="1"/>
          <p:nvPr/>
        </p:nvSpPr>
        <p:spPr>
          <a:xfrm>
            <a:off x="11934631" y="3161490"/>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8" name="TextBox 7">
            <a:extLst>
              <a:ext uri="{FF2B5EF4-FFF2-40B4-BE49-F238E27FC236}">
                <a16:creationId xmlns:a16="http://schemas.microsoft.com/office/drawing/2014/main" id="{E28F903D-432F-5B45-6125-DBB167FA4A60}"/>
              </a:ext>
            </a:extLst>
          </p:cNvPr>
          <p:cNvSpPr txBox="1"/>
          <p:nvPr/>
        </p:nvSpPr>
        <p:spPr>
          <a:xfrm>
            <a:off x="16227158" y="3161490"/>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11" name="TextBox 10">
            <a:extLst>
              <a:ext uri="{FF2B5EF4-FFF2-40B4-BE49-F238E27FC236}">
                <a16:creationId xmlns:a16="http://schemas.microsoft.com/office/drawing/2014/main" id="{9CA414BF-7675-BF3C-C0C5-B4C6F6766D4D}"/>
              </a:ext>
            </a:extLst>
          </p:cNvPr>
          <p:cNvSpPr txBox="1"/>
          <p:nvPr/>
        </p:nvSpPr>
        <p:spPr>
          <a:xfrm>
            <a:off x="20480842" y="3090918"/>
            <a:ext cx="632298" cy="830997"/>
          </a:xfrm>
          <a:prstGeom prst="rect">
            <a:avLst/>
          </a:prstGeom>
          <a:noFill/>
        </p:spPr>
        <p:txBody>
          <a:bodyPr wrap="square" rtlCol="0">
            <a:spAutoFit/>
          </a:bodyPr>
          <a:lstStyle/>
          <a:p>
            <a:r>
              <a:rPr lang="en-AU" sz="4800" b="0">
                <a:solidFill>
                  <a:srgbClr val="FF0000"/>
                </a:solidFill>
                <a:sym typeface="Wingdings" panose="05000000000000000000" pitchFamily="2" charset="2"/>
              </a:rPr>
              <a:t></a:t>
            </a:r>
            <a:endParaRPr lang="en-AU" sz="4800">
              <a:solidFill>
                <a:srgbClr val="FF0000"/>
              </a:solidFill>
            </a:endParaRPr>
          </a:p>
        </p:txBody>
      </p:sp>
      <p:sp>
        <p:nvSpPr>
          <p:cNvPr id="15" name="TextBox 14">
            <a:extLst>
              <a:ext uri="{FF2B5EF4-FFF2-40B4-BE49-F238E27FC236}">
                <a16:creationId xmlns:a16="http://schemas.microsoft.com/office/drawing/2014/main" id="{63BB7FF9-ED79-8BED-4288-1FC7E33065CE}"/>
              </a:ext>
            </a:extLst>
          </p:cNvPr>
          <p:cNvSpPr txBox="1"/>
          <p:nvPr/>
        </p:nvSpPr>
        <p:spPr>
          <a:xfrm>
            <a:off x="3641750" y="5048589"/>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16" name="TextBox 15">
            <a:extLst>
              <a:ext uri="{FF2B5EF4-FFF2-40B4-BE49-F238E27FC236}">
                <a16:creationId xmlns:a16="http://schemas.microsoft.com/office/drawing/2014/main" id="{B406497E-9D81-EC60-F979-04353BB8674D}"/>
              </a:ext>
            </a:extLst>
          </p:cNvPr>
          <p:cNvSpPr txBox="1"/>
          <p:nvPr/>
        </p:nvSpPr>
        <p:spPr>
          <a:xfrm>
            <a:off x="7834231" y="5074914"/>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17" name="TextBox 16">
            <a:extLst>
              <a:ext uri="{FF2B5EF4-FFF2-40B4-BE49-F238E27FC236}">
                <a16:creationId xmlns:a16="http://schemas.microsoft.com/office/drawing/2014/main" id="{254CC2C4-4CC3-84C1-15B9-9DE9525160B2}"/>
              </a:ext>
            </a:extLst>
          </p:cNvPr>
          <p:cNvSpPr txBox="1"/>
          <p:nvPr/>
        </p:nvSpPr>
        <p:spPr>
          <a:xfrm>
            <a:off x="12075888" y="5074914"/>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18" name="TextBox 17">
            <a:extLst>
              <a:ext uri="{FF2B5EF4-FFF2-40B4-BE49-F238E27FC236}">
                <a16:creationId xmlns:a16="http://schemas.microsoft.com/office/drawing/2014/main" id="{C7A857D6-2207-B166-A6F8-40CB81BB565D}"/>
              </a:ext>
            </a:extLst>
          </p:cNvPr>
          <p:cNvSpPr txBox="1"/>
          <p:nvPr/>
        </p:nvSpPr>
        <p:spPr>
          <a:xfrm>
            <a:off x="16350847" y="5038271"/>
            <a:ext cx="632298" cy="830997"/>
          </a:xfrm>
          <a:prstGeom prst="rect">
            <a:avLst/>
          </a:prstGeom>
          <a:noFill/>
        </p:spPr>
        <p:txBody>
          <a:bodyPr wrap="square" rtlCol="0">
            <a:spAutoFit/>
          </a:bodyPr>
          <a:lstStyle/>
          <a:p>
            <a:r>
              <a:rPr lang="en-AU" sz="4800" b="0">
                <a:solidFill>
                  <a:srgbClr val="FF0000"/>
                </a:solidFill>
                <a:sym typeface="Wingdings" panose="05000000000000000000" pitchFamily="2" charset="2"/>
              </a:rPr>
              <a:t></a:t>
            </a:r>
            <a:endParaRPr lang="en-AU" sz="4800">
              <a:solidFill>
                <a:srgbClr val="FF0000"/>
              </a:solidFill>
            </a:endParaRPr>
          </a:p>
        </p:txBody>
      </p:sp>
      <p:sp>
        <p:nvSpPr>
          <p:cNvPr id="19" name="TextBox 18">
            <a:extLst>
              <a:ext uri="{FF2B5EF4-FFF2-40B4-BE49-F238E27FC236}">
                <a16:creationId xmlns:a16="http://schemas.microsoft.com/office/drawing/2014/main" id="{F3C21B14-9870-D100-33C6-486C43E30390}"/>
              </a:ext>
            </a:extLst>
          </p:cNvPr>
          <p:cNvSpPr txBox="1"/>
          <p:nvPr/>
        </p:nvSpPr>
        <p:spPr>
          <a:xfrm>
            <a:off x="20469766" y="5038270"/>
            <a:ext cx="632298" cy="830997"/>
          </a:xfrm>
          <a:prstGeom prst="rect">
            <a:avLst/>
          </a:prstGeom>
          <a:noFill/>
        </p:spPr>
        <p:txBody>
          <a:bodyPr wrap="square" rtlCol="0">
            <a:spAutoFit/>
          </a:bodyPr>
          <a:lstStyle/>
          <a:p>
            <a:r>
              <a:rPr lang="en-AU" sz="4800" b="0">
                <a:solidFill>
                  <a:srgbClr val="FF0000"/>
                </a:solidFill>
                <a:sym typeface="Wingdings" panose="05000000000000000000" pitchFamily="2" charset="2"/>
              </a:rPr>
              <a:t></a:t>
            </a:r>
            <a:endParaRPr lang="en-AU" sz="4800">
              <a:solidFill>
                <a:srgbClr val="FF0000"/>
              </a:solidFill>
            </a:endParaRPr>
          </a:p>
        </p:txBody>
      </p:sp>
      <p:sp>
        <p:nvSpPr>
          <p:cNvPr id="20" name="TextBox 19">
            <a:extLst>
              <a:ext uri="{FF2B5EF4-FFF2-40B4-BE49-F238E27FC236}">
                <a16:creationId xmlns:a16="http://schemas.microsoft.com/office/drawing/2014/main" id="{41EF542A-5859-DC8B-6377-32E9D3C0A51F}"/>
              </a:ext>
            </a:extLst>
          </p:cNvPr>
          <p:cNvSpPr txBox="1"/>
          <p:nvPr/>
        </p:nvSpPr>
        <p:spPr>
          <a:xfrm>
            <a:off x="3817716" y="6021823"/>
            <a:ext cx="632298" cy="830997"/>
          </a:xfrm>
          <a:prstGeom prst="rect">
            <a:avLst/>
          </a:prstGeom>
          <a:noFill/>
        </p:spPr>
        <p:txBody>
          <a:bodyPr wrap="square" rtlCol="0">
            <a:spAutoFit/>
          </a:bodyPr>
          <a:lstStyle/>
          <a:p>
            <a:r>
              <a:rPr lang="en-AU" sz="4800" b="0">
                <a:solidFill>
                  <a:srgbClr val="FF0000"/>
                </a:solidFill>
                <a:sym typeface="Wingdings" panose="05000000000000000000" pitchFamily="2" charset="2"/>
              </a:rPr>
              <a:t></a:t>
            </a:r>
            <a:endParaRPr lang="en-AU" sz="4800">
              <a:solidFill>
                <a:srgbClr val="FF0000"/>
              </a:solidFill>
            </a:endParaRPr>
          </a:p>
        </p:txBody>
      </p:sp>
      <p:sp>
        <p:nvSpPr>
          <p:cNvPr id="22" name="TextBox 21">
            <a:extLst>
              <a:ext uri="{FF2B5EF4-FFF2-40B4-BE49-F238E27FC236}">
                <a16:creationId xmlns:a16="http://schemas.microsoft.com/office/drawing/2014/main" id="{1FEB71EA-A8CE-D62B-9721-CEE8C7EA5CDD}"/>
              </a:ext>
            </a:extLst>
          </p:cNvPr>
          <p:cNvSpPr txBox="1"/>
          <p:nvPr/>
        </p:nvSpPr>
        <p:spPr>
          <a:xfrm>
            <a:off x="7858538" y="6017692"/>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23" name="TextBox 22">
            <a:extLst>
              <a:ext uri="{FF2B5EF4-FFF2-40B4-BE49-F238E27FC236}">
                <a16:creationId xmlns:a16="http://schemas.microsoft.com/office/drawing/2014/main" id="{779378D3-D564-791B-138F-03C3F6C697CC}"/>
              </a:ext>
            </a:extLst>
          </p:cNvPr>
          <p:cNvSpPr txBox="1"/>
          <p:nvPr/>
        </p:nvSpPr>
        <p:spPr>
          <a:xfrm>
            <a:off x="12116022" y="6017691"/>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24" name="TextBox 23">
            <a:extLst>
              <a:ext uri="{FF2B5EF4-FFF2-40B4-BE49-F238E27FC236}">
                <a16:creationId xmlns:a16="http://schemas.microsoft.com/office/drawing/2014/main" id="{064440B6-45AD-FD18-69A5-70128EBB03AE}"/>
              </a:ext>
            </a:extLst>
          </p:cNvPr>
          <p:cNvSpPr txBox="1"/>
          <p:nvPr/>
        </p:nvSpPr>
        <p:spPr>
          <a:xfrm>
            <a:off x="16350847" y="6087261"/>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
        <p:nvSpPr>
          <p:cNvPr id="25" name="TextBox 24">
            <a:extLst>
              <a:ext uri="{FF2B5EF4-FFF2-40B4-BE49-F238E27FC236}">
                <a16:creationId xmlns:a16="http://schemas.microsoft.com/office/drawing/2014/main" id="{E08B5A0C-94E4-747E-716B-E2443E701C1E}"/>
              </a:ext>
            </a:extLst>
          </p:cNvPr>
          <p:cNvSpPr txBox="1"/>
          <p:nvPr/>
        </p:nvSpPr>
        <p:spPr>
          <a:xfrm>
            <a:off x="20469766" y="6093299"/>
            <a:ext cx="603114" cy="830997"/>
          </a:xfrm>
          <a:prstGeom prst="rect">
            <a:avLst/>
          </a:prstGeom>
          <a:noFill/>
        </p:spPr>
        <p:txBody>
          <a:bodyPr wrap="square">
            <a:spAutoFit/>
          </a:bodyPr>
          <a:lstStyle/>
          <a:p>
            <a:r>
              <a:rPr lang="en-AU" sz="4800" b="1" i="0">
                <a:solidFill>
                  <a:srgbClr val="00B050"/>
                </a:solidFill>
                <a:effectLst/>
                <a:latin typeface="Wingdings" panose="05000000000000000000" pitchFamily="2" charset="2"/>
              </a:rPr>
              <a:t></a:t>
            </a:r>
            <a:endParaRPr lang="en-AU" sz="4800">
              <a:solidFill>
                <a:srgbClr val="00B050"/>
              </a:solidFill>
            </a:endParaRPr>
          </a:p>
        </p:txBody>
      </p:sp>
    </p:spTree>
    <p:extLst>
      <p:ext uri="{BB962C8B-B14F-4D97-AF65-F5344CB8AC3E}">
        <p14:creationId xmlns:p14="http://schemas.microsoft.com/office/powerpoint/2010/main" val="364100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AF3B95-C131-6E95-C416-0E7E0AAB2A88}"/>
              </a:ext>
            </a:extLst>
          </p:cNvPr>
          <p:cNvSpPr>
            <a:spLocks noGrp="1"/>
          </p:cNvSpPr>
          <p:nvPr>
            <p:ph type="title"/>
          </p:nvPr>
        </p:nvSpPr>
        <p:spPr>
          <a:xfrm>
            <a:off x="11432059" y="3845995"/>
            <a:ext cx="8713454" cy="2707440"/>
          </a:xfrm>
        </p:spPr>
        <p:txBody>
          <a:bodyPr/>
          <a:lstStyle/>
          <a:p>
            <a:r>
              <a:rPr lang="en-AU"/>
              <a:t>Details in support of the Executive Summary</a:t>
            </a:r>
          </a:p>
        </p:txBody>
      </p:sp>
    </p:spTree>
    <p:extLst>
      <p:ext uri="{BB962C8B-B14F-4D97-AF65-F5344CB8AC3E}">
        <p14:creationId xmlns:p14="http://schemas.microsoft.com/office/powerpoint/2010/main" val="291667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2C78-28A9-175C-4BDC-A40D148DC525}"/>
              </a:ext>
            </a:extLst>
          </p:cNvPr>
          <p:cNvSpPr>
            <a:spLocks noGrp="1"/>
          </p:cNvSpPr>
          <p:nvPr>
            <p:ph type="title"/>
          </p:nvPr>
        </p:nvSpPr>
        <p:spPr>
          <a:xfrm>
            <a:off x="852918" y="376143"/>
            <a:ext cx="18629590" cy="753577"/>
          </a:xfrm>
        </p:spPr>
        <p:txBody>
          <a:bodyPr/>
          <a:lstStyle/>
          <a:p>
            <a:r>
              <a:rPr lang="en-AU">
                <a:solidFill>
                  <a:schemeClr val="accent3"/>
                </a:solidFill>
              </a:rPr>
              <a:t>Purpose of this Guide</a:t>
            </a:r>
          </a:p>
        </p:txBody>
      </p:sp>
      <p:sp>
        <p:nvSpPr>
          <p:cNvPr id="3" name="Content Placeholder 2">
            <a:extLst>
              <a:ext uri="{FF2B5EF4-FFF2-40B4-BE49-F238E27FC236}">
                <a16:creationId xmlns:a16="http://schemas.microsoft.com/office/drawing/2014/main" id="{5524DD23-2AB8-A570-AD77-3E09B32EA9B3}"/>
              </a:ext>
            </a:extLst>
          </p:cNvPr>
          <p:cNvSpPr>
            <a:spLocks noGrp="1"/>
          </p:cNvSpPr>
          <p:nvPr>
            <p:ph idx="1"/>
          </p:nvPr>
        </p:nvSpPr>
        <p:spPr>
          <a:xfrm>
            <a:off x="852918" y="1863556"/>
            <a:ext cx="19531168" cy="6675533"/>
          </a:xfrm>
        </p:spPr>
        <p:txBody>
          <a:bodyPr/>
          <a:lstStyle/>
          <a:p>
            <a:pPr>
              <a:spcBef>
                <a:spcPts val="0"/>
              </a:spcBef>
            </a:pPr>
            <a:r>
              <a:rPr lang="en-AU" sz="2400"/>
              <a:t>Councils </a:t>
            </a:r>
            <a:r>
              <a:rPr lang="en-AU" sz="2400">
                <a:latin typeface="+mn-lt"/>
              </a:rPr>
              <a:t>use local laws (and their associated policies and procedures) to regulate certain business activities. While this regulation is intended to reduce the risk of harms occurring, it also imposes a </a:t>
            </a:r>
            <a:r>
              <a:rPr lang="en-AU" sz="2400">
                <a:solidFill>
                  <a:schemeClr val="accent1"/>
                </a:solidFill>
                <a:latin typeface="+mn-lt"/>
              </a:rPr>
              <a:t>regulatory burden </a:t>
            </a:r>
            <a:r>
              <a:rPr lang="en-AU" sz="2400">
                <a:latin typeface="+mn-lt"/>
              </a:rPr>
              <a:t>on business activity (as well as councils).</a:t>
            </a:r>
          </a:p>
          <a:p>
            <a:pPr>
              <a:spcBef>
                <a:spcPts val="0"/>
              </a:spcBef>
            </a:pPr>
            <a:endParaRPr lang="en-AU" sz="2400">
              <a:latin typeface="+mn-lt"/>
            </a:endParaRPr>
          </a:p>
          <a:p>
            <a:pPr>
              <a:spcBef>
                <a:spcPts val="0"/>
              </a:spcBef>
            </a:pPr>
            <a:r>
              <a:rPr lang="en-AU" sz="2400">
                <a:latin typeface="+mn-lt"/>
              </a:rPr>
              <a:t>Regulation can be implemented in various ways, with varying levels of regulatory burden. </a:t>
            </a:r>
            <a:r>
              <a:rPr lang="en-AU" sz="2400">
                <a:solidFill>
                  <a:schemeClr val="accent1"/>
                </a:solidFill>
                <a:latin typeface="+mn-lt"/>
              </a:rPr>
              <a:t>The optimal regulatory option to use for a given activity is determined by the risk of harms occurring</a:t>
            </a:r>
            <a:r>
              <a:rPr lang="en-AU" sz="2400">
                <a:solidFill>
                  <a:schemeClr val="accent1"/>
                </a:solidFill>
              </a:rPr>
              <a:t> and the severity of the harm.</a:t>
            </a:r>
            <a:endParaRPr lang="en-AU" sz="2400">
              <a:solidFill>
                <a:schemeClr val="accent1"/>
              </a:solidFill>
              <a:latin typeface="+mn-lt"/>
            </a:endParaRPr>
          </a:p>
          <a:p>
            <a:pPr>
              <a:spcBef>
                <a:spcPts val="0"/>
              </a:spcBef>
            </a:pPr>
            <a:endParaRPr lang="en-AU" sz="2400">
              <a:latin typeface="+mn-lt"/>
            </a:endParaRPr>
          </a:p>
          <a:p>
            <a:pPr>
              <a:spcBef>
                <a:spcPts val="0"/>
              </a:spcBef>
            </a:pPr>
            <a:r>
              <a:rPr lang="en-AU" sz="2400">
                <a:latin typeface="+mn-lt"/>
              </a:rPr>
              <a:t>A higher level of regulatory burden is justified in areas of activity where there is a higher risk of harms occurring and/or the harm is severe. Similarly, in areas of activity where the risk of harms occurring is lower and/or the harm is not severe, a regulatory option with a lower regulatory burden would be appropriate. </a:t>
            </a:r>
          </a:p>
          <a:p>
            <a:pPr>
              <a:spcBef>
                <a:spcPts val="0"/>
              </a:spcBef>
            </a:pPr>
            <a:endParaRPr lang="en-AU" sz="2400">
              <a:latin typeface="+mn-lt"/>
            </a:endParaRPr>
          </a:p>
          <a:p>
            <a:pPr>
              <a:spcBef>
                <a:spcPts val="0"/>
              </a:spcBef>
            </a:pPr>
            <a:r>
              <a:rPr lang="en-AU" sz="2400">
                <a:latin typeface="+mn-lt"/>
              </a:rPr>
              <a:t>Councils typically adopt a “</a:t>
            </a:r>
            <a:r>
              <a:rPr lang="en-AU" sz="2400">
                <a:solidFill>
                  <a:schemeClr val="accent1"/>
                </a:solidFill>
                <a:latin typeface="+mn-lt"/>
              </a:rPr>
              <a:t>permit approval</a:t>
            </a:r>
            <a:r>
              <a:rPr lang="en-AU" sz="2400">
                <a:latin typeface="+mn-lt"/>
              </a:rPr>
              <a:t>” (or </a:t>
            </a:r>
            <a:r>
              <a:rPr lang="en-AU" sz="2400">
                <a:solidFill>
                  <a:schemeClr val="accent1"/>
                </a:solidFill>
                <a:latin typeface="+mn-lt"/>
              </a:rPr>
              <a:t>permitting</a:t>
            </a:r>
            <a:r>
              <a:rPr lang="en-AU" sz="2400">
                <a:latin typeface="+mn-lt"/>
              </a:rPr>
              <a:t>) regulatory approach. This involves businesses submitting an application, which the council assesses. If it is acceptable, the council approves it and issues a permit, which has conditions the business needs to follow. This approach is used across the broad spectrum of activities that councils regulate.</a:t>
            </a:r>
          </a:p>
          <a:p>
            <a:pPr>
              <a:spcBef>
                <a:spcPts val="0"/>
              </a:spcBef>
            </a:pPr>
            <a:endParaRPr lang="en-AU" sz="2400">
              <a:latin typeface="+mn-lt"/>
            </a:endParaRPr>
          </a:p>
          <a:p>
            <a:pPr>
              <a:spcBef>
                <a:spcPts val="0"/>
              </a:spcBef>
            </a:pPr>
            <a:r>
              <a:rPr lang="en-AU" sz="2400" b="1">
                <a:latin typeface="+mn-lt"/>
              </a:rPr>
              <a:t>The purpose of this document is to provide councils with a framework for reconsidering how business activities are regulated. It outlines alternative approaches to managing the risks arising from business activity without compromising community outcomes.</a:t>
            </a:r>
          </a:p>
        </p:txBody>
      </p:sp>
    </p:spTree>
    <p:extLst>
      <p:ext uri="{BB962C8B-B14F-4D97-AF65-F5344CB8AC3E}">
        <p14:creationId xmlns:p14="http://schemas.microsoft.com/office/powerpoint/2010/main" val="228328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F527309-2701-A39A-061B-AF85934DD8F1}"/>
              </a:ext>
            </a:extLst>
          </p:cNvPr>
          <p:cNvSpPr/>
          <p:nvPr/>
        </p:nvSpPr>
        <p:spPr>
          <a:xfrm>
            <a:off x="322891" y="8886338"/>
            <a:ext cx="20633613" cy="1052041"/>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373ACC60-F50F-16EB-4B6C-9CB88E1203EF}"/>
              </a:ext>
            </a:extLst>
          </p:cNvPr>
          <p:cNvGrpSpPr/>
          <p:nvPr/>
        </p:nvGrpSpPr>
        <p:grpSpPr>
          <a:xfrm>
            <a:off x="17082318" y="186137"/>
            <a:ext cx="4297546" cy="4502242"/>
            <a:chOff x="17082318" y="186137"/>
            <a:chExt cx="4297546" cy="4502242"/>
          </a:xfrm>
        </p:grpSpPr>
        <p:sp>
          <p:nvSpPr>
            <p:cNvPr id="2" name="Rectangle 1">
              <a:extLst>
                <a:ext uri="{FF2B5EF4-FFF2-40B4-BE49-F238E27FC236}">
                  <a16:creationId xmlns:a16="http://schemas.microsoft.com/office/drawing/2014/main" id="{5C678516-8997-F629-8B2C-C6206869E62A}"/>
                </a:ext>
              </a:extLst>
            </p:cNvPr>
            <p:cNvSpPr/>
            <p:nvPr/>
          </p:nvSpPr>
          <p:spPr>
            <a:xfrm>
              <a:off x="17082318" y="186137"/>
              <a:ext cx="4297546" cy="4502242"/>
            </a:xfrm>
            <a:custGeom>
              <a:avLst/>
              <a:gdLst>
                <a:gd name="connsiteX0" fmla="*/ 0 w 4297546"/>
                <a:gd name="connsiteY0" fmla="*/ 0 h 4502242"/>
                <a:gd name="connsiteX1" fmla="*/ 451242 w 4297546"/>
                <a:gd name="connsiteY1" fmla="*/ 0 h 4502242"/>
                <a:gd name="connsiteX2" fmla="*/ 988436 w 4297546"/>
                <a:gd name="connsiteY2" fmla="*/ 0 h 4502242"/>
                <a:gd name="connsiteX3" fmla="*/ 1611580 w 4297546"/>
                <a:gd name="connsiteY3" fmla="*/ 0 h 4502242"/>
                <a:gd name="connsiteX4" fmla="*/ 2062822 w 4297546"/>
                <a:gd name="connsiteY4" fmla="*/ 0 h 4502242"/>
                <a:gd name="connsiteX5" fmla="*/ 2642991 w 4297546"/>
                <a:gd name="connsiteY5" fmla="*/ 0 h 4502242"/>
                <a:gd name="connsiteX6" fmla="*/ 3094233 w 4297546"/>
                <a:gd name="connsiteY6" fmla="*/ 0 h 4502242"/>
                <a:gd name="connsiteX7" fmla="*/ 3631426 w 4297546"/>
                <a:gd name="connsiteY7" fmla="*/ 0 h 4502242"/>
                <a:gd name="connsiteX8" fmla="*/ 4297546 w 4297546"/>
                <a:gd name="connsiteY8" fmla="*/ 0 h 4502242"/>
                <a:gd name="connsiteX9" fmla="*/ 4297546 w 4297546"/>
                <a:gd name="connsiteY9" fmla="*/ 427713 h 4502242"/>
                <a:gd name="connsiteX10" fmla="*/ 4297546 w 4297546"/>
                <a:gd name="connsiteY10" fmla="*/ 1080538 h 4502242"/>
                <a:gd name="connsiteX11" fmla="*/ 4297546 w 4297546"/>
                <a:gd name="connsiteY11" fmla="*/ 1643318 h 4502242"/>
                <a:gd name="connsiteX12" fmla="*/ 4297546 w 4297546"/>
                <a:gd name="connsiteY12" fmla="*/ 2296143 h 4502242"/>
                <a:gd name="connsiteX13" fmla="*/ 4297546 w 4297546"/>
                <a:gd name="connsiteY13" fmla="*/ 2903946 h 4502242"/>
                <a:gd name="connsiteX14" fmla="*/ 4297546 w 4297546"/>
                <a:gd name="connsiteY14" fmla="*/ 3421704 h 4502242"/>
                <a:gd name="connsiteX15" fmla="*/ 4297546 w 4297546"/>
                <a:gd name="connsiteY15" fmla="*/ 4502242 h 4502242"/>
                <a:gd name="connsiteX16" fmla="*/ 3846304 w 4297546"/>
                <a:gd name="connsiteY16" fmla="*/ 4502242 h 4502242"/>
                <a:gd name="connsiteX17" fmla="*/ 3309110 w 4297546"/>
                <a:gd name="connsiteY17" fmla="*/ 4502242 h 4502242"/>
                <a:gd name="connsiteX18" fmla="*/ 2685966 w 4297546"/>
                <a:gd name="connsiteY18" fmla="*/ 4502242 h 4502242"/>
                <a:gd name="connsiteX19" fmla="*/ 2062822 w 4297546"/>
                <a:gd name="connsiteY19" fmla="*/ 4502242 h 4502242"/>
                <a:gd name="connsiteX20" fmla="*/ 1482653 w 4297546"/>
                <a:gd name="connsiteY20" fmla="*/ 4502242 h 4502242"/>
                <a:gd name="connsiteX21" fmla="*/ 902485 w 4297546"/>
                <a:gd name="connsiteY21" fmla="*/ 4502242 h 4502242"/>
                <a:gd name="connsiteX22" fmla="*/ 0 w 4297546"/>
                <a:gd name="connsiteY22" fmla="*/ 4502242 h 4502242"/>
                <a:gd name="connsiteX23" fmla="*/ 0 w 4297546"/>
                <a:gd name="connsiteY23" fmla="*/ 4029507 h 4502242"/>
                <a:gd name="connsiteX24" fmla="*/ 0 w 4297546"/>
                <a:gd name="connsiteY24" fmla="*/ 3466726 h 4502242"/>
                <a:gd name="connsiteX25" fmla="*/ 0 w 4297546"/>
                <a:gd name="connsiteY25" fmla="*/ 2903946 h 4502242"/>
                <a:gd name="connsiteX26" fmla="*/ 0 w 4297546"/>
                <a:gd name="connsiteY26" fmla="*/ 2476233 h 4502242"/>
                <a:gd name="connsiteX27" fmla="*/ 0 w 4297546"/>
                <a:gd name="connsiteY27" fmla="*/ 1868430 h 4502242"/>
                <a:gd name="connsiteX28" fmla="*/ 0 w 4297546"/>
                <a:gd name="connsiteY28" fmla="*/ 1440717 h 4502242"/>
                <a:gd name="connsiteX29" fmla="*/ 0 w 4297546"/>
                <a:gd name="connsiteY29" fmla="*/ 877937 h 4502242"/>
                <a:gd name="connsiteX30" fmla="*/ 0 w 4297546"/>
                <a:gd name="connsiteY30" fmla="*/ 0 h 450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97546" h="4502242" fill="none" extrusionOk="0">
                  <a:moveTo>
                    <a:pt x="0" y="0"/>
                  </a:moveTo>
                  <a:cubicBezTo>
                    <a:pt x="139527" y="-42104"/>
                    <a:pt x="258414" y="51789"/>
                    <a:pt x="451242" y="0"/>
                  </a:cubicBezTo>
                  <a:cubicBezTo>
                    <a:pt x="644070" y="-51789"/>
                    <a:pt x="764307" y="14664"/>
                    <a:pt x="988436" y="0"/>
                  </a:cubicBezTo>
                  <a:cubicBezTo>
                    <a:pt x="1212565" y="-14664"/>
                    <a:pt x="1468075" y="29166"/>
                    <a:pt x="1611580" y="0"/>
                  </a:cubicBezTo>
                  <a:cubicBezTo>
                    <a:pt x="1755085" y="-29166"/>
                    <a:pt x="1967594" y="24307"/>
                    <a:pt x="2062822" y="0"/>
                  </a:cubicBezTo>
                  <a:cubicBezTo>
                    <a:pt x="2158050" y="-24307"/>
                    <a:pt x="2486343" y="31018"/>
                    <a:pt x="2642991" y="0"/>
                  </a:cubicBezTo>
                  <a:cubicBezTo>
                    <a:pt x="2799639" y="-31018"/>
                    <a:pt x="2951856" y="47305"/>
                    <a:pt x="3094233" y="0"/>
                  </a:cubicBezTo>
                  <a:cubicBezTo>
                    <a:pt x="3236610" y="-47305"/>
                    <a:pt x="3499232" y="12454"/>
                    <a:pt x="3631426" y="0"/>
                  </a:cubicBezTo>
                  <a:cubicBezTo>
                    <a:pt x="3763620" y="-12454"/>
                    <a:pt x="3977437" y="27853"/>
                    <a:pt x="4297546" y="0"/>
                  </a:cubicBezTo>
                  <a:cubicBezTo>
                    <a:pt x="4299626" y="138499"/>
                    <a:pt x="4246758" y="275323"/>
                    <a:pt x="4297546" y="427713"/>
                  </a:cubicBezTo>
                  <a:cubicBezTo>
                    <a:pt x="4348334" y="580103"/>
                    <a:pt x="4269315" y="798827"/>
                    <a:pt x="4297546" y="1080538"/>
                  </a:cubicBezTo>
                  <a:cubicBezTo>
                    <a:pt x="4325777" y="1362250"/>
                    <a:pt x="4256439" y="1500581"/>
                    <a:pt x="4297546" y="1643318"/>
                  </a:cubicBezTo>
                  <a:cubicBezTo>
                    <a:pt x="4338653" y="1786055"/>
                    <a:pt x="4232185" y="2090057"/>
                    <a:pt x="4297546" y="2296143"/>
                  </a:cubicBezTo>
                  <a:cubicBezTo>
                    <a:pt x="4362907" y="2502229"/>
                    <a:pt x="4272126" y="2633455"/>
                    <a:pt x="4297546" y="2903946"/>
                  </a:cubicBezTo>
                  <a:cubicBezTo>
                    <a:pt x="4322966" y="3174437"/>
                    <a:pt x="4266187" y="3192593"/>
                    <a:pt x="4297546" y="3421704"/>
                  </a:cubicBezTo>
                  <a:cubicBezTo>
                    <a:pt x="4328905" y="3650815"/>
                    <a:pt x="4233105" y="4039668"/>
                    <a:pt x="4297546" y="4502242"/>
                  </a:cubicBezTo>
                  <a:cubicBezTo>
                    <a:pt x="4157126" y="4511664"/>
                    <a:pt x="4009010" y="4453344"/>
                    <a:pt x="3846304" y="4502242"/>
                  </a:cubicBezTo>
                  <a:cubicBezTo>
                    <a:pt x="3683598" y="4551140"/>
                    <a:pt x="3554349" y="4441566"/>
                    <a:pt x="3309110" y="4502242"/>
                  </a:cubicBezTo>
                  <a:cubicBezTo>
                    <a:pt x="3063871" y="4562918"/>
                    <a:pt x="2948811" y="4475149"/>
                    <a:pt x="2685966" y="4502242"/>
                  </a:cubicBezTo>
                  <a:cubicBezTo>
                    <a:pt x="2423121" y="4529335"/>
                    <a:pt x="2301182" y="4443026"/>
                    <a:pt x="2062822" y="4502242"/>
                  </a:cubicBezTo>
                  <a:cubicBezTo>
                    <a:pt x="1824462" y="4561458"/>
                    <a:pt x="1704331" y="4442886"/>
                    <a:pt x="1482653" y="4502242"/>
                  </a:cubicBezTo>
                  <a:cubicBezTo>
                    <a:pt x="1260975" y="4561598"/>
                    <a:pt x="1186870" y="4499830"/>
                    <a:pt x="902485" y="4502242"/>
                  </a:cubicBezTo>
                  <a:cubicBezTo>
                    <a:pt x="618100" y="4504654"/>
                    <a:pt x="381674" y="4396263"/>
                    <a:pt x="0" y="4502242"/>
                  </a:cubicBezTo>
                  <a:cubicBezTo>
                    <a:pt x="-1379" y="4358541"/>
                    <a:pt x="34057" y="4231818"/>
                    <a:pt x="0" y="4029507"/>
                  </a:cubicBezTo>
                  <a:cubicBezTo>
                    <a:pt x="-34057" y="3827196"/>
                    <a:pt x="43099" y="3595639"/>
                    <a:pt x="0" y="3466726"/>
                  </a:cubicBezTo>
                  <a:cubicBezTo>
                    <a:pt x="-43099" y="3337813"/>
                    <a:pt x="7215" y="3038321"/>
                    <a:pt x="0" y="2903946"/>
                  </a:cubicBezTo>
                  <a:cubicBezTo>
                    <a:pt x="-7215" y="2769571"/>
                    <a:pt x="49501" y="2668586"/>
                    <a:pt x="0" y="2476233"/>
                  </a:cubicBezTo>
                  <a:cubicBezTo>
                    <a:pt x="-49501" y="2283880"/>
                    <a:pt x="20770" y="2157042"/>
                    <a:pt x="0" y="1868430"/>
                  </a:cubicBezTo>
                  <a:cubicBezTo>
                    <a:pt x="-20770" y="1579818"/>
                    <a:pt x="38670" y="1592355"/>
                    <a:pt x="0" y="1440717"/>
                  </a:cubicBezTo>
                  <a:cubicBezTo>
                    <a:pt x="-38670" y="1289079"/>
                    <a:pt x="29498" y="998497"/>
                    <a:pt x="0" y="877937"/>
                  </a:cubicBezTo>
                  <a:cubicBezTo>
                    <a:pt x="-29498" y="757377"/>
                    <a:pt x="70447" y="402680"/>
                    <a:pt x="0" y="0"/>
                  </a:cubicBezTo>
                  <a:close/>
                </a:path>
                <a:path w="4297546" h="4502242" stroke="0" extrusionOk="0">
                  <a:moveTo>
                    <a:pt x="0" y="0"/>
                  </a:moveTo>
                  <a:cubicBezTo>
                    <a:pt x="185733" y="-48525"/>
                    <a:pt x="265365" y="53410"/>
                    <a:pt x="494218" y="0"/>
                  </a:cubicBezTo>
                  <a:cubicBezTo>
                    <a:pt x="723071" y="-53410"/>
                    <a:pt x="763308" y="4212"/>
                    <a:pt x="902485" y="0"/>
                  </a:cubicBezTo>
                  <a:cubicBezTo>
                    <a:pt x="1041662" y="-4212"/>
                    <a:pt x="1230347" y="71909"/>
                    <a:pt x="1525629" y="0"/>
                  </a:cubicBezTo>
                  <a:cubicBezTo>
                    <a:pt x="1820911" y="-71909"/>
                    <a:pt x="1792188" y="14704"/>
                    <a:pt x="2019847" y="0"/>
                  </a:cubicBezTo>
                  <a:cubicBezTo>
                    <a:pt x="2247506" y="-14704"/>
                    <a:pt x="2387579" y="7984"/>
                    <a:pt x="2514064" y="0"/>
                  </a:cubicBezTo>
                  <a:cubicBezTo>
                    <a:pt x="2640549" y="-7984"/>
                    <a:pt x="2878630" y="19981"/>
                    <a:pt x="3137209" y="0"/>
                  </a:cubicBezTo>
                  <a:cubicBezTo>
                    <a:pt x="3395789" y="-19981"/>
                    <a:pt x="3454501" y="30865"/>
                    <a:pt x="3588451" y="0"/>
                  </a:cubicBezTo>
                  <a:cubicBezTo>
                    <a:pt x="3722401" y="-30865"/>
                    <a:pt x="4123439" y="8198"/>
                    <a:pt x="4297546" y="0"/>
                  </a:cubicBezTo>
                  <a:cubicBezTo>
                    <a:pt x="4322223" y="161736"/>
                    <a:pt x="4242229" y="517289"/>
                    <a:pt x="4297546" y="652825"/>
                  </a:cubicBezTo>
                  <a:cubicBezTo>
                    <a:pt x="4352863" y="788361"/>
                    <a:pt x="4247703" y="964400"/>
                    <a:pt x="4297546" y="1125561"/>
                  </a:cubicBezTo>
                  <a:cubicBezTo>
                    <a:pt x="4347389" y="1286722"/>
                    <a:pt x="4289088" y="1522579"/>
                    <a:pt x="4297546" y="1688341"/>
                  </a:cubicBezTo>
                  <a:cubicBezTo>
                    <a:pt x="4306004" y="1854103"/>
                    <a:pt x="4242878" y="2121884"/>
                    <a:pt x="4297546" y="2296143"/>
                  </a:cubicBezTo>
                  <a:cubicBezTo>
                    <a:pt x="4352214" y="2470402"/>
                    <a:pt x="4276814" y="2534133"/>
                    <a:pt x="4297546" y="2723856"/>
                  </a:cubicBezTo>
                  <a:cubicBezTo>
                    <a:pt x="4318278" y="2913579"/>
                    <a:pt x="4244188" y="3137486"/>
                    <a:pt x="4297546" y="3286637"/>
                  </a:cubicBezTo>
                  <a:cubicBezTo>
                    <a:pt x="4350904" y="3435788"/>
                    <a:pt x="4265569" y="3572758"/>
                    <a:pt x="4297546" y="3849417"/>
                  </a:cubicBezTo>
                  <a:cubicBezTo>
                    <a:pt x="4329523" y="4126076"/>
                    <a:pt x="4289518" y="4272612"/>
                    <a:pt x="4297546" y="4502242"/>
                  </a:cubicBezTo>
                  <a:cubicBezTo>
                    <a:pt x="4055652" y="4548464"/>
                    <a:pt x="3874284" y="4475607"/>
                    <a:pt x="3717377" y="4502242"/>
                  </a:cubicBezTo>
                  <a:cubicBezTo>
                    <a:pt x="3560470" y="4528877"/>
                    <a:pt x="3401180" y="4470287"/>
                    <a:pt x="3180184" y="4502242"/>
                  </a:cubicBezTo>
                  <a:cubicBezTo>
                    <a:pt x="2959188" y="4534197"/>
                    <a:pt x="2872539" y="4472144"/>
                    <a:pt x="2771917" y="4502242"/>
                  </a:cubicBezTo>
                  <a:cubicBezTo>
                    <a:pt x="2671295" y="4532340"/>
                    <a:pt x="2545287" y="4495200"/>
                    <a:pt x="2320675" y="4502242"/>
                  </a:cubicBezTo>
                  <a:cubicBezTo>
                    <a:pt x="2096063" y="4509284"/>
                    <a:pt x="1889484" y="4427836"/>
                    <a:pt x="1697531" y="4502242"/>
                  </a:cubicBezTo>
                  <a:cubicBezTo>
                    <a:pt x="1505578" y="4576648"/>
                    <a:pt x="1303653" y="4487329"/>
                    <a:pt x="1160337" y="4502242"/>
                  </a:cubicBezTo>
                  <a:cubicBezTo>
                    <a:pt x="1017021" y="4517155"/>
                    <a:pt x="852549" y="4496966"/>
                    <a:pt x="709095" y="4502242"/>
                  </a:cubicBezTo>
                  <a:cubicBezTo>
                    <a:pt x="565641" y="4507518"/>
                    <a:pt x="266035" y="4452879"/>
                    <a:pt x="0" y="4502242"/>
                  </a:cubicBezTo>
                  <a:cubicBezTo>
                    <a:pt x="-34382" y="4312291"/>
                    <a:pt x="7632" y="4261748"/>
                    <a:pt x="0" y="4074529"/>
                  </a:cubicBezTo>
                  <a:cubicBezTo>
                    <a:pt x="-7632" y="3887310"/>
                    <a:pt x="29650" y="3830085"/>
                    <a:pt x="0" y="3646816"/>
                  </a:cubicBezTo>
                  <a:cubicBezTo>
                    <a:pt x="-29650" y="3463547"/>
                    <a:pt x="27155" y="3267020"/>
                    <a:pt x="0" y="3039013"/>
                  </a:cubicBezTo>
                  <a:cubicBezTo>
                    <a:pt x="-27155" y="2811006"/>
                    <a:pt x="36708" y="2782727"/>
                    <a:pt x="0" y="2566278"/>
                  </a:cubicBezTo>
                  <a:cubicBezTo>
                    <a:pt x="-36708" y="2349830"/>
                    <a:pt x="47180" y="2217298"/>
                    <a:pt x="0" y="1913453"/>
                  </a:cubicBezTo>
                  <a:cubicBezTo>
                    <a:pt x="-47180" y="1609608"/>
                    <a:pt x="41335" y="1550964"/>
                    <a:pt x="0" y="1395695"/>
                  </a:cubicBezTo>
                  <a:cubicBezTo>
                    <a:pt x="-41335" y="1240426"/>
                    <a:pt x="47612" y="1090178"/>
                    <a:pt x="0" y="967982"/>
                  </a:cubicBezTo>
                  <a:cubicBezTo>
                    <a:pt x="-47612" y="845786"/>
                    <a:pt x="78267" y="296246"/>
                    <a:pt x="0" y="0"/>
                  </a:cubicBezTo>
                  <a:close/>
                </a:path>
              </a:pathLst>
            </a:custGeom>
            <a:solidFill>
              <a:srgbClr val="F2F2F2"/>
            </a:solidFill>
            <a:ln>
              <a:solidFill>
                <a:srgbClr val="F2F2F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TextBox 8">
              <a:extLst>
                <a:ext uri="{FF2B5EF4-FFF2-40B4-BE49-F238E27FC236}">
                  <a16:creationId xmlns:a16="http://schemas.microsoft.com/office/drawing/2014/main" id="{DE8BE542-22AC-91F5-D760-787FE05DC258}"/>
                </a:ext>
              </a:extLst>
            </p:cNvPr>
            <p:cNvSpPr txBox="1"/>
            <p:nvPr/>
          </p:nvSpPr>
          <p:spPr>
            <a:xfrm>
              <a:off x="17335323" y="1154148"/>
              <a:ext cx="3778332" cy="923330"/>
            </a:xfrm>
            <a:prstGeom prst="rect">
              <a:avLst/>
            </a:prstGeom>
            <a:noFill/>
          </p:spPr>
          <p:txBody>
            <a:bodyPr wrap="square">
              <a:spAutoFit/>
            </a:bodyPr>
            <a:lstStyle/>
            <a:p>
              <a:r>
                <a:rPr lang="en-AU" sz="1800">
                  <a:ea typeface="Times New Roman" panose="02020603050405020304" pitchFamily="18" charset="0"/>
                </a:rPr>
                <a:t>“I feel like sometimes Councils use RFIs as a tactical manoeuvre to ‘stop the clock’.”</a:t>
              </a:r>
              <a:endParaRPr lang="en-AU" sz="1800"/>
            </a:p>
          </p:txBody>
        </p:sp>
        <p:sp>
          <p:nvSpPr>
            <p:cNvPr id="15" name="TextBox 14">
              <a:extLst>
                <a:ext uri="{FF2B5EF4-FFF2-40B4-BE49-F238E27FC236}">
                  <a16:creationId xmlns:a16="http://schemas.microsoft.com/office/drawing/2014/main" id="{02C50CE3-6526-A3A8-ADB5-4A46EA0D879F}"/>
                </a:ext>
              </a:extLst>
            </p:cNvPr>
            <p:cNvSpPr txBox="1"/>
            <p:nvPr/>
          </p:nvSpPr>
          <p:spPr>
            <a:xfrm>
              <a:off x="17293467" y="2337907"/>
              <a:ext cx="3967580" cy="923330"/>
            </a:xfrm>
            <a:prstGeom prst="rect">
              <a:avLst/>
            </a:prstGeom>
            <a:noFill/>
          </p:spPr>
          <p:txBody>
            <a:bodyPr wrap="square">
              <a:spAutoFit/>
            </a:bodyPr>
            <a:lstStyle/>
            <a:p>
              <a:r>
                <a:rPr lang="en-AU" sz="1800">
                  <a:ea typeface="Times New Roman" panose="02020603050405020304" pitchFamily="18" charset="0"/>
                </a:rPr>
                <a:t>“Please explain and show me the regulations that prohibit me from opening my business.”</a:t>
              </a:r>
              <a:endParaRPr lang="en-AU" sz="1800"/>
            </a:p>
          </p:txBody>
        </p:sp>
        <p:sp>
          <p:nvSpPr>
            <p:cNvPr id="16" name="TextBox 15">
              <a:extLst>
                <a:ext uri="{FF2B5EF4-FFF2-40B4-BE49-F238E27FC236}">
                  <a16:creationId xmlns:a16="http://schemas.microsoft.com/office/drawing/2014/main" id="{E691C976-9351-F42F-D3FF-4FAECCB4827C}"/>
                </a:ext>
              </a:extLst>
            </p:cNvPr>
            <p:cNvSpPr txBox="1"/>
            <p:nvPr/>
          </p:nvSpPr>
          <p:spPr>
            <a:xfrm>
              <a:off x="18264612" y="496812"/>
              <a:ext cx="2996435" cy="400110"/>
            </a:xfrm>
            <a:prstGeom prst="rect">
              <a:avLst/>
            </a:prstGeom>
            <a:noFill/>
          </p:spPr>
          <p:txBody>
            <a:bodyPr wrap="square" rtlCol="0">
              <a:spAutoFit/>
            </a:bodyPr>
            <a:lstStyle/>
            <a:p>
              <a:r>
                <a:rPr lang="en-AU" sz="2000"/>
                <a:t>Business insights</a:t>
              </a:r>
            </a:p>
          </p:txBody>
        </p:sp>
        <p:pic>
          <p:nvPicPr>
            <p:cNvPr id="18" name="Graphic 17" descr="Magnifying glass with solid fill">
              <a:extLst>
                <a:ext uri="{FF2B5EF4-FFF2-40B4-BE49-F238E27FC236}">
                  <a16:creationId xmlns:a16="http://schemas.microsoft.com/office/drawing/2014/main" id="{0EE46E03-8D61-1FE4-A9B3-38414E45B6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7486990" y="352076"/>
              <a:ext cx="658805" cy="658805"/>
            </a:xfrm>
            <a:prstGeom prst="rect">
              <a:avLst/>
            </a:prstGeom>
          </p:spPr>
        </p:pic>
        <p:sp>
          <p:nvSpPr>
            <p:cNvPr id="5" name="TextBox 4">
              <a:extLst>
                <a:ext uri="{FF2B5EF4-FFF2-40B4-BE49-F238E27FC236}">
                  <a16:creationId xmlns:a16="http://schemas.microsoft.com/office/drawing/2014/main" id="{276C3EA9-B5F7-7655-CC4F-A5C879785146}"/>
                </a:ext>
              </a:extLst>
            </p:cNvPr>
            <p:cNvSpPr txBox="1"/>
            <p:nvPr/>
          </p:nvSpPr>
          <p:spPr>
            <a:xfrm>
              <a:off x="17285654" y="3444562"/>
              <a:ext cx="3877669" cy="923330"/>
            </a:xfrm>
            <a:prstGeom prst="rect">
              <a:avLst/>
            </a:prstGeom>
            <a:noFill/>
          </p:spPr>
          <p:txBody>
            <a:bodyPr wrap="square">
              <a:spAutoFit/>
            </a:bodyPr>
            <a:lstStyle/>
            <a:p>
              <a:r>
                <a:rPr lang="en-AU" sz="1800">
                  <a:ea typeface="Times New Roman" panose="02020603050405020304" pitchFamily="18" charset="0"/>
                </a:rPr>
                <a:t>“I did not expect opening a business to be this difficult and expensive.”</a:t>
              </a:r>
              <a:endParaRPr lang="en-AU" sz="1800"/>
            </a:p>
          </p:txBody>
        </p:sp>
      </p:grpSp>
      <p:sp>
        <p:nvSpPr>
          <p:cNvPr id="11" name="TextBox 10">
            <a:extLst>
              <a:ext uri="{FF2B5EF4-FFF2-40B4-BE49-F238E27FC236}">
                <a16:creationId xmlns:a16="http://schemas.microsoft.com/office/drawing/2014/main" id="{6BDE58C1-C9ED-4E47-6D38-241DEFD050C2}"/>
              </a:ext>
            </a:extLst>
          </p:cNvPr>
          <p:cNvSpPr txBox="1"/>
          <p:nvPr/>
        </p:nvSpPr>
        <p:spPr>
          <a:xfrm>
            <a:off x="0" y="-29185"/>
            <a:ext cx="2228045" cy="492443"/>
          </a:xfrm>
          <a:prstGeom prst="rect">
            <a:avLst/>
          </a:prstGeom>
          <a:solidFill>
            <a:schemeClr val="bg2"/>
          </a:solidFill>
        </p:spPr>
        <p:txBody>
          <a:bodyPr wrap="square" rtlCol="0">
            <a:spAutoFit/>
          </a:bodyPr>
          <a:lstStyle/>
          <a:p>
            <a:r>
              <a:rPr lang="en-AU" sz="2600" b="1"/>
              <a:t>Introduction</a:t>
            </a:r>
          </a:p>
        </p:txBody>
      </p:sp>
      <p:sp>
        <p:nvSpPr>
          <p:cNvPr id="4" name="TextBox 3">
            <a:extLst>
              <a:ext uri="{FF2B5EF4-FFF2-40B4-BE49-F238E27FC236}">
                <a16:creationId xmlns:a16="http://schemas.microsoft.com/office/drawing/2014/main" id="{B76DE701-EC8C-F02A-9462-CEBA89FC12A4}"/>
              </a:ext>
            </a:extLst>
          </p:cNvPr>
          <p:cNvSpPr txBox="1"/>
          <p:nvPr/>
        </p:nvSpPr>
        <p:spPr>
          <a:xfrm>
            <a:off x="266058" y="789870"/>
            <a:ext cx="15561376" cy="461665"/>
          </a:xfrm>
          <a:prstGeom prst="rect">
            <a:avLst/>
          </a:prstGeom>
          <a:noFill/>
        </p:spPr>
        <p:txBody>
          <a:bodyPr wrap="square">
            <a:spAutoFit/>
          </a:bodyPr>
          <a:lstStyle/>
          <a:p>
            <a:pPr>
              <a:spcBef>
                <a:spcPts val="2835"/>
              </a:spcBef>
            </a:pPr>
            <a:r>
              <a:rPr lang="en-AU" sz="2400">
                <a:solidFill>
                  <a:schemeClr val="accent1"/>
                </a:solidFill>
                <a:latin typeface="+mn-lt"/>
              </a:rPr>
              <a:t>Local law requirements </a:t>
            </a:r>
            <a:r>
              <a:rPr lang="en-AU" sz="2400">
                <a:latin typeface="+mn-lt"/>
              </a:rPr>
              <a:t>and the procedures or policies that supplement them are important tools</a:t>
            </a:r>
          </a:p>
        </p:txBody>
      </p:sp>
      <p:sp>
        <p:nvSpPr>
          <p:cNvPr id="14" name="TextBox 13">
            <a:extLst>
              <a:ext uri="{FF2B5EF4-FFF2-40B4-BE49-F238E27FC236}">
                <a16:creationId xmlns:a16="http://schemas.microsoft.com/office/drawing/2014/main" id="{5868941D-FA30-8167-674B-866D9E44BEC4}"/>
              </a:ext>
            </a:extLst>
          </p:cNvPr>
          <p:cNvSpPr txBox="1"/>
          <p:nvPr/>
        </p:nvSpPr>
        <p:spPr>
          <a:xfrm>
            <a:off x="322892" y="6554776"/>
            <a:ext cx="19827159" cy="1877437"/>
          </a:xfrm>
          <a:prstGeom prst="rect">
            <a:avLst/>
          </a:prstGeom>
          <a:noFill/>
        </p:spPr>
        <p:txBody>
          <a:bodyPr wrap="square">
            <a:spAutoFit/>
          </a:bodyPr>
          <a:lstStyle/>
          <a:p>
            <a:pPr>
              <a:spcBef>
                <a:spcPts val="2835"/>
              </a:spcBef>
            </a:pPr>
            <a:r>
              <a:rPr lang="en-AU" sz="2400">
                <a:latin typeface="+mn-lt"/>
              </a:rPr>
              <a:t>Ensuring the requirements of local laws and their procedures </a:t>
            </a:r>
            <a:r>
              <a:rPr lang="en-AU" sz="2400">
                <a:solidFill>
                  <a:schemeClr val="accent1"/>
                </a:solidFill>
                <a:latin typeface="+mn-lt"/>
              </a:rPr>
              <a:t>strike the right balance between managing risk and cost </a:t>
            </a:r>
            <a:r>
              <a:rPr lang="en-AU" sz="2400">
                <a:latin typeface="+mn-lt"/>
              </a:rPr>
              <a:t>is complex, but it is important for ensuring businesses and their customers do not incur unnecessary costs and delays</a:t>
            </a:r>
          </a:p>
          <a:p>
            <a:pPr>
              <a:spcBef>
                <a:spcPts val="1200"/>
              </a:spcBef>
            </a:pPr>
            <a:endParaRPr lang="en-AU" sz="2400">
              <a:latin typeface="+mn-lt"/>
            </a:endParaRPr>
          </a:p>
          <a:p>
            <a:pPr>
              <a:spcBef>
                <a:spcPts val="1200"/>
              </a:spcBef>
            </a:pPr>
            <a:r>
              <a:rPr lang="en-AU" sz="2400">
                <a:latin typeface="+mn-lt"/>
              </a:rPr>
              <a:t>Only regulating what needs regulating also means local governments free up resources to focus on other council priorities </a:t>
            </a:r>
          </a:p>
        </p:txBody>
      </p:sp>
      <p:sp>
        <p:nvSpPr>
          <p:cNvPr id="19" name="TextBox 18">
            <a:extLst>
              <a:ext uri="{FF2B5EF4-FFF2-40B4-BE49-F238E27FC236}">
                <a16:creationId xmlns:a16="http://schemas.microsoft.com/office/drawing/2014/main" id="{412CFC5C-6465-5F96-8F97-AB53998700E0}"/>
              </a:ext>
            </a:extLst>
          </p:cNvPr>
          <p:cNvSpPr txBox="1"/>
          <p:nvPr/>
        </p:nvSpPr>
        <p:spPr>
          <a:xfrm>
            <a:off x="1642514" y="8998192"/>
            <a:ext cx="18994791" cy="830997"/>
          </a:xfrm>
          <a:prstGeom prst="rect">
            <a:avLst/>
          </a:prstGeom>
          <a:noFill/>
        </p:spPr>
        <p:txBody>
          <a:bodyPr wrap="square">
            <a:spAutoFit/>
          </a:bodyPr>
          <a:lstStyle/>
          <a:p>
            <a:pPr>
              <a:spcBef>
                <a:spcPts val="2835"/>
              </a:spcBef>
            </a:pPr>
            <a:r>
              <a:rPr lang="en-AU" sz="2400">
                <a:solidFill>
                  <a:schemeClr val="accent1"/>
                </a:solidFill>
                <a:latin typeface="+mn-lt"/>
              </a:rPr>
              <a:t>It also benefits Victoria overall because it increases Victoria’s reputation as a place to do business and can create jobs for your council’s citizens.</a:t>
            </a:r>
            <a:endParaRPr lang="en-AU" sz="2400">
              <a:solidFill>
                <a:schemeClr val="accent1"/>
              </a:solidFill>
            </a:endParaRPr>
          </a:p>
        </p:txBody>
      </p:sp>
      <p:sp>
        <p:nvSpPr>
          <p:cNvPr id="21" name="TextBox 20">
            <a:extLst>
              <a:ext uri="{FF2B5EF4-FFF2-40B4-BE49-F238E27FC236}">
                <a16:creationId xmlns:a16="http://schemas.microsoft.com/office/drawing/2014/main" id="{B789A93A-6FF6-92AB-AA6B-52AB1F1EC26C}"/>
              </a:ext>
            </a:extLst>
          </p:cNvPr>
          <p:cNvSpPr txBox="1"/>
          <p:nvPr/>
        </p:nvSpPr>
        <p:spPr>
          <a:xfrm>
            <a:off x="10110239" y="1429106"/>
            <a:ext cx="5118731" cy="830997"/>
          </a:xfrm>
          <a:prstGeom prst="rect">
            <a:avLst/>
          </a:prstGeom>
          <a:noFill/>
        </p:spPr>
        <p:txBody>
          <a:bodyPr wrap="square">
            <a:spAutoFit/>
          </a:bodyPr>
          <a:lstStyle/>
          <a:p>
            <a:r>
              <a:rPr lang="en-AU" sz="2400"/>
              <a:t>protect the amenity and assets of a local government area</a:t>
            </a:r>
          </a:p>
        </p:txBody>
      </p:sp>
      <p:sp>
        <p:nvSpPr>
          <p:cNvPr id="24" name="TextBox 23">
            <a:extLst>
              <a:ext uri="{FF2B5EF4-FFF2-40B4-BE49-F238E27FC236}">
                <a16:creationId xmlns:a16="http://schemas.microsoft.com/office/drawing/2014/main" id="{A4761033-4259-DB33-EAB4-452F907575B2}"/>
              </a:ext>
            </a:extLst>
          </p:cNvPr>
          <p:cNvSpPr txBox="1"/>
          <p:nvPr/>
        </p:nvSpPr>
        <p:spPr>
          <a:xfrm>
            <a:off x="2250556" y="1429106"/>
            <a:ext cx="4935851" cy="830997"/>
          </a:xfrm>
          <a:prstGeom prst="rect">
            <a:avLst/>
          </a:prstGeom>
          <a:noFill/>
        </p:spPr>
        <p:txBody>
          <a:bodyPr wrap="square">
            <a:spAutoFit/>
          </a:bodyPr>
          <a:lstStyle/>
          <a:p>
            <a:r>
              <a:rPr lang="en-AU" sz="2400">
                <a:latin typeface="+mn-lt"/>
              </a:rPr>
              <a:t>ensure business activities align with community expectations</a:t>
            </a:r>
            <a:endParaRPr lang="en-AU" sz="2400"/>
          </a:p>
        </p:txBody>
      </p:sp>
      <p:pic>
        <p:nvPicPr>
          <p:cNvPr id="26" name="Graphic 25" descr="Group with solid fill">
            <a:extLst>
              <a:ext uri="{FF2B5EF4-FFF2-40B4-BE49-F238E27FC236}">
                <a16:creationId xmlns:a16="http://schemas.microsoft.com/office/drawing/2014/main" id="{1A2A3C2B-0B86-ABCE-852D-A99C73CEDD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517" y="1387404"/>
            <a:ext cx="914400" cy="914400"/>
          </a:xfrm>
          <a:prstGeom prst="rect">
            <a:avLst/>
          </a:prstGeom>
        </p:spPr>
      </p:pic>
      <p:pic>
        <p:nvPicPr>
          <p:cNvPr id="28" name="Graphic 27" descr="Highway scene with solid fill">
            <a:extLst>
              <a:ext uri="{FF2B5EF4-FFF2-40B4-BE49-F238E27FC236}">
                <a16:creationId xmlns:a16="http://schemas.microsoft.com/office/drawing/2014/main" id="{BB1EF33B-D1C5-2EE3-B604-B6D60CEE08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54466" y="1345703"/>
            <a:ext cx="914400" cy="914400"/>
          </a:xfrm>
          <a:prstGeom prst="rect">
            <a:avLst/>
          </a:prstGeom>
        </p:spPr>
      </p:pic>
      <p:sp>
        <p:nvSpPr>
          <p:cNvPr id="32" name="TextBox 31">
            <a:extLst>
              <a:ext uri="{FF2B5EF4-FFF2-40B4-BE49-F238E27FC236}">
                <a16:creationId xmlns:a16="http://schemas.microsoft.com/office/drawing/2014/main" id="{DF002541-9EF5-DEF5-39EE-A01EAE5D1811}"/>
              </a:ext>
            </a:extLst>
          </p:cNvPr>
          <p:cNvSpPr txBox="1"/>
          <p:nvPr/>
        </p:nvSpPr>
        <p:spPr>
          <a:xfrm>
            <a:off x="322892" y="2695675"/>
            <a:ext cx="10856420" cy="461665"/>
          </a:xfrm>
          <a:prstGeom prst="rect">
            <a:avLst/>
          </a:prstGeom>
          <a:noFill/>
        </p:spPr>
        <p:txBody>
          <a:bodyPr wrap="square">
            <a:spAutoFit/>
          </a:bodyPr>
          <a:lstStyle/>
          <a:p>
            <a:r>
              <a:rPr lang="en-AU" sz="2400"/>
              <a:t>However, they c</a:t>
            </a:r>
            <a:r>
              <a:rPr lang="en-AU" sz="2400">
                <a:latin typeface="+mn-lt"/>
              </a:rPr>
              <a:t>reate </a:t>
            </a:r>
            <a:r>
              <a:rPr lang="en-AU" sz="2400">
                <a:solidFill>
                  <a:schemeClr val="accent1"/>
                </a:solidFill>
                <a:latin typeface="+mn-lt"/>
              </a:rPr>
              <a:t>costs for businesses </a:t>
            </a:r>
            <a:r>
              <a:rPr lang="en-AU" sz="2400">
                <a:latin typeface="+mn-lt"/>
              </a:rPr>
              <a:t>and their workers </a:t>
            </a:r>
            <a:endParaRPr lang="en-AU" sz="2400"/>
          </a:p>
        </p:txBody>
      </p:sp>
      <p:sp>
        <p:nvSpPr>
          <p:cNvPr id="34" name="TextBox 33">
            <a:extLst>
              <a:ext uri="{FF2B5EF4-FFF2-40B4-BE49-F238E27FC236}">
                <a16:creationId xmlns:a16="http://schemas.microsoft.com/office/drawing/2014/main" id="{0AA785B7-EACD-31D3-D999-05E0EF679949}"/>
              </a:ext>
            </a:extLst>
          </p:cNvPr>
          <p:cNvSpPr txBox="1"/>
          <p:nvPr/>
        </p:nvSpPr>
        <p:spPr>
          <a:xfrm>
            <a:off x="451163" y="3167409"/>
            <a:ext cx="16531346" cy="1723549"/>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AU" sz="2400">
                <a:solidFill>
                  <a:schemeClr val="accent1"/>
                </a:solidFill>
                <a:latin typeface="+mn-lt"/>
              </a:rPr>
              <a:t>Takes time and money </a:t>
            </a:r>
            <a:r>
              <a:rPr lang="en-AU" sz="2400">
                <a:latin typeface="+mn-lt"/>
              </a:rPr>
              <a:t>to understand council requirements and work through application processes, get queries answered and face different interpretations over time of an unchanged requirement. </a:t>
            </a:r>
          </a:p>
          <a:p>
            <a:pPr marL="342900" indent="-342900">
              <a:spcBef>
                <a:spcPts val="1200"/>
              </a:spcBef>
              <a:buFont typeface="Arial" panose="020B0604020202020204" pitchFamily="34" charset="0"/>
              <a:buChar char="•"/>
            </a:pPr>
            <a:r>
              <a:rPr lang="en-AU" sz="2400">
                <a:latin typeface="+mn-lt"/>
              </a:rPr>
              <a:t>This is particularly the case for </a:t>
            </a:r>
            <a:r>
              <a:rPr lang="en-AU" sz="2400">
                <a:solidFill>
                  <a:schemeClr val="accent1"/>
                </a:solidFill>
                <a:latin typeface="+mn-lt"/>
              </a:rPr>
              <a:t>businesses that operate in multiple councils </a:t>
            </a:r>
            <a:r>
              <a:rPr lang="en-AU" sz="2400">
                <a:latin typeface="+mn-lt"/>
              </a:rPr>
              <a:t>when local laws are different across councils.</a:t>
            </a:r>
          </a:p>
        </p:txBody>
      </p:sp>
      <p:sp>
        <p:nvSpPr>
          <p:cNvPr id="36" name="TextBox 35">
            <a:extLst>
              <a:ext uri="{FF2B5EF4-FFF2-40B4-BE49-F238E27FC236}">
                <a16:creationId xmlns:a16="http://schemas.microsoft.com/office/drawing/2014/main" id="{E07A4584-CB43-AAF4-7119-A5D03103812B}"/>
              </a:ext>
            </a:extLst>
          </p:cNvPr>
          <p:cNvSpPr txBox="1"/>
          <p:nvPr/>
        </p:nvSpPr>
        <p:spPr>
          <a:xfrm>
            <a:off x="322892" y="5146350"/>
            <a:ext cx="10856420" cy="461665"/>
          </a:xfrm>
          <a:prstGeom prst="rect">
            <a:avLst/>
          </a:prstGeom>
          <a:noFill/>
        </p:spPr>
        <p:txBody>
          <a:bodyPr wrap="square">
            <a:spAutoFit/>
          </a:bodyPr>
          <a:lstStyle/>
          <a:p>
            <a:r>
              <a:rPr lang="en-AU" sz="2400">
                <a:latin typeface="+mn-lt"/>
              </a:rPr>
              <a:t>They also impose </a:t>
            </a:r>
            <a:r>
              <a:rPr lang="en-AU" sz="2400">
                <a:solidFill>
                  <a:schemeClr val="accent1"/>
                </a:solidFill>
                <a:latin typeface="+mn-lt"/>
              </a:rPr>
              <a:t>costs on councils</a:t>
            </a:r>
            <a:endParaRPr lang="en-AU" sz="2400">
              <a:latin typeface="+mn-lt"/>
            </a:endParaRPr>
          </a:p>
        </p:txBody>
      </p:sp>
      <p:sp>
        <p:nvSpPr>
          <p:cNvPr id="38" name="TextBox 37">
            <a:extLst>
              <a:ext uri="{FF2B5EF4-FFF2-40B4-BE49-F238E27FC236}">
                <a16:creationId xmlns:a16="http://schemas.microsoft.com/office/drawing/2014/main" id="{7978C058-8604-C166-7C49-A23703A57B97}"/>
              </a:ext>
            </a:extLst>
          </p:cNvPr>
          <p:cNvSpPr txBox="1"/>
          <p:nvPr/>
        </p:nvSpPr>
        <p:spPr>
          <a:xfrm>
            <a:off x="322892" y="5754736"/>
            <a:ext cx="19827159" cy="461665"/>
          </a:xfrm>
          <a:prstGeom prst="rect">
            <a:avLst/>
          </a:prstGeom>
          <a:noFill/>
        </p:spPr>
        <p:txBody>
          <a:bodyPr wrap="square">
            <a:spAutoFit/>
          </a:bodyPr>
          <a:lstStyle/>
          <a:p>
            <a:pPr marL="342900" indent="-342900">
              <a:buFont typeface="Arial" panose="020B0604020202020204" pitchFamily="34" charset="0"/>
              <a:buChar char="•"/>
            </a:pPr>
            <a:r>
              <a:rPr lang="en-AU" sz="2400">
                <a:latin typeface="+mn-lt"/>
              </a:rPr>
              <a:t>Scarce resources are tied up handling business enquiries and feedback, processing application forms and issuing permits</a:t>
            </a:r>
            <a:endParaRPr lang="en-AU" sz="2400"/>
          </a:p>
        </p:txBody>
      </p:sp>
      <p:pic>
        <p:nvPicPr>
          <p:cNvPr id="40" name="Graphic 39" descr="Upward trend with solid fill">
            <a:extLst>
              <a:ext uri="{FF2B5EF4-FFF2-40B4-BE49-F238E27FC236}">
                <a16:creationId xmlns:a16="http://schemas.microsoft.com/office/drawing/2014/main" id="{A1E6BD38-28C5-4771-F308-210F5E07E9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3020" y="8928355"/>
            <a:ext cx="914400" cy="914400"/>
          </a:xfrm>
          <a:prstGeom prst="rect">
            <a:avLst/>
          </a:prstGeom>
        </p:spPr>
      </p:pic>
    </p:spTree>
    <p:extLst>
      <p:ext uri="{BB962C8B-B14F-4D97-AF65-F5344CB8AC3E}">
        <p14:creationId xmlns:p14="http://schemas.microsoft.com/office/powerpoint/2010/main" val="43586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A27BC-1392-C936-0ED4-791159FBB9DE}"/>
              </a:ext>
            </a:extLst>
          </p:cNvPr>
          <p:cNvSpPr txBox="1"/>
          <p:nvPr/>
        </p:nvSpPr>
        <p:spPr>
          <a:xfrm>
            <a:off x="16449331" y="3912095"/>
            <a:ext cx="5150194" cy="3746388"/>
          </a:xfrm>
          <a:prstGeom prst="rect">
            <a:avLst/>
          </a:prstGeom>
          <a:solidFill>
            <a:srgbClr val="F2F2F2"/>
          </a:solidFill>
        </p:spPr>
        <p:txBody>
          <a:bodyPr wrap="square" lIns="143997" tIns="71998" rIns="143997" bIns="71998" anchor="t">
            <a:spAutoFit/>
          </a:bodyPr>
          <a:lstStyle/>
          <a:p>
            <a:r>
              <a:rPr lang="en-AU" sz="1800"/>
              <a:t>Local councils can use local laws to manage public liability risk or to address rare events that may be detrimental to the safety, health or amenity of the council’s community, such as someone camping in a council park. </a:t>
            </a:r>
          </a:p>
          <a:p>
            <a:endParaRPr lang="en-AU" sz="1800"/>
          </a:p>
          <a:p>
            <a:r>
              <a:rPr lang="en-AU" sz="1800"/>
              <a:t>This guide is </a:t>
            </a:r>
            <a:r>
              <a:rPr lang="en-AU" sz="1800" b="1"/>
              <a:t>not aiming to overturn this </a:t>
            </a:r>
            <a:r>
              <a:rPr lang="en-AU" sz="1800"/>
              <a:t>but instead inform council decision-making on local law requirements relating to business activities to optimise the balance between regulatory options, managing risk and minimising costs.</a:t>
            </a:r>
          </a:p>
        </p:txBody>
      </p:sp>
      <p:sp>
        <p:nvSpPr>
          <p:cNvPr id="25" name="TextBox 24">
            <a:extLst>
              <a:ext uri="{FF2B5EF4-FFF2-40B4-BE49-F238E27FC236}">
                <a16:creationId xmlns:a16="http://schemas.microsoft.com/office/drawing/2014/main" id="{D4C4BFEF-E76A-61ED-2ABA-8F0AF8B1F850}"/>
              </a:ext>
            </a:extLst>
          </p:cNvPr>
          <p:cNvSpPr txBox="1"/>
          <p:nvPr/>
        </p:nvSpPr>
        <p:spPr>
          <a:xfrm>
            <a:off x="0" y="-7113"/>
            <a:ext cx="9829472" cy="492443"/>
          </a:xfrm>
          <a:prstGeom prst="rect">
            <a:avLst/>
          </a:prstGeom>
          <a:solidFill>
            <a:schemeClr val="bg2"/>
          </a:solidFill>
        </p:spPr>
        <p:txBody>
          <a:bodyPr wrap="square" rtlCol="0">
            <a:spAutoFit/>
          </a:bodyPr>
          <a:lstStyle/>
          <a:p>
            <a:r>
              <a:rPr lang="en-AU" sz="2600" b="1"/>
              <a:t>Local law requirements, policies and procedures</a:t>
            </a:r>
          </a:p>
        </p:txBody>
      </p:sp>
      <p:sp>
        <p:nvSpPr>
          <p:cNvPr id="8" name="TextBox 7">
            <a:extLst>
              <a:ext uri="{FF2B5EF4-FFF2-40B4-BE49-F238E27FC236}">
                <a16:creationId xmlns:a16="http://schemas.microsoft.com/office/drawing/2014/main" id="{EBEEF313-80E6-4AD2-012D-DA1B222C62D2}"/>
              </a:ext>
            </a:extLst>
          </p:cNvPr>
          <p:cNvSpPr txBox="1"/>
          <p:nvPr/>
        </p:nvSpPr>
        <p:spPr>
          <a:xfrm>
            <a:off x="16449331" y="8161371"/>
            <a:ext cx="5150194" cy="2638392"/>
          </a:xfrm>
          <a:prstGeom prst="rect">
            <a:avLst/>
          </a:prstGeom>
          <a:solidFill>
            <a:srgbClr val="F2F2F2"/>
          </a:solidFill>
        </p:spPr>
        <p:txBody>
          <a:bodyPr wrap="square" lIns="143997" tIns="71998" rIns="143997" bIns="71998" anchor="t">
            <a:spAutoFit/>
          </a:bodyPr>
          <a:lstStyle/>
          <a:p>
            <a:r>
              <a:rPr lang="en-AU" sz="1800"/>
              <a:t>In the 2010 VCEC </a:t>
            </a:r>
            <a:r>
              <a:rPr lang="en-AU" sz="1800" i="1"/>
              <a:t>Local Government for a Better Victoria: An Inquiry into Streamlining Local Government Regulation </a:t>
            </a:r>
            <a:r>
              <a:rPr lang="en-AU" sz="1800"/>
              <a:t>it was estimated that the total cost to Victorian businesses resulting from the regulatory burden of planning and building regulations administered by local government was over </a:t>
            </a:r>
            <a:r>
              <a:rPr lang="en-AU" sz="1800" b="1"/>
              <a:t>$600 million per year. </a:t>
            </a:r>
          </a:p>
        </p:txBody>
      </p:sp>
      <p:sp>
        <p:nvSpPr>
          <p:cNvPr id="4" name="TextBox 3">
            <a:extLst>
              <a:ext uri="{FF2B5EF4-FFF2-40B4-BE49-F238E27FC236}">
                <a16:creationId xmlns:a16="http://schemas.microsoft.com/office/drawing/2014/main" id="{64F2651C-73AD-9C08-A813-6D965A295546}"/>
              </a:ext>
            </a:extLst>
          </p:cNvPr>
          <p:cNvSpPr txBox="1"/>
          <p:nvPr/>
        </p:nvSpPr>
        <p:spPr>
          <a:xfrm>
            <a:off x="16449329" y="-7113"/>
            <a:ext cx="5150195" cy="3416320"/>
          </a:xfrm>
          <a:prstGeom prst="rect">
            <a:avLst/>
          </a:prstGeom>
          <a:solidFill>
            <a:srgbClr val="F2F2F2"/>
          </a:solidFill>
        </p:spPr>
        <p:txBody>
          <a:bodyPr wrap="square">
            <a:spAutoFit/>
          </a:bodyPr>
          <a:lstStyle/>
          <a:p>
            <a:pPr>
              <a:spcBef>
                <a:spcPts val="2835"/>
              </a:spcBef>
            </a:pPr>
            <a:r>
              <a:rPr lang="en-AU" sz="1800">
                <a:latin typeface="+mn-lt"/>
              </a:rPr>
              <a:t>For the purposes of this guide, the term “</a:t>
            </a:r>
            <a:r>
              <a:rPr lang="en-AU" sz="1800">
                <a:solidFill>
                  <a:schemeClr val="accent1"/>
                </a:solidFill>
                <a:latin typeface="+mn-lt"/>
              </a:rPr>
              <a:t>local law requirement</a:t>
            </a:r>
            <a:r>
              <a:rPr lang="en-AU" sz="1800">
                <a:latin typeface="+mn-lt"/>
              </a:rPr>
              <a:t>” refers to those requirements that place an obligation on a business. </a:t>
            </a:r>
          </a:p>
          <a:p>
            <a:pPr>
              <a:spcBef>
                <a:spcPts val="0"/>
              </a:spcBef>
            </a:pPr>
            <a:endParaRPr lang="en-AU" sz="1800">
              <a:latin typeface="+mn-lt"/>
            </a:endParaRPr>
          </a:p>
          <a:p>
            <a:pPr>
              <a:spcBef>
                <a:spcPts val="0"/>
              </a:spcBef>
            </a:pPr>
            <a:r>
              <a:rPr lang="en-AU" sz="1800">
                <a:latin typeface="+mn-lt"/>
              </a:rPr>
              <a:t>For instance, requiring businesses to get an approval (typically via a permit with fee attached) before beginning an activity in a council area. It can also provide the power for a council to fine the business if the business conducts the activity without that approval.</a:t>
            </a:r>
          </a:p>
        </p:txBody>
      </p:sp>
      <p:sp>
        <p:nvSpPr>
          <p:cNvPr id="7" name="TextBox 6">
            <a:extLst>
              <a:ext uri="{FF2B5EF4-FFF2-40B4-BE49-F238E27FC236}">
                <a16:creationId xmlns:a16="http://schemas.microsoft.com/office/drawing/2014/main" id="{96011E05-7727-F5F5-CED1-0A9222FFC3DD}"/>
              </a:ext>
            </a:extLst>
          </p:cNvPr>
          <p:cNvSpPr txBox="1"/>
          <p:nvPr/>
        </p:nvSpPr>
        <p:spPr>
          <a:xfrm>
            <a:off x="433898" y="1156048"/>
            <a:ext cx="15563227" cy="830997"/>
          </a:xfrm>
          <a:prstGeom prst="rect">
            <a:avLst/>
          </a:prstGeom>
          <a:noFill/>
        </p:spPr>
        <p:txBody>
          <a:bodyPr wrap="square">
            <a:spAutoFit/>
          </a:bodyPr>
          <a:lstStyle/>
          <a:p>
            <a:pPr>
              <a:spcBef>
                <a:spcPts val="0"/>
              </a:spcBef>
            </a:pPr>
            <a:r>
              <a:rPr lang="en-AU" sz="2400">
                <a:latin typeface="+mn-lt"/>
              </a:rPr>
              <a:t>The conditions or requirements that businesses must observe to be granted a permit are often spelled out in </a:t>
            </a:r>
            <a:r>
              <a:rPr lang="en-AU" sz="2400">
                <a:solidFill>
                  <a:schemeClr val="accent1"/>
                </a:solidFill>
                <a:latin typeface="+mn-lt"/>
              </a:rPr>
              <a:t>procedures or policies </a:t>
            </a:r>
            <a:r>
              <a:rPr lang="en-AU" sz="2400">
                <a:latin typeface="+mn-lt"/>
              </a:rPr>
              <a:t>that sit alongside local laws</a:t>
            </a:r>
            <a:r>
              <a:rPr lang="en-AU" sz="2400">
                <a:solidFill>
                  <a:schemeClr val="accent1"/>
                </a:solidFill>
                <a:latin typeface="+mn-lt"/>
              </a:rPr>
              <a:t> </a:t>
            </a:r>
          </a:p>
        </p:txBody>
      </p:sp>
      <p:grpSp>
        <p:nvGrpSpPr>
          <p:cNvPr id="2" name="Group 1">
            <a:extLst>
              <a:ext uri="{FF2B5EF4-FFF2-40B4-BE49-F238E27FC236}">
                <a16:creationId xmlns:a16="http://schemas.microsoft.com/office/drawing/2014/main" id="{A1BD3743-50E8-8A7B-9D5C-DE205C866E3F}"/>
              </a:ext>
            </a:extLst>
          </p:cNvPr>
          <p:cNvGrpSpPr/>
          <p:nvPr/>
        </p:nvGrpSpPr>
        <p:grpSpPr>
          <a:xfrm>
            <a:off x="620903" y="2671486"/>
            <a:ext cx="15409073" cy="1193128"/>
            <a:chOff x="620903" y="2671486"/>
            <a:chExt cx="15409073" cy="1193128"/>
          </a:xfrm>
        </p:grpSpPr>
        <p:sp>
          <p:nvSpPr>
            <p:cNvPr id="10" name="Arrow: Chevron 9">
              <a:extLst>
                <a:ext uri="{FF2B5EF4-FFF2-40B4-BE49-F238E27FC236}">
                  <a16:creationId xmlns:a16="http://schemas.microsoft.com/office/drawing/2014/main" id="{2A57AC87-7189-3354-DACC-BBA30AA66A61}"/>
                </a:ext>
              </a:extLst>
            </p:cNvPr>
            <p:cNvSpPr/>
            <p:nvPr/>
          </p:nvSpPr>
          <p:spPr>
            <a:xfrm>
              <a:off x="620903" y="2671486"/>
              <a:ext cx="5150194" cy="1174199"/>
            </a:xfrm>
            <a:prstGeom prst="chevr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Arrow: Chevron 12">
              <a:extLst>
                <a:ext uri="{FF2B5EF4-FFF2-40B4-BE49-F238E27FC236}">
                  <a16:creationId xmlns:a16="http://schemas.microsoft.com/office/drawing/2014/main" id="{7935817F-5BFD-0DFF-D96B-067D0B3DA97C}"/>
                </a:ext>
              </a:extLst>
            </p:cNvPr>
            <p:cNvSpPr/>
            <p:nvPr/>
          </p:nvSpPr>
          <p:spPr>
            <a:xfrm>
              <a:off x="5696740" y="2685210"/>
              <a:ext cx="5150194" cy="1174199"/>
            </a:xfrm>
            <a:prstGeom prst="chevr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 name="Arrow: Chevron 13">
              <a:extLst>
                <a:ext uri="{FF2B5EF4-FFF2-40B4-BE49-F238E27FC236}">
                  <a16:creationId xmlns:a16="http://schemas.microsoft.com/office/drawing/2014/main" id="{B8B9F77A-1C58-2DCC-2C78-4520BC5B08D8}"/>
                </a:ext>
              </a:extLst>
            </p:cNvPr>
            <p:cNvSpPr/>
            <p:nvPr/>
          </p:nvSpPr>
          <p:spPr>
            <a:xfrm>
              <a:off x="10879782" y="2690415"/>
              <a:ext cx="5150194" cy="1174199"/>
            </a:xfrm>
            <a:prstGeom prst="chevr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 name="TextBox 15">
              <a:extLst>
                <a:ext uri="{FF2B5EF4-FFF2-40B4-BE49-F238E27FC236}">
                  <a16:creationId xmlns:a16="http://schemas.microsoft.com/office/drawing/2014/main" id="{DFA25F3B-D87A-3840-BEC3-A02E3F3BD9AA}"/>
                </a:ext>
              </a:extLst>
            </p:cNvPr>
            <p:cNvSpPr txBox="1"/>
            <p:nvPr/>
          </p:nvSpPr>
          <p:spPr>
            <a:xfrm>
              <a:off x="1479826" y="2714129"/>
              <a:ext cx="3432348" cy="1077218"/>
            </a:xfrm>
            <a:prstGeom prst="rect">
              <a:avLst/>
            </a:prstGeom>
            <a:noFill/>
          </p:spPr>
          <p:txBody>
            <a:bodyPr wrap="square">
              <a:spAutoFit/>
            </a:bodyPr>
            <a:lstStyle/>
            <a:p>
              <a:pPr>
                <a:spcBef>
                  <a:spcPts val="0"/>
                </a:spcBef>
              </a:pPr>
              <a:r>
                <a:rPr lang="en-AU" sz="1600">
                  <a:latin typeface="+mn-lt"/>
                </a:rPr>
                <a:t>Local law may state that items of furniture such as tables and chairs must not be placed on a footpath without a permit. </a:t>
              </a:r>
            </a:p>
          </p:txBody>
        </p:sp>
        <p:sp>
          <p:nvSpPr>
            <p:cNvPr id="18" name="TextBox 17">
              <a:extLst>
                <a:ext uri="{FF2B5EF4-FFF2-40B4-BE49-F238E27FC236}">
                  <a16:creationId xmlns:a16="http://schemas.microsoft.com/office/drawing/2014/main" id="{B61BB86E-346E-3127-0F95-596AD5F9E11B}"/>
                </a:ext>
              </a:extLst>
            </p:cNvPr>
            <p:cNvSpPr txBox="1"/>
            <p:nvPr/>
          </p:nvSpPr>
          <p:spPr>
            <a:xfrm>
              <a:off x="6476664" y="2744204"/>
              <a:ext cx="3950914" cy="1077218"/>
            </a:xfrm>
            <a:prstGeom prst="rect">
              <a:avLst/>
            </a:prstGeom>
            <a:noFill/>
          </p:spPr>
          <p:txBody>
            <a:bodyPr wrap="square">
              <a:spAutoFit/>
            </a:bodyPr>
            <a:lstStyle/>
            <a:p>
              <a:pPr>
                <a:spcBef>
                  <a:spcPts val="0"/>
                </a:spcBef>
              </a:pPr>
              <a:r>
                <a:rPr lang="en-AU" sz="1600"/>
                <a:t>Policy or procedure may state that permit will only be granted if furniture maintains </a:t>
              </a:r>
              <a:r>
                <a:rPr lang="en-AU" sz="1600">
                  <a:latin typeface="+mn-lt"/>
                </a:rPr>
                <a:t>a gap of not less than 1.2m from the front of the premises. </a:t>
              </a:r>
            </a:p>
          </p:txBody>
        </p:sp>
        <p:sp>
          <p:nvSpPr>
            <p:cNvPr id="20" name="TextBox 19">
              <a:extLst>
                <a:ext uri="{FF2B5EF4-FFF2-40B4-BE49-F238E27FC236}">
                  <a16:creationId xmlns:a16="http://schemas.microsoft.com/office/drawing/2014/main" id="{9CE8EA4B-7455-8BB5-4CC6-0DE6366E1CB5}"/>
                </a:ext>
              </a:extLst>
            </p:cNvPr>
            <p:cNvSpPr txBox="1"/>
            <p:nvPr/>
          </p:nvSpPr>
          <p:spPr>
            <a:xfrm>
              <a:off x="11792157" y="2733059"/>
              <a:ext cx="3744106" cy="1077218"/>
            </a:xfrm>
            <a:prstGeom prst="rect">
              <a:avLst/>
            </a:prstGeom>
            <a:noFill/>
          </p:spPr>
          <p:txBody>
            <a:bodyPr wrap="square">
              <a:spAutoFit/>
            </a:bodyPr>
            <a:lstStyle/>
            <a:p>
              <a:r>
                <a:rPr lang="en-AU" sz="1600"/>
                <a:t>B</a:t>
              </a:r>
              <a:r>
                <a:rPr lang="en-AU" sz="1600">
                  <a:latin typeface="+mn-lt"/>
                </a:rPr>
                <a:t>usiness must complete an application form and send it to the council attaching photos and any other required documents.</a:t>
              </a:r>
              <a:endParaRPr lang="en-AU" sz="1600"/>
            </a:p>
          </p:txBody>
        </p:sp>
      </p:grpSp>
      <p:sp>
        <p:nvSpPr>
          <p:cNvPr id="22" name="TextBox 21">
            <a:extLst>
              <a:ext uri="{FF2B5EF4-FFF2-40B4-BE49-F238E27FC236}">
                <a16:creationId xmlns:a16="http://schemas.microsoft.com/office/drawing/2014/main" id="{0DA5FEA6-9A28-188F-22CE-C82B59747A2B}"/>
              </a:ext>
            </a:extLst>
          </p:cNvPr>
          <p:cNvSpPr txBox="1"/>
          <p:nvPr/>
        </p:nvSpPr>
        <p:spPr>
          <a:xfrm>
            <a:off x="433898" y="4398276"/>
            <a:ext cx="15563227" cy="830997"/>
          </a:xfrm>
          <a:prstGeom prst="rect">
            <a:avLst/>
          </a:prstGeom>
          <a:noFill/>
        </p:spPr>
        <p:txBody>
          <a:bodyPr wrap="square">
            <a:spAutoFit/>
          </a:bodyPr>
          <a:lstStyle/>
          <a:p>
            <a:pPr>
              <a:spcBef>
                <a:spcPts val="0"/>
              </a:spcBef>
            </a:pPr>
            <a:r>
              <a:rPr lang="en-AU" sz="2400"/>
              <a:t>I</a:t>
            </a:r>
            <a:r>
              <a:rPr lang="en-AU" sz="2400">
                <a:latin typeface="+mn-lt"/>
              </a:rPr>
              <a:t>mportant for the safety and amenity of a council area and ensuring that one business’s activities do not impact on other businesses or individuals. </a:t>
            </a:r>
            <a:endParaRPr lang="en-US" sz="2400">
              <a:latin typeface="+mn-lt"/>
            </a:endParaRPr>
          </a:p>
        </p:txBody>
      </p:sp>
      <p:sp>
        <p:nvSpPr>
          <p:cNvPr id="24" name="TextBox 23">
            <a:extLst>
              <a:ext uri="{FF2B5EF4-FFF2-40B4-BE49-F238E27FC236}">
                <a16:creationId xmlns:a16="http://schemas.microsoft.com/office/drawing/2014/main" id="{1EAABFB5-0944-BAB1-F86D-9A15649A9290}"/>
              </a:ext>
            </a:extLst>
          </p:cNvPr>
          <p:cNvSpPr txBox="1"/>
          <p:nvPr/>
        </p:nvSpPr>
        <p:spPr>
          <a:xfrm>
            <a:off x="435550" y="5645103"/>
            <a:ext cx="5667642" cy="461665"/>
          </a:xfrm>
          <a:prstGeom prst="rect">
            <a:avLst/>
          </a:prstGeom>
          <a:noFill/>
        </p:spPr>
        <p:txBody>
          <a:bodyPr wrap="square">
            <a:spAutoFit/>
          </a:bodyPr>
          <a:lstStyle>
            <a:defPPr>
              <a:defRPr lang="en-US"/>
            </a:defPPr>
            <a:lvl1pPr>
              <a:spcBef>
                <a:spcPts val="0"/>
              </a:spcBef>
              <a:defRPr sz="2400"/>
            </a:lvl1pPr>
          </a:lstStyle>
          <a:p>
            <a:r>
              <a:rPr lang="en-AU"/>
              <a:t>However, they also impose </a:t>
            </a:r>
            <a:r>
              <a:rPr lang="en-AU">
                <a:solidFill>
                  <a:schemeClr val="accent1"/>
                </a:solidFill>
              </a:rPr>
              <a:t>costs</a:t>
            </a:r>
          </a:p>
        </p:txBody>
      </p:sp>
      <p:sp>
        <p:nvSpPr>
          <p:cNvPr id="30" name="TextBox 29">
            <a:extLst>
              <a:ext uri="{FF2B5EF4-FFF2-40B4-BE49-F238E27FC236}">
                <a16:creationId xmlns:a16="http://schemas.microsoft.com/office/drawing/2014/main" id="{C38480DA-F864-CC6F-E8BC-4AF08FC78493}"/>
              </a:ext>
            </a:extLst>
          </p:cNvPr>
          <p:cNvSpPr txBox="1"/>
          <p:nvPr/>
        </p:nvSpPr>
        <p:spPr>
          <a:xfrm>
            <a:off x="9607880" y="6552990"/>
            <a:ext cx="4814992" cy="1200329"/>
          </a:xfrm>
          <a:prstGeom prst="rect">
            <a:avLst/>
          </a:prstGeom>
          <a:noFill/>
        </p:spPr>
        <p:txBody>
          <a:bodyPr wrap="square">
            <a:spAutoFit/>
          </a:bodyPr>
          <a:lstStyle>
            <a:defPPr>
              <a:defRPr lang="en-US"/>
            </a:defPPr>
            <a:lvl1pPr>
              <a:defRPr sz="2400">
                <a:solidFill>
                  <a:schemeClr val="accent1"/>
                </a:solidFill>
              </a:defRPr>
            </a:lvl1pPr>
          </a:lstStyle>
          <a:p>
            <a:r>
              <a:rPr lang="en-AU"/>
              <a:t>Cost of meeting different requirements for same activity across different councils</a:t>
            </a:r>
          </a:p>
        </p:txBody>
      </p:sp>
      <p:pic>
        <p:nvPicPr>
          <p:cNvPr id="32" name="Graphic 31" descr="Aquarius with solid fill">
            <a:extLst>
              <a:ext uri="{FF2B5EF4-FFF2-40B4-BE49-F238E27FC236}">
                <a16:creationId xmlns:a16="http://schemas.microsoft.com/office/drawing/2014/main" id="{E6B8D73E-2BBD-4827-44AB-D1EB6B1C14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7378" y="6686396"/>
            <a:ext cx="914400" cy="914400"/>
          </a:xfrm>
          <a:prstGeom prst="rect">
            <a:avLst/>
          </a:prstGeom>
        </p:spPr>
      </p:pic>
      <p:grpSp>
        <p:nvGrpSpPr>
          <p:cNvPr id="5" name="Group 4">
            <a:extLst>
              <a:ext uri="{FF2B5EF4-FFF2-40B4-BE49-F238E27FC236}">
                <a16:creationId xmlns:a16="http://schemas.microsoft.com/office/drawing/2014/main" id="{40FA0295-9EA0-9A2C-4C51-C49AFC556CA9}"/>
              </a:ext>
            </a:extLst>
          </p:cNvPr>
          <p:cNvGrpSpPr/>
          <p:nvPr/>
        </p:nvGrpSpPr>
        <p:grpSpPr>
          <a:xfrm>
            <a:off x="789620" y="6552991"/>
            <a:ext cx="5667642" cy="2642653"/>
            <a:chOff x="789620" y="6552991"/>
            <a:chExt cx="5667642" cy="2642653"/>
          </a:xfrm>
        </p:grpSpPr>
        <p:sp>
          <p:nvSpPr>
            <p:cNvPr id="27" name="TextBox 26">
              <a:extLst>
                <a:ext uri="{FF2B5EF4-FFF2-40B4-BE49-F238E27FC236}">
                  <a16:creationId xmlns:a16="http://schemas.microsoft.com/office/drawing/2014/main" id="{20D308C2-0CDC-4D9A-CEB8-A3153B1D263A}"/>
                </a:ext>
              </a:extLst>
            </p:cNvPr>
            <p:cNvSpPr txBox="1"/>
            <p:nvPr/>
          </p:nvSpPr>
          <p:spPr>
            <a:xfrm>
              <a:off x="2031594" y="6552991"/>
              <a:ext cx="4071598" cy="1200329"/>
            </a:xfrm>
            <a:prstGeom prst="rect">
              <a:avLst/>
            </a:prstGeom>
            <a:noFill/>
          </p:spPr>
          <p:txBody>
            <a:bodyPr wrap="square">
              <a:spAutoFit/>
            </a:bodyPr>
            <a:lstStyle/>
            <a:p>
              <a:r>
                <a:rPr lang="en-AU" sz="2400">
                  <a:solidFill>
                    <a:schemeClr val="accent1"/>
                  </a:solidFill>
                </a:rPr>
                <a:t>Lost time and money for the business while their application is assessed</a:t>
              </a:r>
              <a:endParaRPr lang="en-AU" sz="2400"/>
            </a:p>
          </p:txBody>
        </p:sp>
        <p:pic>
          <p:nvPicPr>
            <p:cNvPr id="28" name="Graphic 27" descr="Clock with solid fill">
              <a:extLst>
                <a:ext uri="{FF2B5EF4-FFF2-40B4-BE49-F238E27FC236}">
                  <a16:creationId xmlns:a16="http://schemas.microsoft.com/office/drawing/2014/main" id="{52324E67-2B61-B05C-58BE-136E80BD3F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620" y="6641837"/>
              <a:ext cx="914400" cy="914400"/>
            </a:xfrm>
            <a:prstGeom prst="rect">
              <a:avLst/>
            </a:prstGeom>
          </p:spPr>
        </p:pic>
        <p:sp>
          <p:nvSpPr>
            <p:cNvPr id="34" name="TextBox 33">
              <a:extLst>
                <a:ext uri="{FF2B5EF4-FFF2-40B4-BE49-F238E27FC236}">
                  <a16:creationId xmlns:a16="http://schemas.microsoft.com/office/drawing/2014/main" id="{711B3317-147B-9E3C-A42B-76BCCD0FE1A9}"/>
                </a:ext>
              </a:extLst>
            </p:cNvPr>
            <p:cNvSpPr txBox="1"/>
            <p:nvPr/>
          </p:nvSpPr>
          <p:spPr>
            <a:xfrm>
              <a:off x="789620" y="7872205"/>
              <a:ext cx="5667642" cy="1323439"/>
            </a:xfrm>
            <a:prstGeom prst="rect">
              <a:avLst/>
            </a:prstGeom>
            <a:noFill/>
          </p:spPr>
          <p:txBody>
            <a:bodyPr wrap="square">
              <a:spAutoFit/>
            </a:bodyPr>
            <a:lstStyle/>
            <a:p>
              <a:r>
                <a:rPr lang="en-AU" sz="2000"/>
                <a:t>Businesses may be paying a lease on a currently empty café or turning customers away because they don’t have sufficient seating to accommodate demand</a:t>
              </a:r>
            </a:p>
          </p:txBody>
        </p:sp>
      </p:grpSp>
      <p:sp>
        <p:nvSpPr>
          <p:cNvPr id="36" name="TextBox 35">
            <a:extLst>
              <a:ext uri="{FF2B5EF4-FFF2-40B4-BE49-F238E27FC236}">
                <a16:creationId xmlns:a16="http://schemas.microsoft.com/office/drawing/2014/main" id="{3E5505C8-F131-0F20-652F-6BBC09ED8D4D}"/>
              </a:ext>
            </a:extLst>
          </p:cNvPr>
          <p:cNvSpPr txBox="1"/>
          <p:nvPr/>
        </p:nvSpPr>
        <p:spPr>
          <a:xfrm>
            <a:off x="8452121" y="7872205"/>
            <a:ext cx="6690143" cy="1631216"/>
          </a:xfrm>
          <a:prstGeom prst="rect">
            <a:avLst/>
          </a:prstGeom>
          <a:noFill/>
        </p:spPr>
        <p:txBody>
          <a:bodyPr wrap="square">
            <a:spAutoFit/>
          </a:bodyPr>
          <a:lstStyle/>
          <a:p>
            <a:r>
              <a:rPr lang="en-AU" sz="2000"/>
              <a:t>One council requires $10 million worth of public liability insurance. Another council requires </a:t>
            </a:r>
            <a:br>
              <a:rPr lang="en-AU" sz="2000"/>
            </a:br>
            <a:r>
              <a:rPr lang="en-AU" sz="2000"/>
              <a:t>$20 million. The business ends up incurring the cost of holding $20 million in insurance across both councils.</a:t>
            </a:r>
          </a:p>
        </p:txBody>
      </p:sp>
    </p:spTree>
    <p:extLst>
      <p:ext uri="{BB962C8B-B14F-4D97-AF65-F5344CB8AC3E}">
        <p14:creationId xmlns:p14="http://schemas.microsoft.com/office/powerpoint/2010/main" val="208068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070D7B-7AF4-F566-32DD-C50DDAC1DD54}"/>
              </a:ext>
            </a:extLst>
          </p:cNvPr>
          <p:cNvSpPr txBox="1"/>
          <p:nvPr/>
        </p:nvSpPr>
        <p:spPr>
          <a:xfrm>
            <a:off x="-4710" y="-26178"/>
            <a:ext cx="5962165" cy="584775"/>
          </a:xfrm>
          <a:prstGeom prst="rect">
            <a:avLst/>
          </a:prstGeom>
          <a:solidFill>
            <a:schemeClr val="bg2"/>
          </a:solidFill>
        </p:spPr>
        <p:txBody>
          <a:bodyPr wrap="square" rtlCol="0">
            <a:spAutoFit/>
          </a:bodyPr>
          <a:lstStyle/>
          <a:p>
            <a:r>
              <a:rPr lang="en-AU" sz="3200" b="1"/>
              <a:t>Proposed regulatory options</a:t>
            </a:r>
          </a:p>
        </p:txBody>
      </p:sp>
      <p:sp>
        <p:nvSpPr>
          <p:cNvPr id="5" name="TextBox 4">
            <a:extLst>
              <a:ext uri="{FF2B5EF4-FFF2-40B4-BE49-F238E27FC236}">
                <a16:creationId xmlns:a16="http://schemas.microsoft.com/office/drawing/2014/main" id="{5FCDC475-489E-10D6-3014-B0542E25748D}"/>
              </a:ext>
            </a:extLst>
          </p:cNvPr>
          <p:cNvSpPr txBox="1"/>
          <p:nvPr/>
        </p:nvSpPr>
        <p:spPr>
          <a:xfrm>
            <a:off x="17678401" y="7613187"/>
            <a:ext cx="3806151" cy="2607615"/>
          </a:xfrm>
          <a:prstGeom prst="rect">
            <a:avLst/>
          </a:prstGeom>
          <a:solidFill>
            <a:srgbClr val="F2F2F2"/>
          </a:solidFill>
        </p:spPr>
        <p:txBody>
          <a:bodyPr wrap="square" lIns="143997" tIns="71998" rIns="143997" bIns="71998" anchor="t">
            <a:spAutoFit/>
          </a:bodyPr>
          <a:lstStyle/>
          <a:p>
            <a:r>
              <a:rPr lang="en-AU" sz="2000"/>
              <a:t>They are intended to provide options with lower regulatory burden (both for  businesses and councils) via eliminating the time spent waiting by businesses for approval to commence the regulated activity.</a:t>
            </a:r>
          </a:p>
        </p:txBody>
      </p:sp>
      <p:sp>
        <p:nvSpPr>
          <p:cNvPr id="6" name="TextBox 5">
            <a:extLst>
              <a:ext uri="{FF2B5EF4-FFF2-40B4-BE49-F238E27FC236}">
                <a16:creationId xmlns:a16="http://schemas.microsoft.com/office/drawing/2014/main" id="{669E1B61-E7DA-88F6-A30B-7CDE700F9731}"/>
              </a:ext>
            </a:extLst>
          </p:cNvPr>
          <p:cNvSpPr txBox="1"/>
          <p:nvPr/>
        </p:nvSpPr>
        <p:spPr>
          <a:xfrm>
            <a:off x="422949" y="784883"/>
            <a:ext cx="16715514" cy="1384995"/>
          </a:xfrm>
          <a:prstGeom prst="rect">
            <a:avLst/>
          </a:prstGeom>
          <a:noFill/>
        </p:spPr>
        <p:txBody>
          <a:bodyPr wrap="square" rtlCol="0">
            <a:spAutoFit/>
          </a:bodyPr>
          <a:lstStyle/>
          <a:p>
            <a:r>
              <a:rPr lang="en-AU" sz="2800"/>
              <a:t>Listed below are proposed regulatory options which are alternatives to standard permitting. They are listed in order of increasing regulatory burden. Further details on each option are provided in the </a:t>
            </a:r>
            <a:r>
              <a:rPr lang="en-AU" sz="2800" b="1">
                <a:solidFill>
                  <a:schemeClr val="accent2"/>
                </a:solidFill>
              </a:rPr>
              <a:t>Appendix</a:t>
            </a:r>
            <a:r>
              <a:rPr lang="en-AU" sz="2800"/>
              <a:t>.</a:t>
            </a:r>
            <a:endParaRPr lang="en-AU" sz="1600"/>
          </a:p>
        </p:txBody>
      </p:sp>
      <p:sp>
        <p:nvSpPr>
          <p:cNvPr id="7" name="TextBox 6">
            <a:extLst>
              <a:ext uri="{FF2B5EF4-FFF2-40B4-BE49-F238E27FC236}">
                <a16:creationId xmlns:a16="http://schemas.microsoft.com/office/drawing/2014/main" id="{8910B87F-32AB-2998-1AB1-055389C0F4D0}"/>
              </a:ext>
            </a:extLst>
          </p:cNvPr>
          <p:cNvSpPr txBox="1"/>
          <p:nvPr/>
        </p:nvSpPr>
        <p:spPr>
          <a:xfrm>
            <a:off x="17678401" y="2761741"/>
            <a:ext cx="3771658" cy="1992062"/>
          </a:xfrm>
          <a:prstGeom prst="rect">
            <a:avLst/>
          </a:prstGeom>
          <a:solidFill>
            <a:srgbClr val="F2F2F2"/>
          </a:solidFill>
        </p:spPr>
        <p:txBody>
          <a:bodyPr wrap="square" lIns="143997" tIns="71998" rIns="143997" bIns="71998" anchor="t">
            <a:spAutoFit/>
          </a:bodyPr>
          <a:lstStyle/>
          <a:p>
            <a:r>
              <a:rPr lang="en-AU" sz="2000"/>
              <a:t>For all these options, the mandatory requirements (and enforcement actions) related to the activity being regulated are detailed on the council’s website.</a:t>
            </a:r>
          </a:p>
        </p:txBody>
      </p:sp>
      <p:grpSp>
        <p:nvGrpSpPr>
          <p:cNvPr id="2" name="Group 1">
            <a:extLst>
              <a:ext uri="{FF2B5EF4-FFF2-40B4-BE49-F238E27FC236}">
                <a16:creationId xmlns:a16="http://schemas.microsoft.com/office/drawing/2014/main" id="{684A9959-A361-26FF-86C0-47C64A170687}"/>
              </a:ext>
            </a:extLst>
          </p:cNvPr>
          <p:cNvGrpSpPr/>
          <p:nvPr/>
        </p:nvGrpSpPr>
        <p:grpSpPr>
          <a:xfrm>
            <a:off x="422949" y="2465576"/>
            <a:ext cx="16166880" cy="7753617"/>
            <a:chOff x="422949" y="2467185"/>
            <a:chExt cx="16166880" cy="7753617"/>
          </a:xfrm>
        </p:grpSpPr>
        <p:sp>
          <p:nvSpPr>
            <p:cNvPr id="9" name="TextBox 8">
              <a:extLst>
                <a:ext uri="{FF2B5EF4-FFF2-40B4-BE49-F238E27FC236}">
                  <a16:creationId xmlns:a16="http://schemas.microsoft.com/office/drawing/2014/main" id="{9DC4507D-6EE0-1D1B-C9A6-62E255E143C2}"/>
                </a:ext>
              </a:extLst>
            </p:cNvPr>
            <p:cNvSpPr txBox="1"/>
            <p:nvPr/>
          </p:nvSpPr>
          <p:spPr>
            <a:xfrm>
              <a:off x="422949" y="2467185"/>
              <a:ext cx="16166880" cy="830997"/>
            </a:xfrm>
            <a:prstGeom prst="rect">
              <a:avLst/>
            </a:prstGeom>
            <a:solidFill>
              <a:schemeClr val="accent1">
                <a:lumMod val="20000"/>
                <a:lumOff val="80000"/>
              </a:schemeClr>
            </a:solidFill>
            <a:ln w="50800">
              <a:solidFill>
                <a:schemeClr val="accent1"/>
              </a:solidFill>
              <a:prstDash val="solid"/>
            </a:ln>
          </p:spPr>
          <p:txBody>
            <a:bodyPr wrap="square" rtlCol="0">
              <a:spAutoFit/>
            </a:bodyPr>
            <a:lstStyle/>
            <a:p>
              <a:r>
                <a:rPr lang="en-AU" sz="2400" b="1"/>
                <a:t>Mandatory requirements only: </a:t>
              </a:r>
              <a:r>
                <a:rPr lang="en-AU" sz="2400">
                  <a:solidFill>
                    <a:srgbClr val="232B39"/>
                  </a:solidFill>
                </a:rPr>
                <a:t>b</a:t>
              </a:r>
              <a:r>
                <a:rPr lang="en-AU" sz="2400"/>
                <a:t>usinesses are free to engage in the activity (as long as they adhere to the published mandatory requirements) and do not need to contact the council.  For </a:t>
              </a:r>
              <a:r>
                <a:rPr lang="en-AU" sz="2400" b="1"/>
                <a:t>lowest risk </a:t>
              </a:r>
              <a:r>
                <a:rPr lang="en-AU" sz="2400"/>
                <a:t>activities.</a:t>
              </a:r>
            </a:p>
          </p:txBody>
        </p:sp>
        <p:sp>
          <p:nvSpPr>
            <p:cNvPr id="10" name="TextBox 9">
              <a:extLst>
                <a:ext uri="{FF2B5EF4-FFF2-40B4-BE49-F238E27FC236}">
                  <a16:creationId xmlns:a16="http://schemas.microsoft.com/office/drawing/2014/main" id="{3D1F0527-E48E-ADF6-D396-D85AAB700627}"/>
                </a:ext>
              </a:extLst>
            </p:cNvPr>
            <p:cNvSpPr txBox="1"/>
            <p:nvPr/>
          </p:nvSpPr>
          <p:spPr>
            <a:xfrm>
              <a:off x="422949" y="3922806"/>
              <a:ext cx="16166880" cy="830997"/>
            </a:xfrm>
            <a:prstGeom prst="rect">
              <a:avLst/>
            </a:prstGeom>
            <a:solidFill>
              <a:schemeClr val="accent1">
                <a:lumMod val="40000"/>
                <a:lumOff val="60000"/>
              </a:schemeClr>
            </a:solidFill>
            <a:ln w="50800">
              <a:solidFill>
                <a:schemeClr val="accent1"/>
              </a:solidFill>
              <a:prstDash val="solid"/>
            </a:ln>
          </p:spPr>
          <p:txBody>
            <a:bodyPr wrap="square" rtlCol="0">
              <a:spAutoFit/>
            </a:bodyPr>
            <a:lstStyle/>
            <a:p>
              <a:r>
                <a:rPr lang="en-AU" sz="2400" b="1"/>
                <a:t>Notification: </a:t>
              </a:r>
              <a:r>
                <a:rPr lang="en-AU" sz="2400">
                  <a:solidFill>
                    <a:srgbClr val="232B39"/>
                  </a:solidFill>
                </a:rPr>
                <a:t>s</a:t>
              </a:r>
              <a:r>
                <a:rPr lang="en-AU" sz="2400"/>
                <a:t>ame as mandatory requirements, but businesses are required to notify a council indicating that they will be engaging in the relevant activity. For </a:t>
              </a:r>
              <a:r>
                <a:rPr lang="en-AU" sz="2400" b="1"/>
                <a:t>low risk </a:t>
              </a:r>
              <a:r>
                <a:rPr lang="en-AU" sz="2400"/>
                <a:t>activities.</a:t>
              </a:r>
            </a:p>
          </p:txBody>
        </p:sp>
        <p:sp>
          <p:nvSpPr>
            <p:cNvPr id="11" name="TextBox 10">
              <a:extLst>
                <a:ext uri="{FF2B5EF4-FFF2-40B4-BE49-F238E27FC236}">
                  <a16:creationId xmlns:a16="http://schemas.microsoft.com/office/drawing/2014/main" id="{CD6A8D97-9F3E-A38A-F30A-88F47CA3FA3A}"/>
                </a:ext>
              </a:extLst>
            </p:cNvPr>
            <p:cNvSpPr txBox="1"/>
            <p:nvPr/>
          </p:nvSpPr>
          <p:spPr>
            <a:xfrm>
              <a:off x="422949" y="5399881"/>
              <a:ext cx="16166880" cy="1200329"/>
            </a:xfrm>
            <a:prstGeom prst="rect">
              <a:avLst/>
            </a:prstGeom>
            <a:solidFill>
              <a:schemeClr val="accent1">
                <a:lumMod val="60000"/>
                <a:lumOff val="40000"/>
              </a:schemeClr>
            </a:solidFill>
            <a:ln w="50800">
              <a:solidFill>
                <a:schemeClr val="accent1"/>
              </a:solidFill>
              <a:prstDash val="solid"/>
            </a:ln>
          </p:spPr>
          <p:txBody>
            <a:bodyPr wrap="square" rtlCol="0">
              <a:spAutoFit/>
            </a:bodyPr>
            <a:lstStyle/>
            <a:p>
              <a:r>
                <a:rPr lang="en-AU" sz="2400" b="1"/>
                <a:t>Automatic permitting: </a:t>
              </a:r>
              <a:r>
                <a:rPr lang="en-AU" sz="2400">
                  <a:solidFill>
                    <a:srgbClr val="232B39"/>
                  </a:solidFill>
                </a:rPr>
                <a:t>b</a:t>
              </a:r>
              <a:r>
                <a:rPr lang="en-AU" sz="2400"/>
                <a:t>usinesses are required to complete an application, agreeing to the terms and conditions, and submit necessary documents. A permit is then automatically issued instantaneously to the business. For </a:t>
              </a:r>
              <a:r>
                <a:rPr lang="en-AU" sz="2400" b="1"/>
                <a:t>moderate risk </a:t>
              </a:r>
              <a:r>
                <a:rPr lang="en-AU" sz="2400"/>
                <a:t>activities.</a:t>
              </a:r>
            </a:p>
          </p:txBody>
        </p:sp>
        <p:sp>
          <p:nvSpPr>
            <p:cNvPr id="12" name="TextBox 11">
              <a:extLst>
                <a:ext uri="{FF2B5EF4-FFF2-40B4-BE49-F238E27FC236}">
                  <a16:creationId xmlns:a16="http://schemas.microsoft.com/office/drawing/2014/main" id="{B494A4D6-4921-A25C-54D6-4C6CC9A11B96}"/>
                </a:ext>
              </a:extLst>
            </p:cNvPr>
            <p:cNvSpPr txBox="1"/>
            <p:nvPr/>
          </p:nvSpPr>
          <p:spPr>
            <a:xfrm>
              <a:off x="422949" y="7195520"/>
              <a:ext cx="16166880" cy="1200329"/>
            </a:xfrm>
            <a:prstGeom prst="rect">
              <a:avLst/>
            </a:prstGeom>
            <a:solidFill>
              <a:schemeClr val="accent1">
                <a:lumMod val="75000"/>
              </a:schemeClr>
            </a:solidFill>
            <a:ln w="50800">
              <a:solidFill>
                <a:schemeClr val="accent1"/>
              </a:solidFill>
              <a:prstDash val="solid"/>
            </a:ln>
          </p:spPr>
          <p:txBody>
            <a:bodyPr wrap="square" rtlCol="0">
              <a:spAutoFit/>
            </a:bodyPr>
            <a:lstStyle/>
            <a:p>
              <a:r>
                <a:rPr lang="en-AU" sz="2400" b="1">
                  <a:solidFill>
                    <a:schemeClr val="bg1"/>
                  </a:solidFill>
                </a:rPr>
                <a:t>No delay permitting: </a:t>
              </a:r>
              <a:r>
                <a:rPr lang="en-AU" sz="2400">
                  <a:solidFill>
                    <a:schemeClr val="bg1"/>
                  </a:solidFill>
                </a:rPr>
                <a:t>same as with automatic permitting, except the permit is not issued automatically but is instead subject to assessment for approval by the council. However, the business can </a:t>
              </a:r>
              <a:r>
                <a:rPr kumimoji="0" lang="en-AU" sz="2400" b="0" i="0" u="none" strike="noStrike" kern="1200" cap="none" spc="0" normalizeH="0" baseline="0" noProof="0">
                  <a:ln>
                    <a:noFill/>
                  </a:ln>
                  <a:solidFill>
                    <a:schemeClr val="bg1"/>
                  </a:solidFill>
                  <a:effectLst/>
                  <a:uLnTx/>
                  <a:uFillTx/>
                  <a:latin typeface="VIC"/>
                  <a:ea typeface="+mn-ea"/>
                  <a:cs typeface="+mn-cs"/>
                </a:rPr>
                <a:t>commence engaging in the activity from the time the application is made. For </a:t>
              </a:r>
              <a:r>
                <a:rPr kumimoji="0" lang="en-AU" sz="2400" b="1" i="0" u="none" strike="noStrike" kern="1200" cap="none" spc="0" normalizeH="0" baseline="0" noProof="0">
                  <a:ln>
                    <a:noFill/>
                  </a:ln>
                  <a:solidFill>
                    <a:schemeClr val="bg1"/>
                  </a:solidFill>
                  <a:effectLst/>
                  <a:uLnTx/>
                  <a:uFillTx/>
                  <a:latin typeface="VIC"/>
                  <a:ea typeface="+mn-ea"/>
                  <a:cs typeface="+mn-cs"/>
                </a:rPr>
                <a:t>moderate to high risk </a:t>
              </a:r>
              <a:r>
                <a:rPr kumimoji="0" lang="en-AU" sz="2400" b="0" i="0" u="none" strike="noStrike" kern="1200" cap="none" spc="0" normalizeH="0" baseline="0" noProof="0">
                  <a:ln>
                    <a:noFill/>
                  </a:ln>
                  <a:solidFill>
                    <a:schemeClr val="bg1"/>
                  </a:solidFill>
                  <a:effectLst/>
                  <a:uLnTx/>
                  <a:uFillTx/>
                  <a:latin typeface="VIC"/>
                  <a:ea typeface="+mn-ea"/>
                  <a:cs typeface="+mn-cs"/>
                </a:rPr>
                <a:t>activities.</a:t>
              </a:r>
            </a:p>
          </p:txBody>
        </p:sp>
        <p:sp>
          <p:nvSpPr>
            <p:cNvPr id="13" name="TextBox 12">
              <a:extLst>
                <a:ext uri="{FF2B5EF4-FFF2-40B4-BE49-F238E27FC236}">
                  <a16:creationId xmlns:a16="http://schemas.microsoft.com/office/drawing/2014/main" id="{4B353A52-C212-BDA5-D95F-167DCE0B11FF}"/>
                </a:ext>
              </a:extLst>
            </p:cNvPr>
            <p:cNvSpPr txBox="1"/>
            <p:nvPr/>
          </p:nvSpPr>
          <p:spPr>
            <a:xfrm>
              <a:off x="422949" y="9020473"/>
              <a:ext cx="16166880" cy="1200329"/>
            </a:xfrm>
            <a:prstGeom prst="rect">
              <a:avLst/>
            </a:prstGeom>
            <a:solidFill>
              <a:schemeClr val="accent1">
                <a:lumMod val="50000"/>
              </a:schemeClr>
            </a:solidFill>
            <a:ln w="50800">
              <a:solidFill>
                <a:schemeClr val="accent1"/>
              </a:solidFill>
              <a:prstDash val="solid"/>
            </a:ln>
          </p:spPr>
          <p:txBody>
            <a:bodyPr wrap="square" rtlCol="0">
              <a:spAutoFit/>
            </a:bodyPr>
            <a:lstStyle/>
            <a:p>
              <a:r>
                <a:rPr lang="en-AU" sz="2400" b="1">
                  <a:solidFill>
                    <a:schemeClr val="bg1"/>
                  </a:solidFill>
                </a:rPr>
                <a:t>Standard permitting:</a:t>
              </a:r>
              <a:r>
                <a:rPr lang="en-AU" sz="2400">
                  <a:solidFill>
                    <a:schemeClr val="bg1"/>
                  </a:solidFill>
                </a:rPr>
                <a:t> this is the traditional form of council regulation where businesses who wish to engage in an activity must submit an application (and provide the necessary documents), often pay a fee, and then wait for approval and issuance of a permit before commencing an activity. For </a:t>
              </a:r>
              <a:r>
                <a:rPr lang="en-AU" sz="2400" b="1">
                  <a:solidFill>
                    <a:schemeClr val="bg1"/>
                  </a:solidFill>
                </a:rPr>
                <a:t>highest risk </a:t>
              </a:r>
              <a:r>
                <a:rPr lang="en-AU" sz="2400">
                  <a:solidFill>
                    <a:schemeClr val="bg1"/>
                  </a:solidFill>
                </a:rPr>
                <a:t>activities.</a:t>
              </a:r>
              <a:endParaRPr lang="en-AU" sz="4000">
                <a:solidFill>
                  <a:schemeClr val="bg1"/>
                </a:solidFill>
              </a:endParaRPr>
            </a:p>
          </p:txBody>
        </p:sp>
      </p:grpSp>
      <p:sp>
        <p:nvSpPr>
          <p:cNvPr id="14" name="TextBox 13">
            <a:extLst>
              <a:ext uri="{FF2B5EF4-FFF2-40B4-BE49-F238E27FC236}">
                <a16:creationId xmlns:a16="http://schemas.microsoft.com/office/drawing/2014/main" id="{E203B087-0279-0AE3-D579-3784D7A41200}"/>
              </a:ext>
            </a:extLst>
          </p:cNvPr>
          <p:cNvSpPr txBox="1"/>
          <p:nvPr/>
        </p:nvSpPr>
        <p:spPr>
          <a:xfrm>
            <a:off x="16888692" y="2616003"/>
            <a:ext cx="831272" cy="923330"/>
          </a:xfrm>
          <a:prstGeom prst="rect">
            <a:avLst/>
          </a:prstGeom>
          <a:noFill/>
        </p:spPr>
        <p:txBody>
          <a:bodyPr wrap="square" rtlCol="0">
            <a:spAutoFit/>
          </a:bodyPr>
          <a:lstStyle/>
          <a:p>
            <a:r>
              <a:rPr lang="en-AU" sz="5400">
                <a:sym typeface="Wingdings" panose="05000000000000000000" pitchFamily="2" charset="2"/>
              </a:rPr>
              <a:t></a:t>
            </a:r>
            <a:endParaRPr lang="en-AU" sz="5400"/>
          </a:p>
        </p:txBody>
      </p:sp>
      <p:sp>
        <p:nvSpPr>
          <p:cNvPr id="15" name="TextBox 14">
            <a:extLst>
              <a:ext uri="{FF2B5EF4-FFF2-40B4-BE49-F238E27FC236}">
                <a16:creationId xmlns:a16="http://schemas.microsoft.com/office/drawing/2014/main" id="{E8FE27BB-D1E3-1ECE-B066-3E62A1412264}"/>
              </a:ext>
            </a:extLst>
          </p:cNvPr>
          <p:cNvSpPr txBox="1"/>
          <p:nvPr/>
        </p:nvSpPr>
        <p:spPr>
          <a:xfrm>
            <a:off x="17719964" y="5199928"/>
            <a:ext cx="3456612" cy="1938992"/>
          </a:xfrm>
          <a:prstGeom prst="rect">
            <a:avLst/>
          </a:prstGeom>
          <a:noFill/>
        </p:spPr>
        <p:txBody>
          <a:bodyPr wrap="square" rtlCol="0">
            <a:spAutoFit/>
          </a:bodyPr>
          <a:lstStyle/>
          <a:p>
            <a:r>
              <a:rPr lang="en-AU" sz="2000"/>
              <a:t>None of these options intend to reduce the power of council to engage in enforcement actions for non-compliance.</a:t>
            </a:r>
            <a:endParaRPr lang="en-AU"/>
          </a:p>
        </p:txBody>
      </p:sp>
      <p:sp>
        <p:nvSpPr>
          <p:cNvPr id="16" name="TextBox 15">
            <a:extLst>
              <a:ext uri="{FF2B5EF4-FFF2-40B4-BE49-F238E27FC236}">
                <a16:creationId xmlns:a16="http://schemas.microsoft.com/office/drawing/2014/main" id="{F69B388F-1FCC-E783-5F62-A3D10F28F076}"/>
              </a:ext>
            </a:extLst>
          </p:cNvPr>
          <p:cNvSpPr txBox="1"/>
          <p:nvPr/>
        </p:nvSpPr>
        <p:spPr>
          <a:xfrm>
            <a:off x="17013382" y="5199928"/>
            <a:ext cx="831272" cy="923330"/>
          </a:xfrm>
          <a:prstGeom prst="rect">
            <a:avLst/>
          </a:prstGeom>
          <a:noFill/>
        </p:spPr>
        <p:txBody>
          <a:bodyPr wrap="square" rtlCol="0">
            <a:spAutoFit/>
          </a:bodyPr>
          <a:lstStyle/>
          <a:p>
            <a:r>
              <a:rPr lang="en-AU" sz="5400">
                <a:sym typeface="Wingdings" panose="05000000000000000000" pitchFamily="2" charset="2"/>
              </a:rPr>
              <a:t></a:t>
            </a:r>
            <a:endParaRPr lang="en-AU" sz="5400"/>
          </a:p>
        </p:txBody>
      </p:sp>
      <p:sp>
        <p:nvSpPr>
          <p:cNvPr id="17" name="TextBox 16">
            <a:extLst>
              <a:ext uri="{FF2B5EF4-FFF2-40B4-BE49-F238E27FC236}">
                <a16:creationId xmlns:a16="http://schemas.microsoft.com/office/drawing/2014/main" id="{488509BE-E2BE-5905-8C4E-184725B32EC7}"/>
              </a:ext>
            </a:extLst>
          </p:cNvPr>
          <p:cNvSpPr txBox="1"/>
          <p:nvPr/>
        </p:nvSpPr>
        <p:spPr>
          <a:xfrm>
            <a:off x="17072192" y="7504637"/>
            <a:ext cx="647772" cy="923330"/>
          </a:xfrm>
          <a:prstGeom prst="rect">
            <a:avLst/>
          </a:prstGeom>
          <a:noFill/>
        </p:spPr>
        <p:txBody>
          <a:bodyPr wrap="square" rtlCol="0">
            <a:spAutoFit/>
          </a:bodyPr>
          <a:lstStyle/>
          <a:p>
            <a:r>
              <a:rPr lang="en-AU" sz="5400">
                <a:sym typeface="Wingdings" panose="05000000000000000000" pitchFamily="2" charset="2"/>
              </a:rPr>
              <a:t></a:t>
            </a:r>
            <a:endParaRPr lang="en-AU" sz="5400"/>
          </a:p>
        </p:txBody>
      </p:sp>
    </p:spTree>
    <p:extLst>
      <p:ext uri="{BB962C8B-B14F-4D97-AF65-F5344CB8AC3E}">
        <p14:creationId xmlns:p14="http://schemas.microsoft.com/office/powerpoint/2010/main" val="2946967120"/>
      </p:ext>
    </p:extLst>
  </p:cSld>
  <p:clrMapOvr>
    <a:masterClrMapping/>
  </p:clrMapOvr>
</p:sld>
</file>

<file path=ppt/theme/theme1.xml><?xml version="1.0" encoding="utf-8"?>
<a:theme xmlns:a="http://schemas.openxmlformats.org/drawingml/2006/main" name="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45D90CDE-F963-4FB8-A8B1-E0D2770C0B18}" vid="{718F5315-DD79-468E-8223-87DE95CF8468}"/>
    </a:ext>
  </a:extLst>
</a:theme>
</file>

<file path=ppt/theme/theme2.xml><?xml version="1.0" encoding="utf-8"?>
<a:theme xmlns:a="http://schemas.openxmlformats.org/drawingml/2006/main" name="Office Theme">
  <a:themeElements>
    <a:clrScheme name="DTF corporate blue">
      <a:dk1>
        <a:srgbClr val="232B39"/>
      </a:dk1>
      <a:lt1>
        <a:sysClr val="window" lastClr="FFFFFF"/>
      </a:lt1>
      <a:dk2>
        <a:srgbClr val="3A3467"/>
      </a:dk2>
      <a:lt2>
        <a:srgbClr val="C2EBFA"/>
      </a:lt2>
      <a:accent1>
        <a:srgbClr val="0072CE"/>
      </a:accent1>
      <a:accent2>
        <a:srgbClr val="68CEF2"/>
      </a:accent2>
      <a:accent3>
        <a:srgbClr val="004C97"/>
      </a:accent3>
      <a:accent4>
        <a:srgbClr val="D3D5D7"/>
      </a:accent4>
      <a:accent5>
        <a:srgbClr val="5BBD74"/>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b373d76b3d639b4f27f51ac1b4a4819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9957c1986e90859ba2d5ff4919f37b91"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pletedproject_x003f_ xmlns="5eb4bef6-6985-4eb7-8aaf-b5ddd6156aef">false</Completedproject_x003f_>
    <lcf76f155ced4ddcb4097134ff3c332f xmlns="5eb4bef6-6985-4eb7-8aaf-b5ddd6156aef">
      <Terms xmlns="http://schemas.microsoft.com/office/infopath/2007/PartnerControls"/>
    </lcf76f155ced4ddcb4097134ff3c332f>
    <TaxCatchAll xmlns="f305cd00-e3cf-408a-b281-f2a2cee4090f" xsi:nil="true"/>
    <BAFround xmlns="5eb4bef6-6985-4eb7-8aaf-b5ddd6156aef" xsi:nil="true"/>
  </documentManagement>
</p:properties>
</file>

<file path=customXml/itemProps1.xml><?xml version="1.0" encoding="utf-8"?>
<ds:datastoreItem xmlns:ds="http://schemas.openxmlformats.org/officeDocument/2006/customXml" ds:itemID="{9F04F3E0-8F76-463C-B55B-AE69E448D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02DEC6-EE65-46EF-A806-DBC3A57F15C3}">
  <ds:schemaRefs>
    <ds:schemaRef ds:uri="http://schemas.microsoft.com/sharepoint/v3/contenttype/forms"/>
  </ds:schemaRefs>
</ds:datastoreItem>
</file>

<file path=customXml/itemProps3.xml><?xml version="1.0" encoding="utf-8"?>
<ds:datastoreItem xmlns:ds="http://schemas.openxmlformats.org/officeDocument/2006/customXml" ds:itemID="{C2F591B7-C1DA-41D1-BD65-E8F3684836C6}">
  <ds:schemaRefs>
    <ds:schemaRef ds:uri="http://schemas.microsoft.com/office/2006/metadata/properties"/>
    <ds:schemaRef ds:uri="http://schemas.microsoft.com/office/infopath/2007/PartnerControls"/>
    <ds:schemaRef ds:uri="5eb4bef6-6985-4eb7-8aaf-b5ddd6156aef"/>
    <ds:schemaRef ds:uri="f305cd00-e3cf-408a-b281-f2a2cee4090f"/>
  </ds:schemaRefs>
</ds:datastoreItem>
</file>

<file path=docProps/app.xml><?xml version="1.0" encoding="utf-8"?>
<Properties xmlns="http://schemas.openxmlformats.org/officeDocument/2006/extended-properties" xmlns:vt="http://schemas.openxmlformats.org/officeDocument/2006/docPropsVTypes">
  <Template>DTF PowerPoint</Template>
  <TotalTime>0</TotalTime>
  <Words>4820</Words>
  <Application>Microsoft Office PowerPoint</Application>
  <PresentationFormat>Custom</PresentationFormat>
  <Paragraphs>331</Paragraphs>
  <Slides>20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VIC</vt:lpstr>
      <vt:lpstr>Wingdings</vt:lpstr>
      <vt:lpstr>VIC SemiBold</vt:lpstr>
      <vt:lpstr>Arial</vt:lpstr>
      <vt:lpstr>Calibri</vt:lpstr>
      <vt:lpstr>Times New Roman</vt:lpstr>
      <vt:lpstr>Office Theme</vt:lpstr>
      <vt:lpstr>Local Laws Assessment Guide  </vt:lpstr>
      <vt:lpstr>Executive Summary</vt:lpstr>
      <vt:lpstr>PowerPoint Presentation</vt:lpstr>
      <vt:lpstr>PowerPoint Presentation</vt:lpstr>
      <vt:lpstr>Details in support of the Executive Summary</vt:lpstr>
      <vt:lpstr>Purpose of this Guide</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Laws Assessment Guide</dc:title>
  <dc:subject>Local Laws Assessment Guide</dc:subject>
  <dc:creator/>
  <cp:lastModifiedBy/>
  <cp:revision>2</cp:revision>
  <dcterms:created xsi:type="dcterms:W3CDTF">2025-11-26T04:38:58Z</dcterms:created>
  <dcterms:modified xsi:type="dcterms:W3CDTF">2025-11-27T06:00:21Z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2025-11-26T04:39:12Z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83371cbd-0a3a-4f59-82f0-66aeb5a47f0a</vt:lpwstr>
  </property>
  <property fmtid="{D5CDD505-2E9C-101B-9397-08002B2CF9AE}" pid="8" name="MSIP_Label_7158ebbd-6c5e-441f-bfc9-4eb8c11e3978_ContentBits">
    <vt:lpwstr>2</vt:lpwstr>
  </property>
  <property fmtid="{D5CDD505-2E9C-101B-9397-08002B2CF9AE}" pid="9" name="MSIP_Label_7158ebbd-6c5e-441f-bfc9-4eb8c11e3978_Tag">
    <vt:lpwstr>10, 0, 1, 1</vt:lpwstr>
  </property>
  <property fmtid="{D5CDD505-2E9C-101B-9397-08002B2CF9AE}" pid="10" name="ClassificationContentMarkingFooterLocations">
    <vt:lpwstr>Office Theme:4</vt:lpwstr>
  </property>
  <property fmtid="{D5CDD505-2E9C-101B-9397-08002B2CF9AE}" pid="11" name="ClassificationContentMarkingFooterText">
    <vt:lpwstr>OFFICIAL</vt:lpwstr>
  </property>
  <property fmtid="{D5CDD505-2E9C-101B-9397-08002B2CF9AE}" pid="12" name="MediaServiceImageTags">
    <vt:lpwstr/>
  </property>
  <property fmtid="{D5CDD505-2E9C-101B-9397-08002B2CF9AE}" pid="13" name="ContentTypeId">
    <vt:lpwstr>0x010100BA0834B273EA344A951C392B0BA299D9</vt:lpwstr>
  </property>
</Properties>
</file>