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7" r:id="rId5"/>
    <p:sldId id="2145706826" r:id="rId6"/>
    <p:sldId id="2147375140" r:id="rId7"/>
    <p:sldId id="2147375119" r:id="rId8"/>
    <p:sldId id="2147375143" r:id="rId9"/>
    <p:sldId id="2147375144" r:id="rId10"/>
    <p:sldId id="2147375145" r:id="rId11"/>
    <p:sldId id="2147375146" r:id="rId12"/>
    <p:sldId id="2147375147" r:id="rId13"/>
    <p:sldId id="2147375148" r:id="rId14"/>
    <p:sldId id="2147375067" r:id="rId15"/>
    <p:sldId id="2145706825"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1B8D4B-5D8D-4A21-9C00-8A17F5678F17}">
          <p14:sldIdLst>
            <p14:sldId id="257"/>
            <p14:sldId id="2145706826"/>
            <p14:sldId id="2147375140"/>
            <p14:sldId id="2147375119"/>
            <p14:sldId id="2147375143"/>
            <p14:sldId id="2147375144"/>
            <p14:sldId id="2147375145"/>
            <p14:sldId id="2147375146"/>
            <p14:sldId id="2147375147"/>
            <p14:sldId id="2147375148"/>
            <p14:sldId id="2147375067"/>
          </p14:sldIdLst>
        </p14:section>
        <p14:section name="Version Control" id="{4043B56D-CABB-47EF-88BF-B9693643D0B7}">
          <p14:sldIdLst>
            <p14:sldId id="2145706825"/>
            <p14:sldId id="267"/>
          </p14:sldIdLst>
        </p14:section>
      </p14:sectionLst>
    </p:ext>
    <p:ext uri="{EFAFB233-063F-42B5-8137-9DF3F51BA10A}">
      <p15:sldGuideLst xmlns:p15="http://schemas.microsoft.com/office/powerpoint/2012/main">
        <p15:guide id="1" pos="7015" userDrawn="1">
          <p15:clr>
            <a:srgbClr val="A4A3A4"/>
          </p15:clr>
        </p15:guide>
        <p15:guide id="2" orient="horz" pos="731" userDrawn="1">
          <p15:clr>
            <a:srgbClr val="A4A3A4"/>
          </p15:clr>
        </p15:guide>
        <p15:guide id="3" pos="4906" userDrawn="1">
          <p15:clr>
            <a:srgbClr val="A4A3A4"/>
          </p15:clr>
        </p15:guide>
        <p15:guide id="4" orient="horz" pos="3952" userDrawn="1">
          <p15:clr>
            <a:srgbClr val="A4A3A4"/>
          </p15:clr>
        </p15:guide>
        <p15:guide id="5" pos="4793" userDrawn="1">
          <p15:clr>
            <a:srgbClr val="A4A3A4"/>
          </p15:clr>
        </p15:guide>
        <p15:guide id="6" pos="433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226431-0C15-E18C-61D3-6C095D46D58A}" name="Nick Williams (DTF)" initials="NW" userId="S::nick.williams@dtf.vic.gov.au::abb660e0-7f0c-4a88-8789-af0e40f9800b" providerId="AD"/>
  <p188:author id="{085E614F-4902-02B2-6B30-FE09F81DBECD}" name="James Caldwell (DTF)" initials="JC(" userId="S::james.caldwell@dtf.vic.gov.au::190f4e04-05f7-415f-8bc5-3cd9c50a5917" providerId="AD"/>
  <p188:author id="{62012C55-610D-3743-6D5A-6E6419C8E164}" name="Travis Cunningham (DTF)" initials="T(" userId="S::travis.cunningham@dtf.vic.gov.au::a2431d88-02bc-480b-9ad1-66fe40f0e035" providerId="AD"/>
  <p188:author id="{8CB8C562-1605-0EB7-ADCA-38467FDE5E0C}" name="Deb Peterson" initials="DP" userId="S::dpeterson@marsdenjacob.com.au::4cacd7f9-6e7e-437f-aafe-d7c2d334a523" providerId="AD"/>
  <p188:author id="{CB7D31B0-D082-A9B0-C1A5-ACF6D822E60E}" name="Clea Wiebenga (DTF)" initials="CW(" userId="S::clea.wiebenga@dtf.vic.gov.au::8f1f2915-1469-4e89-8912-342ce859eceb" providerId="AD"/>
  <p188:author id="{C96E34DC-BB08-034D-625A-C63BA7BDE189}" name="Anne Cole (DTF)" initials="AC(" userId="S::anne.cole@dtf.vic.gov.au::4538fc8f-7f70-405a-8158-bb602d7a6a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156" y="90"/>
      </p:cViewPr>
      <p:guideLst>
        <p:guide pos="7015"/>
        <p:guide orient="horz" pos="731"/>
        <p:guide pos="4906"/>
        <p:guide orient="horz" pos="3952"/>
        <p:guide pos="4793"/>
        <p:guide pos="43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D6050-ED1D-476B-ABDB-ECB696F64E2B}" type="doc">
      <dgm:prSet loTypeId="urn:microsoft.com/office/officeart/2005/8/layout/chevron1" loCatId="process" qsTypeId="urn:microsoft.com/office/officeart/2005/8/quickstyle/simple1" qsCatId="simple" csTypeId="urn:microsoft.com/office/officeart/2005/8/colors/accent1_2" csCatId="accent1" phldr="1"/>
      <dgm:spPr/>
    </dgm:pt>
    <dgm:pt modelId="{5AA77DAF-41C8-467E-A9C3-49CF7BB0406B}">
      <dgm:prSet phldrT="[Text]" custT="1"/>
      <dgm:spPr>
        <a:solidFill>
          <a:schemeClr val="accent3"/>
        </a:solidFill>
      </dgm:spPr>
      <dgm:t>
        <a:bodyPr lIns="108000" rIns="108000"/>
        <a:lstStyle/>
        <a:p>
          <a:pPr algn="l"/>
          <a:r>
            <a:rPr lang="en-AU" sz="1200">
              <a:latin typeface="+mj-lt"/>
            </a:rPr>
            <a:t>Step 1: </a:t>
          </a:r>
          <a:br>
            <a:rPr lang="en-AU" sz="1200">
              <a:latin typeface="+mj-lt"/>
            </a:rPr>
          </a:br>
          <a:r>
            <a:rPr lang="en-AU" sz="1200">
              <a:latin typeface="+mj-lt"/>
            </a:rPr>
            <a:t>Harms</a:t>
          </a:r>
        </a:p>
      </dgm:t>
    </dgm:pt>
    <dgm:pt modelId="{0BA798C8-FCFD-4A2A-9596-EFFC73F5BDC1}" type="parTrans" cxnId="{8BFDD1CF-1D56-4C9F-B772-3892BE33CD0C}">
      <dgm:prSet/>
      <dgm:spPr/>
      <dgm:t>
        <a:bodyPr/>
        <a:lstStyle/>
        <a:p>
          <a:endParaRPr lang="en-AU" sz="1200">
            <a:latin typeface="+mj-lt"/>
          </a:endParaRPr>
        </a:p>
      </dgm:t>
    </dgm:pt>
    <dgm:pt modelId="{34C0B2F1-336E-4ACD-AABC-9AD647F847E8}" type="sibTrans" cxnId="{8BFDD1CF-1D56-4C9F-B772-3892BE33CD0C}">
      <dgm:prSet/>
      <dgm:spPr/>
      <dgm:t>
        <a:bodyPr/>
        <a:lstStyle/>
        <a:p>
          <a:endParaRPr lang="en-AU" sz="1200">
            <a:latin typeface="+mj-lt"/>
          </a:endParaRPr>
        </a:p>
      </dgm:t>
    </dgm:pt>
    <dgm:pt modelId="{6237E76F-0726-45DB-A1BC-54F874E3CB5B}">
      <dgm:prSet phldrT="[Text]" custT="1"/>
      <dgm:spPr>
        <a:solidFill>
          <a:schemeClr val="accent3"/>
        </a:solidFill>
      </dgm:spPr>
      <dgm:t>
        <a:bodyPr lIns="108000" rIns="108000"/>
        <a:lstStyle/>
        <a:p>
          <a:pPr algn="l"/>
          <a:r>
            <a:rPr lang="en-AU" sz="1200">
              <a:latin typeface="+mj-lt"/>
            </a:rPr>
            <a:t>Step 2: Characteristics</a:t>
          </a:r>
        </a:p>
      </dgm:t>
    </dgm:pt>
    <dgm:pt modelId="{FD21EF1D-4356-4820-9268-3BAC66B6C875}" type="parTrans" cxnId="{65E24BD1-46BB-45C2-BC3F-A2032C7051CE}">
      <dgm:prSet/>
      <dgm:spPr/>
      <dgm:t>
        <a:bodyPr/>
        <a:lstStyle/>
        <a:p>
          <a:endParaRPr lang="en-AU" sz="1200">
            <a:latin typeface="+mj-lt"/>
          </a:endParaRPr>
        </a:p>
      </dgm:t>
    </dgm:pt>
    <dgm:pt modelId="{8561F10C-B2F1-472D-8661-D0783B732EFA}" type="sibTrans" cxnId="{65E24BD1-46BB-45C2-BC3F-A2032C7051CE}">
      <dgm:prSet/>
      <dgm:spPr/>
      <dgm:t>
        <a:bodyPr/>
        <a:lstStyle/>
        <a:p>
          <a:endParaRPr lang="en-AU" sz="1200">
            <a:latin typeface="+mj-lt"/>
          </a:endParaRPr>
        </a:p>
      </dgm:t>
    </dgm:pt>
    <dgm:pt modelId="{F226B831-1835-47EF-A1C0-6657594EB00A}">
      <dgm:prSet phldrT="[Text]" custT="1"/>
      <dgm:spPr>
        <a:solidFill>
          <a:schemeClr val="accent3"/>
        </a:solidFill>
      </dgm:spPr>
      <dgm:t>
        <a:bodyPr lIns="108000" rIns="108000"/>
        <a:lstStyle/>
        <a:p>
          <a:pPr algn="l"/>
          <a:r>
            <a:rPr lang="en-AU" sz="1200">
              <a:latin typeface="+mj-lt"/>
            </a:rPr>
            <a:t>Step 3: Appropriateness</a:t>
          </a:r>
        </a:p>
      </dgm:t>
    </dgm:pt>
    <dgm:pt modelId="{F9ABF03C-0DA6-4B02-88AF-591FF96E24EE}" type="parTrans" cxnId="{7675C5D0-5758-430A-B8E0-DDF72EC97B65}">
      <dgm:prSet/>
      <dgm:spPr/>
      <dgm:t>
        <a:bodyPr/>
        <a:lstStyle/>
        <a:p>
          <a:endParaRPr lang="en-AU" sz="1200">
            <a:latin typeface="+mj-lt"/>
          </a:endParaRPr>
        </a:p>
      </dgm:t>
    </dgm:pt>
    <dgm:pt modelId="{31E71383-33AF-415B-BBF7-4CF3B8AB9453}" type="sibTrans" cxnId="{7675C5D0-5758-430A-B8E0-DDF72EC97B65}">
      <dgm:prSet/>
      <dgm:spPr/>
      <dgm:t>
        <a:bodyPr/>
        <a:lstStyle/>
        <a:p>
          <a:endParaRPr lang="en-AU" sz="1200">
            <a:latin typeface="+mj-lt"/>
          </a:endParaRPr>
        </a:p>
      </dgm:t>
    </dgm:pt>
    <dgm:pt modelId="{C58955DB-FBC1-491A-AC89-D3F23D008F24}" type="pres">
      <dgm:prSet presAssocID="{85AD6050-ED1D-476B-ABDB-ECB696F64E2B}" presName="Name0" presStyleCnt="0">
        <dgm:presLayoutVars>
          <dgm:dir/>
          <dgm:animLvl val="lvl"/>
          <dgm:resizeHandles val="exact"/>
        </dgm:presLayoutVars>
      </dgm:prSet>
      <dgm:spPr/>
    </dgm:pt>
    <dgm:pt modelId="{6CB52063-1DEA-4315-9E11-DC30931C2F6A}" type="pres">
      <dgm:prSet presAssocID="{5AA77DAF-41C8-467E-A9C3-49CF7BB0406B}" presName="parTxOnly" presStyleLbl="node1" presStyleIdx="0" presStyleCnt="3" custScaleX="29360" custScaleY="35197" custLinFactX="-6311" custLinFactNeighborX="-100000" custLinFactNeighborY="0">
        <dgm:presLayoutVars>
          <dgm:chMax val="0"/>
          <dgm:chPref val="0"/>
          <dgm:bulletEnabled val="1"/>
        </dgm:presLayoutVars>
      </dgm:prSet>
      <dgm:spPr>
        <a:prstGeom prst="homePlate">
          <a:avLst/>
        </a:prstGeom>
      </dgm:spPr>
    </dgm:pt>
    <dgm:pt modelId="{E136095A-1E5F-41C5-BC63-76718AD9C549}" type="pres">
      <dgm:prSet presAssocID="{34C0B2F1-336E-4ACD-AABC-9AD647F847E8}" presName="parTxOnlySpace" presStyleCnt="0"/>
      <dgm:spPr/>
    </dgm:pt>
    <dgm:pt modelId="{026EE8A7-2BE4-4F8B-BC25-EA55C2EDA0B5}" type="pres">
      <dgm:prSet presAssocID="{6237E76F-0726-45DB-A1BC-54F874E3CB5B}" presName="parTxOnly" presStyleLbl="node1" presStyleIdx="1" presStyleCnt="3" custScaleX="29360" custScaleY="35197" custLinFactNeighborX="-10302">
        <dgm:presLayoutVars>
          <dgm:chMax val="0"/>
          <dgm:chPref val="0"/>
          <dgm:bulletEnabled val="1"/>
        </dgm:presLayoutVars>
      </dgm:prSet>
      <dgm:spPr>
        <a:prstGeom prst="homePlate">
          <a:avLst/>
        </a:prstGeom>
      </dgm:spPr>
    </dgm:pt>
    <dgm:pt modelId="{52DE5798-E9A4-4079-A8C6-7D232D27F174}" type="pres">
      <dgm:prSet presAssocID="{8561F10C-B2F1-472D-8661-D0783B732EFA}" presName="parTxOnlySpace" presStyleCnt="0"/>
      <dgm:spPr/>
    </dgm:pt>
    <dgm:pt modelId="{F51D2992-3D45-48FD-B41A-02E7BB364D9E}" type="pres">
      <dgm:prSet presAssocID="{F226B831-1835-47EF-A1C0-6657594EB00A}" presName="parTxOnly" presStyleLbl="node1" presStyleIdx="2" presStyleCnt="3" custScaleX="29360" custScaleY="35197" custLinFactX="6654" custLinFactNeighborX="100000">
        <dgm:presLayoutVars>
          <dgm:chMax val="0"/>
          <dgm:chPref val="0"/>
          <dgm:bulletEnabled val="1"/>
        </dgm:presLayoutVars>
      </dgm:prSet>
      <dgm:spPr>
        <a:prstGeom prst="homePlate">
          <a:avLst/>
        </a:prstGeom>
      </dgm:spPr>
    </dgm:pt>
  </dgm:ptLst>
  <dgm:cxnLst>
    <dgm:cxn modelId="{7E170104-289F-486E-A20D-01DF6F70C5BB}" type="presOf" srcId="{6237E76F-0726-45DB-A1BC-54F874E3CB5B}" destId="{026EE8A7-2BE4-4F8B-BC25-EA55C2EDA0B5}" srcOrd="0" destOrd="0" presId="urn:microsoft.com/office/officeart/2005/8/layout/chevron1"/>
    <dgm:cxn modelId="{0F0C0310-6A69-4671-B848-EF01A7F252A8}" type="presOf" srcId="{85AD6050-ED1D-476B-ABDB-ECB696F64E2B}" destId="{C58955DB-FBC1-491A-AC89-D3F23D008F24}" srcOrd="0" destOrd="0" presId="urn:microsoft.com/office/officeart/2005/8/layout/chevron1"/>
    <dgm:cxn modelId="{4FD25C8C-24F1-4AF2-B731-9A9F355427C5}" type="presOf" srcId="{5AA77DAF-41C8-467E-A9C3-49CF7BB0406B}" destId="{6CB52063-1DEA-4315-9E11-DC30931C2F6A}" srcOrd="0" destOrd="0" presId="urn:microsoft.com/office/officeart/2005/8/layout/chevron1"/>
    <dgm:cxn modelId="{607E15A4-1A0A-4E29-8C4C-A396E17C2976}" type="presOf" srcId="{F226B831-1835-47EF-A1C0-6657594EB00A}" destId="{F51D2992-3D45-48FD-B41A-02E7BB364D9E}" srcOrd="0" destOrd="0" presId="urn:microsoft.com/office/officeart/2005/8/layout/chevron1"/>
    <dgm:cxn modelId="{8BFDD1CF-1D56-4C9F-B772-3892BE33CD0C}" srcId="{85AD6050-ED1D-476B-ABDB-ECB696F64E2B}" destId="{5AA77DAF-41C8-467E-A9C3-49CF7BB0406B}" srcOrd="0" destOrd="0" parTransId="{0BA798C8-FCFD-4A2A-9596-EFFC73F5BDC1}" sibTransId="{34C0B2F1-336E-4ACD-AABC-9AD647F847E8}"/>
    <dgm:cxn modelId="{7675C5D0-5758-430A-B8E0-DDF72EC97B65}" srcId="{85AD6050-ED1D-476B-ABDB-ECB696F64E2B}" destId="{F226B831-1835-47EF-A1C0-6657594EB00A}" srcOrd="2" destOrd="0" parTransId="{F9ABF03C-0DA6-4B02-88AF-591FF96E24EE}" sibTransId="{31E71383-33AF-415B-BBF7-4CF3B8AB9453}"/>
    <dgm:cxn modelId="{65E24BD1-46BB-45C2-BC3F-A2032C7051CE}" srcId="{85AD6050-ED1D-476B-ABDB-ECB696F64E2B}" destId="{6237E76F-0726-45DB-A1BC-54F874E3CB5B}" srcOrd="1" destOrd="0" parTransId="{FD21EF1D-4356-4820-9268-3BAC66B6C875}" sibTransId="{8561F10C-B2F1-472D-8661-D0783B732EFA}"/>
    <dgm:cxn modelId="{A767F2B6-4E6A-4A43-92A9-0043A1E5CA5D}" type="presParOf" srcId="{C58955DB-FBC1-491A-AC89-D3F23D008F24}" destId="{6CB52063-1DEA-4315-9E11-DC30931C2F6A}" srcOrd="0" destOrd="0" presId="urn:microsoft.com/office/officeart/2005/8/layout/chevron1"/>
    <dgm:cxn modelId="{C46EA62C-698C-4BFE-A7EF-32FAEEEB00B8}" type="presParOf" srcId="{C58955DB-FBC1-491A-AC89-D3F23D008F24}" destId="{E136095A-1E5F-41C5-BC63-76718AD9C549}" srcOrd="1" destOrd="0" presId="urn:microsoft.com/office/officeart/2005/8/layout/chevron1"/>
    <dgm:cxn modelId="{7AED98F6-921A-4655-B744-7CFF6A8E67D9}" type="presParOf" srcId="{C58955DB-FBC1-491A-AC89-D3F23D008F24}" destId="{026EE8A7-2BE4-4F8B-BC25-EA55C2EDA0B5}" srcOrd="2" destOrd="0" presId="urn:microsoft.com/office/officeart/2005/8/layout/chevron1"/>
    <dgm:cxn modelId="{BBB01E10-A72F-45A2-B33C-C2BA2C172FFF}" type="presParOf" srcId="{C58955DB-FBC1-491A-AC89-D3F23D008F24}" destId="{52DE5798-E9A4-4079-A8C6-7D232D27F174}" srcOrd="3" destOrd="0" presId="urn:microsoft.com/office/officeart/2005/8/layout/chevron1"/>
    <dgm:cxn modelId="{DDEE8A1E-7A9B-499E-991B-2969434A142B}" type="presParOf" srcId="{C58955DB-FBC1-491A-AC89-D3F23D008F24}" destId="{F51D2992-3D45-48FD-B41A-02E7BB364D9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AD6050-ED1D-476B-ABDB-ECB696F64E2B}" type="doc">
      <dgm:prSet loTypeId="urn:microsoft.com/office/officeart/2005/8/layout/chevron1" loCatId="process" qsTypeId="urn:microsoft.com/office/officeart/2005/8/quickstyle/simple1" qsCatId="simple" csTypeId="urn:microsoft.com/office/officeart/2005/8/colors/accent1_2" csCatId="accent1" phldr="1"/>
      <dgm:spPr/>
    </dgm:pt>
    <dgm:pt modelId="{5AA77DAF-41C8-467E-A9C3-49CF7BB0406B}">
      <dgm:prSet phldrT="[Text]" custT="1"/>
      <dgm:spPr>
        <a:solidFill>
          <a:schemeClr val="accent3"/>
        </a:solidFill>
      </dgm:spPr>
      <dgm:t>
        <a:bodyPr lIns="108000" rIns="108000"/>
        <a:lstStyle/>
        <a:p>
          <a:pPr algn="l"/>
          <a:r>
            <a:rPr lang="en-AU" sz="1200">
              <a:latin typeface="+mj-lt"/>
            </a:rPr>
            <a:t>Step 1: </a:t>
          </a:r>
          <a:br>
            <a:rPr lang="en-AU" sz="1200">
              <a:latin typeface="+mj-lt"/>
            </a:rPr>
          </a:br>
          <a:r>
            <a:rPr lang="en-AU" sz="1200">
              <a:latin typeface="+mj-lt"/>
            </a:rPr>
            <a:t>Legislation</a:t>
          </a:r>
        </a:p>
      </dgm:t>
    </dgm:pt>
    <dgm:pt modelId="{0BA798C8-FCFD-4A2A-9596-EFFC73F5BDC1}" type="parTrans" cxnId="{8BFDD1CF-1D56-4C9F-B772-3892BE33CD0C}">
      <dgm:prSet/>
      <dgm:spPr/>
      <dgm:t>
        <a:bodyPr/>
        <a:lstStyle/>
        <a:p>
          <a:endParaRPr lang="en-AU" sz="1200">
            <a:latin typeface="+mj-lt"/>
          </a:endParaRPr>
        </a:p>
      </dgm:t>
    </dgm:pt>
    <dgm:pt modelId="{34C0B2F1-336E-4ACD-AABC-9AD647F847E8}" type="sibTrans" cxnId="{8BFDD1CF-1D56-4C9F-B772-3892BE33CD0C}">
      <dgm:prSet/>
      <dgm:spPr/>
      <dgm:t>
        <a:bodyPr/>
        <a:lstStyle/>
        <a:p>
          <a:endParaRPr lang="en-AU" sz="1200">
            <a:latin typeface="+mj-lt"/>
          </a:endParaRPr>
        </a:p>
      </dgm:t>
    </dgm:pt>
    <dgm:pt modelId="{6237E76F-0726-45DB-A1BC-54F874E3CB5B}">
      <dgm:prSet phldrT="[Text]" custT="1"/>
      <dgm:spPr>
        <a:solidFill>
          <a:schemeClr val="accent3"/>
        </a:solidFill>
      </dgm:spPr>
      <dgm:t>
        <a:bodyPr lIns="108000" rIns="108000"/>
        <a:lstStyle/>
        <a:p>
          <a:pPr algn="l"/>
          <a:r>
            <a:rPr lang="en-AU" sz="1200">
              <a:latin typeface="+mj-lt"/>
            </a:rPr>
            <a:t>Step 2: </a:t>
          </a:r>
          <a:br>
            <a:rPr lang="en-AU" sz="1200">
              <a:latin typeface="+mj-lt"/>
            </a:rPr>
          </a:br>
          <a:r>
            <a:rPr lang="en-AU" sz="1200">
              <a:latin typeface="+mj-lt"/>
            </a:rPr>
            <a:t>Build</a:t>
          </a:r>
        </a:p>
      </dgm:t>
    </dgm:pt>
    <dgm:pt modelId="{FD21EF1D-4356-4820-9268-3BAC66B6C875}" type="parTrans" cxnId="{65E24BD1-46BB-45C2-BC3F-A2032C7051CE}">
      <dgm:prSet/>
      <dgm:spPr/>
      <dgm:t>
        <a:bodyPr/>
        <a:lstStyle/>
        <a:p>
          <a:endParaRPr lang="en-AU" sz="1200">
            <a:latin typeface="+mj-lt"/>
          </a:endParaRPr>
        </a:p>
      </dgm:t>
    </dgm:pt>
    <dgm:pt modelId="{8561F10C-B2F1-472D-8661-D0783B732EFA}" type="sibTrans" cxnId="{65E24BD1-46BB-45C2-BC3F-A2032C7051CE}">
      <dgm:prSet/>
      <dgm:spPr/>
      <dgm:t>
        <a:bodyPr/>
        <a:lstStyle/>
        <a:p>
          <a:endParaRPr lang="en-AU" sz="1200">
            <a:latin typeface="+mj-lt"/>
          </a:endParaRPr>
        </a:p>
      </dgm:t>
    </dgm:pt>
    <dgm:pt modelId="{F226B831-1835-47EF-A1C0-6657594EB00A}">
      <dgm:prSet phldrT="[Text]" custT="1"/>
      <dgm:spPr>
        <a:solidFill>
          <a:schemeClr val="accent3"/>
        </a:solidFill>
      </dgm:spPr>
      <dgm:t>
        <a:bodyPr lIns="108000" rIns="108000"/>
        <a:lstStyle/>
        <a:p>
          <a:pPr algn="l"/>
          <a:r>
            <a:rPr lang="en-AU" sz="1200">
              <a:latin typeface="+mj-lt"/>
            </a:rPr>
            <a:t>Step 3: </a:t>
          </a:r>
          <a:br>
            <a:rPr lang="en-AU" sz="1200">
              <a:latin typeface="+mj-lt"/>
            </a:rPr>
          </a:br>
          <a:r>
            <a:rPr lang="en-AU" sz="1200">
              <a:latin typeface="+mj-lt"/>
            </a:rPr>
            <a:t>Evidence</a:t>
          </a:r>
        </a:p>
      </dgm:t>
    </dgm:pt>
    <dgm:pt modelId="{F9ABF03C-0DA6-4B02-88AF-591FF96E24EE}" type="parTrans" cxnId="{7675C5D0-5758-430A-B8E0-DDF72EC97B65}">
      <dgm:prSet/>
      <dgm:spPr/>
      <dgm:t>
        <a:bodyPr/>
        <a:lstStyle/>
        <a:p>
          <a:endParaRPr lang="en-AU" sz="1200">
            <a:latin typeface="+mj-lt"/>
          </a:endParaRPr>
        </a:p>
      </dgm:t>
    </dgm:pt>
    <dgm:pt modelId="{31E71383-33AF-415B-BBF7-4CF3B8AB9453}" type="sibTrans" cxnId="{7675C5D0-5758-430A-B8E0-DDF72EC97B65}">
      <dgm:prSet/>
      <dgm:spPr/>
      <dgm:t>
        <a:bodyPr/>
        <a:lstStyle/>
        <a:p>
          <a:endParaRPr lang="en-AU" sz="1200">
            <a:latin typeface="+mj-lt"/>
          </a:endParaRPr>
        </a:p>
      </dgm:t>
    </dgm:pt>
    <dgm:pt modelId="{C58955DB-FBC1-491A-AC89-D3F23D008F24}" type="pres">
      <dgm:prSet presAssocID="{85AD6050-ED1D-476B-ABDB-ECB696F64E2B}" presName="Name0" presStyleCnt="0">
        <dgm:presLayoutVars>
          <dgm:dir/>
          <dgm:animLvl val="lvl"/>
          <dgm:resizeHandles val="exact"/>
        </dgm:presLayoutVars>
      </dgm:prSet>
      <dgm:spPr/>
    </dgm:pt>
    <dgm:pt modelId="{6CB52063-1DEA-4315-9E11-DC30931C2F6A}" type="pres">
      <dgm:prSet presAssocID="{5AA77DAF-41C8-467E-A9C3-49CF7BB0406B}" presName="parTxOnly" presStyleLbl="node1" presStyleIdx="0" presStyleCnt="3" custScaleX="29360" custScaleY="35197" custLinFactX="-6311" custLinFactNeighborX="-100000" custLinFactNeighborY="0">
        <dgm:presLayoutVars>
          <dgm:chMax val="0"/>
          <dgm:chPref val="0"/>
          <dgm:bulletEnabled val="1"/>
        </dgm:presLayoutVars>
      </dgm:prSet>
      <dgm:spPr>
        <a:prstGeom prst="homePlate">
          <a:avLst/>
        </a:prstGeom>
      </dgm:spPr>
    </dgm:pt>
    <dgm:pt modelId="{E136095A-1E5F-41C5-BC63-76718AD9C549}" type="pres">
      <dgm:prSet presAssocID="{34C0B2F1-336E-4ACD-AABC-9AD647F847E8}" presName="parTxOnlySpace" presStyleCnt="0"/>
      <dgm:spPr/>
    </dgm:pt>
    <dgm:pt modelId="{026EE8A7-2BE4-4F8B-BC25-EA55C2EDA0B5}" type="pres">
      <dgm:prSet presAssocID="{6237E76F-0726-45DB-A1BC-54F874E3CB5B}" presName="parTxOnly" presStyleLbl="node1" presStyleIdx="1" presStyleCnt="3" custScaleX="29360" custScaleY="35197" custLinFactNeighborX="-10302">
        <dgm:presLayoutVars>
          <dgm:chMax val="0"/>
          <dgm:chPref val="0"/>
          <dgm:bulletEnabled val="1"/>
        </dgm:presLayoutVars>
      </dgm:prSet>
      <dgm:spPr>
        <a:prstGeom prst="homePlate">
          <a:avLst/>
        </a:prstGeom>
      </dgm:spPr>
    </dgm:pt>
    <dgm:pt modelId="{52DE5798-E9A4-4079-A8C6-7D232D27F174}" type="pres">
      <dgm:prSet presAssocID="{8561F10C-B2F1-472D-8661-D0783B732EFA}" presName="parTxOnlySpace" presStyleCnt="0"/>
      <dgm:spPr/>
    </dgm:pt>
    <dgm:pt modelId="{F51D2992-3D45-48FD-B41A-02E7BB364D9E}" type="pres">
      <dgm:prSet presAssocID="{F226B831-1835-47EF-A1C0-6657594EB00A}" presName="parTxOnly" presStyleLbl="node1" presStyleIdx="2" presStyleCnt="3" custScaleX="29360" custScaleY="35197" custLinFactX="6654" custLinFactNeighborX="100000">
        <dgm:presLayoutVars>
          <dgm:chMax val="0"/>
          <dgm:chPref val="0"/>
          <dgm:bulletEnabled val="1"/>
        </dgm:presLayoutVars>
      </dgm:prSet>
      <dgm:spPr>
        <a:prstGeom prst="homePlate">
          <a:avLst/>
        </a:prstGeom>
      </dgm:spPr>
    </dgm:pt>
  </dgm:ptLst>
  <dgm:cxnLst>
    <dgm:cxn modelId="{7E170104-289F-486E-A20D-01DF6F70C5BB}" type="presOf" srcId="{6237E76F-0726-45DB-A1BC-54F874E3CB5B}" destId="{026EE8A7-2BE4-4F8B-BC25-EA55C2EDA0B5}" srcOrd="0" destOrd="0" presId="urn:microsoft.com/office/officeart/2005/8/layout/chevron1"/>
    <dgm:cxn modelId="{0F0C0310-6A69-4671-B848-EF01A7F252A8}" type="presOf" srcId="{85AD6050-ED1D-476B-ABDB-ECB696F64E2B}" destId="{C58955DB-FBC1-491A-AC89-D3F23D008F24}" srcOrd="0" destOrd="0" presId="urn:microsoft.com/office/officeart/2005/8/layout/chevron1"/>
    <dgm:cxn modelId="{4FD25C8C-24F1-4AF2-B731-9A9F355427C5}" type="presOf" srcId="{5AA77DAF-41C8-467E-A9C3-49CF7BB0406B}" destId="{6CB52063-1DEA-4315-9E11-DC30931C2F6A}" srcOrd="0" destOrd="0" presId="urn:microsoft.com/office/officeart/2005/8/layout/chevron1"/>
    <dgm:cxn modelId="{607E15A4-1A0A-4E29-8C4C-A396E17C2976}" type="presOf" srcId="{F226B831-1835-47EF-A1C0-6657594EB00A}" destId="{F51D2992-3D45-48FD-B41A-02E7BB364D9E}" srcOrd="0" destOrd="0" presId="urn:microsoft.com/office/officeart/2005/8/layout/chevron1"/>
    <dgm:cxn modelId="{8BFDD1CF-1D56-4C9F-B772-3892BE33CD0C}" srcId="{85AD6050-ED1D-476B-ABDB-ECB696F64E2B}" destId="{5AA77DAF-41C8-467E-A9C3-49CF7BB0406B}" srcOrd="0" destOrd="0" parTransId="{0BA798C8-FCFD-4A2A-9596-EFFC73F5BDC1}" sibTransId="{34C0B2F1-336E-4ACD-AABC-9AD647F847E8}"/>
    <dgm:cxn modelId="{7675C5D0-5758-430A-B8E0-DDF72EC97B65}" srcId="{85AD6050-ED1D-476B-ABDB-ECB696F64E2B}" destId="{F226B831-1835-47EF-A1C0-6657594EB00A}" srcOrd="2" destOrd="0" parTransId="{F9ABF03C-0DA6-4B02-88AF-591FF96E24EE}" sibTransId="{31E71383-33AF-415B-BBF7-4CF3B8AB9453}"/>
    <dgm:cxn modelId="{65E24BD1-46BB-45C2-BC3F-A2032C7051CE}" srcId="{85AD6050-ED1D-476B-ABDB-ECB696F64E2B}" destId="{6237E76F-0726-45DB-A1BC-54F874E3CB5B}" srcOrd="1" destOrd="0" parTransId="{FD21EF1D-4356-4820-9268-3BAC66B6C875}" sibTransId="{8561F10C-B2F1-472D-8661-D0783B732EFA}"/>
    <dgm:cxn modelId="{A767F2B6-4E6A-4A43-92A9-0043A1E5CA5D}" type="presParOf" srcId="{C58955DB-FBC1-491A-AC89-D3F23D008F24}" destId="{6CB52063-1DEA-4315-9E11-DC30931C2F6A}" srcOrd="0" destOrd="0" presId="urn:microsoft.com/office/officeart/2005/8/layout/chevron1"/>
    <dgm:cxn modelId="{C46EA62C-698C-4BFE-A7EF-32FAEEEB00B8}" type="presParOf" srcId="{C58955DB-FBC1-491A-AC89-D3F23D008F24}" destId="{E136095A-1E5F-41C5-BC63-76718AD9C549}" srcOrd="1" destOrd="0" presId="urn:microsoft.com/office/officeart/2005/8/layout/chevron1"/>
    <dgm:cxn modelId="{7AED98F6-921A-4655-B744-7CFF6A8E67D9}" type="presParOf" srcId="{C58955DB-FBC1-491A-AC89-D3F23D008F24}" destId="{026EE8A7-2BE4-4F8B-BC25-EA55C2EDA0B5}" srcOrd="2" destOrd="0" presId="urn:microsoft.com/office/officeart/2005/8/layout/chevron1"/>
    <dgm:cxn modelId="{BBB01E10-A72F-45A2-B33C-C2BA2C172FFF}" type="presParOf" srcId="{C58955DB-FBC1-491A-AC89-D3F23D008F24}" destId="{52DE5798-E9A4-4079-A8C6-7D232D27F174}" srcOrd="3" destOrd="0" presId="urn:microsoft.com/office/officeart/2005/8/layout/chevron1"/>
    <dgm:cxn modelId="{DDEE8A1E-7A9B-499E-991B-2969434A142B}" type="presParOf" srcId="{C58955DB-FBC1-491A-AC89-D3F23D008F24}" destId="{F51D2992-3D45-48FD-B41A-02E7BB364D9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2063-1DEA-4315-9E11-DC30931C2F6A}">
      <dsp:nvSpPr>
        <dsp:cNvPr id="0" name=""/>
        <dsp:cNvSpPr/>
      </dsp:nvSpPr>
      <dsp:spPr>
        <a:xfrm>
          <a:off x="0"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1: </a:t>
          </a:r>
          <a:br>
            <a:rPr lang="en-AU" sz="1200" kern="1200">
              <a:latin typeface="+mj-lt"/>
            </a:rPr>
          </a:br>
          <a:r>
            <a:rPr lang="en-AU" sz="1200" kern="1200">
              <a:latin typeface="+mj-lt"/>
            </a:rPr>
            <a:t>Harms</a:t>
          </a:r>
        </a:p>
      </dsp:txBody>
      <dsp:txXfrm>
        <a:off x="0" y="0"/>
        <a:ext cx="1466865" cy="647700"/>
      </dsp:txXfrm>
    </dsp:sp>
    <dsp:sp modelId="{026EE8A7-2BE4-4F8B-BC25-EA55C2EDA0B5}">
      <dsp:nvSpPr>
        <dsp:cNvPr id="0" name=""/>
        <dsp:cNvSpPr/>
      </dsp:nvSpPr>
      <dsp:spPr>
        <a:xfrm>
          <a:off x="1904990"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2: Characteristics</a:t>
          </a:r>
        </a:p>
      </dsp:txBody>
      <dsp:txXfrm>
        <a:off x="1904990" y="0"/>
        <a:ext cx="1466865" cy="647700"/>
      </dsp:txXfrm>
    </dsp:sp>
    <dsp:sp modelId="{F51D2992-3D45-48FD-B41A-02E7BB364D9E}">
      <dsp:nvSpPr>
        <dsp:cNvPr id="0" name=""/>
        <dsp:cNvSpPr/>
      </dsp:nvSpPr>
      <dsp:spPr>
        <a:xfrm>
          <a:off x="3924284"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3: Appropriateness</a:t>
          </a:r>
        </a:p>
      </dsp:txBody>
      <dsp:txXfrm>
        <a:off x="3924284" y="0"/>
        <a:ext cx="1466865" cy="647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2063-1DEA-4315-9E11-DC30931C2F6A}">
      <dsp:nvSpPr>
        <dsp:cNvPr id="0" name=""/>
        <dsp:cNvSpPr/>
      </dsp:nvSpPr>
      <dsp:spPr>
        <a:xfrm>
          <a:off x="0"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1: </a:t>
          </a:r>
          <a:br>
            <a:rPr lang="en-AU" sz="1200" kern="1200">
              <a:latin typeface="+mj-lt"/>
            </a:rPr>
          </a:br>
          <a:r>
            <a:rPr lang="en-AU" sz="1200" kern="1200">
              <a:latin typeface="+mj-lt"/>
            </a:rPr>
            <a:t>Legislation</a:t>
          </a:r>
        </a:p>
      </dsp:txBody>
      <dsp:txXfrm>
        <a:off x="0" y="0"/>
        <a:ext cx="1466865" cy="647700"/>
      </dsp:txXfrm>
    </dsp:sp>
    <dsp:sp modelId="{026EE8A7-2BE4-4F8B-BC25-EA55C2EDA0B5}">
      <dsp:nvSpPr>
        <dsp:cNvPr id="0" name=""/>
        <dsp:cNvSpPr/>
      </dsp:nvSpPr>
      <dsp:spPr>
        <a:xfrm>
          <a:off x="1904990"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2: </a:t>
          </a:r>
          <a:br>
            <a:rPr lang="en-AU" sz="1200" kern="1200">
              <a:latin typeface="+mj-lt"/>
            </a:rPr>
          </a:br>
          <a:r>
            <a:rPr lang="en-AU" sz="1200" kern="1200">
              <a:latin typeface="+mj-lt"/>
            </a:rPr>
            <a:t>Build</a:t>
          </a:r>
        </a:p>
      </dsp:txBody>
      <dsp:txXfrm>
        <a:off x="1904990" y="0"/>
        <a:ext cx="1466865" cy="647700"/>
      </dsp:txXfrm>
    </dsp:sp>
    <dsp:sp modelId="{F51D2992-3D45-48FD-B41A-02E7BB364D9E}">
      <dsp:nvSpPr>
        <dsp:cNvPr id="0" name=""/>
        <dsp:cNvSpPr/>
      </dsp:nvSpPr>
      <dsp:spPr>
        <a:xfrm>
          <a:off x="3924284"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3: </a:t>
          </a:r>
          <a:br>
            <a:rPr lang="en-AU" sz="1200" kern="1200">
              <a:latin typeface="+mj-lt"/>
            </a:rPr>
          </a:br>
          <a:r>
            <a:rPr lang="en-AU" sz="1200" kern="1200">
              <a:latin typeface="+mj-lt"/>
            </a:rPr>
            <a:t>Evidence</a:t>
          </a:r>
        </a:p>
      </dsp:txBody>
      <dsp:txXfrm>
        <a:off x="3924284" y="0"/>
        <a:ext cx="1466865" cy="6477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2023B-86EF-4B29-96B4-6EA7660B18C9}" type="datetimeFigureOut">
              <a:rPr lang="en-AU" smtClean="0"/>
              <a:t>10/12/2025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4F62C-A7F0-49BC-8F53-F6CDD44A29D9}" type="slidenum">
              <a:rPr lang="en-AU" smtClean="0"/>
              <a:t>‹#›</a:t>
            </a:fld>
            <a:endParaRPr lang="en-AU"/>
          </a:p>
        </p:txBody>
      </p:sp>
    </p:spTree>
    <p:extLst>
      <p:ext uri="{BB962C8B-B14F-4D97-AF65-F5344CB8AC3E}">
        <p14:creationId xmlns:p14="http://schemas.microsoft.com/office/powerpoint/2010/main" val="2322881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93852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974564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789297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12</a:t>
            </a:fld>
            <a:endParaRPr lang="en-AU"/>
          </a:p>
        </p:txBody>
      </p:sp>
    </p:spTree>
    <p:extLst>
      <p:ext uri="{BB962C8B-B14F-4D97-AF65-F5344CB8AC3E}">
        <p14:creationId xmlns:p14="http://schemas.microsoft.com/office/powerpoint/2010/main" val="356763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292914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59086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81303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205799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132855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4122416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079560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3421240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3047997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874D38-DBA6-43F8-9733-B37B6B159FBA}"/>
              </a:ext>
            </a:extLst>
          </p:cNvPr>
          <p:cNvGrpSpPr/>
          <p:nvPr userDrawn="1"/>
        </p:nvGrpSpPr>
        <p:grpSpPr>
          <a:xfrm>
            <a:off x="0" y="-4136"/>
            <a:ext cx="12191202" cy="6867016"/>
            <a:chOff x="0" y="-4136"/>
            <a:chExt cx="12191202" cy="6867016"/>
          </a:xfrm>
        </p:grpSpPr>
        <p:pic>
          <p:nvPicPr>
            <p:cNvPr id="23" name="Graphic 22">
              <a:extLst>
                <a:ext uri="{FF2B5EF4-FFF2-40B4-BE49-F238E27FC236}">
                  <a16:creationId xmlns:a16="http://schemas.microsoft.com/office/drawing/2014/main" id="{B6194598-5CAF-4BE1-91F1-9CA866B22B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3574" y="-4136"/>
              <a:ext cx="4607628" cy="6867016"/>
            </a:xfrm>
            <a:prstGeom prst="rect">
              <a:avLst/>
            </a:prstGeom>
          </p:spPr>
        </p:pic>
        <p:grpSp>
          <p:nvGrpSpPr>
            <p:cNvPr id="15" name="Graphic 13">
              <a:extLst>
                <a:ext uri="{FF2B5EF4-FFF2-40B4-BE49-F238E27FC236}">
                  <a16:creationId xmlns:a16="http://schemas.microsoft.com/office/drawing/2014/main" id="{BE037D89-3333-4CE4-8230-C343DA0CDD9B}"/>
                </a:ext>
              </a:extLst>
            </p:cNvPr>
            <p:cNvGrpSpPr/>
            <p:nvPr/>
          </p:nvGrpSpPr>
          <p:grpSpPr>
            <a:xfrm>
              <a:off x="0" y="-4136"/>
              <a:ext cx="9672701" cy="6867016"/>
              <a:chOff x="0" y="0"/>
              <a:chExt cx="9672701" cy="6867016"/>
            </a:xfrm>
          </p:grpSpPr>
          <p:sp>
            <p:nvSpPr>
              <p:cNvPr id="17" name="Freeform: Shape 16">
                <a:extLst>
                  <a:ext uri="{FF2B5EF4-FFF2-40B4-BE49-F238E27FC236}">
                    <a16:creationId xmlns:a16="http://schemas.microsoft.com/office/drawing/2014/main" id="{D57A52D7-C745-4577-8BEC-428A901D8EF5}"/>
                  </a:ext>
                </a:extLst>
              </p:cNvPr>
              <p:cNvSpPr/>
              <p:nvPr/>
            </p:nvSpPr>
            <p:spPr>
              <a:xfrm>
                <a:off x="0" y="0"/>
                <a:ext cx="8742044" cy="3599941"/>
              </a:xfrm>
              <a:custGeom>
                <a:avLst/>
                <a:gdLst>
                  <a:gd name="connsiteX0" fmla="*/ 0 w 8742044"/>
                  <a:gd name="connsiteY0" fmla="*/ 3599942 h 3599941"/>
                  <a:gd name="connsiteX1" fmla="*/ 7040245 w 8742044"/>
                  <a:gd name="connsiteY1" fmla="*/ 3599942 h 3599941"/>
                  <a:gd name="connsiteX2" fmla="*/ 8742045 w 8742044"/>
                  <a:gd name="connsiteY2" fmla="*/ 0 h 3599941"/>
                  <a:gd name="connsiteX3" fmla="*/ 0 w 8742044"/>
                  <a:gd name="connsiteY3" fmla="*/ 0 h 3599941"/>
                  <a:gd name="connsiteX4" fmla="*/ 0 w 8742044"/>
                  <a:gd name="connsiteY4" fmla="*/ 3599942 h 359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044" h="3599941">
                    <a:moveTo>
                      <a:pt x="0" y="3599942"/>
                    </a:moveTo>
                    <a:lnTo>
                      <a:pt x="7040245" y="3599942"/>
                    </a:lnTo>
                    <a:lnTo>
                      <a:pt x="8742045" y="0"/>
                    </a:lnTo>
                    <a:lnTo>
                      <a:pt x="0" y="0"/>
                    </a:lnTo>
                    <a:lnTo>
                      <a:pt x="0" y="3599942"/>
                    </a:lnTo>
                  </a:path>
                </a:pathLst>
              </a:custGeom>
              <a:solidFill>
                <a:schemeClr val="tx1"/>
              </a:solidFill>
              <a:ln w="12700" cap="flat">
                <a:noFill/>
                <a:prstDash val="solid"/>
                <a:miter/>
              </a:ln>
            </p:spPr>
            <p:txBody>
              <a:bodyPr lIns="90000" tIns="0" bIns="0" rtlCol="0" anchor="t" anchorCtr="0"/>
              <a:lstStyle/>
              <a:p>
                <a:endParaRPr lang="en-AU"/>
              </a:p>
            </p:txBody>
          </p:sp>
          <p:sp>
            <p:nvSpPr>
              <p:cNvPr id="18" name="Freeform: Shape 17">
                <a:extLst>
                  <a:ext uri="{FF2B5EF4-FFF2-40B4-BE49-F238E27FC236}">
                    <a16:creationId xmlns:a16="http://schemas.microsoft.com/office/drawing/2014/main" id="{72E88E30-3F66-46B0-904A-A5930D02B33E}"/>
                  </a:ext>
                </a:extLst>
              </p:cNvPr>
              <p:cNvSpPr/>
              <p:nvPr/>
            </p:nvSpPr>
            <p:spPr>
              <a:xfrm>
                <a:off x="0" y="1673986"/>
                <a:ext cx="9672701" cy="5193030"/>
              </a:xfrm>
              <a:custGeom>
                <a:avLst/>
                <a:gdLst>
                  <a:gd name="connsiteX0" fmla="*/ 9672701 w 9672701"/>
                  <a:gd name="connsiteY0" fmla="*/ 5193031 h 5193030"/>
                  <a:gd name="connsiteX1" fmla="*/ 0 w 9672701"/>
                  <a:gd name="connsiteY1" fmla="*/ 5193031 h 5193030"/>
                  <a:gd name="connsiteX2" fmla="*/ 0 w 9672701"/>
                  <a:gd name="connsiteY2" fmla="*/ 0 h 5193030"/>
                  <a:gd name="connsiteX3" fmla="*/ 0 w 9672701"/>
                  <a:gd name="connsiteY3" fmla="*/ 1925955 h 5193030"/>
                  <a:gd name="connsiteX4" fmla="*/ 7040245 w 9672701"/>
                  <a:gd name="connsiteY4" fmla="*/ 1925955 h 5193030"/>
                  <a:gd name="connsiteX5" fmla="*/ 7584313 w 9672701"/>
                  <a:gd name="connsiteY5" fmla="*/ 775081 h 5193030"/>
                  <a:gd name="connsiteX6" fmla="*/ 9672701 w 9672701"/>
                  <a:gd name="connsiteY6" fmla="*/ 5193031 h 519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2701" h="5193030">
                    <a:moveTo>
                      <a:pt x="9672701" y="5193031"/>
                    </a:moveTo>
                    <a:lnTo>
                      <a:pt x="0" y="5193031"/>
                    </a:lnTo>
                    <a:lnTo>
                      <a:pt x="0" y="0"/>
                    </a:lnTo>
                    <a:lnTo>
                      <a:pt x="0" y="1925955"/>
                    </a:lnTo>
                    <a:lnTo>
                      <a:pt x="7040245" y="1925955"/>
                    </a:lnTo>
                    <a:lnTo>
                      <a:pt x="7584313" y="775081"/>
                    </a:lnTo>
                    <a:lnTo>
                      <a:pt x="9672701" y="5193031"/>
                    </a:lnTo>
                  </a:path>
                </a:pathLst>
              </a:custGeom>
              <a:solidFill>
                <a:schemeClr val="accent2"/>
              </a:solidFill>
              <a:ln w="12700" cap="flat">
                <a:noFill/>
                <a:prstDash val="solid"/>
                <a:miter/>
              </a:ln>
            </p:spPr>
            <p:txBody>
              <a:bodyPr lIns="90000" tIns="0" bIns="0" rtlCol="0" anchor="t" anchorCtr="0"/>
              <a:lstStyle/>
              <a:p>
                <a:endParaRPr lang="en-AU"/>
              </a:p>
            </p:txBody>
          </p:sp>
          <p:sp>
            <p:nvSpPr>
              <p:cNvPr id="19" name="Freeform: Shape 18">
                <a:extLst>
                  <a:ext uri="{FF2B5EF4-FFF2-40B4-BE49-F238E27FC236}">
                    <a16:creationId xmlns:a16="http://schemas.microsoft.com/office/drawing/2014/main" id="{CF7AEDA5-D9FF-482C-8946-D863A452C7B5}"/>
                  </a:ext>
                </a:extLst>
              </p:cNvPr>
              <p:cNvSpPr/>
              <p:nvPr/>
            </p:nvSpPr>
            <p:spPr>
              <a:xfrm>
                <a:off x="0" y="1673986"/>
                <a:ext cx="7584313" cy="1925954"/>
              </a:xfrm>
              <a:custGeom>
                <a:avLst/>
                <a:gdLst>
                  <a:gd name="connsiteX0" fmla="*/ 7040245 w 7584313"/>
                  <a:gd name="connsiteY0" fmla="*/ 1925955 h 1925954"/>
                  <a:gd name="connsiteX1" fmla="*/ 0 w 7584313"/>
                  <a:gd name="connsiteY1" fmla="*/ 1925955 h 1925954"/>
                  <a:gd name="connsiteX2" fmla="*/ 0 w 7584313"/>
                  <a:gd name="connsiteY2" fmla="*/ 0 h 1925954"/>
                  <a:gd name="connsiteX3" fmla="*/ 7218045 w 7584313"/>
                  <a:gd name="connsiteY3" fmla="*/ 0 h 1925954"/>
                  <a:gd name="connsiteX4" fmla="*/ 7584313 w 7584313"/>
                  <a:gd name="connsiteY4" fmla="*/ 775081 h 1925954"/>
                  <a:gd name="connsiteX5" fmla="*/ 7040245 w 7584313"/>
                  <a:gd name="connsiteY5" fmla="*/ 1925955 h 19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313" h="1925954">
                    <a:moveTo>
                      <a:pt x="7040245" y="1925955"/>
                    </a:moveTo>
                    <a:lnTo>
                      <a:pt x="0" y="1925955"/>
                    </a:lnTo>
                    <a:lnTo>
                      <a:pt x="0" y="0"/>
                    </a:lnTo>
                    <a:lnTo>
                      <a:pt x="7218045" y="0"/>
                    </a:lnTo>
                    <a:lnTo>
                      <a:pt x="7584313" y="775081"/>
                    </a:lnTo>
                    <a:lnTo>
                      <a:pt x="7040245" y="1925955"/>
                    </a:lnTo>
                  </a:path>
                </a:pathLst>
              </a:custGeom>
              <a:solidFill>
                <a:srgbClr val="4F5561"/>
              </a:solidFill>
              <a:ln w="12700" cap="flat">
                <a:noFill/>
                <a:prstDash val="solid"/>
                <a:miter/>
              </a:ln>
            </p:spPr>
            <p:txBody>
              <a:bodyPr lIns="90000" tIns="0" bIns="0" rtlCol="0" anchor="t" anchorCtr="0"/>
              <a:lstStyle/>
              <a:p>
                <a:endParaRPr lang="en-AU"/>
              </a:p>
            </p:txBody>
          </p:sp>
          <p:sp>
            <p:nvSpPr>
              <p:cNvPr id="20" name="Freeform: Shape 19">
                <a:extLst>
                  <a:ext uri="{FF2B5EF4-FFF2-40B4-BE49-F238E27FC236}">
                    <a16:creationId xmlns:a16="http://schemas.microsoft.com/office/drawing/2014/main" id="{673BB894-AFB6-4D6E-95F9-DF236DFFC520}"/>
                  </a:ext>
                </a:extLst>
              </p:cNvPr>
              <p:cNvSpPr/>
              <p:nvPr/>
            </p:nvSpPr>
            <p:spPr>
              <a:xfrm>
                <a:off x="0" y="819022"/>
                <a:ext cx="7584567" cy="5517006"/>
              </a:xfrm>
              <a:custGeom>
                <a:avLst/>
                <a:gdLst>
                  <a:gd name="connsiteX0" fmla="*/ 7584568 w 7584567"/>
                  <a:gd name="connsiteY0" fmla="*/ 5517007 h 5517006"/>
                  <a:gd name="connsiteX1" fmla="*/ 7584568 w 7584567"/>
                  <a:gd name="connsiteY1" fmla="*/ 0 h 5517006"/>
                  <a:gd name="connsiteX2" fmla="*/ 0 w 7584567"/>
                  <a:gd name="connsiteY2" fmla="*/ 0 h 5517006"/>
                  <a:gd name="connsiteX3" fmla="*/ 0 w 7584567"/>
                  <a:gd name="connsiteY3" fmla="*/ 3030728 h 5517006"/>
                  <a:gd name="connsiteX4" fmla="*/ 1175258 w 7584567"/>
                  <a:gd name="connsiteY4" fmla="*/ 5517007 h 5517006"/>
                  <a:gd name="connsiteX5" fmla="*/ 7584568 w 7584567"/>
                  <a:gd name="connsiteY5" fmla="*/ 5517007 h 551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567" h="5517006">
                    <a:moveTo>
                      <a:pt x="7584568" y="5517007"/>
                    </a:moveTo>
                    <a:lnTo>
                      <a:pt x="7584568" y="0"/>
                    </a:lnTo>
                    <a:lnTo>
                      <a:pt x="0" y="0"/>
                    </a:lnTo>
                    <a:lnTo>
                      <a:pt x="0" y="3030728"/>
                    </a:lnTo>
                    <a:lnTo>
                      <a:pt x="1175258" y="5517007"/>
                    </a:lnTo>
                    <a:lnTo>
                      <a:pt x="7584568" y="5517007"/>
                    </a:lnTo>
                    <a:close/>
                  </a:path>
                </a:pathLst>
              </a:custGeom>
              <a:solidFill>
                <a:schemeClr val="bg1"/>
              </a:solidFill>
              <a:ln w="12700" cap="flat">
                <a:noFill/>
                <a:prstDash val="solid"/>
                <a:miter/>
              </a:ln>
            </p:spPr>
            <p:txBody>
              <a:bodyPr lIns="90000" tIns="0" bIns="0" rtlCol="0" anchor="t" anchorCtr="0"/>
              <a:lstStyle/>
              <a:p>
                <a:endParaRPr lang="en-AU"/>
              </a:p>
            </p:txBody>
          </p:sp>
        </p:grpSp>
      </p:grpSp>
      <p:sp>
        <p:nvSpPr>
          <p:cNvPr id="2" name="Title 1">
            <a:extLst>
              <a:ext uri="{FF2B5EF4-FFF2-40B4-BE49-F238E27FC236}">
                <a16:creationId xmlns:a16="http://schemas.microsoft.com/office/drawing/2014/main" id="{6270A466-1F91-4B26-A807-CCFAAB29578E}"/>
              </a:ext>
            </a:extLst>
          </p:cNvPr>
          <p:cNvSpPr>
            <a:spLocks noGrp="1"/>
          </p:cNvSpPr>
          <p:nvPr>
            <p:ph type="ctrTitle" hasCustomPrompt="1"/>
          </p:nvPr>
        </p:nvSpPr>
        <p:spPr>
          <a:xfrm>
            <a:off x="1504950" y="3450210"/>
            <a:ext cx="5819480" cy="1170873"/>
          </a:xfrm>
          <a:prstGeom prst="rect">
            <a:avLst/>
          </a:prstGeom>
        </p:spPr>
        <p:txBody>
          <a:bodyPr anchor="b">
            <a:noAutofit/>
          </a:bodyPr>
          <a:lstStyle>
            <a:lvl1pPr algn="r">
              <a:lnSpc>
                <a:spcPct val="80000"/>
              </a:lnSpc>
              <a:defRPr sz="3600" b="0"/>
            </a:lvl1pPr>
          </a:lstStyle>
          <a:p>
            <a:r>
              <a:rPr lang="en-AU"/>
              <a:t>Title of presentation (use two lines max)</a:t>
            </a:r>
          </a:p>
        </p:txBody>
      </p:sp>
      <p:sp>
        <p:nvSpPr>
          <p:cNvPr id="3" name="Subtitle 2">
            <a:extLst>
              <a:ext uri="{FF2B5EF4-FFF2-40B4-BE49-F238E27FC236}">
                <a16:creationId xmlns:a16="http://schemas.microsoft.com/office/drawing/2014/main" id="{51C60A82-7491-4BCE-B7C9-7F229FF10CBF}"/>
              </a:ext>
            </a:extLst>
          </p:cNvPr>
          <p:cNvSpPr>
            <a:spLocks noGrp="1"/>
          </p:cNvSpPr>
          <p:nvPr>
            <p:ph type="subTitle" idx="1" hasCustomPrompt="1"/>
          </p:nvPr>
        </p:nvSpPr>
        <p:spPr>
          <a:xfrm>
            <a:off x="1487489" y="4973937"/>
            <a:ext cx="5836942" cy="1256153"/>
          </a:xfrm>
        </p:spPr>
        <p:txBody>
          <a:bodyPr/>
          <a:lstStyle>
            <a:lvl1pPr marL="0" indent="0" algn="r">
              <a:spcBef>
                <a:spcPts val="3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Subtitle (three lines max)</a:t>
            </a:r>
          </a:p>
        </p:txBody>
      </p:sp>
      <p:cxnSp>
        <p:nvCxnSpPr>
          <p:cNvPr id="16" name="Straight Connector 15">
            <a:extLst>
              <a:ext uri="{FF2B5EF4-FFF2-40B4-BE49-F238E27FC236}">
                <a16:creationId xmlns:a16="http://schemas.microsoft.com/office/drawing/2014/main" id="{B35DD447-65A0-4318-8407-02C927BEC5B2}"/>
              </a:ext>
            </a:extLst>
          </p:cNvPr>
          <p:cNvCxnSpPr/>
          <p:nvPr userDrawn="1"/>
        </p:nvCxnSpPr>
        <p:spPr>
          <a:xfrm>
            <a:off x="5926138" y="476250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4F16A128-7BA5-44BB-A610-D2E53ABD74C0}"/>
              </a:ext>
            </a:extLst>
          </p:cNvPr>
          <p:cNvSpPr>
            <a:spLocks noGrp="1"/>
          </p:cNvSpPr>
          <p:nvPr>
            <p:ph type="body" sz="quarter" idx="13" hasCustomPrompt="1"/>
          </p:nvPr>
        </p:nvSpPr>
        <p:spPr>
          <a:xfrm>
            <a:off x="1487488" y="1382998"/>
            <a:ext cx="5836943" cy="458619"/>
          </a:xfrm>
        </p:spPr>
        <p:txBody>
          <a:bodyPr tIns="0" bIns="0" anchor="b" anchorCtr="0"/>
          <a:lstStyle>
            <a:lvl1pPr marL="0" indent="0" algn="r">
              <a:spcBef>
                <a:spcPts val="0"/>
              </a:spcBef>
              <a:buNone/>
              <a:defRPr sz="2500" cap="all" baseline="0">
                <a:latin typeface="+mj-lt"/>
              </a:defRPr>
            </a:lvl1pPr>
            <a:lvl2pPr marL="0" indent="0" algn="r">
              <a:spcBef>
                <a:spcPts val="0"/>
              </a:spcBef>
              <a:buNone/>
              <a:defRPr sz="2400"/>
            </a:lvl2pPr>
          </a:lstStyle>
          <a:p>
            <a:r>
              <a:rPr lang="en-AU"/>
              <a:t>Date of presentation</a:t>
            </a:r>
          </a:p>
        </p:txBody>
      </p:sp>
      <p:pic>
        <p:nvPicPr>
          <p:cNvPr id="14" name="Picture 13">
            <a:extLst>
              <a:ext uri="{FF2B5EF4-FFF2-40B4-BE49-F238E27FC236}">
                <a16:creationId xmlns:a16="http://schemas.microsoft.com/office/drawing/2014/main" id="{0794052E-1EFD-44CF-838D-F2B29FDD5D7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083769" y="5614187"/>
            <a:ext cx="2403381" cy="715409"/>
          </a:xfrm>
          <a:prstGeom prst="rect">
            <a:avLst/>
          </a:prstGeom>
        </p:spPr>
      </p:pic>
      <p:sp>
        <p:nvSpPr>
          <p:cNvPr id="5" name="Text Placeholder 4">
            <a:extLst>
              <a:ext uri="{FF2B5EF4-FFF2-40B4-BE49-F238E27FC236}">
                <a16:creationId xmlns:a16="http://schemas.microsoft.com/office/drawing/2014/main" id="{4D6C8AB3-F241-43A4-B3C7-C7BBA4C1CC4E}"/>
              </a:ext>
            </a:extLst>
          </p:cNvPr>
          <p:cNvSpPr>
            <a:spLocks noGrp="1"/>
          </p:cNvSpPr>
          <p:nvPr>
            <p:ph type="body" sz="quarter" idx="14" hasCustomPrompt="1"/>
          </p:nvPr>
        </p:nvSpPr>
        <p:spPr>
          <a:xfrm>
            <a:off x="1487489" y="1841618"/>
            <a:ext cx="5836942" cy="358047"/>
          </a:xfrm>
        </p:spPr>
        <p:txBody>
          <a:bodyPr tIns="0">
            <a:noAutofit/>
          </a:bodyPr>
          <a:lstStyle>
            <a:lvl1pPr algn="r">
              <a:spcBef>
                <a:spcPts val="0"/>
              </a:spcBef>
              <a:defRPr sz="2400">
                <a:latin typeface="+mn-lt"/>
              </a:defRPr>
            </a:lvl1pPr>
            <a:lvl2pPr marL="0" indent="0" algn="r">
              <a:buNone/>
              <a:defRPr/>
            </a:lvl2pPr>
            <a:lvl3pPr marL="360000" indent="0">
              <a:buNone/>
              <a:defRPr/>
            </a:lvl3pPr>
          </a:lstStyle>
          <a:p>
            <a:pPr lvl="0"/>
            <a:r>
              <a:rPr lang="en-AU"/>
              <a:t>Speaker name | Title</a:t>
            </a:r>
          </a:p>
        </p:txBody>
      </p:sp>
    </p:spTree>
    <p:extLst>
      <p:ext uri="{BB962C8B-B14F-4D97-AF65-F5344CB8AC3E}">
        <p14:creationId xmlns:p14="http://schemas.microsoft.com/office/powerpoint/2010/main" val="336399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userDrawn="1"/>
        </p:nvGrpSpPr>
        <p:grpSpPr>
          <a:xfrm>
            <a:off x="-9426" y="-526"/>
            <a:ext cx="12232735"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sz="1500"/>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sz="1500"/>
            </a:p>
          </p:txBody>
        </p:sp>
      </p:gr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0D3905-A0A0-4F25-9265-A5E96714FF61}"/>
              </a:ext>
            </a:extLst>
          </p:cNvPr>
          <p:cNvSpPr txBox="1"/>
          <p:nvPr userDrawn="1"/>
        </p:nvSpPr>
        <p:spPr>
          <a:xfrm>
            <a:off x="619909" y="3732364"/>
            <a:ext cx="8033896" cy="2631490"/>
          </a:xfrm>
          <a:prstGeom prst="rect">
            <a:avLst/>
          </a:prstGeom>
          <a:noFill/>
        </p:spPr>
        <p:txBody>
          <a:bodyPr wrap="square" rtlCol="0">
            <a:spAutoFit/>
          </a:bodyPr>
          <a:lstStyle/>
          <a:p>
            <a:pPr lvl="0"/>
            <a:r>
              <a:rPr lang="en-AU" sz="1500">
                <a:solidFill>
                  <a:schemeClr val="bg1"/>
                </a:solidFill>
              </a:rPr>
              <a:t>© State of Victoria 2024</a:t>
            </a:r>
          </a:p>
          <a:p>
            <a:pPr lvl="0"/>
            <a:r>
              <a:rPr lang="en-AU" sz="1500">
                <a:solidFill>
                  <a:schemeClr val="bg1"/>
                </a:solidFill>
              </a:rPr>
              <a:t> </a:t>
            </a:r>
          </a:p>
          <a:p>
            <a:pPr lvl="0"/>
            <a:endParaRPr lang="en-AU" sz="1500">
              <a:solidFill>
                <a:schemeClr val="bg1"/>
              </a:solidFill>
            </a:endParaRPr>
          </a:p>
          <a:p>
            <a:pPr lvl="0"/>
            <a:endParaRPr lang="en-AU" sz="1500">
              <a:solidFill>
                <a:schemeClr val="bg1"/>
              </a:solidFill>
            </a:endParaRPr>
          </a:p>
          <a:p>
            <a:pPr lvl="0"/>
            <a:r>
              <a:rPr lang="en-AU" sz="1500">
                <a:solidFill>
                  <a:schemeClr val="bg1"/>
                </a:solidFill>
              </a:rPr>
              <a:t>You are free to re-use this work under a Creative Commons Attribution 4.0 licence, provided you credit the State of Victoria (Department of Treasury and Finance) </a:t>
            </a:r>
            <a:br>
              <a:rPr lang="en-AU" sz="1500">
                <a:solidFill>
                  <a:schemeClr val="bg1"/>
                </a:solidFill>
              </a:rPr>
            </a:br>
            <a:r>
              <a:rPr lang="en-AU" sz="1500">
                <a:solidFill>
                  <a:schemeClr val="bg1"/>
                </a:solidFill>
              </a:rPr>
              <a:t>as author, indicate if changes were made and comply with the other licence terms. The licence does not apply to any branding, including Government logos.</a:t>
            </a:r>
          </a:p>
          <a:p>
            <a:pPr lvl="0"/>
            <a:r>
              <a:rPr lang="en-AU" sz="1500">
                <a:solidFill>
                  <a:schemeClr val="bg1"/>
                </a:solidFill>
              </a:rPr>
              <a:t> </a:t>
            </a:r>
          </a:p>
          <a:p>
            <a:pPr lvl="0"/>
            <a:r>
              <a:rPr lang="en-AU" sz="1500">
                <a:solidFill>
                  <a:schemeClr val="bg1"/>
                </a:solidFill>
              </a:rPr>
              <a:t>Copyright queries may be directed to IPpolicy@dtf.vic.gov.au</a:t>
            </a:r>
          </a:p>
          <a:p>
            <a:endParaRPr lang="en-AU" sz="1500">
              <a:solidFill>
                <a:schemeClr val="bg1"/>
              </a:solidFill>
            </a:endParaRPr>
          </a:p>
        </p:txBody>
      </p: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a:solidFill>
                  <a:schemeClr val="bg1"/>
                </a:solidFill>
                <a:latin typeface="+mj-lt"/>
              </a:rPr>
              <a:t>dtf.vic.gov.au</a:t>
            </a:r>
          </a:p>
        </p:txBody>
      </p:sp>
      <p:pic>
        <p:nvPicPr>
          <p:cNvPr id="5" name="Picture 4" descr="A drawing of a face&#10;&#10;Description automatically generated">
            <a:extLst>
              <a:ext uri="{FF2B5EF4-FFF2-40B4-BE49-F238E27FC236}">
                <a16:creationId xmlns:a16="http://schemas.microsoft.com/office/drawing/2014/main" id="{3C1245B0-ED0E-480E-9D8D-8E3F07DB2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4134500"/>
            <a:ext cx="1314450" cy="459895"/>
          </a:xfrm>
          <a:prstGeom prst="rect">
            <a:avLst/>
          </a:prstGeom>
        </p:spPr>
      </p:pic>
    </p:spTree>
    <p:extLst>
      <p:ext uri="{BB962C8B-B14F-4D97-AF65-F5344CB8AC3E}">
        <p14:creationId xmlns:p14="http://schemas.microsoft.com/office/powerpoint/2010/main" val="190183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695324" y="144000"/>
            <a:ext cx="10450697"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2" name="Content Placeholder 2">
            <a:extLst>
              <a:ext uri="{FF2B5EF4-FFF2-40B4-BE49-F238E27FC236}">
                <a16:creationId xmlns:a16="http://schemas.microsoft.com/office/drawing/2014/main" id="{3AA41F21-5C1D-1105-5B6E-8DAAB14B8908}"/>
              </a:ext>
            </a:extLst>
          </p:cNvPr>
          <p:cNvSpPr>
            <a:spLocks noGrp="1"/>
          </p:cNvSpPr>
          <p:nvPr>
            <p:ph idx="1" hasCustomPrompt="1"/>
          </p:nvPr>
        </p:nvSpPr>
        <p:spPr>
          <a:xfrm>
            <a:off x="704850" y="2168525"/>
            <a:ext cx="10515600" cy="4008437"/>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18014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76BE1D-27EF-3C69-54BD-29DD2F0CE0A0}"/>
              </a:ext>
            </a:extLst>
          </p:cNvPr>
          <p:cNvSpPr/>
          <p:nvPr userDrawn="1"/>
        </p:nvSpPr>
        <p:spPr>
          <a:xfrm>
            <a:off x="1" y="0"/>
            <a:ext cx="6305550" cy="6858000"/>
          </a:xfrm>
          <a:custGeom>
            <a:avLst/>
            <a:gdLst>
              <a:gd name="connsiteX0" fmla="*/ 0 w 6096000"/>
              <a:gd name="connsiteY0" fmla="*/ 0 h 6515100"/>
              <a:gd name="connsiteX1" fmla="*/ 60960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17145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2959523 w 6096000"/>
              <a:gd name="connsiteY1" fmla="*/ 9049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2262 h 6517362"/>
              <a:gd name="connsiteX1" fmla="*/ 2959523 w 6096000"/>
              <a:gd name="connsiteY1" fmla="*/ 0 h 6517362"/>
              <a:gd name="connsiteX2" fmla="*/ 6096000 w 6096000"/>
              <a:gd name="connsiteY2" fmla="*/ 6517362 h 6517362"/>
              <a:gd name="connsiteX3" fmla="*/ 0 w 6096000"/>
              <a:gd name="connsiteY3" fmla="*/ 6517362 h 6517362"/>
              <a:gd name="connsiteX4" fmla="*/ 0 w 6096000"/>
              <a:gd name="connsiteY4" fmla="*/ 2262 h 6517362"/>
              <a:gd name="connsiteX0" fmla="*/ 0 w 6105222"/>
              <a:gd name="connsiteY0" fmla="*/ 2262 h 6517362"/>
              <a:gd name="connsiteX1" fmla="*/ 2959523 w 6105222"/>
              <a:gd name="connsiteY1" fmla="*/ 0 h 6517362"/>
              <a:gd name="connsiteX2" fmla="*/ 6105222 w 6105222"/>
              <a:gd name="connsiteY2" fmla="*/ 6517362 h 6517362"/>
              <a:gd name="connsiteX3" fmla="*/ 0 w 6105222"/>
              <a:gd name="connsiteY3" fmla="*/ 6517362 h 6517362"/>
              <a:gd name="connsiteX4" fmla="*/ 0 w 6105222"/>
              <a:gd name="connsiteY4" fmla="*/ 2262 h 6517362"/>
              <a:gd name="connsiteX0" fmla="*/ 0 w 6105222"/>
              <a:gd name="connsiteY0" fmla="*/ 0 h 6515100"/>
              <a:gd name="connsiteX1" fmla="*/ 2971052 w 6105222"/>
              <a:gd name="connsiteY1" fmla="*/ 0 h 6515100"/>
              <a:gd name="connsiteX2" fmla="*/ 6105222 w 6105222"/>
              <a:gd name="connsiteY2" fmla="*/ 6515100 h 6515100"/>
              <a:gd name="connsiteX3" fmla="*/ 0 w 6105222"/>
              <a:gd name="connsiteY3" fmla="*/ 6515100 h 6515100"/>
              <a:gd name="connsiteX4" fmla="*/ 0 w 6105222"/>
              <a:gd name="connsiteY4" fmla="*/ 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5222" h="6515100">
                <a:moveTo>
                  <a:pt x="0" y="0"/>
                </a:moveTo>
                <a:lnTo>
                  <a:pt x="2971052" y="0"/>
                </a:lnTo>
                <a:lnTo>
                  <a:pt x="6105222" y="6515100"/>
                </a:lnTo>
                <a:lnTo>
                  <a:pt x="0" y="6515100"/>
                </a:lnTo>
                <a:lnTo>
                  <a:pt x="0" y="0"/>
                </a:lnTo>
                <a:close/>
              </a:path>
            </a:pathLst>
          </a:custGeom>
          <a:solidFill>
            <a:srgbClr val="7895A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Shape 10">
            <a:extLst>
              <a:ext uri="{FF2B5EF4-FFF2-40B4-BE49-F238E27FC236}">
                <a16:creationId xmlns:a16="http://schemas.microsoft.com/office/drawing/2014/main" id="{205BAA18-8288-4524-83DB-261EAE38B500}"/>
              </a:ext>
            </a:extLst>
          </p:cNvPr>
          <p:cNvSpPr/>
          <p:nvPr/>
        </p:nvSpPr>
        <p:spPr>
          <a:xfrm>
            <a:off x="3062722" y="0"/>
            <a:ext cx="9159987" cy="6777467"/>
          </a:xfrm>
          <a:custGeom>
            <a:avLst/>
            <a:gdLst>
              <a:gd name="connsiteX0" fmla="*/ 6933343 w 6933342"/>
              <a:gd name="connsiteY0" fmla="*/ 0 h 5129974"/>
              <a:gd name="connsiteX1" fmla="*/ 0 w 6933342"/>
              <a:gd name="connsiteY1" fmla="*/ 0 h 5129974"/>
              <a:gd name="connsiteX2" fmla="*/ 2424970 w 6933342"/>
              <a:gd name="connsiteY2" fmla="*/ 5129975 h 5129974"/>
              <a:gd name="connsiteX3" fmla="*/ 6933343 w 6933342"/>
              <a:gd name="connsiteY3" fmla="*/ 5129975 h 5129974"/>
              <a:gd name="connsiteX4" fmla="*/ 6933343 w 6933342"/>
              <a:gd name="connsiteY4" fmla="*/ 0 h 512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42" h="5129974">
                <a:moveTo>
                  <a:pt x="6933343" y="0"/>
                </a:moveTo>
                <a:lnTo>
                  <a:pt x="0" y="0"/>
                </a:lnTo>
                <a:lnTo>
                  <a:pt x="2424970" y="5129975"/>
                </a:lnTo>
                <a:lnTo>
                  <a:pt x="6933343" y="5129975"/>
                </a:lnTo>
                <a:lnTo>
                  <a:pt x="6933343" y="0"/>
                </a:lnTo>
                <a:close/>
              </a:path>
            </a:pathLst>
          </a:custGeom>
          <a:blipFill>
            <a:blip r:embed="rId2"/>
            <a:stretch>
              <a:fillRect l="-2656" t="-24985" r="-32502" b="-13499"/>
            </a:stretch>
          </a:blipFill>
          <a:ln w="9525" cap="flat">
            <a:noFill/>
            <a:prstDash val="solid"/>
            <a:miter/>
          </a:ln>
        </p:spPr>
        <p:txBody>
          <a:bodyPr rtlCol="0" anchor="ctr"/>
          <a:lstStyle/>
          <a:p>
            <a:endParaRPr lang="en-AU"/>
          </a:p>
        </p:txBody>
      </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a:p>
        </p:txBody>
      </p:sp>
      <p:sp>
        <p:nvSpPr>
          <p:cNvPr id="12" name="Freeform: Shape 11">
            <a:extLst>
              <a:ext uri="{FF2B5EF4-FFF2-40B4-BE49-F238E27FC236}">
                <a16:creationId xmlns:a16="http://schemas.microsoft.com/office/drawing/2014/main" id="{2DDBD81E-20CE-47EF-BBDF-02A066937526}"/>
              </a:ext>
            </a:extLst>
          </p:cNvPr>
          <p:cNvSpPr/>
          <p:nvPr/>
        </p:nvSpPr>
        <p:spPr>
          <a:xfrm>
            <a:off x="-2817" y="4402237"/>
            <a:ext cx="12225528" cy="2469787"/>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4" name="Title 1">
            <a:extLst>
              <a:ext uri="{FF2B5EF4-FFF2-40B4-BE49-F238E27FC236}">
                <a16:creationId xmlns:a16="http://schemas.microsoft.com/office/drawing/2014/main" id="{8B338611-89A5-609E-5215-C5E508946016}"/>
              </a:ext>
            </a:extLst>
          </p:cNvPr>
          <p:cNvSpPr>
            <a:spLocks noGrp="1"/>
          </p:cNvSpPr>
          <p:nvPr>
            <p:ph type="title" hasCustomPrompt="1"/>
          </p:nvPr>
        </p:nvSpPr>
        <p:spPr>
          <a:xfrm>
            <a:off x="606425" y="4273550"/>
            <a:ext cx="4130675" cy="1301750"/>
          </a:xfrm>
        </p:spPr>
        <p:txBody>
          <a:bodyPr/>
          <a:lstStyle>
            <a:lvl1pPr>
              <a:defRPr sz="3200"/>
            </a:lvl1pPr>
          </a:lstStyle>
          <a:p>
            <a:r>
              <a:rPr lang="en-US"/>
              <a:t>Acknowledgement of Country</a:t>
            </a:r>
            <a:endParaRPr lang="en-AU"/>
          </a:p>
        </p:txBody>
      </p:sp>
    </p:spTree>
    <p:extLst>
      <p:ext uri="{BB962C8B-B14F-4D97-AF65-F5344CB8AC3E}">
        <p14:creationId xmlns:p14="http://schemas.microsoft.com/office/powerpoint/2010/main" val="77703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AB7E3C-5F3E-4754-94DE-88FEEF85A2A5}"/>
              </a:ext>
            </a:extLst>
          </p:cNvPr>
          <p:cNvGrpSpPr/>
          <p:nvPr userDrawn="1"/>
        </p:nvGrpSpPr>
        <p:grpSpPr>
          <a:xfrm>
            <a:off x="-13814" y="-18142"/>
            <a:ext cx="12203745" cy="6876309"/>
            <a:chOff x="-13814" y="-18142"/>
            <a:chExt cx="12203745" cy="6876309"/>
          </a:xfrm>
        </p:grpSpPr>
        <p:sp>
          <p:nvSpPr>
            <p:cNvPr id="19" name="Freeform: Shape 18">
              <a:extLst>
                <a:ext uri="{FF2B5EF4-FFF2-40B4-BE49-F238E27FC236}">
                  <a16:creationId xmlns:a16="http://schemas.microsoft.com/office/drawing/2014/main" id="{07CAF55A-02C2-40EE-BF47-7BF2BBE8F1FA}"/>
                </a:ext>
              </a:extLst>
            </p:cNvPr>
            <p:cNvSpPr/>
            <p:nvPr userDrawn="1"/>
          </p:nvSpPr>
          <p:spPr>
            <a:xfrm>
              <a:off x="5134006" y="647798"/>
              <a:ext cx="7055925" cy="5495185"/>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16C8AE6-3EBB-4855-AD29-BF3DFC1F817D}"/>
                </a:ext>
              </a:extLst>
            </p:cNvPr>
            <p:cNvSpPr/>
            <p:nvPr userDrawn="1"/>
          </p:nvSpPr>
          <p:spPr>
            <a:xfrm>
              <a:off x="-13814" y="1561608"/>
              <a:ext cx="6787907" cy="5296559"/>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a:p>
          </p:txBody>
        </p:sp>
        <p:pic>
          <p:nvPicPr>
            <p:cNvPr id="4" name="Graphic 3">
              <a:extLst>
                <a:ext uri="{FF2B5EF4-FFF2-40B4-BE49-F238E27FC236}">
                  <a16:creationId xmlns:a16="http://schemas.microsoft.com/office/drawing/2014/main" id="{5120BE1B-CBA4-4EF7-B249-7361E5A4FF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09" y="-18142"/>
              <a:ext cx="6811200" cy="3456430"/>
            </a:xfrm>
            <a:prstGeom prst="rect">
              <a:avLst/>
            </a:prstGeom>
          </p:spPr>
        </p:pic>
      </p:grpSp>
      <p:sp>
        <p:nvSpPr>
          <p:cNvPr id="17" name="Freeform: Shape 16">
            <a:extLst>
              <a:ext uri="{FF2B5EF4-FFF2-40B4-BE49-F238E27FC236}">
                <a16:creationId xmlns:a16="http://schemas.microsoft.com/office/drawing/2014/main" id="{7D192453-705A-4A8D-8537-9DFCD1EA7449}"/>
              </a:ext>
            </a:extLst>
          </p:cNvPr>
          <p:cNvSpPr/>
          <p:nvPr/>
        </p:nvSpPr>
        <p:spPr>
          <a:xfrm>
            <a:off x="-15240" y="-7143"/>
            <a:ext cx="12194537" cy="6859427"/>
          </a:xfrm>
          <a:custGeom>
            <a:avLst/>
            <a:gdLst>
              <a:gd name="connsiteX0" fmla="*/ 0 w 12194537"/>
              <a:gd name="connsiteY0" fmla="*/ 0 h 6859427"/>
              <a:gd name="connsiteX1" fmla="*/ 12194537 w 12194537"/>
              <a:gd name="connsiteY1" fmla="*/ 0 h 6859427"/>
              <a:gd name="connsiteX2" fmla="*/ 12194537 w 12194537"/>
              <a:gd name="connsiteY2" fmla="*/ 6859428 h 6859427"/>
              <a:gd name="connsiteX3" fmla="*/ 0 w 12194537"/>
              <a:gd name="connsiteY3" fmla="*/ 6859428 h 6859427"/>
            </a:gdLst>
            <a:ahLst/>
            <a:cxnLst>
              <a:cxn ang="0">
                <a:pos x="connsiteX0" y="connsiteY0"/>
              </a:cxn>
              <a:cxn ang="0">
                <a:pos x="connsiteX1" y="connsiteY1"/>
              </a:cxn>
              <a:cxn ang="0">
                <a:pos x="connsiteX2" y="connsiteY2"/>
              </a:cxn>
              <a:cxn ang="0">
                <a:pos x="connsiteX3" y="connsiteY3"/>
              </a:cxn>
            </a:cxnLst>
            <a:rect l="l" t="t" r="r" b="b"/>
            <a:pathLst>
              <a:path w="12194537" h="6859427">
                <a:moveTo>
                  <a:pt x="0" y="0"/>
                </a:moveTo>
                <a:lnTo>
                  <a:pt x="12194537" y="0"/>
                </a:lnTo>
                <a:lnTo>
                  <a:pt x="12194537" y="6859428"/>
                </a:lnTo>
                <a:lnTo>
                  <a:pt x="0" y="6859428"/>
                </a:lnTo>
                <a:close/>
              </a:path>
            </a:pathLst>
          </a:custGeom>
          <a:noFill/>
          <a:ln w="12697"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6A915B94-2FD1-4B40-9CE1-DA7F101C9700}"/>
              </a:ext>
            </a:extLst>
          </p:cNvPr>
          <p:cNvSpPr>
            <a:spLocks noGrp="1"/>
          </p:cNvSpPr>
          <p:nvPr userDrawn="1">
            <p:ph type="title" hasCustomPrompt="1"/>
          </p:nvPr>
        </p:nvSpPr>
        <p:spPr>
          <a:xfrm>
            <a:off x="6881812" y="1709739"/>
            <a:ext cx="4465637" cy="1719262"/>
          </a:xfrm>
          <a:prstGeom prst="rect">
            <a:avLst/>
          </a:prstGeom>
        </p:spPr>
        <p:txBody>
          <a:bodyPr anchor="b">
            <a:noAutofit/>
          </a:bodyPr>
          <a:lstStyle>
            <a:lvl1pPr algn="l">
              <a:defRPr sz="3400"/>
            </a:lvl1pPr>
          </a:lstStyle>
          <a:p>
            <a:r>
              <a:rPr lang="en-US"/>
              <a:t>Section heading</a:t>
            </a:r>
            <a:endParaRPr lang="en-AU"/>
          </a:p>
        </p:txBody>
      </p:sp>
      <p:sp>
        <p:nvSpPr>
          <p:cNvPr id="3" name="Text Placeholder 2">
            <a:extLst>
              <a:ext uri="{FF2B5EF4-FFF2-40B4-BE49-F238E27FC236}">
                <a16:creationId xmlns:a16="http://schemas.microsoft.com/office/drawing/2014/main" id="{91826383-20A6-4F3B-8BB5-C0F533F0B752}"/>
              </a:ext>
            </a:extLst>
          </p:cNvPr>
          <p:cNvSpPr>
            <a:spLocks noGrp="1"/>
          </p:cNvSpPr>
          <p:nvPr userDrawn="1">
            <p:ph type="body" idx="1" hasCustomPrompt="1"/>
          </p:nvPr>
        </p:nvSpPr>
        <p:spPr>
          <a:xfrm>
            <a:off x="6888163" y="3552516"/>
            <a:ext cx="4465637" cy="1424298"/>
          </a:xfrm>
        </p:spPr>
        <p:txBody>
          <a:bodyPr/>
          <a:lstStyle>
            <a:lvl1pPr marL="0" indent="0" algn="l">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subheading or presenter name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userDrawn="1">
            <p:ph type="sldNum" sz="quarter" idx="12"/>
          </p:nvPr>
        </p:nvSpPr>
        <p:spPr/>
        <p:txBody>
          <a:bodyPr/>
          <a:lstStyle>
            <a:lvl1pPr>
              <a:defRPr>
                <a:solidFill>
                  <a:schemeClr val="tx1"/>
                </a:solidFill>
              </a:defRPr>
            </a:lvl1pPr>
          </a:lstStyle>
          <a:p>
            <a:fld id="{E4E047A3-478C-4E7E-BF3D-3786245819C0}" type="slidenum">
              <a:rPr lang="en-AU" smtClean="0"/>
              <a:pPr/>
              <a:t>‹#›</a:t>
            </a:fld>
            <a:endParaRPr lang="en-AU"/>
          </a:p>
        </p:txBody>
      </p:sp>
    </p:spTree>
    <p:extLst>
      <p:ext uri="{BB962C8B-B14F-4D97-AF65-F5344CB8AC3E}">
        <p14:creationId xmlns:p14="http://schemas.microsoft.com/office/powerpoint/2010/main" val="381919388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695325" y="139906"/>
            <a:ext cx="10450697"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2" name="Content Placeholder 2">
            <a:extLst>
              <a:ext uri="{FF2B5EF4-FFF2-40B4-BE49-F238E27FC236}">
                <a16:creationId xmlns:a16="http://schemas.microsoft.com/office/drawing/2014/main" id="{6391713D-C627-F2B7-4FA6-D05450BD2167}"/>
              </a:ext>
            </a:extLst>
          </p:cNvPr>
          <p:cNvSpPr>
            <a:spLocks noGrp="1"/>
          </p:cNvSpPr>
          <p:nvPr>
            <p:ph idx="1" hasCustomPrompt="1"/>
          </p:nvPr>
        </p:nvSpPr>
        <p:spPr>
          <a:xfrm>
            <a:off x="704850" y="1700213"/>
            <a:ext cx="10515600" cy="4476749"/>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413367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E1D2D59-4E38-3B8E-20D4-2F2FFA1FBAE4}"/>
              </a:ext>
            </a:extLst>
          </p:cNvPr>
          <p:cNvSpPr>
            <a:spLocks noGrp="1"/>
          </p:cNvSpPr>
          <p:nvPr>
            <p:ph idx="14" hasCustomPrompt="1"/>
          </p:nvPr>
        </p:nvSpPr>
        <p:spPr>
          <a:xfrm>
            <a:off x="695325" y="1700214"/>
            <a:ext cx="5189427" cy="4500562"/>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204552"/>
            <a:ext cx="10515600"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3" name="Content Placeholder 2">
            <a:extLst>
              <a:ext uri="{FF2B5EF4-FFF2-40B4-BE49-F238E27FC236}">
                <a16:creationId xmlns:a16="http://schemas.microsoft.com/office/drawing/2014/main" id="{22227260-7A54-1AE4-A644-CB4529DE8304}"/>
              </a:ext>
            </a:extLst>
          </p:cNvPr>
          <p:cNvSpPr>
            <a:spLocks noGrp="1"/>
          </p:cNvSpPr>
          <p:nvPr>
            <p:ph idx="15" hasCustomPrompt="1"/>
          </p:nvPr>
        </p:nvSpPr>
        <p:spPr>
          <a:xfrm>
            <a:off x="6008200" y="1700213"/>
            <a:ext cx="5189427" cy="4500562"/>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113762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403728"/>
            <a:ext cx="10515600" cy="510672"/>
          </a:xfrm>
          <a:prstGeom prst="rect">
            <a:avLst/>
          </a:prstGeom>
        </p:spPr>
        <p:txBody>
          <a:bodyPr lIns="36000" rIns="36000" anchor="b" anchorCtr="0">
            <a:noAutofit/>
          </a:bodyPr>
          <a:lstStyle>
            <a:lvl1pPr>
              <a:defRPr sz="24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1448554"/>
            <a:ext cx="10515600" cy="472840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213933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3" name="Title 1">
            <a:extLst>
              <a:ext uri="{FF2B5EF4-FFF2-40B4-BE49-F238E27FC236}">
                <a16:creationId xmlns:a16="http://schemas.microsoft.com/office/drawing/2014/main" id="{4AE20A3D-DB20-78B7-72C7-352ED2ECD83D}"/>
              </a:ext>
            </a:extLst>
          </p:cNvPr>
          <p:cNvSpPr>
            <a:spLocks noGrp="1"/>
          </p:cNvSpPr>
          <p:nvPr>
            <p:ph type="title" hasCustomPrompt="1"/>
          </p:nvPr>
        </p:nvSpPr>
        <p:spPr>
          <a:xfrm>
            <a:off x="704850" y="403729"/>
            <a:ext cx="10515600" cy="510671"/>
          </a:xfrm>
          <a:prstGeom prst="rect">
            <a:avLst/>
          </a:prstGeom>
        </p:spPr>
        <p:txBody>
          <a:bodyPr lIns="36000" rIns="36000" anchor="b" anchorCtr="0">
            <a:noAutofit/>
          </a:bodyPr>
          <a:lstStyle>
            <a:lvl1pPr>
              <a:defRPr sz="2400"/>
            </a:lvl1pPr>
          </a:lstStyle>
          <a:p>
            <a:r>
              <a:rPr lang="en-US"/>
              <a:t>Slide title</a:t>
            </a:r>
            <a:endParaRPr lang="en-AU"/>
          </a:p>
        </p:txBody>
      </p:sp>
      <p:sp>
        <p:nvSpPr>
          <p:cNvPr id="4" name="Content Placeholder 2">
            <a:extLst>
              <a:ext uri="{FF2B5EF4-FFF2-40B4-BE49-F238E27FC236}">
                <a16:creationId xmlns:a16="http://schemas.microsoft.com/office/drawing/2014/main" id="{50C7A4EF-2E2F-F6C4-C6A9-252F2C41706C}"/>
              </a:ext>
            </a:extLst>
          </p:cNvPr>
          <p:cNvSpPr>
            <a:spLocks noGrp="1"/>
          </p:cNvSpPr>
          <p:nvPr>
            <p:ph idx="1" hasCustomPrompt="1"/>
          </p:nvPr>
        </p:nvSpPr>
        <p:spPr>
          <a:xfrm>
            <a:off x="704850" y="1450063"/>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
        <p:nvSpPr>
          <p:cNvPr id="5" name="Content Placeholder 2">
            <a:extLst>
              <a:ext uri="{FF2B5EF4-FFF2-40B4-BE49-F238E27FC236}">
                <a16:creationId xmlns:a16="http://schemas.microsoft.com/office/drawing/2014/main" id="{139A3BAB-C928-D48D-A631-0EE5352A1120}"/>
              </a:ext>
            </a:extLst>
          </p:cNvPr>
          <p:cNvSpPr>
            <a:spLocks noGrp="1"/>
          </p:cNvSpPr>
          <p:nvPr>
            <p:ph idx="13" hasCustomPrompt="1"/>
          </p:nvPr>
        </p:nvSpPr>
        <p:spPr>
          <a:xfrm>
            <a:off x="6122029" y="1457607"/>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cxnSp>
        <p:nvCxnSpPr>
          <p:cNvPr id="8" name="Straight Connector 7">
            <a:extLst>
              <a:ext uri="{FF2B5EF4-FFF2-40B4-BE49-F238E27FC236}">
                <a16:creationId xmlns:a16="http://schemas.microsoft.com/office/drawing/2014/main" id="{A61D2D05-5E4D-9F28-99CB-91636617BA18}"/>
              </a:ext>
            </a:extLst>
          </p:cNvPr>
          <p:cNvCxnSpPr/>
          <p:nvPr userDrawn="1"/>
        </p:nvCxnSpPr>
        <p:spPr>
          <a:xfrm>
            <a:off x="734289" y="1162019"/>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46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C78C430-4EF7-130F-0099-C1A81EB0D6AE}"/>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7" name="Text Placeholder 6">
            <a:extLst>
              <a:ext uri="{FF2B5EF4-FFF2-40B4-BE49-F238E27FC236}">
                <a16:creationId xmlns:a16="http://schemas.microsoft.com/office/drawing/2014/main" id="{30D229A7-DD28-C327-31F2-D9E843B13EC5}"/>
              </a:ext>
            </a:extLst>
          </p:cNvPr>
          <p:cNvSpPr>
            <a:spLocks noGrp="1"/>
          </p:cNvSpPr>
          <p:nvPr>
            <p:ph type="body" sz="quarter" idx="11"/>
          </p:nvPr>
        </p:nvSpPr>
        <p:spPr>
          <a:xfrm>
            <a:off x="461325" y="821655"/>
            <a:ext cx="11236751" cy="509204"/>
          </a:xfrm>
          <a:ln w="15875">
            <a:solidFill>
              <a:schemeClr val="accent3"/>
            </a:solidFill>
          </a:ln>
        </p:spPr>
        <p:txBody>
          <a:bodyPr anchor="ctr" anchorCtr="0"/>
          <a:lstStyle>
            <a:lvl1pPr>
              <a:defRPr sz="1400"/>
            </a:lvl1pPr>
          </a:lstStyle>
          <a:p>
            <a:pPr lvl="0"/>
            <a:r>
              <a:rPr lang="en-US"/>
              <a:t>Click to edit Master text styles</a:t>
            </a:r>
          </a:p>
        </p:txBody>
      </p:sp>
      <p:sp>
        <p:nvSpPr>
          <p:cNvPr id="3" name="Slide Number Placeholder 2">
            <a:extLst>
              <a:ext uri="{FF2B5EF4-FFF2-40B4-BE49-F238E27FC236}">
                <a16:creationId xmlns:a16="http://schemas.microsoft.com/office/drawing/2014/main" id="{12FF8888-E3C8-317B-D5CF-50ECA06C7142}"/>
              </a:ext>
            </a:extLst>
          </p:cNvPr>
          <p:cNvSpPr>
            <a:spLocks noGrp="1"/>
          </p:cNvSpPr>
          <p:nvPr>
            <p:ph type="sldNum" sz="quarter" idx="10"/>
          </p:nvPr>
        </p:nvSpPr>
        <p:spPr>
          <a:xfrm>
            <a:off x="11496675" y="6492875"/>
            <a:ext cx="441063" cy="365125"/>
          </a:xfrm>
        </p:spPr>
        <p:txBody>
          <a:bodyPr/>
          <a:lstStyle/>
          <a:p>
            <a:fld id="{E4E047A3-478C-4E7E-BF3D-3786245819C0}" type="slidenum">
              <a:rPr lang="en-AU" smtClean="0"/>
              <a:pPr/>
              <a:t>‹#›</a:t>
            </a:fld>
            <a:endParaRPr lang="en-AU"/>
          </a:p>
        </p:txBody>
      </p:sp>
      <p:sp>
        <p:nvSpPr>
          <p:cNvPr id="4" name="Title 3">
            <a:extLst>
              <a:ext uri="{FF2B5EF4-FFF2-40B4-BE49-F238E27FC236}">
                <a16:creationId xmlns:a16="http://schemas.microsoft.com/office/drawing/2014/main" id="{D2D61B65-802A-6349-7678-3BE8E3D43EF3}"/>
              </a:ext>
            </a:extLst>
          </p:cNvPr>
          <p:cNvSpPr txBox="1">
            <a:spLocks/>
          </p:cNvSpPr>
          <p:nvPr userDrawn="1"/>
        </p:nvSpPr>
        <p:spPr>
          <a:xfrm>
            <a:off x="0" y="5376"/>
            <a:ext cx="12192000" cy="642796"/>
          </a:xfrm>
          <a:prstGeom prst="rect">
            <a:avLst/>
          </a:prstGeom>
          <a:solidFill>
            <a:schemeClr val="accent3"/>
          </a:solidFill>
          <a:ln>
            <a:solidFill>
              <a:schemeClr val="accent3"/>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a:spcBef>
                <a:spcPts val="600"/>
              </a:spcBef>
            </a:pPr>
            <a:endParaRPr lang="en-AU" sz="2400">
              <a:solidFill>
                <a:schemeClr val="bg1"/>
              </a:solidFill>
            </a:endParaRPr>
          </a:p>
        </p:txBody>
      </p:sp>
      <p:sp>
        <p:nvSpPr>
          <p:cNvPr id="2" name="Title 1">
            <a:extLst>
              <a:ext uri="{FF2B5EF4-FFF2-40B4-BE49-F238E27FC236}">
                <a16:creationId xmlns:a16="http://schemas.microsoft.com/office/drawing/2014/main" id="{A9325787-1584-27BB-C212-4C6BEF860CF7}"/>
              </a:ext>
            </a:extLst>
          </p:cNvPr>
          <p:cNvSpPr>
            <a:spLocks noGrp="1"/>
          </p:cNvSpPr>
          <p:nvPr>
            <p:ph type="title"/>
          </p:nvPr>
        </p:nvSpPr>
        <p:spPr>
          <a:xfrm>
            <a:off x="1131683" y="152700"/>
            <a:ext cx="10026853" cy="468313"/>
          </a:xfrm>
        </p:spPr>
        <p:txBody>
          <a:bodyPr/>
          <a:lstStyle>
            <a:lvl1pPr>
              <a:defRPr sz="2400">
                <a:solidFill>
                  <a:schemeClr val="bg1"/>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F842EFE2-92EF-8B41-D0EC-D8B59A4A233E}"/>
              </a:ext>
            </a:extLst>
          </p:cNvPr>
          <p:cNvSpPr>
            <a:spLocks noGrp="1"/>
          </p:cNvSpPr>
          <p:nvPr>
            <p:ph idx="1" hasCustomPrompt="1"/>
          </p:nvPr>
        </p:nvSpPr>
        <p:spPr>
          <a:xfrm>
            <a:off x="461325" y="1450062"/>
            <a:ext cx="5525933" cy="324059"/>
          </a:xfrm>
          <a:solidFill>
            <a:schemeClr val="accent3"/>
          </a:solidFill>
          <a:ln>
            <a:solidFill>
              <a:schemeClr val="accent3"/>
            </a:solidFill>
          </a:ln>
        </p:spPr>
        <p:txBody>
          <a:bodyPr lIns="72000" rIns="72000" anchor="ctr" anchorCtr="0"/>
          <a:lstStyle>
            <a:lvl1pPr>
              <a:spcBef>
                <a:spcPts val="600"/>
              </a:spcBef>
              <a:defRPr sz="1400">
                <a:solidFill>
                  <a:schemeClr val="bg1"/>
                </a:solidFill>
              </a:defRPr>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p:txBody>
      </p:sp>
      <p:sp>
        <p:nvSpPr>
          <p:cNvPr id="9" name="Content Placeholder 2">
            <a:extLst>
              <a:ext uri="{FF2B5EF4-FFF2-40B4-BE49-F238E27FC236}">
                <a16:creationId xmlns:a16="http://schemas.microsoft.com/office/drawing/2014/main" id="{BFACDDB6-035C-38FD-8D54-B1113D0F797C}"/>
              </a:ext>
            </a:extLst>
          </p:cNvPr>
          <p:cNvSpPr>
            <a:spLocks noGrp="1"/>
          </p:cNvSpPr>
          <p:nvPr>
            <p:ph idx="13" hasCustomPrompt="1"/>
          </p:nvPr>
        </p:nvSpPr>
        <p:spPr>
          <a:xfrm>
            <a:off x="6191518" y="1457607"/>
            <a:ext cx="5526000" cy="324059"/>
          </a:xfrm>
          <a:solidFill>
            <a:schemeClr val="accent3"/>
          </a:solidFill>
          <a:ln>
            <a:solidFill>
              <a:schemeClr val="accent3"/>
            </a:solidFill>
          </a:ln>
        </p:spPr>
        <p:txBody>
          <a:bodyPr lIns="72000" rIns="72000" anchor="ctr" anchorCtr="0"/>
          <a:lstStyle>
            <a:lvl1pPr>
              <a:spcBef>
                <a:spcPts val="600"/>
              </a:spcBef>
              <a:defRPr sz="1400">
                <a:solidFill>
                  <a:schemeClr val="bg1"/>
                </a:solidFill>
              </a:defRPr>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p:txBody>
      </p:sp>
      <p:sp>
        <p:nvSpPr>
          <p:cNvPr id="12" name="Content Placeholder 2">
            <a:extLst>
              <a:ext uri="{FF2B5EF4-FFF2-40B4-BE49-F238E27FC236}">
                <a16:creationId xmlns:a16="http://schemas.microsoft.com/office/drawing/2014/main" id="{8BE1D326-EAE5-18C2-0C93-225F3B5CB0E6}"/>
              </a:ext>
            </a:extLst>
          </p:cNvPr>
          <p:cNvSpPr>
            <a:spLocks noGrp="1"/>
          </p:cNvSpPr>
          <p:nvPr>
            <p:ph idx="14" hasCustomPrompt="1"/>
          </p:nvPr>
        </p:nvSpPr>
        <p:spPr>
          <a:xfrm>
            <a:off x="461325" y="1780654"/>
            <a:ext cx="5525933" cy="4620145"/>
          </a:xfrm>
          <a:ln>
            <a:solidFill>
              <a:schemeClr val="accent3"/>
            </a:solidFill>
          </a:ln>
        </p:spPr>
        <p:txBody>
          <a:bodyPr lIns="72000" rIns="72000"/>
          <a:lstStyle>
            <a:lvl1pPr>
              <a:spcBef>
                <a:spcPts val="600"/>
              </a:spcBef>
              <a:defRPr sz="1100">
                <a:latin typeface="+mn-lt"/>
              </a:defRPr>
            </a:lvl1pPr>
            <a:lvl2pPr marL="182563" indent="-182563">
              <a:buClr>
                <a:schemeClr val="accent3"/>
              </a:buClr>
              <a:buSzPct val="120000"/>
              <a:buFont typeface="Arial" panose="020B0604020202020204" pitchFamily="34" charset="0"/>
              <a:buChar char="•"/>
              <a:defRPr sz="1100"/>
            </a:lvl2pPr>
            <a:lvl3pPr marL="358775" indent="-176213">
              <a:spcBef>
                <a:spcPts val="300"/>
              </a:spcBef>
              <a:buClr>
                <a:schemeClr val="accent3"/>
              </a:buClr>
              <a:buSzPct val="120000"/>
              <a:buFont typeface="VIC" panose="00000500000000000000" pitchFamily="50" charset="0"/>
              <a:buChar char="–"/>
              <a:defRPr sz="1100"/>
            </a:lvl3pPr>
            <a:lvl4pPr>
              <a:spcBef>
                <a:spcPts val="300"/>
              </a:spcBef>
              <a:defRPr sz="1100"/>
            </a:lvl4pPr>
          </a:lstStyle>
          <a:p>
            <a:pPr lvl="0"/>
            <a:r>
              <a:rPr lang="en-US"/>
              <a:t>Heading text</a:t>
            </a:r>
          </a:p>
          <a:p>
            <a:pPr lvl="1"/>
            <a:r>
              <a:rPr lang="en-US"/>
              <a:t>Body text</a:t>
            </a:r>
          </a:p>
          <a:p>
            <a:pPr lvl="2"/>
            <a:r>
              <a:rPr lang="en-US"/>
              <a:t>Dash text</a:t>
            </a:r>
          </a:p>
        </p:txBody>
      </p:sp>
      <p:sp>
        <p:nvSpPr>
          <p:cNvPr id="13" name="Content Placeholder 2">
            <a:extLst>
              <a:ext uri="{FF2B5EF4-FFF2-40B4-BE49-F238E27FC236}">
                <a16:creationId xmlns:a16="http://schemas.microsoft.com/office/drawing/2014/main" id="{49C0C179-AB05-670F-A247-D5BC9D906F9C}"/>
              </a:ext>
            </a:extLst>
          </p:cNvPr>
          <p:cNvSpPr>
            <a:spLocks noGrp="1"/>
          </p:cNvSpPr>
          <p:nvPr>
            <p:ph idx="15" hasCustomPrompt="1"/>
          </p:nvPr>
        </p:nvSpPr>
        <p:spPr>
          <a:xfrm>
            <a:off x="6191518" y="1788199"/>
            <a:ext cx="5526000" cy="4620145"/>
          </a:xfrm>
          <a:solidFill>
            <a:schemeClr val="accent1">
              <a:lumMod val="20000"/>
              <a:lumOff val="80000"/>
            </a:schemeClr>
          </a:solidFill>
          <a:ln>
            <a:solidFill>
              <a:schemeClr val="accent3"/>
            </a:solidFill>
          </a:ln>
        </p:spPr>
        <p:txBody>
          <a:bodyPr lIns="72000" tIns="72000" rIns="72000"/>
          <a:lstStyle>
            <a:lvl1pPr>
              <a:spcBef>
                <a:spcPts val="600"/>
              </a:spcBef>
              <a:defRPr sz="1100">
                <a:latin typeface="+mn-lt"/>
              </a:defRPr>
            </a:lvl1pPr>
            <a:lvl2pPr marL="182563" indent="-182563">
              <a:buClr>
                <a:schemeClr val="accent3"/>
              </a:buClr>
              <a:buSzPct val="120000"/>
              <a:buFont typeface="Arial" panose="020B0604020202020204" pitchFamily="34" charset="0"/>
              <a:buChar char="•"/>
              <a:defRPr sz="1100"/>
            </a:lvl2pPr>
            <a:lvl3pPr marL="358775" indent="-176213">
              <a:spcBef>
                <a:spcPts val="300"/>
              </a:spcBef>
              <a:buClr>
                <a:schemeClr val="accent3"/>
              </a:buClr>
              <a:buSzPct val="120000"/>
              <a:buFont typeface="VIC" panose="00000500000000000000" pitchFamily="50" charset="0"/>
              <a:buChar char="–"/>
              <a:defRPr sz="1100"/>
            </a:lvl3pPr>
            <a:lvl4pPr>
              <a:spcBef>
                <a:spcPts val="300"/>
              </a:spcBef>
              <a:defRPr sz="1100"/>
            </a:lvl4pPr>
          </a:lstStyle>
          <a:p>
            <a:pPr lvl="0"/>
            <a:r>
              <a:rPr lang="en-US"/>
              <a:t>Heading text</a:t>
            </a:r>
          </a:p>
          <a:p>
            <a:pPr lvl="1"/>
            <a:r>
              <a:rPr lang="en-US"/>
              <a:t>Body text</a:t>
            </a:r>
          </a:p>
          <a:p>
            <a:pPr lvl="2"/>
            <a:r>
              <a:rPr lang="en-US"/>
              <a:t>Dash text</a:t>
            </a:r>
          </a:p>
        </p:txBody>
      </p:sp>
      <p:sp>
        <p:nvSpPr>
          <p:cNvPr id="15" name="Oval 14">
            <a:extLst>
              <a:ext uri="{FF2B5EF4-FFF2-40B4-BE49-F238E27FC236}">
                <a16:creationId xmlns:a16="http://schemas.microsoft.com/office/drawing/2014/main" id="{917C5275-63CA-DA8A-EABA-A6FC38F25EBF}"/>
              </a:ext>
            </a:extLst>
          </p:cNvPr>
          <p:cNvSpPr/>
          <p:nvPr userDrawn="1"/>
        </p:nvSpPr>
        <p:spPr>
          <a:xfrm>
            <a:off x="461325" y="132458"/>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US" sz="2400" b="0" i="0" u="none" strike="noStrike" kern="1200" cap="none" spc="0" normalizeH="0" baseline="0" noProof="0">
              <a:ln>
                <a:noFill/>
              </a:ln>
              <a:solidFill>
                <a:srgbClr val="4C9E61"/>
              </a:solidFill>
              <a:effectLst/>
              <a:uLnTx/>
              <a:uFillTx/>
              <a:latin typeface="VIC SemiBold"/>
              <a:ea typeface="+mn-ea"/>
              <a:cs typeface="+mn-cs"/>
            </a:endParaRPr>
          </a:p>
        </p:txBody>
      </p:sp>
      <p:sp>
        <p:nvSpPr>
          <p:cNvPr id="17" name="Text Placeholder 16">
            <a:extLst>
              <a:ext uri="{FF2B5EF4-FFF2-40B4-BE49-F238E27FC236}">
                <a16:creationId xmlns:a16="http://schemas.microsoft.com/office/drawing/2014/main" id="{5F654D8F-ABCD-33CB-8908-9DD86047EBD3}"/>
              </a:ext>
            </a:extLst>
          </p:cNvPr>
          <p:cNvSpPr>
            <a:spLocks noGrp="1"/>
          </p:cNvSpPr>
          <p:nvPr>
            <p:ph type="body" sz="quarter" idx="16"/>
          </p:nvPr>
        </p:nvSpPr>
        <p:spPr>
          <a:xfrm>
            <a:off x="425450" y="127000"/>
            <a:ext cx="534988" cy="530225"/>
          </a:xfrm>
        </p:spPr>
        <p:txBody>
          <a:bodyPr/>
          <a:lstStyle>
            <a:lvl1pPr algn="ctr">
              <a:defRPr>
                <a:solidFill>
                  <a:schemeClr val="accent3"/>
                </a:solidFill>
              </a:defRPr>
            </a:lvl1pPr>
          </a:lstStyle>
          <a:p>
            <a:pPr lvl="0"/>
            <a:endParaRPr lang="en-US"/>
          </a:p>
        </p:txBody>
      </p:sp>
    </p:spTree>
    <p:extLst>
      <p:ext uri="{BB962C8B-B14F-4D97-AF65-F5344CB8AC3E}">
        <p14:creationId xmlns:p14="http://schemas.microsoft.com/office/powerpoint/2010/main" val="500260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fographic/diagr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31CB079-AD7C-411B-ACBA-55A7CAD4BB9A}"/>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3" y="1700214"/>
            <a:ext cx="2792594" cy="2182322"/>
          </a:xfrm>
          <a:prstGeom prst="rect">
            <a:avLst/>
          </a:prstGeom>
        </p:spPr>
        <p:txBody>
          <a:bodyPr anchor="b" anchorCtr="0">
            <a:noAutofit/>
          </a:bodyPr>
          <a:lstStyle>
            <a:lvl1pPr>
              <a:defRPr sz="2400"/>
            </a:lvl1pPr>
          </a:lstStyle>
          <a:p>
            <a:r>
              <a:rPr lang="en-AU"/>
              <a:t>Add title</a:t>
            </a:r>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p>
            <a:pPr lvl="0"/>
            <a:r>
              <a:rPr lang="en-AU"/>
              <a:t>Insert infographic, chart or diagram</a:t>
            </a:r>
          </a:p>
        </p:txBody>
      </p:sp>
      <p:cxnSp>
        <p:nvCxnSpPr>
          <p:cNvPr id="3" name="Straight Connector 2">
            <a:extLst>
              <a:ext uri="{FF2B5EF4-FFF2-40B4-BE49-F238E27FC236}">
                <a16:creationId xmlns:a16="http://schemas.microsoft.com/office/drawing/2014/main" id="{84DE4138-CBD2-8749-A423-864C1088C97A}"/>
              </a:ext>
            </a:extLst>
          </p:cNvPr>
          <p:cNvCxnSpPr/>
          <p:nvPr userDrawn="1"/>
        </p:nvCxnSpPr>
        <p:spPr>
          <a:xfrm>
            <a:off x="734289" y="3878056"/>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61776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Title Placeholder 25">
            <a:extLst>
              <a:ext uri="{FF2B5EF4-FFF2-40B4-BE49-F238E27FC236}">
                <a16:creationId xmlns:a16="http://schemas.microsoft.com/office/drawing/2014/main" id="{FA145450-FC32-4A90-A66E-73F80D53AA31}"/>
              </a:ext>
            </a:extLst>
          </p:cNvPr>
          <p:cNvSpPr>
            <a:spLocks noGrp="1"/>
          </p:cNvSpPr>
          <p:nvPr>
            <p:ph type="title"/>
          </p:nvPr>
        </p:nvSpPr>
        <p:spPr>
          <a:xfrm>
            <a:off x="695324" y="657225"/>
            <a:ext cx="10463211" cy="1042988"/>
          </a:xfrm>
          <a:prstGeom prst="rect">
            <a:avLst/>
          </a:prstGeom>
        </p:spPr>
        <p:txBody>
          <a:bodyPr vert="horz" lIns="91440" tIns="45720" rIns="91440" bIns="45720" rtlCol="0" anchor="b" anchorCtr="0">
            <a:noAutofit/>
          </a:bodyPr>
          <a:lstStyle/>
          <a:p>
            <a:r>
              <a:rPr lang="en-US"/>
              <a:t>Slide title</a:t>
            </a:r>
            <a:endParaRPr lang="en-AU"/>
          </a:p>
        </p:txBody>
      </p:sp>
      <p:sp>
        <p:nvSpPr>
          <p:cNvPr id="3" name="Text Placeholder 2">
            <a:extLst>
              <a:ext uri="{FF2B5EF4-FFF2-40B4-BE49-F238E27FC236}">
                <a16:creationId xmlns:a16="http://schemas.microsoft.com/office/drawing/2014/main" id="{C0CFC412-4506-441D-B6E4-5DAD3D8FC259}"/>
              </a:ext>
            </a:extLst>
          </p:cNvPr>
          <p:cNvSpPr>
            <a:spLocks noGrp="1"/>
          </p:cNvSpPr>
          <p:nvPr>
            <p:ph type="body" idx="1"/>
          </p:nvPr>
        </p:nvSpPr>
        <p:spPr>
          <a:xfrm>
            <a:off x="695324" y="2168525"/>
            <a:ext cx="10410825" cy="4034312"/>
          </a:xfrm>
          <a:prstGeom prst="rect">
            <a:avLst/>
          </a:prstGeom>
        </p:spPr>
        <p:txBody>
          <a:bodyPr vert="horz" lIns="91440" tIns="45720" rIns="91440" bIns="45720" rtlCol="0">
            <a:noAutofit/>
          </a:bodyPr>
          <a:lstStyle/>
          <a:p>
            <a:pPr lvl="0"/>
            <a:endParaRPr lang="en-US"/>
          </a:p>
        </p:txBody>
      </p:sp>
      <p:sp>
        <p:nvSpPr>
          <p:cNvPr id="6" name="Slide Number Placeholder 5">
            <a:extLst>
              <a:ext uri="{FF2B5EF4-FFF2-40B4-BE49-F238E27FC236}">
                <a16:creationId xmlns:a16="http://schemas.microsoft.com/office/drawing/2014/main" id="{F0E0C251-DDB3-465E-9BED-B0BCB0A674D2}"/>
              </a:ext>
            </a:extLst>
          </p:cNvPr>
          <p:cNvSpPr>
            <a:spLocks noGrp="1"/>
          </p:cNvSpPr>
          <p:nvPr>
            <p:ph type="sldNum" sz="quarter" idx="4"/>
          </p:nvPr>
        </p:nvSpPr>
        <p:spPr>
          <a:xfrm>
            <a:off x="11496675" y="6492875"/>
            <a:ext cx="441063" cy="365125"/>
          </a:xfrm>
          <a:prstGeom prst="rect">
            <a:avLst/>
          </a:prstGeom>
        </p:spPr>
        <p:txBody>
          <a:bodyPr vert="horz" lIns="91440" tIns="45720" rIns="91440" bIns="45720" rtlCol="0" anchor="ctr"/>
          <a:lstStyle>
            <a:lvl1pPr algn="r">
              <a:defRPr sz="1200">
                <a:solidFill>
                  <a:schemeClr val="bg1"/>
                </a:solidFill>
              </a:defRPr>
            </a:lvl1pPr>
          </a:lstStyle>
          <a:p>
            <a:fld id="{E4E047A3-478C-4E7E-BF3D-3786245819C0}" type="slidenum">
              <a:rPr lang="en-AU" smtClean="0"/>
              <a:pPr/>
              <a:t>‹#›</a:t>
            </a:fld>
            <a:endParaRPr lang="en-AU"/>
          </a:p>
        </p:txBody>
      </p:sp>
      <p:sp>
        <p:nvSpPr>
          <p:cNvPr id="4" name="TextBox 3">
            <a:extLst>
              <a:ext uri="{FF2B5EF4-FFF2-40B4-BE49-F238E27FC236}">
                <a16:creationId xmlns:a16="http://schemas.microsoft.com/office/drawing/2014/main" id="{E00625AF-52A1-49F4-8A77-5672E2E1BEB8}"/>
              </a:ext>
            </a:extLst>
          </p:cNvPr>
          <p:cNvSpPr txBox="1"/>
          <p:nvPr>
            <p:extLst>
              <p:ext uri="{1162E1C5-73C7-4A58-AE30-91384D911F3F}">
                <p184:classification xmlns:p184="http://schemas.microsoft.com/office/powerpoint/2018/4/main" val="ftr"/>
              </p:ext>
            </p:extLst>
          </p:nvPr>
        </p:nvSpPr>
        <p:spPr>
          <a:xfrm>
            <a:off x="63500" y="6626860"/>
            <a:ext cx="534988" cy="167640"/>
          </a:xfrm>
          <a:prstGeom prst="rect">
            <a:avLst/>
          </a:prstGeom>
        </p:spPr>
        <p:txBody>
          <a:bodyPr horzOverflow="overflow" lIns="0" tIns="0" rIns="0" bIns="0">
            <a:spAutoFit/>
          </a:bodyPr>
          <a:lstStyle/>
          <a:p>
            <a:pPr algn="l"/>
            <a:r>
              <a:rPr lang="en-AU" sz="11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073905029"/>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3" r:id="rId4"/>
    <p:sldLayoutId id="2147483664" r:id="rId5"/>
    <p:sldLayoutId id="2147483666" r:id="rId6"/>
    <p:sldLayoutId id="2147483667" r:id="rId7"/>
    <p:sldLayoutId id="2147483671" r:id="rId8"/>
    <p:sldLayoutId id="2147483668" r:id="rId9"/>
    <p:sldLayoutId id="2147483669" r:id="rId10"/>
    <p:sldLayoutId id="2147483672" r:id="rId11"/>
  </p:sldLayoutIdLst>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5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14">
          <p15:clr>
            <a:srgbClr val="F26B43"/>
          </p15:clr>
        </p15:guide>
        <p15:guide id="3" orient="horz" pos="1071">
          <p15:clr>
            <a:srgbClr val="F26B43"/>
          </p15:clr>
        </p15:guide>
        <p15:guide id="4" orient="horz" pos="1366">
          <p15:clr>
            <a:srgbClr val="F26B43"/>
          </p15:clr>
        </p15:guide>
        <p15:guide id="5" orient="horz" pos="2160">
          <p15:clr>
            <a:srgbClr val="F26B43"/>
          </p15:clr>
        </p15:guide>
        <p15:guide id="6" orient="horz" pos="3135">
          <p15:clr>
            <a:srgbClr val="F26B43"/>
          </p15:clr>
        </p15:guide>
        <p15:guide id="7" pos="937">
          <p15:clr>
            <a:srgbClr val="F26B43"/>
          </p15:clr>
        </p15:guide>
        <p15:guide id="8" pos="7242" userDrawn="1">
          <p15:clr>
            <a:srgbClr val="F26B43"/>
          </p15:clr>
        </p15:guide>
        <p15:guide id="9" orient="horz" pos="3906">
          <p15:clr>
            <a:srgbClr val="F26B43"/>
          </p15:clr>
        </p15:guide>
        <p15:guide id="10" pos="3840" userDrawn="1">
          <p15:clr>
            <a:srgbClr val="F26B43"/>
          </p15:clr>
        </p15:guide>
        <p15:guide id="11" pos="70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BBB-42D6-42DB-B8C5-82FD48D21C9B}"/>
              </a:ext>
            </a:extLst>
          </p:cNvPr>
          <p:cNvSpPr>
            <a:spLocks noGrp="1"/>
          </p:cNvSpPr>
          <p:nvPr>
            <p:ph type="ctrTitle"/>
          </p:nvPr>
        </p:nvSpPr>
        <p:spPr/>
        <p:txBody>
          <a:bodyPr/>
          <a:lstStyle/>
          <a:p>
            <a:r>
              <a:rPr lang="en-AU" dirty="0"/>
              <a:t>Victorian Framework for Fit and Proper Tests</a:t>
            </a:r>
          </a:p>
        </p:txBody>
      </p:sp>
      <p:sp>
        <p:nvSpPr>
          <p:cNvPr id="3" name="Subtitle 2">
            <a:extLst>
              <a:ext uri="{FF2B5EF4-FFF2-40B4-BE49-F238E27FC236}">
                <a16:creationId xmlns:a16="http://schemas.microsoft.com/office/drawing/2014/main" id="{68A4C721-35C2-401F-AA94-8AC7F5B748FD}"/>
              </a:ext>
            </a:extLst>
          </p:cNvPr>
          <p:cNvSpPr>
            <a:spLocks noGrp="1"/>
          </p:cNvSpPr>
          <p:nvPr>
            <p:ph type="subTitle" idx="1"/>
          </p:nvPr>
        </p:nvSpPr>
        <p:spPr/>
        <p:txBody>
          <a:bodyPr/>
          <a:lstStyle/>
          <a:p>
            <a:r>
              <a:rPr lang="en-AU" dirty="0"/>
              <a:t>Guide</a:t>
            </a:r>
          </a:p>
        </p:txBody>
      </p:sp>
      <p:sp>
        <p:nvSpPr>
          <p:cNvPr id="4" name="Text Placeholder 3">
            <a:extLst>
              <a:ext uri="{FF2B5EF4-FFF2-40B4-BE49-F238E27FC236}">
                <a16:creationId xmlns:a16="http://schemas.microsoft.com/office/drawing/2014/main" id="{2730B4FD-31DE-4016-86DD-DE59BFABD4E6}"/>
              </a:ext>
            </a:extLst>
          </p:cNvPr>
          <p:cNvSpPr>
            <a:spLocks noGrp="1"/>
          </p:cNvSpPr>
          <p:nvPr>
            <p:ph type="body" sz="quarter" idx="13"/>
          </p:nvPr>
        </p:nvSpPr>
        <p:spPr/>
        <p:txBody>
          <a:bodyPr/>
          <a:lstStyle/>
          <a:p>
            <a:r>
              <a:rPr lang="en-AU" dirty="0"/>
              <a:t>July 2024</a:t>
            </a:r>
          </a:p>
        </p:txBody>
      </p:sp>
      <p:sp>
        <p:nvSpPr>
          <p:cNvPr id="5" name="Text Placeholder 4">
            <a:extLst>
              <a:ext uri="{FF2B5EF4-FFF2-40B4-BE49-F238E27FC236}">
                <a16:creationId xmlns:a16="http://schemas.microsoft.com/office/drawing/2014/main" id="{0915CF14-C510-49F7-AD97-F8E867A5C958}"/>
              </a:ext>
            </a:extLst>
          </p:cNvPr>
          <p:cNvSpPr>
            <a:spLocks noGrp="1"/>
          </p:cNvSpPr>
          <p:nvPr>
            <p:ph type="body" sz="quarter" idx="14"/>
          </p:nvPr>
        </p:nvSpPr>
        <p:spPr/>
        <p:txBody>
          <a:bodyPr/>
          <a:lstStyle/>
          <a:p>
            <a:r>
              <a:rPr lang="en-AU"/>
              <a:t>  </a:t>
            </a:r>
          </a:p>
        </p:txBody>
      </p:sp>
    </p:spTree>
    <p:extLst>
      <p:ext uri="{BB962C8B-B14F-4D97-AF65-F5344CB8AC3E}">
        <p14:creationId xmlns:p14="http://schemas.microsoft.com/office/powerpoint/2010/main" val="2304167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33B7-F792-6D6E-85F9-510A384653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B8E5E7E-8FE4-1B43-9135-AF1FFF84AB5E}"/>
              </a:ext>
            </a:extLst>
          </p:cNvPr>
          <p:cNvSpPr>
            <a:spLocks noGrp="1"/>
          </p:cNvSpPr>
          <p:nvPr>
            <p:ph type="title"/>
          </p:nvPr>
        </p:nvSpPr>
        <p:spPr>
          <a:xfrm>
            <a:off x="695325" y="139906"/>
            <a:ext cx="10450697" cy="1034638"/>
          </a:xfrm>
        </p:spPr>
        <p:txBody>
          <a:bodyPr/>
          <a:lstStyle/>
          <a:p>
            <a:r>
              <a:rPr lang="en-US" noProof="0" dirty="0"/>
              <a:t>Step 3: Evidence</a:t>
            </a:r>
            <a:endParaRPr lang="en-AU" dirty="0"/>
          </a:p>
        </p:txBody>
      </p:sp>
      <p:sp>
        <p:nvSpPr>
          <p:cNvPr id="5" name="Content Placeholder 6">
            <a:extLst>
              <a:ext uri="{FF2B5EF4-FFF2-40B4-BE49-F238E27FC236}">
                <a16:creationId xmlns:a16="http://schemas.microsoft.com/office/drawing/2014/main" id="{01841410-3291-C731-AED6-C0F1DFFF893A}"/>
              </a:ext>
            </a:extLst>
          </p:cNvPr>
          <p:cNvSpPr>
            <a:spLocks noGrp="1"/>
          </p:cNvSpPr>
          <p:nvPr>
            <p:ph idx="1"/>
          </p:nvPr>
        </p:nvSpPr>
        <p:spPr>
          <a:xfrm>
            <a:off x="7788274" y="1447800"/>
            <a:ext cx="3348039" cy="4826000"/>
          </a:xfrm>
          <a:solidFill>
            <a:schemeClr val="bg1">
              <a:lumMod val="95000"/>
            </a:schemeClr>
          </a:solidFill>
        </p:spPr>
        <p:txBody>
          <a:bodyPr lIns="72000" tIns="72000" rIns="72000" bIns="72000"/>
          <a:lstStyle/>
          <a:p>
            <a:r>
              <a:rPr lang="en-AU" sz="1200" b="1" noProof="0" dirty="0">
                <a:latin typeface="+mn-lt"/>
              </a:rPr>
              <a:t>Recreational Fishing Licence</a:t>
            </a:r>
          </a:p>
          <a:p>
            <a:r>
              <a:rPr lang="en-AU" sz="1200" dirty="0">
                <a:latin typeface="+mn-lt"/>
              </a:rPr>
              <a:t>An individual is applying for a 28-day recreational fishing permit. Section 49(5) of the Fisheries Act 1995 (Vic) provides that a permit may not be issued unless the decision-maker is satisfied the applicant is fit and proper to hold such a licence. In these circumstances, identification of the applicant, completion of an online form (requiring a date of birth and contact information), a declaration that the individual is not exempt from holding a licence and is aware that making a false or misleading statement is an offence will be sufficient for issuing the permit.</a:t>
            </a:r>
            <a:endParaRPr lang="en-AU" sz="1150" b="1" i="1" noProof="0" dirty="0">
              <a:highlight>
                <a:srgbClr val="FFFF00"/>
              </a:highlight>
              <a:latin typeface="+mn-lt"/>
            </a:endParaRPr>
          </a:p>
        </p:txBody>
      </p:sp>
      <p:sp>
        <p:nvSpPr>
          <p:cNvPr id="6" name="Rectangle 5">
            <a:extLst>
              <a:ext uri="{FF2B5EF4-FFF2-40B4-BE49-F238E27FC236}">
                <a16:creationId xmlns:a16="http://schemas.microsoft.com/office/drawing/2014/main" id="{77F7FF71-A078-13A8-27AE-56E92F4606F3}"/>
              </a:ext>
            </a:extLst>
          </p:cNvPr>
          <p:cNvSpPr/>
          <p:nvPr/>
        </p:nvSpPr>
        <p:spPr>
          <a:xfrm>
            <a:off x="695325" y="2807785"/>
            <a:ext cx="6913564" cy="332083"/>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08000" bIns="36000" numCol="1" spcCol="1270" anchor="ctr" anchorCtr="0">
            <a:noAutofit/>
          </a:bodyPr>
          <a:lstStyle/>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a:ln>
                  <a:noFill/>
                </a:ln>
                <a:solidFill>
                  <a:schemeClr val="bg1"/>
                </a:solidFill>
                <a:effectLst/>
                <a:uLnTx/>
                <a:uFillTx/>
                <a:latin typeface="VIC SemiBold"/>
                <a:ea typeface="+mn-ea"/>
                <a:cs typeface="+mn-cs"/>
              </a:rPr>
              <a:t>What is the minimum level of information validation needed</a:t>
            </a:r>
            <a:r>
              <a:rPr kumimoji="0" lang="en-US" sz="1300" b="0" i="0" u="none" strike="noStrike" kern="1200" cap="none" spc="0" normalizeH="0" baseline="0" noProof="0">
                <a:ln>
                  <a:noFill/>
                </a:ln>
                <a:solidFill>
                  <a:schemeClr val="bg1"/>
                </a:solidFill>
                <a:effectLst/>
                <a:uLnTx/>
                <a:uFillTx/>
                <a:latin typeface="VIC SemiBold"/>
                <a:ea typeface="+mn-ea"/>
                <a:cs typeface="+mn-cs"/>
              </a:rPr>
              <a:t>?</a:t>
            </a:r>
            <a:endParaRPr kumimoji="0" lang="en-AU" sz="1300" b="0" i="0" u="none" strike="noStrike" kern="1200" cap="none" spc="0" normalizeH="0" baseline="0" noProof="0">
              <a:ln>
                <a:noFill/>
              </a:ln>
              <a:solidFill>
                <a:schemeClr val="bg1"/>
              </a:solidFill>
              <a:effectLst/>
              <a:uLnTx/>
              <a:uFillTx/>
              <a:latin typeface="VIC SemiBold"/>
              <a:ea typeface="+mn-ea"/>
              <a:cs typeface="+mn-cs"/>
            </a:endParaRPr>
          </a:p>
        </p:txBody>
      </p:sp>
      <p:sp>
        <p:nvSpPr>
          <p:cNvPr id="7" name="Rectangle 6">
            <a:extLst>
              <a:ext uri="{FF2B5EF4-FFF2-40B4-BE49-F238E27FC236}">
                <a16:creationId xmlns:a16="http://schemas.microsoft.com/office/drawing/2014/main" id="{4A0AA9E5-13E1-224A-E472-C45B07039C0B}"/>
              </a:ext>
            </a:extLst>
          </p:cNvPr>
          <p:cNvSpPr/>
          <p:nvPr/>
        </p:nvSpPr>
        <p:spPr>
          <a:xfrm>
            <a:off x="695325" y="3152774"/>
            <a:ext cx="6913564" cy="31210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150" b="0" i="0" u="none" strike="noStrike" kern="1200" cap="none" spc="0" normalizeH="0" baseline="0" noProof="0" dirty="0">
                <a:ln>
                  <a:noFill/>
                </a:ln>
                <a:solidFill>
                  <a:srgbClr val="232B39"/>
                </a:solidFill>
                <a:effectLst/>
                <a:uLnTx/>
                <a:uFillTx/>
                <a:latin typeface="VIC"/>
                <a:ea typeface="+mn-ea"/>
                <a:cs typeface="+mn-cs"/>
              </a:rPr>
              <a:t>Evidence requirements should be attuned to the level of risk of harm being managed. Policy makers must consider the type of evidence, the age of evidence and the consideration period. </a:t>
            </a:r>
          </a:p>
          <a:p>
            <a:pPr marL="171450" marR="0" lvl="0" indent="-171450" algn="l" defTabSz="9144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mn-cs"/>
              </a:rPr>
              <a:t>In lower risk cases, applicant attestation should be acceptable evidence that FPT requirements are met. </a:t>
            </a:r>
          </a:p>
          <a:p>
            <a:pPr marL="171450" marR="0" lvl="0" indent="-171450" algn="l" defTabSz="9144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mn-cs"/>
              </a:rPr>
              <a:t>When the risk is higher, the regulator should require evidence to be provided by the applicant. </a:t>
            </a:r>
          </a:p>
          <a:p>
            <a:pPr marL="171450" marR="0" lvl="0" indent="-171450" algn="l" defTabSz="9144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mn-cs"/>
              </a:rPr>
              <a:t>In the highest risk cases, evidence should be sourced directly from third-parties by the regulator. </a:t>
            </a:r>
          </a:p>
          <a:p>
            <a:pPr marL="171450" marR="0" lvl="0" indent="-171450" algn="l" defTabSz="9144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mn-cs"/>
              </a:rPr>
              <a:t>When accepting evidence provided by applicants, the age of acceptable documents should be attuned to the level of risk. The acceptable age of evidence should decline as risk increases. An audit program, tailored to risk, of applicant attestations and provision of information helps support permission integrity.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150" b="0" i="0" u="none" strike="noStrike" kern="1200" cap="none" spc="0" normalizeH="0" baseline="0" noProof="0" dirty="0">
                <a:ln>
                  <a:noFill/>
                </a:ln>
                <a:solidFill>
                  <a:srgbClr val="232B39"/>
                </a:solidFill>
                <a:effectLst/>
                <a:uLnTx/>
                <a:uFillTx/>
                <a:latin typeface="VIC"/>
                <a:ea typeface="+mn-ea"/>
                <a:cs typeface="+mn-cs"/>
              </a:rPr>
              <a:t>Policy makers must also consider the length of time being considered. For example, in lower risk cases the history of the applicant over the previous three years should be assessed, rising to ten years in the highest risk cases. </a:t>
            </a:r>
          </a:p>
        </p:txBody>
      </p:sp>
      <p:sp>
        <p:nvSpPr>
          <p:cNvPr id="4" name="Rectangle: Diagonal Corners Snipped 3">
            <a:extLst>
              <a:ext uri="{FF2B5EF4-FFF2-40B4-BE49-F238E27FC236}">
                <a16:creationId xmlns:a16="http://schemas.microsoft.com/office/drawing/2014/main" id="{4C6FD290-C756-F01B-C2E5-9E8059F423CB}"/>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8" name="Group 7">
            <a:extLst>
              <a:ext uri="{FF2B5EF4-FFF2-40B4-BE49-F238E27FC236}">
                <a16:creationId xmlns:a16="http://schemas.microsoft.com/office/drawing/2014/main" id="{DB81455F-EAD7-7F46-4F13-CE0A2651A9F1}"/>
              </a:ext>
            </a:extLst>
          </p:cNvPr>
          <p:cNvGrpSpPr/>
          <p:nvPr/>
        </p:nvGrpSpPr>
        <p:grpSpPr>
          <a:xfrm>
            <a:off x="9774315" y="384672"/>
            <a:ext cx="1360801" cy="648616"/>
            <a:chOff x="9774315" y="384672"/>
            <a:chExt cx="1360801" cy="648616"/>
          </a:xfrm>
        </p:grpSpPr>
        <p:sp>
          <p:nvSpPr>
            <p:cNvPr id="9" name="Rectangle 8">
              <a:extLst>
                <a:ext uri="{FF2B5EF4-FFF2-40B4-BE49-F238E27FC236}">
                  <a16:creationId xmlns:a16="http://schemas.microsoft.com/office/drawing/2014/main" id="{8B707924-07CD-9A9E-8720-BA45073D45E4}"/>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3: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Evidence</a:t>
              </a:r>
            </a:p>
          </p:txBody>
        </p:sp>
        <p:sp>
          <p:nvSpPr>
            <p:cNvPr id="10" name="Rectangle 9">
              <a:extLst>
                <a:ext uri="{FF2B5EF4-FFF2-40B4-BE49-F238E27FC236}">
                  <a16:creationId xmlns:a16="http://schemas.microsoft.com/office/drawing/2014/main" id="{27FDF22C-D232-7573-048E-3B599FA24A89}"/>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16" name="TextBox 15">
            <a:extLst>
              <a:ext uri="{FF2B5EF4-FFF2-40B4-BE49-F238E27FC236}">
                <a16:creationId xmlns:a16="http://schemas.microsoft.com/office/drawing/2014/main" id="{3968860D-4903-19D5-FC30-D6D9F95ACC80}"/>
              </a:ext>
            </a:extLst>
          </p:cNvPr>
          <p:cNvSpPr txBox="1"/>
          <p:nvPr/>
        </p:nvSpPr>
        <p:spPr>
          <a:xfrm>
            <a:off x="7788275" y="1167954"/>
            <a:ext cx="3348040" cy="292388"/>
          </a:xfrm>
          <a:prstGeom prst="rect">
            <a:avLst/>
          </a:prstGeom>
          <a:solidFill>
            <a:schemeClr val="accent3"/>
          </a:solidFill>
          <a:ln>
            <a:solidFill>
              <a:schemeClr val="accent1"/>
            </a:solid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chemeClr val="bg1"/>
                </a:solidFill>
                <a:effectLst/>
                <a:uLnTx/>
                <a:uFillTx/>
                <a:latin typeface="VIC SemiBold"/>
                <a:ea typeface="+mn-ea"/>
                <a:cs typeface="+mn-cs"/>
              </a:rPr>
              <a:t>Example</a:t>
            </a:r>
          </a:p>
        </p:txBody>
      </p:sp>
      <p:sp>
        <p:nvSpPr>
          <p:cNvPr id="18" name="Rectangle 17">
            <a:extLst>
              <a:ext uri="{FF2B5EF4-FFF2-40B4-BE49-F238E27FC236}">
                <a16:creationId xmlns:a16="http://schemas.microsoft.com/office/drawing/2014/main" id="{6D160A9C-B571-8E47-928B-82339C7CAE67}"/>
              </a:ext>
            </a:extLst>
          </p:cNvPr>
          <p:cNvSpPr/>
          <p:nvPr/>
        </p:nvSpPr>
        <p:spPr>
          <a:xfrm flipH="1">
            <a:off x="698872" y="1160463"/>
            <a:ext cx="6910016" cy="1601787"/>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chorCtr="0">
            <a:noAutofit/>
          </a:bodyPr>
          <a:lstStyle/>
          <a:p>
            <a:pPr>
              <a:lnSpc>
                <a:spcPct val="107000"/>
              </a:lnSpc>
              <a:spcBef>
                <a:spcPts val="0"/>
              </a:spcBef>
              <a:spcAft>
                <a:spcPts val="600"/>
              </a:spcAft>
              <a:defRPr/>
            </a:pPr>
            <a:r>
              <a:rPr lang="en-AU" sz="1400">
                <a:solidFill>
                  <a:srgbClr val="4C9E61"/>
                </a:solidFill>
                <a:latin typeface="+mj-lt"/>
              </a:rPr>
              <a:t>Key questions</a:t>
            </a:r>
          </a:p>
          <a:p>
            <a:pPr marL="171450" lvl="1" indent="-171450">
              <a:spcBef>
                <a:spcPts val="0"/>
              </a:spcBef>
              <a:spcAft>
                <a:spcPts val="400"/>
              </a:spcAft>
              <a:buSzPct val="120000"/>
              <a:buFont typeface="Arial" panose="020B0604020202020204" pitchFamily="34" charset="0"/>
              <a:buChar char="•"/>
              <a:defRPr/>
            </a:pPr>
            <a:r>
              <a:rPr lang="en-AU" sz="1200" i="1">
                <a:solidFill>
                  <a:schemeClr val="tx1"/>
                </a:solidFill>
              </a:rPr>
              <a:t>What level of assurance is needed when checking applicant characteristics?</a:t>
            </a:r>
          </a:p>
          <a:p>
            <a:pPr marL="171450" lvl="1" indent="-171450">
              <a:spcBef>
                <a:spcPts val="0"/>
              </a:spcBef>
              <a:spcAft>
                <a:spcPts val="400"/>
              </a:spcAft>
              <a:buSzPct val="120000"/>
              <a:buFont typeface="Arial" panose="020B0604020202020204" pitchFamily="34" charset="0"/>
              <a:buChar char="•"/>
              <a:defRPr/>
            </a:pPr>
            <a:r>
              <a:rPr lang="en-AU" sz="1200" i="1">
                <a:solidFill>
                  <a:schemeClr val="tx1"/>
                </a:solidFill>
              </a:rPr>
              <a:t>Is the level of evidence required by the FPT the minimum necessary required to satisfy each required element of the FPT and its level of assurance? How will audits complement this?</a:t>
            </a:r>
          </a:p>
          <a:p>
            <a:pPr marL="171450" lvl="1" indent="-171450">
              <a:spcBef>
                <a:spcPts val="0"/>
              </a:spcBef>
              <a:spcAft>
                <a:spcPts val="400"/>
              </a:spcAft>
              <a:buSzPct val="120000"/>
              <a:buFont typeface="Arial" panose="020B0604020202020204" pitchFamily="34" charset="0"/>
              <a:buChar char="•"/>
              <a:defRPr/>
            </a:pPr>
            <a:r>
              <a:rPr lang="en-AU" sz="1200" i="1">
                <a:solidFill>
                  <a:schemeClr val="tx1"/>
                </a:solidFill>
              </a:rPr>
              <a:t>Do operational policies clearly indicate the type and required level of evidence to satisfy each FPT component?</a:t>
            </a:r>
          </a:p>
        </p:txBody>
      </p:sp>
    </p:spTree>
    <p:extLst>
      <p:ext uri="{BB962C8B-B14F-4D97-AF65-F5344CB8AC3E}">
        <p14:creationId xmlns:p14="http://schemas.microsoft.com/office/powerpoint/2010/main" val="1399073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47A97-3E94-1DCC-DF0F-8B66CFAEFA33}"/>
              </a:ext>
            </a:extLst>
          </p:cNvPr>
          <p:cNvSpPr>
            <a:spLocks noGrp="1"/>
          </p:cNvSpPr>
          <p:nvPr>
            <p:ph type="title"/>
          </p:nvPr>
        </p:nvSpPr>
        <p:spPr>
          <a:xfrm>
            <a:off x="6881812" y="1709739"/>
            <a:ext cx="4465637" cy="1719262"/>
          </a:xfrm>
        </p:spPr>
        <p:txBody>
          <a:bodyPr/>
          <a:lstStyle/>
          <a:p>
            <a:r>
              <a:rPr lang="en-AU"/>
              <a:t>Stage 3</a:t>
            </a:r>
          </a:p>
        </p:txBody>
      </p:sp>
      <p:sp>
        <p:nvSpPr>
          <p:cNvPr id="2" name="Text Placeholder 1">
            <a:extLst>
              <a:ext uri="{FF2B5EF4-FFF2-40B4-BE49-F238E27FC236}">
                <a16:creationId xmlns:a16="http://schemas.microsoft.com/office/drawing/2014/main" id="{8FAF2A99-C885-FB08-50C9-6B418E75F38D}"/>
              </a:ext>
            </a:extLst>
          </p:cNvPr>
          <p:cNvSpPr>
            <a:spLocks noGrp="1"/>
          </p:cNvSpPr>
          <p:nvPr>
            <p:ph type="body" idx="1"/>
          </p:nvPr>
        </p:nvSpPr>
        <p:spPr>
          <a:xfrm>
            <a:off x="6888163" y="3552825"/>
            <a:ext cx="4332287" cy="1423988"/>
          </a:xfrm>
        </p:spPr>
        <p:txBody>
          <a:bodyPr/>
          <a:lstStyle/>
          <a:p>
            <a:r>
              <a:rPr lang="en-AU" dirty="0"/>
              <a:t>FPT evidence administration</a:t>
            </a:r>
          </a:p>
          <a:p>
            <a:pPr marL="285750" lvl="0" indent="-285750">
              <a:buClrTx/>
              <a:buSzPct val="120000"/>
              <a:buFont typeface="Arial" panose="020B0604020202020204" pitchFamily="34" charset="0"/>
              <a:buChar char="•"/>
            </a:pPr>
            <a:r>
              <a:rPr lang="en-AU" sz="1400" noProof="0" dirty="0"/>
              <a:t>Stage 3 focuses on efficient administration of Fit and Proper Tests. </a:t>
            </a:r>
          </a:p>
          <a:p>
            <a:pPr marL="285750" lvl="0" indent="-285750">
              <a:buClrTx/>
              <a:buSzPct val="120000"/>
              <a:buFont typeface="Arial" panose="020B0604020202020204" pitchFamily="34" charset="0"/>
              <a:buChar char="•"/>
            </a:pPr>
            <a:r>
              <a:rPr lang="en-AU" sz="1400" noProof="0" dirty="0"/>
              <a:t>Stage 3 will be developed in 2025.</a:t>
            </a:r>
            <a:endParaRPr lang="en-AU" sz="1400" dirty="0"/>
          </a:p>
        </p:txBody>
      </p:sp>
    </p:spTree>
    <p:extLst>
      <p:ext uri="{BB962C8B-B14F-4D97-AF65-F5344CB8AC3E}">
        <p14:creationId xmlns:p14="http://schemas.microsoft.com/office/powerpoint/2010/main" val="235512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Document version control</a:t>
            </a:r>
          </a:p>
        </p:txBody>
      </p:sp>
      <p:sp>
        <p:nvSpPr>
          <p:cNvPr id="5" name="Content Placeholder 4">
            <a:extLst>
              <a:ext uri="{FF2B5EF4-FFF2-40B4-BE49-F238E27FC236}">
                <a16:creationId xmlns:a16="http://schemas.microsoft.com/office/drawing/2014/main" id="{F90E8C08-B64F-4390-A88F-2F1B6E62A5AF}"/>
              </a:ext>
            </a:extLst>
          </p:cNvPr>
          <p:cNvSpPr>
            <a:spLocks noGrp="1"/>
          </p:cNvSpPr>
          <p:nvPr>
            <p:ph idx="1"/>
          </p:nvPr>
        </p:nvSpPr>
        <p:spPr/>
        <p:txBody>
          <a:bodyPr/>
          <a:lstStyle/>
          <a:p>
            <a:endParaRPr lang="en-US"/>
          </a:p>
          <a:p>
            <a:endParaRPr lang="en-AU"/>
          </a:p>
          <a:p>
            <a:endParaRPr lang="en-AU"/>
          </a:p>
        </p:txBody>
      </p:sp>
      <p:graphicFrame>
        <p:nvGraphicFramePr>
          <p:cNvPr id="2" name="Table 2">
            <a:extLst>
              <a:ext uri="{FF2B5EF4-FFF2-40B4-BE49-F238E27FC236}">
                <a16:creationId xmlns:a16="http://schemas.microsoft.com/office/drawing/2014/main" id="{A1E6BB70-3AF7-3819-9A0A-3959AF4F999A}"/>
              </a:ext>
            </a:extLst>
          </p:cNvPr>
          <p:cNvGraphicFramePr>
            <a:graphicFrameLocks noGrp="1"/>
          </p:cNvGraphicFramePr>
          <p:nvPr>
            <p:extLst>
              <p:ext uri="{D42A27DB-BD31-4B8C-83A1-F6EECF244321}">
                <p14:modId xmlns:p14="http://schemas.microsoft.com/office/powerpoint/2010/main" val="2986806929"/>
              </p:ext>
            </p:extLst>
          </p:nvPr>
        </p:nvGraphicFramePr>
        <p:xfrm>
          <a:off x="704850" y="2219019"/>
          <a:ext cx="10504488" cy="2570590"/>
        </p:xfrm>
        <a:graphic>
          <a:graphicData uri="http://schemas.openxmlformats.org/drawingml/2006/table">
            <a:tbl>
              <a:tblPr firstRow="1" bandRow="1">
                <a:tableStyleId>{793D81CF-94F2-401A-BA57-92F5A7B2D0C5}</a:tableStyleId>
              </a:tblPr>
              <a:tblGrid>
                <a:gridCol w="906523">
                  <a:extLst>
                    <a:ext uri="{9D8B030D-6E8A-4147-A177-3AD203B41FA5}">
                      <a16:colId xmlns:a16="http://schemas.microsoft.com/office/drawing/2014/main" val="2845884124"/>
                    </a:ext>
                  </a:extLst>
                </a:gridCol>
                <a:gridCol w="1553628">
                  <a:extLst>
                    <a:ext uri="{9D8B030D-6E8A-4147-A177-3AD203B41FA5}">
                      <a16:colId xmlns:a16="http://schemas.microsoft.com/office/drawing/2014/main" val="640281239"/>
                    </a:ext>
                  </a:extLst>
                </a:gridCol>
                <a:gridCol w="8044337">
                  <a:extLst>
                    <a:ext uri="{9D8B030D-6E8A-4147-A177-3AD203B41FA5}">
                      <a16:colId xmlns:a16="http://schemas.microsoft.com/office/drawing/2014/main" val="1599167982"/>
                    </a:ext>
                  </a:extLst>
                </a:gridCol>
              </a:tblGrid>
              <a:tr h="166601">
                <a:tc>
                  <a:txBody>
                    <a:bodyPr/>
                    <a:lstStyle/>
                    <a:p>
                      <a:r>
                        <a:rPr lang="en-US" sz="1100"/>
                        <a:t>Version</a:t>
                      </a:r>
                      <a:endParaRPr lang="en-AU" sz="1100">
                        <a:latin typeface="+mn-lt"/>
                      </a:endParaRPr>
                    </a:p>
                  </a:txBody>
                  <a:tcPr/>
                </a:tc>
                <a:tc>
                  <a:txBody>
                    <a:bodyPr/>
                    <a:lstStyle/>
                    <a:p>
                      <a:r>
                        <a:rPr lang="en-AU" sz="1100"/>
                        <a:t>Date</a:t>
                      </a:r>
                      <a:endParaRPr lang="en-AU" sz="1100">
                        <a:latin typeface="+mn-lt"/>
                      </a:endParaRPr>
                    </a:p>
                  </a:txBody>
                  <a:tcPr/>
                </a:tc>
                <a:tc>
                  <a:txBody>
                    <a:bodyPr/>
                    <a:lstStyle/>
                    <a:p>
                      <a:r>
                        <a:rPr lang="en-AU" sz="1100"/>
                        <a:t>Description of changes</a:t>
                      </a:r>
                      <a:endParaRPr lang="en-AU" sz="1100">
                        <a:latin typeface="+mn-lt"/>
                      </a:endParaRPr>
                    </a:p>
                  </a:txBody>
                  <a:tcPr/>
                </a:tc>
                <a:extLst>
                  <a:ext uri="{0D108BD9-81ED-4DB2-BD59-A6C34878D82A}">
                    <a16:rowId xmlns:a16="http://schemas.microsoft.com/office/drawing/2014/main" val="1939302124"/>
                  </a:ext>
                </a:extLst>
              </a:tr>
              <a:tr h="462302">
                <a:tc>
                  <a:txBody>
                    <a:bodyPr/>
                    <a:lstStyle/>
                    <a:p>
                      <a:pPr marL="0" marR="0" lvl="0" indent="0" algn="l">
                        <a:lnSpc>
                          <a:spcPct val="100000"/>
                        </a:lnSpc>
                        <a:spcBef>
                          <a:spcPts val="0"/>
                        </a:spcBef>
                        <a:spcAft>
                          <a:spcPts val="0"/>
                        </a:spcAft>
                        <a:buClrTx/>
                        <a:buSzTx/>
                        <a:buNone/>
                      </a:pPr>
                      <a:r>
                        <a:rPr kumimoji="0" lang="en-US" sz="1100" b="0" u="none" strike="noStrike" kern="1200" cap="none" spc="0" normalizeH="0" baseline="0" noProof="0">
                          <a:ln>
                            <a:noFill/>
                          </a:ln>
                          <a:solidFill>
                            <a:srgbClr val="232B39"/>
                          </a:solidFill>
                          <a:effectLst/>
                          <a:uLnTx/>
                          <a:uFillTx/>
                        </a:rPr>
                        <a:t>1</a:t>
                      </a: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rPr>
                        <a:t>July 2024</a:t>
                      </a:r>
                      <a:endParaRPr lang="en-US" sz="1100" kern="1200" dirty="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a:solidFill>
                            <a:schemeClr val="dk1"/>
                          </a:solidFill>
                        </a:rPr>
                        <a:t>Initial publication</a:t>
                      </a: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254482522"/>
                  </a:ext>
                </a:extLst>
              </a:tr>
              <a:tr h="462302">
                <a:tc>
                  <a:txBody>
                    <a:bodyPr/>
                    <a:lstStyle/>
                    <a:p>
                      <a:pPr marL="0" marR="0" lvl="0" indent="0" algn="l">
                        <a:lnSpc>
                          <a:spcPct val="100000"/>
                        </a:lnSpc>
                        <a:spcBef>
                          <a:spcPts val="0"/>
                        </a:spcBef>
                        <a:spcAft>
                          <a:spcPts val="0"/>
                        </a:spcAft>
                        <a:buClrTx/>
                        <a:buSzTx/>
                        <a:buNone/>
                      </a:pPr>
                      <a:r>
                        <a:rPr kumimoji="0" lang="en-US" sz="1100" b="0" i="0" u="none" strike="noStrike" kern="1200" cap="none" spc="0" normalizeH="0" baseline="0" noProof="0" dirty="0">
                          <a:ln>
                            <a:noFill/>
                          </a:ln>
                          <a:solidFill>
                            <a:srgbClr val="232B39"/>
                          </a:solidFill>
                          <a:effectLst/>
                          <a:uLnTx/>
                          <a:uFillTx/>
                          <a:latin typeface="+mn-lt"/>
                          <a:ea typeface="+mn-ea"/>
                          <a:cs typeface="+mn-cs"/>
                        </a:rPr>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latin typeface="+mn-lt"/>
                          <a:ea typeface="Calibri" panose="020F0502020204030204" pitchFamily="34" charset="0"/>
                          <a:cs typeface="Times New Roman"/>
                        </a:rPr>
                        <a:t>December 2024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latin typeface="+mn-lt"/>
                          <a:ea typeface="Calibri" panose="020F0502020204030204" pitchFamily="34" charset="0"/>
                          <a:cs typeface="Times New Roman"/>
                        </a:rPr>
                        <a:t>Revision to examples. Case studies removed</a:t>
                      </a:r>
                      <a:r>
                        <a:rPr lang="en-US" sz="1100" kern="1200">
                          <a:solidFill>
                            <a:schemeClr val="dk1"/>
                          </a:solidFill>
                          <a:latin typeface="+mn-lt"/>
                          <a:ea typeface="Calibri" panose="020F0502020204030204" pitchFamily="34" charset="0"/>
                          <a:cs typeface="Times New Roman"/>
                        </a:rPr>
                        <a:t>, will be included </a:t>
                      </a:r>
                      <a:r>
                        <a:rPr lang="en-US" sz="1100" kern="1200" dirty="0">
                          <a:solidFill>
                            <a:schemeClr val="dk1"/>
                          </a:solidFill>
                          <a:latin typeface="+mn-lt"/>
                          <a:ea typeface="Calibri" panose="020F0502020204030204" pitchFamily="34" charset="0"/>
                          <a:cs typeface="Times New Roman"/>
                        </a:rPr>
                        <a:t>in Stage </a:t>
                      </a:r>
                      <a:r>
                        <a:rPr lang="en-US" sz="1100" kern="1200">
                          <a:solidFill>
                            <a:schemeClr val="dk1"/>
                          </a:solidFill>
                          <a:latin typeface="+mn-lt"/>
                          <a:ea typeface="Calibri" panose="020F0502020204030204" pitchFamily="34" charset="0"/>
                          <a:cs typeface="Times New Roman"/>
                        </a:rPr>
                        <a:t>3 update in 2025.</a:t>
                      </a:r>
                      <a:endParaRPr lang="en-US" sz="1100" kern="1200" dirty="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009041144"/>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1337157682"/>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491972193"/>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dirty="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578892175"/>
                  </a:ext>
                </a:extLst>
              </a:tr>
            </a:tbl>
          </a:graphicData>
        </a:graphic>
      </p:graphicFrame>
      <p:sp>
        <p:nvSpPr>
          <p:cNvPr id="6" name="TextBox 5">
            <a:extLst>
              <a:ext uri="{FF2B5EF4-FFF2-40B4-BE49-F238E27FC236}">
                <a16:creationId xmlns:a16="http://schemas.microsoft.com/office/drawing/2014/main" id="{7982F3FF-1A79-E8CC-FF77-642A58B0FA17}"/>
              </a:ext>
            </a:extLst>
          </p:cNvPr>
          <p:cNvSpPr txBox="1">
            <a:spLocks/>
          </p:cNvSpPr>
          <p:nvPr/>
        </p:nvSpPr>
        <p:spPr>
          <a:xfrm>
            <a:off x="704849" y="1410772"/>
            <a:ext cx="10504489" cy="522000"/>
          </a:xfrm>
          <a:prstGeom prst="rect">
            <a:avLst/>
          </a:prstGeom>
          <a:solidFill>
            <a:schemeClr val="accent3"/>
          </a:solidFill>
          <a:ln>
            <a:solidFill>
              <a:schemeClr val="accent1"/>
            </a:solidFill>
          </a:ln>
        </p:spPr>
        <p:txBody>
          <a:bodyPr wrap="square" lIns="90000" tIns="45720" rIns="90000" bIns="45720" anchor="ctr">
            <a:noAutofit/>
          </a:bodyPr>
          <a:lstStyle/>
          <a:p>
            <a:pPr defTabSz="914349">
              <a:defRPr/>
            </a:pPr>
            <a:r>
              <a:rPr lang="en-AU" sz="1400" dirty="0">
                <a:solidFill>
                  <a:schemeClr val="bg1"/>
                </a:solidFill>
                <a:latin typeface="+mj-lt"/>
              </a:rPr>
              <a:t>The Fit and Proper Test Framework and Guide will be expanded and continuously improved over time.</a:t>
            </a:r>
          </a:p>
        </p:txBody>
      </p:sp>
    </p:spTree>
    <p:extLst>
      <p:ext uri="{BB962C8B-B14F-4D97-AF65-F5344CB8AC3E}">
        <p14:creationId xmlns:p14="http://schemas.microsoft.com/office/powerpoint/2010/main" val="874660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45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597926-8C7F-F2A9-600F-861C2FCD07AB}"/>
              </a:ext>
            </a:extLst>
          </p:cNvPr>
          <p:cNvSpPr/>
          <p:nvPr/>
        </p:nvSpPr>
        <p:spPr>
          <a:xfrm>
            <a:off x="695325" y="946860"/>
            <a:ext cx="10801350" cy="624765"/>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spcBef>
                <a:spcPct val="0"/>
              </a:spcBef>
              <a:spcAft>
                <a:spcPts val="0"/>
              </a:spcAft>
              <a:buClrTx/>
              <a:buSzTx/>
              <a:buFontTx/>
              <a:buNone/>
              <a:tabLst/>
              <a:defRPr/>
            </a:pPr>
            <a:r>
              <a:rPr kumimoji="0" lang="en-US" sz="1550" b="0" i="0" u="none" strike="noStrike" kern="1200" cap="none" spc="0" normalizeH="0" baseline="0" noProof="0">
                <a:ln>
                  <a:noFill/>
                </a:ln>
                <a:solidFill>
                  <a:srgbClr val="232B39"/>
                </a:solidFill>
                <a:effectLst/>
                <a:uLnTx/>
                <a:uFillTx/>
                <a:latin typeface="VIC"/>
                <a:ea typeface="+mj-ea"/>
                <a:cs typeface="+mj-cs"/>
              </a:rPr>
              <a:t>This guide provides step by step guidance on applying the Victorian Fit and Proper Test (FPT) Framework (the Framework). This guide is intended for those seeking to shape the FPT policy settings and regulatory design.</a:t>
            </a:r>
          </a:p>
        </p:txBody>
      </p:sp>
      <p:sp>
        <p:nvSpPr>
          <p:cNvPr id="12" name="Title 11">
            <a:extLst>
              <a:ext uri="{FF2B5EF4-FFF2-40B4-BE49-F238E27FC236}">
                <a16:creationId xmlns:a16="http://schemas.microsoft.com/office/drawing/2014/main" id="{C0AA0053-FA23-A653-1B52-FD683DC63524}"/>
              </a:ext>
            </a:extLst>
          </p:cNvPr>
          <p:cNvSpPr>
            <a:spLocks noGrp="1"/>
          </p:cNvSpPr>
          <p:nvPr>
            <p:ph type="title"/>
          </p:nvPr>
        </p:nvSpPr>
        <p:spPr>
          <a:xfrm>
            <a:off x="704850" y="261938"/>
            <a:ext cx="10515600" cy="633412"/>
          </a:xfrm>
        </p:spPr>
        <p:txBody>
          <a:bodyPr/>
          <a:lstStyle/>
          <a:p>
            <a:r>
              <a:rPr lang="en-US" noProof="0"/>
              <a:t>When and how to use this guide</a:t>
            </a:r>
            <a:endParaRPr lang="en-AU"/>
          </a:p>
        </p:txBody>
      </p:sp>
      <p:sp>
        <p:nvSpPr>
          <p:cNvPr id="14" name="Content Placeholder 13">
            <a:extLst>
              <a:ext uri="{FF2B5EF4-FFF2-40B4-BE49-F238E27FC236}">
                <a16:creationId xmlns:a16="http://schemas.microsoft.com/office/drawing/2014/main" id="{DC289135-75FF-EA0C-720E-EF2085B00B62}"/>
              </a:ext>
            </a:extLst>
          </p:cNvPr>
          <p:cNvSpPr>
            <a:spLocks noGrp="1"/>
          </p:cNvSpPr>
          <p:nvPr>
            <p:ph idx="15"/>
          </p:nvPr>
        </p:nvSpPr>
        <p:spPr>
          <a:xfrm>
            <a:off x="7591425" y="1838325"/>
            <a:ext cx="3790950" cy="4600574"/>
          </a:xfrm>
        </p:spPr>
        <p:txBody>
          <a:bodyPr/>
          <a:lstStyle/>
          <a:p>
            <a:r>
              <a:rPr lang="en-US" sz="1300" noProof="0"/>
              <a:t>The Victorian FPT framework is designed to:</a:t>
            </a:r>
          </a:p>
          <a:p>
            <a:pPr marL="252000" lvl="2" indent="-252000">
              <a:buSzPct val="120000"/>
            </a:pPr>
            <a:r>
              <a:rPr lang="en-US" sz="1200"/>
              <a:t>Promote efficient and effective FPTs by guiding</a:t>
            </a:r>
            <a:r>
              <a:rPr lang="en-US" sz="1200" noProof="0"/>
              <a:t> the design </a:t>
            </a:r>
            <a:r>
              <a:rPr lang="en-US" sz="1200"/>
              <a:t>of standardised</a:t>
            </a:r>
            <a:r>
              <a:rPr lang="en-US" sz="1200" noProof="0"/>
              <a:t> and objective FPTs</a:t>
            </a:r>
            <a:r>
              <a:rPr lang="en-US" sz="1200"/>
              <a:t>, while also targeting the risk of harm</a:t>
            </a:r>
          </a:p>
          <a:p>
            <a:pPr marL="252000" lvl="2" indent="-252000">
              <a:buSzPct val="120000"/>
            </a:pPr>
            <a:r>
              <a:rPr lang="en-US" sz="1200" noProof="0"/>
              <a:t>Provide guidance on reducing regulatory burden when developing FPTs</a:t>
            </a:r>
          </a:p>
          <a:p>
            <a:pPr marL="252000" lvl="2" indent="-252000">
              <a:buSzPct val="120000"/>
            </a:pPr>
            <a:r>
              <a:rPr lang="en-US" sz="1200" noProof="0"/>
              <a:t>Ensure that </a:t>
            </a:r>
            <a:r>
              <a:rPr lang="en-US" sz="1200"/>
              <a:t>characteristic tests are linked to the risk of harm to </a:t>
            </a:r>
            <a:r>
              <a:rPr lang="en-US" sz="1200" noProof="0"/>
              <a:t>minimise unfair and unnecessary discrimination associated with character-based assessment </a:t>
            </a:r>
          </a:p>
          <a:p>
            <a:r>
              <a:rPr lang="en-US" sz="1300"/>
              <a:t>The guide will help you:</a:t>
            </a:r>
          </a:p>
          <a:p>
            <a:pPr marL="252000" lvl="2" indent="-252000">
              <a:buSzPct val="120000"/>
            </a:pPr>
            <a:r>
              <a:rPr lang="en-US" sz="1200"/>
              <a:t>Understand whether an FPT is the best regulatory tool to reduce the harms or if imposing permission conditions or other approaches after issuing a permission might be more effective </a:t>
            </a:r>
          </a:p>
          <a:p>
            <a:pPr marL="252000" lvl="2" indent="-252000">
              <a:buSzPct val="120000"/>
            </a:pPr>
            <a:r>
              <a:rPr lang="en-AU" sz="1200"/>
              <a:t>Understand what characteristics are appropriate to include</a:t>
            </a:r>
          </a:p>
          <a:p>
            <a:pPr marL="252000" lvl="2" indent="-252000">
              <a:buSzPct val="120000"/>
            </a:pPr>
            <a:r>
              <a:rPr lang="en-AU" sz="1200"/>
              <a:t>Design an FPT that is proportionate to risk</a:t>
            </a:r>
          </a:p>
          <a:p>
            <a:pPr marL="252000" lvl="2" indent="-252000">
              <a:buSzPct val="120000"/>
            </a:pPr>
            <a:r>
              <a:rPr lang="en-AU" sz="1200"/>
              <a:t>Design an FPT with consideration of legislation and necessary levels of evidence</a:t>
            </a:r>
          </a:p>
          <a:p>
            <a:pPr lvl="1"/>
            <a:endParaRPr lang="en-US" sz="1200"/>
          </a:p>
          <a:p>
            <a:pPr lvl="1"/>
            <a:endParaRPr lang="en-AU" sz="1200"/>
          </a:p>
          <a:p>
            <a:endParaRPr lang="en-AU" sz="1200"/>
          </a:p>
        </p:txBody>
      </p:sp>
      <p:sp>
        <p:nvSpPr>
          <p:cNvPr id="10" name="Rectangle 9">
            <a:extLst>
              <a:ext uri="{FF2B5EF4-FFF2-40B4-BE49-F238E27FC236}">
                <a16:creationId xmlns:a16="http://schemas.microsoft.com/office/drawing/2014/main" id="{C5DBBD5B-73A1-D20B-2363-7B2E60A15E21}"/>
              </a:ext>
            </a:extLst>
          </p:cNvPr>
          <p:cNvSpPr/>
          <p:nvPr/>
        </p:nvSpPr>
        <p:spPr>
          <a:xfrm>
            <a:off x="695324" y="3962959"/>
            <a:ext cx="6613177" cy="396000"/>
          </a:xfrm>
          <a:prstGeom prst="rect">
            <a:avLst/>
          </a:prstGeom>
          <a:solidFill>
            <a:schemeClr val="accent3"/>
          </a:solidFill>
          <a:ln w="25400" cap="flat" cmpd="sng" algn="ctr">
            <a:solidFill>
              <a:schemeClr val="accent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349"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FFFFFF"/>
                </a:solidFill>
                <a:effectLst/>
                <a:uLnTx/>
                <a:uFillTx/>
                <a:latin typeface="VIC SemiBold"/>
                <a:ea typeface="+mn-ea"/>
                <a:cs typeface="+mn-cs"/>
              </a:rPr>
              <a:t>Additional resources and preparation for using the guide</a:t>
            </a:r>
          </a:p>
        </p:txBody>
      </p:sp>
      <p:sp>
        <p:nvSpPr>
          <p:cNvPr id="11" name="Rectangle 10">
            <a:extLst>
              <a:ext uri="{FF2B5EF4-FFF2-40B4-BE49-F238E27FC236}">
                <a16:creationId xmlns:a16="http://schemas.microsoft.com/office/drawing/2014/main" id="{84B53179-34A7-3B5A-3CB3-BF82A2D8EA5C}"/>
              </a:ext>
            </a:extLst>
          </p:cNvPr>
          <p:cNvSpPr>
            <a:spLocks/>
          </p:cNvSpPr>
          <p:nvPr/>
        </p:nvSpPr>
        <p:spPr>
          <a:xfrm>
            <a:off x="695325" y="4368574"/>
            <a:ext cx="6613176" cy="2079851"/>
          </a:xfrm>
          <a:prstGeom prst="rect">
            <a:avLst/>
          </a:prstGeom>
          <a:solidFill>
            <a:schemeClr val="bg1"/>
          </a:solidFill>
          <a:ln w="25400" cap="flat" cmpd="sng" algn="ctr">
            <a:solidFill>
              <a:schemeClr val="accent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t"/>
          <a:lstStyle/>
          <a:p>
            <a:pPr marL="252000" marR="0" lvl="0" indent="-252000" algn="l" defTabSz="914349" rtl="0" eaLnBrk="1" fontAlgn="auto" latinLnBrk="0" hangingPunct="1">
              <a:lnSpc>
                <a:spcPct val="100000"/>
              </a:lnSpc>
              <a:spcBef>
                <a:spcPts val="0"/>
              </a:spcBef>
              <a:spcAft>
                <a:spcPts val="600"/>
              </a:spcAft>
              <a:buClr>
                <a:srgbClr val="4C9E61"/>
              </a:buClr>
              <a:buSzPct val="120000"/>
              <a:buFont typeface="Arial" panose="020B0604020202020204" pitchFamily="34" charset="0"/>
              <a:buChar char="•"/>
              <a:tabLst/>
              <a:defRPr/>
            </a:pPr>
            <a:r>
              <a:rPr kumimoji="0" lang="en-US" sz="1200" b="0" i="0" u="none" strike="noStrike" kern="1200" cap="none" spc="0" normalizeH="0" baseline="0" noProof="0">
                <a:ln>
                  <a:noFill/>
                </a:ln>
                <a:solidFill>
                  <a:srgbClr val="232B39"/>
                </a:solidFill>
                <a:effectLst/>
                <a:uLnTx/>
                <a:uFillTx/>
                <a:latin typeface="VIC"/>
                <a:ea typeface="+mn-ea"/>
                <a:cs typeface="+mn-cs"/>
              </a:rPr>
              <a:t>Read the relevant sections of the Victorian Permissions Framework and its associated Guides and Better Regulation Victoria’s guides to implementing ‘better practice’ permissions. </a:t>
            </a:r>
          </a:p>
          <a:p>
            <a:pPr marL="252000" marR="0" lvl="0" indent="-252000" algn="l" defTabSz="914349" rtl="0" eaLnBrk="1" fontAlgn="auto" latinLnBrk="0" hangingPunct="1">
              <a:lnSpc>
                <a:spcPct val="100000"/>
              </a:lnSpc>
              <a:spcBef>
                <a:spcPts val="0"/>
              </a:spcBef>
              <a:spcAft>
                <a:spcPts val="600"/>
              </a:spcAft>
              <a:buClr>
                <a:srgbClr val="4C9E61"/>
              </a:buClr>
              <a:buSzPct val="120000"/>
              <a:buFont typeface="Arial" panose="020B0604020202020204" pitchFamily="34" charset="0"/>
              <a:buChar char="•"/>
              <a:tabLst/>
              <a:defRPr/>
            </a:pPr>
            <a:r>
              <a:rPr kumimoji="0" lang="en-US" sz="1200" b="0" i="0" u="none" strike="noStrike" kern="1200" cap="none" spc="0" normalizeH="0" baseline="0" noProof="0">
                <a:ln>
                  <a:noFill/>
                </a:ln>
                <a:solidFill>
                  <a:srgbClr val="232B39"/>
                </a:solidFill>
                <a:effectLst/>
                <a:uLnTx/>
                <a:uFillTx/>
                <a:latin typeface="VIC"/>
                <a:ea typeface="+mn-ea"/>
                <a:cs typeface="+mn-cs"/>
              </a:rPr>
              <a:t>Check the relevant legislation in your area for its direction on FPTs.</a:t>
            </a:r>
          </a:p>
          <a:p>
            <a:pPr marL="252000" marR="0" lvl="0" indent="-252000" algn="l" defTabSz="914349" rtl="0" eaLnBrk="1" fontAlgn="auto" latinLnBrk="0" hangingPunct="1">
              <a:lnSpc>
                <a:spcPct val="100000"/>
              </a:lnSpc>
              <a:spcBef>
                <a:spcPts val="0"/>
              </a:spcBef>
              <a:spcAft>
                <a:spcPts val="600"/>
              </a:spcAft>
              <a:buClr>
                <a:srgbClr val="4C9E61"/>
              </a:buClr>
              <a:buSzPct val="120000"/>
              <a:buFont typeface="Arial" panose="020B0604020202020204" pitchFamily="34" charset="0"/>
              <a:buChar char="•"/>
              <a:tabLst/>
              <a:defRPr/>
            </a:pPr>
            <a:r>
              <a:rPr kumimoji="0" lang="en-US" sz="1200" b="0" i="0" u="none" strike="noStrike" kern="1200" cap="none" spc="0" normalizeH="0" baseline="0" noProof="0">
                <a:ln>
                  <a:noFill/>
                </a:ln>
                <a:solidFill>
                  <a:srgbClr val="232B39"/>
                </a:solidFill>
                <a:effectLst/>
                <a:uLnTx/>
                <a:uFillTx/>
                <a:latin typeface="VIC"/>
                <a:ea typeface="+mn-ea"/>
                <a:cs typeface="+mn-cs"/>
              </a:rPr>
              <a:t>Understand the risks of harm that to be managed.</a:t>
            </a:r>
          </a:p>
          <a:p>
            <a:pPr marL="252000" marR="0" lvl="0" indent="-252000" algn="l" defTabSz="914349" rtl="0" eaLnBrk="1" fontAlgn="auto" latinLnBrk="0" hangingPunct="1">
              <a:lnSpc>
                <a:spcPct val="100000"/>
              </a:lnSpc>
              <a:spcBef>
                <a:spcPts val="0"/>
              </a:spcBef>
              <a:spcAft>
                <a:spcPts val="600"/>
              </a:spcAft>
              <a:buClr>
                <a:srgbClr val="4C9E61"/>
              </a:buClr>
              <a:buSzPct val="120000"/>
              <a:buFont typeface="Arial" panose="020B0604020202020204" pitchFamily="34" charset="0"/>
              <a:buChar char="•"/>
              <a:tabLst/>
              <a:defRPr/>
            </a:pPr>
            <a:r>
              <a:rPr kumimoji="0" lang="en-US" sz="1200" b="0" i="0" u="none" strike="noStrike" kern="1200" cap="none" spc="0" normalizeH="0" baseline="0" noProof="0">
                <a:ln>
                  <a:noFill/>
                </a:ln>
                <a:solidFill>
                  <a:srgbClr val="232B39"/>
                </a:solidFill>
                <a:effectLst/>
                <a:uLnTx/>
                <a:uFillTx/>
                <a:latin typeface="VIC"/>
                <a:ea typeface="+mn-ea"/>
                <a:cs typeface="+mn-cs"/>
              </a:rPr>
              <a:t>Assess whether there are links between a person’s characteristics (such as education, age, criminal history), character and the risk of harms occurring.</a:t>
            </a:r>
          </a:p>
          <a:p>
            <a:pPr marL="252000" marR="0" lvl="0" indent="-252000" algn="l" defTabSz="914349" rtl="0" eaLnBrk="1" fontAlgn="auto" latinLnBrk="0" hangingPunct="1">
              <a:lnSpc>
                <a:spcPct val="100000"/>
              </a:lnSpc>
              <a:spcBef>
                <a:spcPts val="0"/>
              </a:spcBef>
              <a:spcAft>
                <a:spcPts val="600"/>
              </a:spcAft>
              <a:buClr>
                <a:srgbClr val="4C9E61"/>
              </a:buClr>
              <a:buSzPct val="120000"/>
              <a:buFont typeface="Arial" panose="020B0604020202020204" pitchFamily="34" charset="0"/>
              <a:buChar char="•"/>
              <a:tabLst/>
              <a:defRPr/>
            </a:pPr>
            <a:r>
              <a:rPr kumimoji="0" lang="en-US" sz="1200" b="0" i="0" u="none" strike="noStrike" kern="1200" cap="none" spc="0" normalizeH="0" baseline="0" noProof="0">
                <a:ln>
                  <a:noFill/>
                </a:ln>
                <a:solidFill>
                  <a:srgbClr val="232B39"/>
                </a:solidFill>
                <a:effectLst/>
                <a:uLnTx/>
                <a:uFillTx/>
                <a:latin typeface="VIC"/>
                <a:ea typeface="+mn-ea"/>
                <a:cs typeface="+mn-cs"/>
              </a:rPr>
              <a:t>Keep in mind that there may be more efficient alternatives to FPTs which achieve the same objectives of harm reduction.</a:t>
            </a:r>
          </a:p>
        </p:txBody>
      </p:sp>
      <p:sp>
        <p:nvSpPr>
          <p:cNvPr id="15" name="Rectangle 14">
            <a:extLst>
              <a:ext uri="{FF2B5EF4-FFF2-40B4-BE49-F238E27FC236}">
                <a16:creationId xmlns:a16="http://schemas.microsoft.com/office/drawing/2014/main" id="{81F19F9C-07E1-8D60-853F-99B1E444C6FA}"/>
              </a:ext>
            </a:extLst>
          </p:cNvPr>
          <p:cNvSpPr>
            <a:spLocks/>
          </p:cNvSpPr>
          <p:nvPr/>
        </p:nvSpPr>
        <p:spPr>
          <a:xfrm>
            <a:off x="695325" y="1808239"/>
            <a:ext cx="6629400" cy="3952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white"/>
                </a:solidFill>
                <a:effectLst/>
                <a:uLnTx/>
                <a:uFillTx/>
                <a:latin typeface="VIC SemiBold" panose="020B0604020202020204" charset="0"/>
                <a:ea typeface="+mn-ea"/>
                <a:cs typeface="+mn-cs"/>
              </a:rPr>
              <a:t>Framework stages</a:t>
            </a:r>
          </a:p>
        </p:txBody>
      </p:sp>
      <p:grpSp>
        <p:nvGrpSpPr>
          <p:cNvPr id="2" name="Group 1">
            <a:extLst>
              <a:ext uri="{FF2B5EF4-FFF2-40B4-BE49-F238E27FC236}">
                <a16:creationId xmlns:a16="http://schemas.microsoft.com/office/drawing/2014/main" id="{3CFFE22B-079A-296F-6ABE-E7ED25AEE13F}"/>
              </a:ext>
            </a:extLst>
          </p:cNvPr>
          <p:cNvGrpSpPr/>
          <p:nvPr/>
        </p:nvGrpSpPr>
        <p:grpSpPr>
          <a:xfrm>
            <a:off x="2557583" y="2361133"/>
            <a:ext cx="2853999" cy="1432461"/>
            <a:chOff x="2557583" y="2361133"/>
            <a:chExt cx="2853999" cy="1432461"/>
          </a:xfrm>
        </p:grpSpPr>
        <p:sp>
          <p:nvSpPr>
            <p:cNvPr id="13" name="Rectangle 12">
              <a:extLst>
                <a:ext uri="{FF2B5EF4-FFF2-40B4-BE49-F238E27FC236}">
                  <a16:creationId xmlns:a16="http://schemas.microsoft.com/office/drawing/2014/main" id="{72A24FCE-448F-13AF-CD8F-28A6E6AFB5A1}"/>
                </a:ext>
              </a:extLst>
            </p:cNvPr>
            <p:cNvSpPr>
              <a:spLocks/>
            </p:cNvSpPr>
            <p:nvPr/>
          </p:nvSpPr>
          <p:spPr>
            <a:xfrm>
              <a:off x="2557583" y="2361133"/>
              <a:ext cx="2853999" cy="1432461"/>
            </a:xfrm>
            <a:prstGeom prst="rect">
              <a:avLst/>
            </a:prstGeom>
            <a:solidFill>
              <a:srgbClr val="FFFFFF"/>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4C9E61"/>
                </a:solidFill>
                <a:effectLst/>
                <a:uLnTx/>
                <a:uFillTx/>
                <a:latin typeface="VIC"/>
                <a:ea typeface="+mn-ea"/>
                <a:cs typeface="+mn-cs"/>
              </a:endParaRPr>
            </a:p>
          </p:txBody>
        </p:sp>
        <p:sp>
          <p:nvSpPr>
            <p:cNvPr id="17" name="Oval 16">
              <a:extLst>
                <a:ext uri="{FF2B5EF4-FFF2-40B4-BE49-F238E27FC236}">
                  <a16:creationId xmlns:a16="http://schemas.microsoft.com/office/drawing/2014/main" id="{3B8135E4-355B-C10A-0FD2-D0BEEE8EF72E}"/>
                </a:ext>
              </a:extLst>
            </p:cNvPr>
            <p:cNvSpPr/>
            <p:nvPr/>
          </p:nvSpPr>
          <p:spPr>
            <a:xfrm>
              <a:off x="2710734" y="3338702"/>
              <a:ext cx="356400" cy="35640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4C9E61"/>
                  </a:solidFill>
                  <a:effectLst/>
                  <a:uLnTx/>
                  <a:uFillTx/>
                  <a:latin typeface="Segoe UI Semibold"/>
                  <a:ea typeface="+mn-ea"/>
                  <a:cs typeface="+mn-cs"/>
                </a:rPr>
                <a:t>3</a:t>
              </a:r>
            </a:p>
          </p:txBody>
        </p:sp>
        <p:sp>
          <p:nvSpPr>
            <p:cNvPr id="18" name="Rectangle 17">
              <a:extLst>
                <a:ext uri="{FF2B5EF4-FFF2-40B4-BE49-F238E27FC236}">
                  <a16:creationId xmlns:a16="http://schemas.microsoft.com/office/drawing/2014/main" id="{38419F58-F2ED-66ED-DFB7-BF49ECCF300F}"/>
                </a:ext>
              </a:extLst>
            </p:cNvPr>
            <p:cNvSpPr/>
            <p:nvPr/>
          </p:nvSpPr>
          <p:spPr>
            <a:xfrm>
              <a:off x="3282327" y="3354863"/>
              <a:ext cx="1983721" cy="355550"/>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VIC"/>
                  <a:ea typeface="+mn-ea"/>
                  <a:cs typeface="+mn-cs"/>
                </a:rPr>
                <a:t>ADMINISTRATION</a:t>
              </a:r>
            </a:p>
          </p:txBody>
        </p:sp>
        <p:sp>
          <p:nvSpPr>
            <p:cNvPr id="19" name="Oval 18">
              <a:extLst>
                <a:ext uri="{FF2B5EF4-FFF2-40B4-BE49-F238E27FC236}">
                  <a16:creationId xmlns:a16="http://schemas.microsoft.com/office/drawing/2014/main" id="{D66009D7-F902-ABF6-23E0-BDDBEB3AD5A4}"/>
                </a:ext>
              </a:extLst>
            </p:cNvPr>
            <p:cNvSpPr/>
            <p:nvPr/>
          </p:nvSpPr>
          <p:spPr>
            <a:xfrm>
              <a:off x="2710734" y="2443392"/>
              <a:ext cx="356400" cy="35640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4C9E61"/>
                  </a:solidFill>
                  <a:effectLst/>
                  <a:uLnTx/>
                  <a:uFillTx/>
                  <a:latin typeface="Segoe UI Semibold"/>
                  <a:ea typeface="+mn-ea"/>
                  <a:cs typeface="+mn-cs"/>
                </a:rPr>
                <a:t>1</a:t>
              </a:r>
            </a:p>
          </p:txBody>
        </p:sp>
        <p:sp>
          <p:nvSpPr>
            <p:cNvPr id="20" name="Rectangle 19">
              <a:extLst>
                <a:ext uri="{FF2B5EF4-FFF2-40B4-BE49-F238E27FC236}">
                  <a16:creationId xmlns:a16="http://schemas.microsoft.com/office/drawing/2014/main" id="{36AABB8A-9957-50EB-3583-0B608A980C5B}"/>
                </a:ext>
              </a:extLst>
            </p:cNvPr>
            <p:cNvSpPr/>
            <p:nvPr/>
          </p:nvSpPr>
          <p:spPr>
            <a:xfrm>
              <a:off x="3282329" y="2458937"/>
              <a:ext cx="1983721" cy="356785"/>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VIC"/>
                  <a:ea typeface="+mn-ea"/>
                  <a:cs typeface="+mn-cs"/>
                </a:rPr>
                <a:t>DECISION</a:t>
              </a:r>
            </a:p>
          </p:txBody>
        </p:sp>
        <p:sp>
          <p:nvSpPr>
            <p:cNvPr id="21" name="Oval 20">
              <a:extLst>
                <a:ext uri="{FF2B5EF4-FFF2-40B4-BE49-F238E27FC236}">
                  <a16:creationId xmlns:a16="http://schemas.microsoft.com/office/drawing/2014/main" id="{63BACE9F-18FD-B630-1A3D-E35E8BF8E09E}"/>
                </a:ext>
              </a:extLst>
            </p:cNvPr>
            <p:cNvSpPr/>
            <p:nvPr/>
          </p:nvSpPr>
          <p:spPr>
            <a:xfrm>
              <a:off x="2710734" y="2891047"/>
              <a:ext cx="356400" cy="35640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4C9E61"/>
                  </a:solidFill>
                  <a:effectLst/>
                  <a:uLnTx/>
                  <a:uFillTx/>
                  <a:latin typeface="Segoe UI Semibold"/>
                  <a:ea typeface="+mn-ea"/>
                  <a:cs typeface="+mn-cs"/>
                </a:rPr>
                <a:t>2</a:t>
              </a:r>
            </a:p>
          </p:txBody>
        </p:sp>
        <p:sp>
          <p:nvSpPr>
            <p:cNvPr id="22" name="Rectangle 21">
              <a:extLst>
                <a:ext uri="{FF2B5EF4-FFF2-40B4-BE49-F238E27FC236}">
                  <a16:creationId xmlns:a16="http://schemas.microsoft.com/office/drawing/2014/main" id="{3A3A38E3-8FC7-5D4F-6D07-6AECD5A55119}"/>
                </a:ext>
              </a:extLst>
            </p:cNvPr>
            <p:cNvSpPr/>
            <p:nvPr/>
          </p:nvSpPr>
          <p:spPr>
            <a:xfrm>
              <a:off x="3282328" y="2907518"/>
              <a:ext cx="1983721" cy="355550"/>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VIC"/>
                  <a:ea typeface="+mn-ea"/>
                  <a:cs typeface="+mn-cs"/>
                </a:rPr>
                <a:t>DESIGN</a:t>
              </a:r>
            </a:p>
          </p:txBody>
        </p:sp>
      </p:grpSp>
    </p:spTree>
    <p:extLst>
      <p:ext uri="{BB962C8B-B14F-4D97-AF65-F5344CB8AC3E}">
        <p14:creationId xmlns:p14="http://schemas.microsoft.com/office/powerpoint/2010/main" val="210579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F44DC72-C684-06FE-992E-AF09CA6B61D2}"/>
              </a:ext>
            </a:extLst>
          </p:cNvPr>
          <p:cNvSpPr>
            <a:spLocks noGrp="1"/>
          </p:cNvSpPr>
          <p:nvPr>
            <p:ph type="title"/>
          </p:nvPr>
        </p:nvSpPr>
        <p:spPr>
          <a:xfrm>
            <a:off x="704850" y="204788"/>
            <a:ext cx="10515600" cy="747712"/>
          </a:xfrm>
        </p:spPr>
        <p:txBody>
          <a:bodyPr/>
          <a:lstStyle/>
          <a:p>
            <a:r>
              <a:rPr lang="en-US" noProof="0"/>
              <a:t>Stage 1: Decision</a:t>
            </a:r>
            <a:endParaRPr lang="en-AU"/>
          </a:p>
        </p:txBody>
      </p:sp>
      <p:sp>
        <p:nvSpPr>
          <p:cNvPr id="25" name="Rectangle 24">
            <a:extLst>
              <a:ext uri="{FF2B5EF4-FFF2-40B4-BE49-F238E27FC236}">
                <a16:creationId xmlns:a16="http://schemas.microsoft.com/office/drawing/2014/main" id="{8787C972-0705-01D1-D874-7D2C5C93FB68}"/>
              </a:ext>
            </a:extLst>
          </p:cNvPr>
          <p:cNvSpPr/>
          <p:nvPr/>
        </p:nvSpPr>
        <p:spPr>
          <a:xfrm>
            <a:off x="630422" y="2122560"/>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2" name="Rectangle 1">
            <a:extLst>
              <a:ext uri="{FF2B5EF4-FFF2-40B4-BE49-F238E27FC236}">
                <a16:creationId xmlns:a16="http://schemas.microsoft.com/office/drawing/2014/main" id="{11792BCC-718C-78D9-9D16-9012CE726D7A}"/>
              </a:ext>
            </a:extLst>
          </p:cNvPr>
          <p:cNvSpPr/>
          <p:nvPr/>
        </p:nvSpPr>
        <p:spPr>
          <a:xfrm>
            <a:off x="695325" y="1071655"/>
            <a:ext cx="10801350" cy="912720"/>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Aft>
                <a:spcPts val="600"/>
              </a:spcAft>
              <a:buClrTx/>
              <a:buSzTx/>
              <a:buFontTx/>
              <a:buNone/>
              <a:tabLst/>
              <a:defRPr/>
            </a:pPr>
            <a:r>
              <a:rPr kumimoji="0" lang="en-AU" sz="1600" b="0" i="0" u="none" strike="noStrike" kern="1200" cap="none" spc="0" normalizeH="0" baseline="0" noProof="0">
                <a:ln>
                  <a:noFill/>
                </a:ln>
                <a:solidFill>
                  <a:srgbClr val="232B39"/>
                </a:solidFill>
                <a:effectLst/>
                <a:uLnTx/>
                <a:uFillTx/>
                <a:latin typeface="VIC"/>
                <a:ea typeface="+mn-ea"/>
                <a:cs typeface="+mn-cs"/>
              </a:rPr>
              <a:t>The purpose of Stage 1 is to determine if an FPT is an appropriate measure to reduce the risk of harm. </a:t>
            </a:r>
          </a:p>
          <a:p>
            <a:pPr marL="0" marR="0" lvl="0" indent="0" algn="l" defTabSz="914400" rtl="0" eaLnBrk="1" fontAlgn="auto" latinLnBrk="0" hangingPunct="1">
              <a:lnSpc>
                <a:spcPct val="100000"/>
              </a:lnSpc>
              <a:spcAft>
                <a:spcPts val="600"/>
              </a:spcAft>
              <a:buClrTx/>
              <a:buSzTx/>
              <a:buFontTx/>
              <a:buNone/>
              <a:tabLst/>
              <a:defRPr/>
            </a:pPr>
            <a:r>
              <a:rPr kumimoji="0" lang="en-AU" sz="1600" b="0" i="0" u="none" strike="noStrike" kern="1200" cap="none" spc="0" normalizeH="0" baseline="0" noProof="0">
                <a:ln>
                  <a:noFill/>
                </a:ln>
                <a:solidFill>
                  <a:srgbClr val="232B39"/>
                </a:solidFill>
                <a:effectLst/>
                <a:uLnTx/>
                <a:uFillTx/>
                <a:latin typeface="VIC"/>
                <a:ea typeface="+mn-ea"/>
                <a:cs typeface="+mn-cs"/>
              </a:rPr>
              <a:t>An FPT should only be considered when the burden it will impose on businesses and the regulator is commensurate with the risk of harm being managed.  </a:t>
            </a:r>
          </a:p>
        </p:txBody>
      </p:sp>
      <p:sp>
        <p:nvSpPr>
          <p:cNvPr id="15" name="Text Placeholder 7">
            <a:extLst>
              <a:ext uri="{FF2B5EF4-FFF2-40B4-BE49-F238E27FC236}">
                <a16:creationId xmlns:a16="http://schemas.microsoft.com/office/drawing/2014/main" id="{5D71F311-D99C-B6B1-63F9-4D098B722F1F}"/>
              </a:ext>
            </a:extLst>
          </p:cNvPr>
          <p:cNvSpPr txBox="1">
            <a:spLocks/>
          </p:cNvSpPr>
          <p:nvPr/>
        </p:nvSpPr>
        <p:spPr>
          <a:xfrm>
            <a:off x="608891" y="3299213"/>
            <a:ext cx="1650077" cy="2847975"/>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300" b="0" i="0" u="none" strike="noStrike" kern="1200" cap="none" spc="0" normalizeH="0" baseline="0" noProof="0">
                <a:ln>
                  <a:noFill/>
                </a:ln>
                <a:solidFill>
                  <a:srgbClr val="4C9E61"/>
                </a:solidFill>
                <a:effectLst/>
                <a:uLnTx/>
                <a:uFillTx/>
                <a:latin typeface="VIC SemiBold"/>
                <a:cs typeface="Segoe UI Semibold" panose="020B0702040204020203" pitchFamily="34" charset="0"/>
              </a:rPr>
              <a:t>Identify the extent and nature of harm</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200" b="0" i="0" u="none" strike="noStrike" kern="1200" cap="none" spc="0" normalizeH="0" baseline="0" noProof="0">
                <a:ln>
                  <a:noFill/>
                </a:ln>
                <a:solidFill>
                  <a:srgbClr val="232B39"/>
                </a:solidFill>
                <a:effectLst/>
                <a:uLnTx/>
                <a:uFillTx/>
                <a:latin typeface="VIC"/>
                <a:cs typeface="Segoe UI Semibold" panose="020B0702040204020203" pitchFamily="34" charset="0"/>
              </a:rPr>
              <a:t>Understanding the type and level of harm is essential in determining whether an FPT is appropriate and will be able to reduce the risk of harm.</a:t>
            </a:r>
            <a:endPar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16" name="Text Placeholder 7">
            <a:extLst>
              <a:ext uri="{FF2B5EF4-FFF2-40B4-BE49-F238E27FC236}">
                <a16:creationId xmlns:a16="http://schemas.microsoft.com/office/drawing/2014/main" id="{6F3D045D-E623-EA76-7A25-9228A2D9D899}"/>
              </a:ext>
            </a:extLst>
          </p:cNvPr>
          <p:cNvSpPr txBox="1">
            <a:spLocks/>
          </p:cNvSpPr>
          <p:nvPr/>
        </p:nvSpPr>
        <p:spPr>
          <a:xfrm>
            <a:off x="2499436" y="3299213"/>
            <a:ext cx="1882064" cy="2901562"/>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What are the characteristics of an inappropriate applicant?</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rPr>
              <a:t>Identify, based on the harm, the characteristics of an inappropriate applicant that may increase the risk of harm and therefore should be tested before granting or renewing a permission</a:t>
            </a:r>
            <a:r>
              <a:rPr kumimoji="0" lang="en-AU" sz="115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rPr>
              <a:t>.</a:t>
            </a:r>
            <a:endParaRPr kumimoji="0" lang="en-US" sz="115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31" name="Rectangle 30">
            <a:extLst>
              <a:ext uri="{FF2B5EF4-FFF2-40B4-BE49-F238E27FC236}">
                <a16:creationId xmlns:a16="http://schemas.microsoft.com/office/drawing/2014/main" id="{F11FE403-70AD-58D0-8527-97A5C619E9B5}"/>
              </a:ext>
            </a:extLst>
          </p:cNvPr>
          <p:cNvSpPr/>
          <p:nvPr/>
        </p:nvSpPr>
        <p:spPr>
          <a:xfrm>
            <a:off x="681379" y="2282566"/>
            <a:ext cx="5557496" cy="251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1</a:t>
            </a:r>
          </a:p>
        </p:txBody>
      </p:sp>
      <p:sp>
        <p:nvSpPr>
          <p:cNvPr id="34" name="Rectangle 33">
            <a:extLst>
              <a:ext uri="{FF2B5EF4-FFF2-40B4-BE49-F238E27FC236}">
                <a16:creationId xmlns:a16="http://schemas.microsoft.com/office/drawing/2014/main" id="{EDF1AB8E-D568-EC3F-15D6-1556B1C1C95E}"/>
              </a:ext>
            </a:extLst>
          </p:cNvPr>
          <p:cNvSpPr/>
          <p:nvPr/>
        </p:nvSpPr>
        <p:spPr>
          <a:xfrm>
            <a:off x="6448425"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2</a:t>
            </a:r>
          </a:p>
        </p:txBody>
      </p:sp>
      <p:sp>
        <p:nvSpPr>
          <p:cNvPr id="37" name="Text Placeholder 7">
            <a:extLst>
              <a:ext uri="{FF2B5EF4-FFF2-40B4-BE49-F238E27FC236}">
                <a16:creationId xmlns:a16="http://schemas.microsoft.com/office/drawing/2014/main" id="{F7E81D5B-ECB1-909F-3C20-91C3FD09D2C5}"/>
              </a:ext>
            </a:extLst>
          </p:cNvPr>
          <p:cNvSpPr txBox="1">
            <a:spLocks/>
          </p:cNvSpPr>
          <p:nvPr/>
        </p:nvSpPr>
        <p:spPr>
          <a:xfrm>
            <a:off x="4515256" y="3299213"/>
            <a:ext cx="1727490" cy="2857500"/>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Are there better ways to address the harm?</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rPr>
              <a:t>Identify, if any, other laws, non-targeted regulatory responses or permissions features which may be more suitable than an FPT to address the risks of harm.</a:t>
            </a:r>
          </a:p>
        </p:txBody>
      </p:sp>
      <p:sp>
        <p:nvSpPr>
          <p:cNvPr id="45" name="Rectangle 44">
            <a:extLst>
              <a:ext uri="{FF2B5EF4-FFF2-40B4-BE49-F238E27FC236}">
                <a16:creationId xmlns:a16="http://schemas.microsoft.com/office/drawing/2014/main" id="{7EDAD4B6-17C5-F0CE-908E-2B80382C5764}"/>
              </a:ext>
            </a:extLst>
          </p:cNvPr>
          <p:cNvSpPr/>
          <p:nvPr/>
        </p:nvSpPr>
        <p:spPr>
          <a:xfrm>
            <a:off x="9046864"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3</a:t>
            </a:r>
          </a:p>
        </p:txBody>
      </p:sp>
      <p:sp>
        <p:nvSpPr>
          <p:cNvPr id="4" name="TextBox 3">
            <a:extLst>
              <a:ext uri="{FF2B5EF4-FFF2-40B4-BE49-F238E27FC236}">
                <a16:creationId xmlns:a16="http://schemas.microsoft.com/office/drawing/2014/main" id="{80DA326A-0CED-AADE-F699-027628E57058}"/>
              </a:ext>
            </a:extLst>
          </p:cNvPr>
          <p:cNvSpPr txBox="1"/>
          <p:nvPr/>
        </p:nvSpPr>
        <p:spPr>
          <a:xfrm>
            <a:off x="631716" y="6534962"/>
            <a:ext cx="6279038" cy="269304"/>
          </a:xfrm>
          <a:prstGeom prst="rect">
            <a:avLst/>
          </a:prstGeom>
          <a:noFill/>
        </p:spPr>
        <p:txBody>
          <a:bodyPr wrap="square" rtlCol="0">
            <a:spAutoFit/>
          </a:bodyPr>
          <a:lstStyle/>
          <a:p>
            <a:r>
              <a:rPr lang="en-US" sz="1150" dirty="0">
                <a:solidFill>
                  <a:schemeClr val="bg1"/>
                </a:solidFill>
              </a:rPr>
              <a:t>* See risk matrix in Fit and Proper Test Framework page 8.</a:t>
            </a:r>
            <a:endParaRPr lang="en-AU" sz="1150" dirty="0">
              <a:solidFill>
                <a:schemeClr val="bg1"/>
              </a:solidFill>
            </a:endParaRPr>
          </a:p>
        </p:txBody>
      </p:sp>
      <p:graphicFrame>
        <p:nvGraphicFramePr>
          <p:cNvPr id="8" name="Diagram 7">
            <a:extLst>
              <a:ext uri="{FF2B5EF4-FFF2-40B4-BE49-F238E27FC236}">
                <a16:creationId xmlns:a16="http://schemas.microsoft.com/office/drawing/2014/main" id="{7F5D7E7D-D024-6BCD-5ACC-99791E343742}"/>
              </a:ext>
            </a:extLst>
          </p:cNvPr>
          <p:cNvGraphicFramePr/>
          <p:nvPr>
            <p:extLst>
              <p:ext uri="{D42A27DB-BD31-4B8C-83A1-F6EECF244321}">
                <p14:modId xmlns:p14="http://schemas.microsoft.com/office/powerpoint/2010/main" val="1836563198"/>
              </p:ext>
            </p:extLst>
          </p:nvPr>
        </p:nvGraphicFramePr>
        <p:xfrm>
          <a:off x="695325" y="2638426"/>
          <a:ext cx="5553075" cy="64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22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33B7-F792-6D6E-85F9-510A384653D7}"/>
            </a:ext>
          </a:extLst>
        </p:cNvPr>
        <p:cNvGrpSpPr/>
        <p:nvPr/>
      </p:nvGrpSpPr>
      <p:grpSpPr>
        <a:xfrm>
          <a:off x="0" y="0"/>
          <a:ext cx="0" cy="0"/>
          <a:chOff x="0" y="0"/>
          <a:chExt cx="0" cy="0"/>
        </a:xfrm>
      </p:grpSpPr>
      <p:sp>
        <p:nvSpPr>
          <p:cNvPr id="5" name="Content Placeholder 6">
            <a:extLst>
              <a:ext uri="{FF2B5EF4-FFF2-40B4-BE49-F238E27FC236}">
                <a16:creationId xmlns:a16="http://schemas.microsoft.com/office/drawing/2014/main" id="{01841410-3291-C731-AED6-C0F1DFFF893A}"/>
              </a:ext>
            </a:extLst>
          </p:cNvPr>
          <p:cNvSpPr>
            <a:spLocks noGrp="1"/>
          </p:cNvSpPr>
          <p:nvPr>
            <p:ph idx="4294967295"/>
          </p:nvPr>
        </p:nvSpPr>
        <p:spPr>
          <a:xfrm>
            <a:off x="7788276" y="1471614"/>
            <a:ext cx="3348038" cy="4802186"/>
          </a:xfrm>
          <a:solidFill>
            <a:schemeClr val="bg1">
              <a:lumMod val="95000"/>
            </a:schemeClr>
          </a:solidFill>
        </p:spPr>
        <p:txBody>
          <a:bodyPr lIns="108000" tIns="108000" rIns="108000" bIns="108000"/>
          <a:lstStyle/>
          <a:p>
            <a:pPr>
              <a:lnSpc>
                <a:spcPct val="107000"/>
              </a:lnSpc>
              <a:spcBef>
                <a:spcPts val="0"/>
              </a:spcBef>
              <a:spcAft>
                <a:spcPts val="600"/>
              </a:spcAft>
            </a:pPr>
            <a:r>
              <a:rPr lang="en-AU" sz="1150" b="1" dirty="0">
                <a:latin typeface="+mn-lt"/>
              </a:rPr>
              <a:t>Electrical work – high risk</a:t>
            </a:r>
          </a:p>
          <a:p>
            <a:pPr>
              <a:lnSpc>
                <a:spcPct val="107000"/>
              </a:lnSpc>
              <a:spcBef>
                <a:spcPts val="0"/>
              </a:spcBef>
              <a:spcAft>
                <a:spcPts val="600"/>
              </a:spcAft>
            </a:pPr>
            <a:r>
              <a:rPr lang="en-AU" sz="1150" dirty="0">
                <a:latin typeface="+mn-lt"/>
              </a:rPr>
              <a:t>There is a high risk of harm associated with electrical installation work. Faulty wiring can cause fire and give electrical shocks which can be life threatening. Appliances can also be damaged by power surges caused by faulty installations. Energy Safe Victoria licences and registers all electrical tradespersons in Victoria. The </a:t>
            </a:r>
            <a:r>
              <a:rPr lang="en-AU" sz="1150" i="1" dirty="0">
                <a:latin typeface="+mn-lt"/>
              </a:rPr>
              <a:t>Electricity Safety Act 1998</a:t>
            </a:r>
            <a:r>
              <a:rPr lang="en-AU" sz="1150" dirty="0">
                <a:latin typeface="+mn-lt"/>
              </a:rPr>
              <a:t> sets out licence requirements which include both necessary experience and qualifications.</a:t>
            </a:r>
          </a:p>
          <a:p>
            <a:pPr>
              <a:lnSpc>
                <a:spcPct val="107000"/>
              </a:lnSpc>
              <a:spcBef>
                <a:spcPts val="0"/>
              </a:spcBef>
              <a:spcAft>
                <a:spcPts val="600"/>
              </a:spcAft>
            </a:pPr>
            <a:r>
              <a:rPr lang="en-AU" sz="1150" b="1" dirty="0">
                <a:latin typeface="+mn-lt"/>
              </a:rPr>
              <a:t>Recreational fishing – low risk</a:t>
            </a:r>
          </a:p>
          <a:p>
            <a:pPr>
              <a:lnSpc>
                <a:spcPct val="107000"/>
              </a:lnSpc>
              <a:spcBef>
                <a:spcPts val="0"/>
              </a:spcBef>
              <a:spcAft>
                <a:spcPts val="600"/>
              </a:spcAft>
            </a:pPr>
            <a:r>
              <a:rPr lang="en-AU" sz="1150" dirty="0">
                <a:latin typeface="+mn-lt"/>
              </a:rPr>
              <a:t>Under the </a:t>
            </a:r>
            <a:r>
              <a:rPr lang="en-AU" sz="1150" i="1" dirty="0">
                <a:latin typeface="+mn-lt"/>
              </a:rPr>
              <a:t>Fisheries Act 1995</a:t>
            </a:r>
            <a:r>
              <a:rPr lang="en-AU" sz="1150" dirty="0">
                <a:latin typeface="+mn-lt"/>
              </a:rPr>
              <a:t>, a recreational fishing licence is required for all forms of recreational fishing in Victoria’s marine, estuarine and inland waters. Recreational fishing involves a low likelihood of harm with relatively minimal consequences. The risk of harm to the environment and others in the community is low.</a:t>
            </a:r>
          </a:p>
        </p:txBody>
      </p:sp>
      <p:sp>
        <p:nvSpPr>
          <p:cNvPr id="6" name="Rectangle 5">
            <a:extLst>
              <a:ext uri="{FF2B5EF4-FFF2-40B4-BE49-F238E27FC236}">
                <a16:creationId xmlns:a16="http://schemas.microsoft.com/office/drawing/2014/main" id="{77F7FF71-A078-13A8-27AE-56E92F4606F3}"/>
              </a:ext>
            </a:extLst>
          </p:cNvPr>
          <p:cNvSpPr/>
          <p:nvPr/>
        </p:nvSpPr>
        <p:spPr>
          <a:xfrm>
            <a:off x="695325" y="3067050"/>
            <a:ext cx="6913563" cy="385213"/>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72000" rIns="72000" bIns="36000" numCol="1" spcCol="1270" anchor="ctr" anchorCtr="0">
            <a:noAutofit/>
          </a:bodyPr>
          <a:lstStyle/>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schemeClr val="bg1"/>
                </a:solidFill>
                <a:effectLst/>
                <a:uLnTx/>
                <a:uFillTx/>
                <a:latin typeface="VIC SemiBold"/>
                <a:ea typeface="+mn-ea"/>
                <a:cs typeface="+mn-cs"/>
              </a:rPr>
              <a:t>What is the nature and extent of harm and how is it related to an FPT</a:t>
            </a:r>
            <a:r>
              <a:rPr kumimoji="0" lang="en-US" sz="1300" b="0" i="0" u="none" strike="noStrike" kern="1200" cap="none" spc="0" normalizeH="0" baseline="0" noProof="0" dirty="0">
                <a:ln>
                  <a:noFill/>
                </a:ln>
                <a:solidFill>
                  <a:schemeClr val="bg1"/>
                </a:solidFill>
                <a:effectLst/>
                <a:uLnTx/>
                <a:uFillTx/>
                <a:latin typeface="VIC SemiBold"/>
                <a:ea typeface="+mn-ea"/>
                <a:cs typeface="+mn-cs"/>
              </a:rPr>
              <a:t>?</a:t>
            </a:r>
            <a:endParaRPr kumimoji="0" lang="en-AU" sz="1300" b="0" i="0" u="none" strike="noStrike" kern="1200" cap="none" spc="0" normalizeH="0" baseline="0" noProof="0" dirty="0">
              <a:ln>
                <a:noFill/>
              </a:ln>
              <a:solidFill>
                <a:schemeClr val="bg1"/>
              </a:solidFill>
              <a:effectLst/>
              <a:uLnTx/>
              <a:uFillTx/>
              <a:latin typeface="VIC SemiBold"/>
              <a:ea typeface="+mn-ea"/>
              <a:cs typeface="+mn-cs"/>
            </a:endParaRPr>
          </a:p>
        </p:txBody>
      </p:sp>
      <p:sp>
        <p:nvSpPr>
          <p:cNvPr id="11" name="TextBox 10">
            <a:extLst>
              <a:ext uri="{FF2B5EF4-FFF2-40B4-BE49-F238E27FC236}">
                <a16:creationId xmlns:a16="http://schemas.microsoft.com/office/drawing/2014/main" id="{04A59EEE-525F-94B4-ED81-84F62210E1EA}"/>
              </a:ext>
            </a:extLst>
          </p:cNvPr>
          <p:cNvSpPr txBox="1"/>
          <p:nvPr/>
        </p:nvSpPr>
        <p:spPr>
          <a:xfrm>
            <a:off x="7788277" y="1167954"/>
            <a:ext cx="3348038" cy="292388"/>
          </a:xfrm>
          <a:prstGeom prst="rect">
            <a:avLst/>
          </a:prstGeom>
          <a:solidFill>
            <a:schemeClr val="accent3"/>
          </a:solidFill>
          <a:ln>
            <a:solidFill>
              <a:schemeClr val="accent1"/>
            </a:solid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chemeClr val="bg1"/>
                </a:solidFill>
                <a:effectLst/>
                <a:uLnTx/>
                <a:uFillTx/>
                <a:latin typeface="VIC SemiBold"/>
                <a:ea typeface="+mn-ea"/>
                <a:cs typeface="+mn-cs"/>
              </a:rPr>
              <a:t>Example</a:t>
            </a:r>
          </a:p>
        </p:txBody>
      </p:sp>
      <p:sp>
        <p:nvSpPr>
          <p:cNvPr id="7" name="Rectangle 6">
            <a:extLst>
              <a:ext uri="{FF2B5EF4-FFF2-40B4-BE49-F238E27FC236}">
                <a16:creationId xmlns:a16="http://schemas.microsoft.com/office/drawing/2014/main" id="{4A0AA9E5-13E1-224A-E472-C45B07039C0B}"/>
              </a:ext>
            </a:extLst>
          </p:cNvPr>
          <p:cNvSpPr/>
          <p:nvPr/>
        </p:nvSpPr>
        <p:spPr>
          <a:xfrm>
            <a:off x="695325" y="3419475"/>
            <a:ext cx="6913563" cy="28543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1200" cap="none" spc="0" normalizeH="0" baseline="0" noProof="0" dirty="0" err="1">
                <a:ln>
                  <a:noFill/>
                </a:ln>
                <a:solidFill>
                  <a:srgbClr val="232B39"/>
                </a:solidFill>
                <a:effectLst/>
                <a:uLnTx/>
                <a:uFillTx/>
                <a:latin typeface="VIC"/>
                <a:ea typeface="+mn-ea"/>
                <a:cs typeface="+mn-cs"/>
              </a:rPr>
              <a:t>Licences</a:t>
            </a:r>
            <a:r>
              <a:rPr kumimoji="0" lang="en-US" sz="1200" b="0" i="0" u="none" strike="noStrike" kern="1200" cap="none" spc="0" normalizeH="0" baseline="0" noProof="0" dirty="0">
                <a:ln>
                  <a:noFill/>
                </a:ln>
                <a:solidFill>
                  <a:srgbClr val="232B39"/>
                </a:solidFill>
                <a:effectLst/>
                <a:uLnTx/>
                <a:uFillTx/>
                <a:latin typeface="VIC"/>
                <a:ea typeface="+mn-ea"/>
                <a:cs typeface="+mn-cs"/>
              </a:rPr>
              <a:t>, permits and other permissions impose requirements to provide information and gain approval from regulatory authorities before a regulated activity is commenced. </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Assess the likely harms that could occur from inappropriate applicants being granted permission. Use the risk matrix at Attachment 1.</a:t>
            </a:r>
            <a:r>
              <a:rPr kumimoji="0" lang="en-US" sz="1200" b="0" i="0" u="none" strike="noStrike" kern="1200" cap="none" spc="0" normalizeH="0" baseline="0" noProof="0" dirty="0">
                <a:ln>
                  <a:noFill/>
                </a:ln>
                <a:solidFill>
                  <a:srgbClr val="232B39"/>
                </a:solidFill>
                <a:effectLst/>
                <a:highlight>
                  <a:srgbClr val="FFFF00"/>
                </a:highlight>
                <a:uLnTx/>
                <a:uFillTx/>
                <a:latin typeface="VIC"/>
                <a:ea typeface="+mn-ea"/>
                <a:cs typeface="+mn-cs"/>
              </a:rPr>
              <a:t> </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Identify where the consequences are so difficult to remedy, remedies are inadequate or unduly costly or slow that the risk needs to be controlled before it happens. </a:t>
            </a:r>
            <a:endParaRPr lang="en-US" sz="1200" dirty="0">
              <a:solidFill>
                <a:srgbClr val="232B39"/>
              </a:solidFill>
              <a:latin typeface="VIC"/>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Id</a:t>
            </a:r>
            <a:r>
              <a:rPr lang="en-US" sz="1200" dirty="0" err="1">
                <a:solidFill>
                  <a:srgbClr val="232B39"/>
                </a:solidFill>
                <a:latin typeface="VIC"/>
              </a:rPr>
              <a:t>entify</a:t>
            </a:r>
            <a:r>
              <a:rPr lang="en-US" sz="1200" dirty="0">
                <a:solidFill>
                  <a:srgbClr val="232B39"/>
                </a:solidFill>
                <a:latin typeface="VIC"/>
              </a:rPr>
              <a:t> the detectability of harm. Harms which are difficult to detect can be difficult to remedy. </a:t>
            </a:r>
            <a:endParaRPr kumimoji="0" lang="en-US" sz="1200" b="0" i="0" u="none" strike="noStrike" kern="1200" cap="none" spc="0" normalizeH="0" baseline="0" noProof="0" dirty="0">
              <a:ln>
                <a:noFill/>
              </a:ln>
              <a:solidFill>
                <a:srgbClr val="232B39"/>
              </a:solidFill>
              <a:effectLst/>
              <a:uLnTx/>
              <a:uFillTx/>
              <a:latin typeface="VIC"/>
              <a:ea typeface="+mn-ea"/>
              <a:cs typeface="+mn-cs"/>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An FPT is only suitable where pre-screening and eliminating some applicants from being provided a permission reduces the risk of harm.</a:t>
            </a:r>
            <a:r>
              <a:rPr kumimoji="0" lang="en-AU" sz="1200" b="0" i="0" u="none" strike="noStrike" kern="1200" cap="none" spc="0" normalizeH="0" baseline="0" noProof="0" dirty="0">
                <a:ln>
                  <a:noFill/>
                </a:ln>
                <a:solidFill>
                  <a:srgbClr val="232B39"/>
                </a:solidFill>
                <a:effectLst/>
                <a:uLnTx/>
                <a:uFillTx/>
                <a:latin typeface="VIC"/>
                <a:ea typeface="+mn-ea"/>
                <a:cs typeface="+mn-cs"/>
              </a:rPr>
              <a:t> </a:t>
            </a:r>
            <a:r>
              <a:rPr kumimoji="0" lang="en-US" sz="1200" b="0" i="0" u="none" strike="noStrike" kern="1200" cap="none" spc="0" normalizeH="0" baseline="0" noProof="0" dirty="0">
                <a:ln>
                  <a:noFill/>
                </a:ln>
                <a:solidFill>
                  <a:srgbClr val="232B39"/>
                </a:solidFill>
                <a:effectLst/>
                <a:uLnTx/>
                <a:uFillTx/>
                <a:latin typeface="VIC"/>
                <a:ea typeface="+mn-ea"/>
                <a:cs typeface="+mn-cs"/>
              </a:rPr>
              <a:t>If the risk of harm is high for all potential applicants, consider other regulatory controls in the Victorian Permissions Framework.</a:t>
            </a:r>
            <a:endParaRPr lang="en-US" sz="1200" dirty="0">
              <a:solidFill>
                <a:srgbClr val="232B39"/>
              </a:solidFill>
              <a:latin typeface="VIC"/>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AU" sz="1200" b="1" i="1" u="none" strike="noStrike" kern="1200" cap="none" spc="0" normalizeH="0" baseline="0" noProof="0" dirty="0">
              <a:ln>
                <a:noFill/>
              </a:ln>
              <a:solidFill>
                <a:srgbClr val="232B39"/>
              </a:solidFill>
              <a:effectLst/>
              <a:uLnTx/>
              <a:uFillTx/>
              <a:latin typeface="VIC"/>
              <a:ea typeface="+mn-ea"/>
              <a:cs typeface="+mn-cs"/>
            </a:endParaRPr>
          </a:p>
          <a:p>
            <a:pPr marL="701675" marR="0" lvl="1" indent="-34290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defRPr/>
            </a:pPr>
            <a:endParaRPr kumimoji="0" lang="en-US" sz="1200" b="0" i="0" u="none" strike="noStrike" kern="1200" cap="none" spc="0" normalizeH="0" baseline="0" noProof="0" dirty="0">
              <a:ln>
                <a:noFill/>
              </a:ln>
              <a:solidFill>
                <a:srgbClr val="232B39"/>
              </a:solidFill>
              <a:effectLst/>
              <a:highlight>
                <a:srgbClr val="FFFF00"/>
              </a:highlight>
              <a:uLnTx/>
              <a:uFillTx/>
              <a:latin typeface="VIC"/>
              <a:ea typeface="+mn-ea"/>
              <a:cs typeface="+mn-cs"/>
            </a:endParaRPr>
          </a:p>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232B39"/>
              </a:solidFill>
              <a:effectLst/>
              <a:uLnTx/>
              <a:uFillTx/>
              <a:latin typeface="VIC"/>
              <a:ea typeface="+mn-ea"/>
              <a:cs typeface="+mn-cs"/>
            </a:endParaRPr>
          </a:p>
        </p:txBody>
      </p:sp>
      <p:sp>
        <p:nvSpPr>
          <p:cNvPr id="8" name="TextBox 7">
            <a:extLst>
              <a:ext uri="{FF2B5EF4-FFF2-40B4-BE49-F238E27FC236}">
                <a16:creationId xmlns:a16="http://schemas.microsoft.com/office/drawing/2014/main" id="{7C0874D4-73AD-A974-68B9-86CC16DE6FE6}"/>
              </a:ext>
            </a:extLst>
          </p:cNvPr>
          <p:cNvSpPr txBox="1"/>
          <p:nvPr/>
        </p:nvSpPr>
        <p:spPr>
          <a:xfrm>
            <a:off x="388798" y="6599049"/>
            <a:ext cx="4925961" cy="246221"/>
          </a:xfrm>
          <a:prstGeom prst="rect">
            <a:avLst/>
          </a:prstGeom>
          <a:noFill/>
        </p:spPr>
        <p:txBody>
          <a:bodyPr wrap="square" rtlCol="0">
            <a:spAutoFit/>
          </a:bodyPr>
          <a:lstStyle/>
          <a:p>
            <a:r>
              <a:rPr lang="en-US" sz="1000" dirty="0">
                <a:solidFill>
                  <a:schemeClr val="bg1"/>
                </a:solidFill>
              </a:rPr>
              <a:t>* </a:t>
            </a:r>
            <a:r>
              <a:rPr lang="en-US" sz="1000" dirty="0">
                <a:solidFill>
                  <a:schemeClr val="bg1"/>
                </a:solidFill>
                <a:latin typeface="VIC"/>
                <a:cs typeface="Times New Roman"/>
              </a:rPr>
              <a:t>S</a:t>
            </a:r>
            <a:r>
              <a:rPr kumimoji="0" lang="en-US" sz="1000" b="0" i="0" u="none" strike="noStrike" kern="1200" cap="none" spc="0" normalizeH="0" baseline="0" noProof="0" dirty="0" err="1">
                <a:ln>
                  <a:noFill/>
                </a:ln>
                <a:solidFill>
                  <a:schemeClr val="bg1"/>
                </a:solidFill>
                <a:effectLst/>
                <a:uLnTx/>
                <a:uFillTx/>
                <a:latin typeface="VIC"/>
                <a:ea typeface="Calibri"/>
                <a:cs typeface="Times New Roman"/>
              </a:rPr>
              <a:t>ee</a:t>
            </a:r>
            <a:r>
              <a:rPr kumimoji="0" lang="en-US" sz="1000" b="0" i="0" u="none" strike="noStrike" kern="1200" cap="none" spc="0" normalizeH="0" baseline="0" noProof="0" dirty="0">
                <a:ln>
                  <a:noFill/>
                </a:ln>
                <a:solidFill>
                  <a:schemeClr val="bg1"/>
                </a:solidFill>
                <a:effectLst/>
                <a:uLnTx/>
                <a:uFillTx/>
                <a:latin typeface="VIC"/>
                <a:ea typeface="Calibri"/>
                <a:cs typeface="Times New Roman"/>
              </a:rPr>
              <a:t> risk matrix, page 8 of the FPT Framework.</a:t>
            </a:r>
            <a:endParaRPr lang="en-AU" sz="1000" dirty="0">
              <a:solidFill>
                <a:schemeClr val="bg1"/>
              </a:solidFill>
            </a:endParaRPr>
          </a:p>
        </p:txBody>
      </p:sp>
      <p:sp>
        <p:nvSpPr>
          <p:cNvPr id="19" name="Rectangle: Diagonal Corners Snipped 18">
            <a:extLst>
              <a:ext uri="{FF2B5EF4-FFF2-40B4-BE49-F238E27FC236}">
                <a16:creationId xmlns:a16="http://schemas.microsoft.com/office/drawing/2014/main" id="{1A1AA8C2-E0D1-D8D3-332F-173DC782C425}"/>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20" name="Group 19">
            <a:extLst>
              <a:ext uri="{FF2B5EF4-FFF2-40B4-BE49-F238E27FC236}">
                <a16:creationId xmlns:a16="http://schemas.microsoft.com/office/drawing/2014/main" id="{10688084-878A-90B7-57DE-3E9C121B39EE}"/>
              </a:ext>
            </a:extLst>
          </p:cNvPr>
          <p:cNvGrpSpPr/>
          <p:nvPr/>
        </p:nvGrpSpPr>
        <p:grpSpPr>
          <a:xfrm>
            <a:off x="9774315" y="384672"/>
            <a:ext cx="1360801" cy="648616"/>
            <a:chOff x="9774315" y="384672"/>
            <a:chExt cx="1360801" cy="648616"/>
          </a:xfrm>
        </p:grpSpPr>
        <p:sp>
          <p:nvSpPr>
            <p:cNvPr id="21" name="Rectangle 20">
              <a:extLst>
                <a:ext uri="{FF2B5EF4-FFF2-40B4-BE49-F238E27FC236}">
                  <a16:creationId xmlns:a16="http://schemas.microsoft.com/office/drawing/2014/main" id="{583A46DA-DEF0-C130-E853-D45076FC146B}"/>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Risks</a:t>
              </a:r>
            </a:p>
          </p:txBody>
        </p:sp>
        <p:sp>
          <p:nvSpPr>
            <p:cNvPr id="22" name="Rectangle 21">
              <a:extLst>
                <a:ext uri="{FF2B5EF4-FFF2-40B4-BE49-F238E27FC236}">
                  <a16:creationId xmlns:a16="http://schemas.microsoft.com/office/drawing/2014/main" id="{43B143F9-722F-76EB-5EAD-5955173ED1DD}"/>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3" name="Rectangle 22">
            <a:extLst>
              <a:ext uri="{FF2B5EF4-FFF2-40B4-BE49-F238E27FC236}">
                <a16:creationId xmlns:a16="http://schemas.microsoft.com/office/drawing/2014/main" id="{E9CE6277-9B85-25A5-B722-C2C656FAAC2D}"/>
              </a:ext>
            </a:extLst>
          </p:cNvPr>
          <p:cNvSpPr/>
          <p:nvPr/>
        </p:nvSpPr>
        <p:spPr>
          <a:xfrm flipH="1">
            <a:off x="695323" y="1168484"/>
            <a:ext cx="6910013" cy="1755691"/>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72000" rtlCol="0" anchor="ctr" anchorCtr="0">
            <a:noAutofit/>
          </a:bodyPr>
          <a:lstStyle/>
          <a:p>
            <a:pPr>
              <a:lnSpc>
                <a:spcPct val="107000"/>
              </a:lnSpc>
              <a:spcBef>
                <a:spcPts val="0"/>
              </a:spcBef>
              <a:spcAft>
                <a:spcPts val="600"/>
              </a:spcAft>
              <a:defRPr/>
            </a:pPr>
            <a:r>
              <a:rPr lang="en-AU" sz="1400" dirty="0">
                <a:solidFill>
                  <a:srgbClr val="4C9E61"/>
                </a:solidFill>
                <a:latin typeface="+mj-lt"/>
              </a:rPr>
              <a:t>Key questions</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dirty="0">
                <a:solidFill>
                  <a:schemeClr val="tx1"/>
                </a:solidFill>
              </a:rPr>
              <a:t>What harm(s) are being managed?</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dirty="0">
                <a:solidFill>
                  <a:schemeClr val="tx1"/>
                </a:solidFill>
              </a:rPr>
              <a:t>What is the likelihood of negative outcomes and the consequence if those outcomes occurred? </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dirty="0">
                <a:solidFill>
                  <a:schemeClr val="tx1"/>
                </a:solidFill>
              </a:rPr>
              <a:t>Is the risk of harm from an inappropriate applicant being granted a permission so high that all applicants need to be pre-screened?</a:t>
            </a:r>
          </a:p>
        </p:txBody>
      </p:sp>
      <p:sp>
        <p:nvSpPr>
          <p:cNvPr id="25" name="Title 24">
            <a:extLst>
              <a:ext uri="{FF2B5EF4-FFF2-40B4-BE49-F238E27FC236}">
                <a16:creationId xmlns:a16="http://schemas.microsoft.com/office/drawing/2014/main" id="{BCDF85E8-D635-BB76-C096-5946C35BFCBD}"/>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232B39"/>
                </a:solidFill>
                <a:effectLst/>
                <a:uLnTx/>
                <a:uFillTx/>
                <a:latin typeface="VIC SemiBold"/>
                <a:ea typeface="+mj-ea"/>
                <a:cs typeface="+mj-cs"/>
              </a:rPr>
              <a:t>Step 1: Risks</a:t>
            </a:r>
            <a:endParaRPr lang="en-AU" dirty="0"/>
          </a:p>
        </p:txBody>
      </p:sp>
    </p:spTree>
    <p:extLst>
      <p:ext uri="{BB962C8B-B14F-4D97-AF65-F5344CB8AC3E}">
        <p14:creationId xmlns:p14="http://schemas.microsoft.com/office/powerpoint/2010/main" val="188570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33B7-F792-6D6E-85F9-510A384653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6BCB41-750A-A453-E9F9-96C7AA55A38B}"/>
              </a:ext>
            </a:extLst>
          </p:cNvPr>
          <p:cNvSpPr>
            <a:spLocks noGrp="1"/>
          </p:cNvSpPr>
          <p:nvPr>
            <p:ph type="title"/>
          </p:nvPr>
        </p:nvSpPr>
        <p:spPr>
          <a:xfrm>
            <a:off x="695325" y="139906"/>
            <a:ext cx="10450697" cy="1034638"/>
          </a:xfrm>
        </p:spPr>
        <p:txBody>
          <a:bodyPr/>
          <a:lstStyle/>
          <a:p>
            <a:r>
              <a:rPr lang="en-US" noProof="0" dirty="0"/>
              <a:t>Step 2: Characteristics</a:t>
            </a:r>
            <a:endParaRPr lang="en-AU" dirty="0"/>
          </a:p>
        </p:txBody>
      </p:sp>
      <p:sp>
        <p:nvSpPr>
          <p:cNvPr id="5" name="Content Placeholder 6">
            <a:extLst>
              <a:ext uri="{FF2B5EF4-FFF2-40B4-BE49-F238E27FC236}">
                <a16:creationId xmlns:a16="http://schemas.microsoft.com/office/drawing/2014/main" id="{01841410-3291-C731-AED6-C0F1DFFF893A}"/>
              </a:ext>
            </a:extLst>
          </p:cNvPr>
          <p:cNvSpPr>
            <a:spLocks noGrp="1"/>
          </p:cNvSpPr>
          <p:nvPr>
            <p:ph idx="1"/>
          </p:nvPr>
        </p:nvSpPr>
        <p:spPr>
          <a:xfrm>
            <a:off x="7788276" y="1447800"/>
            <a:ext cx="3348038" cy="4826000"/>
          </a:xfrm>
          <a:solidFill>
            <a:schemeClr val="bg1">
              <a:lumMod val="95000"/>
            </a:schemeClr>
          </a:solidFill>
        </p:spPr>
        <p:txBody>
          <a:bodyPr lIns="108000" tIns="108000" rIns="108000" bIns="108000"/>
          <a:lstStyle/>
          <a:p>
            <a:pPr lvl="0"/>
            <a:r>
              <a:rPr lang="en-AU" sz="1150" noProof="0" dirty="0"/>
              <a:t>Criminal history</a:t>
            </a:r>
          </a:p>
          <a:p>
            <a:pPr lvl="1"/>
            <a:r>
              <a:rPr lang="en-US" sz="1150" noProof="0" dirty="0"/>
              <a:t>Conducting gaming activities requires a licence under the </a:t>
            </a:r>
            <a:r>
              <a:rPr lang="en-US" sz="1150" i="1" noProof="0" dirty="0"/>
              <a:t>Gambling Regulations Act 2003</a:t>
            </a:r>
            <a:r>
              <a:rPr lang="en-US" sz="1150" noProof="0" dirty="0"/>
              <a:t>. Some gaming venues handle significant amounts of cash. An applicant for a gaming licence with criminal history would significantly increase the risk of harm that cash may be misused or involved in money laundering. The characteristic of having a recent criminal conviction related to financial fraud is closely linked to the risks of harm.</a:t>
            </a:r>
            <a:endParaRPr lang="en-AU" sz="1150" noProof="0" dirty="0"/>
          </a:p>
          <a:p>
            <a:pPr lvl="0"/>
            <a:r>
              <a:rPr lang="en-US" sz="1150" noProof="0" dirty="0"/>
              <a:t>Financial history</a:t>
            </a:r>
          </a:p>
          <a:p>
            <a:pPr lvl="1"/>
            <a:r>
              <a:rPr lang="en-US" sz="1160" noProof="0" dirty="0"/>
              <a:t>The </a:t>
            </a:r>
            <a:r>
              <a:rPr lang="en-US" sz="1160" i="1" noProof="0" dirty="0"/>
              <a:t>Education and Training Reform </a:t>
            </a:r>
            <a:br>
              <a:rPr lang="en-US" sz="1160" i="1" noProof="0" dirty="0"/>
            </a:br>
            <a:r>
              <a:rPr lang="en-US" sz="1160" i="1" noProof="0" dirty="0"/>
              <a:t>Act 2006 </a:t>
            </a:r>
            <a:r>
              <a:rPr lang="en-US" sz="1160" noProof="0" dirty="0"/>
              <a:t>requires</a:t>
            </a:r>
            <a:r>
              <a:rPr lang="en-US" sz="1160" dirty="0"/>
              <a:t> </a:t>
            </a:r>
            <a:r>
              <a:rPr lang="en-US" sz="1160" noProof="0" dirty="0"/>
              <a:t>teachers to register with the Victorian Institute of Teaching </a:t>
            </a:r>
            <a:br>
              <a:rPr lang="en-US" sz="1160" noProof="0" dirty="0"/>
            </a:br>
            <a:r>
              <a:rPr lang="en-US" sz="1160" noProof="0" dirty="0"/>
              <a:t>to undertake teaching duties. This is to promote child safety and wellbeing. Whether the applicant has been insolvent or bankrupt is not directly relevant to the harms that this registration aims to control. </a:t>
            </a:r>
          </a:p>
        </p:txBody>
      </p:sp>
      <p:sp>
        <p:nvSpPr>
          <p:cNvPr id="6" name="Rectangle 5">
            <a:extLst>
              <a:ext uri="{FF2B5EF4-FFF2-40B4-BE49-F238E27FC236}">
                <a16:creationId xmlns:a16="http://schemas.microsoft.com/office/drawing/2014/main" id="{77F7FF71-A078-13A8-27AE-56E92F4606F3}"/>
              </a:ext>
            </a:extLst>
          </p:cNvPr>
          <p:cNvSpPr/>
          <p:nvPr/>
        </p:nvSpPr>
        <p:spPr>
          <a:xfrm>
            <a:off x="695326" y="2488839"/>
            <a:ext cx="6913563"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72000" rIns="72000" bIns="36000" numCol="1" spcCol="1270" anchor="ctr" anchorCtr="0">
            <a:noAutofit/>
          </a:bodyPr>
          <a:lstStyle/>
          <a:p>
            <a:pPr defTabSz="444500">
              <a:lnSpc>
                <a:spcPct val="90000"/>
              </a:lnSpc>
              <a:spcBef>
                <a:spcPct val="0"/>
              </a:spcBef>
              <a:spcAft>
                <a:spcPct val="35000"/>
              </a:spcAft>
            </a:pPr>
            <a:r>
              <a:rPr lang="en-US" sz="1300" b="1">
                <a:solidFill>
                  <a:schemeClr val="bg1"/>
                </a:solidFill>
                <a:latin typeface="VIC SemiBold"/>
              </a:rPr>
              <a:t>Are there any applicant characteristics closely linked to harm?</a:t>
            </a:r>
            <a:endParaRPr lang="en-AU" sz="1300" b="1">
              <a:solidFill>
                <a:schemeClr val="bg1"/>
              </a:solidFill>
              <a:latin typeface="VIC SemiBold"/>
            </a:endParaRPr>
          </a:p>
        </p:txBody>
      </p:sp>
      <p:sp>
        <p:nvSpPr>
          <p:cNvPr id="7" name="Rectangle 6">
            <a:extLst>
              <a:ext uri="{FF2B5EF4-FFF2-40B4-BE49-F238E27FC236}">
                <a16:creationId xmlns:a16="http://schemas.microsoft.com/office/drawing/2014/main" id="{4A0AA9E5-13E1-224A-E472-C45B07039C0B}"/>
              </a:ext>
            </a:extLst>
          </p:cNvPr>
          <p:cNvSpPr/>
          <p:nvPr/>
        </p:nvSpPr>
        <p:spPr>
          <a:xfrm>
            <a:off x="695325" y="2838038"/>
            <a:ext cx="6913563" cy="343576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Assessing characteristics is the primary mechanism for an FPT. Characteristics may include: </a:t>
            </a:r>
          </a:p>
          <a:p>
            <a:pPr marL="171450" marR="0" lvl="0" indent="-171450" algn="l" defTabSz="914400" rtl="0" eaLnBrk="1" fontAlgn="auto" latinLnBrk="0" hangingPunct="1">
              <a:lnSpc>
                <a:spcPct val="107000"/>
              </a:lnSpc>
              <a:spcBef>
                <a:spcPts val="0"/>
              </a:spcBef>
              <a:spcAft>
                <a:spcPts val="3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Past regulatory compliance</a:t>
            </a:r>
          </a:p>
          <a:p>
            <a:pPr marL="171450" marR="0" lvl="0" indent="-171450" algn="l" defTabSz="914400" rtl="0" eaLnBrk="1" fontAlgn="auto" latinLnBrk="0" hangingPunct="1">
              <a:lnSpc>
                <a:spcPct val="107000"/>
              </a:lnSpc>
              <a:spcBef>
                <a:spcPts val="0"/>
              </a:spcBef>
              <a:spcAft>
                <a:spcPts val="3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Criminal history</a:t>
            </a:r>
          </a:p>
          <a:p>
            <a:pPr marL="171450" marR="0" lvl="0" indent="-171450" algn="l" defTabSz="914400" rtl="0" eaLnBrk="1" fontAlgn="auto" latinLnBrk="0" hangingPunct="1">
              <a:lnSpc>
                <a:spcPct val="107000"/>
              </a:lnSpc>
              <a:spcBef>
                <a:spcPts val="0"/>
              </a:spcBef>
              <a:spcAft>
                <a:spcPts val="3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Financial capability</a:t>
            </a:r>
          </a:p>
          <a:p>
            <a:pPr marL="171450" marR="0" lvl="0" indent="-171450" algn="l" defTabSz="914400" rtl="0" eaLnBrk="1" fontAlgn="auto" latinLnBrk="0" hangingPunct="1">
              <a:lnSpc>
                <a:spcPct val="107000"/>
              </a:lnSpc>
              <a:spcBef>
                <a:spcPts val="0"/>
              </a:spcBef>
              <a:spcAft>
                <a:spcPts val="6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Education and qualifications</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All FPTs involve an Identity check. An identity check is not by itself an FPT but must be undertaken before other components of the FPT are considered. </a:t>
            </a:r>
          </a:p>
          <a:p>
            <a:pPr marL="0" marR="0" lvl="0" indent="0" algn="l" defTabSz="914400" rtl="0" eaLnBrk="1" fontAlgn="auto" latinLnBrk="0" hangingPunct="1">
              <a:lnSpc>
                <a:spcPct val="107000"/>
              </a:lnSpc>
              <a:spcBef>
                <a:spcPts val="0"/>
              </a:spcBef>
              <a:spcAft>
                <a:spcPts val="600"/>
              </a:spcAft>
              <a:buClrTx/>
              <a:buSzTx/>
              <a:buFontTx/>
              <a:buNone/>
              <a:tabLst/>
              <a:defRPr/>
            </a:pPr>
            <a:r>
              <a:rPr lang="en-AU" sz="1200" dirty="0">
                <a:solidFill>
                  <a:srgbClr val="232B39"/>
                </a:solidFill>
                <a:latin typeface="VIC"/>
              </a:rPr>
              <a:t>Any c</a:t>
            </a:r>
            <a:r>
              <a:rPr kumimoji="0" lang="en-AU" sz="1200" b="0" i="0" u="none" strike="noStrike" kern="1200" cap="none" spc="0" normalizeH="0" baseline="0" noProof="0" dirty="0" err="1">
                <a:ln>
                  <a:noFill/>
                </a:ln>
                <a:solidFill>
                  <a:srgbClr val="232B39"/>
                </a:solidFill>
                <a:effectLst/>
                <a:uLnTx/>
                <a:uFillTx/>
                <a:latin typeface="VIC"/>
                <a:ea typeface="+mn-ea"/>
                <a:cs typeface="+mn-cs"/>
              </a:rPr>
              <a:t>haracteristics</a:t>
            </a:r>
            <a:r>
              <a:rPr kumimoji="0" lang="en-AU" sz="1200" b="0" i="0" u="none" strike="noStrike" kern="1200" cap="none" spc="0" normalizeH="0" baseline="0" noProof="0" dirty="0">
                <a:ln>
                  <a:noFill/>
                </a:ln>
                <a:solidFill>
                  <a:srgbClr val="232B39"/>
                </a:solidFill>
                <a:effectLst/>
                <a:uLnTx/>
                <a:uFillTx/>
                <a:latin typeface="VIC"/>
                <a:ea typeface="+mn-ea"/>
                <a:cs typeface="+mn-cs"/>
              </a:rPr>
              <a:t> assessed in an FPT should be closely linked to the risk of harm. Analysis should demonstrate the nexus or predictive ability of the characteristic to harm.</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By focusing on characteristics this will make the FPT design undertaken in stage 2:</a:t>
            </a:r>
          </a:p>
          <a:p>
            <a:pPr marL="171450" marR="0" lvl="0" indent="-171450" algn="l" defTabSz="914400" rtl="0" eaLnBrk="1" fontAlgn="auto" latinLnBrk="0" hangingPunct="1">
              <a:lnSpc>
                <a:spcPct val="107000"/>
              </a:lnSpc>
              <a:spcBef>
                <a:spcPts val="0"/>
              </a:spcBef>
              <a:spcAft>
                <a:spcPts val="3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objective and measurable </a:t>
            </a:r>
          </a:p>
          <a:p>
            <a:pPr marL="171450" marR="0" lvl="0" indent="-171450" algn="l" defTabSz="914400" rtl="0" eaLnBrk="1" fontAlgn="auto" latinLnBrk="0" hangingPunct="1">
              <a:lnSpc>
                <a:spcPct val="107000"/>
              </a:lnSpc>
              <a:spcBef>
                <a:spcPts val="0"/>
              </a:spcBef>
              <a:spcAft>
                <a:spcPts val="3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able to be sourced digitally, where possible, and</a:t>
            </a:r>
          </a:p>
          <a:p>
            <a:pPr marL="171450" marR="0" lvl="0" indent="-171450" algn="l" defTabSz="914400" rtl="0" eaLnBrk="1" fontAlgn="auto" latinLnBrk="0" hangingPunct="1">
              <a:lnSpc>
                <a:spcPct val="107000"/>
              </a:lnSpc>
              <a:spcBef>
                <a:spcPts val="0"/>
              </a:spcBef>
              <a:spcAft>
                <a:spcPts val="3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able to be transparently evaluated.</a:t>
            </a:r>
          </a:p>
        </p:txBody>
      </p:sp>
      <p:sp>
        <p:nvSpPr>
          <p:cNvPr id="9" name="Rectangle: Diagonal Corners Snipped 8">
            <a:extLst>
              <a:ext uri="{FF2B5EF4-FFF2-40B4-BE49-F238E27FC236}">
                <a16:creationId xmlns:a16="http://schemas.microsoft.com/office/drawing/2014/main" id="{C418C21D-D036-53BE-3DEC-1C96E8062D62}"/>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077AE854-F732-57AC-B806-596700BE3174}"/>
              </a:ext>
            </a:extLst>
          </p:cNvPr>
          <p:cNvGrpSpPr/>
          <p:nvPr/>
        </p:nvGrpSpPr>
        <p:grpSpPr>
          <a:xfrm>
            <a:off x="9774315" y="384672"/>
            <a:ext cx="1360801" cy="648616"/>
            <a:chOff x="9774315" y="384672"/>
            <a:chExt cx="1360801" cy="648616"/>
          </a:xfrm>
        </p:grpSpPr>
        <p:sp>
          <p:nvSpPr>
            <p:cNvPr id="12" name="Rectangle 11">
              <a:extLst>
                <a:ext uri="{FF2B5EF4-FFF2-40B4-BE49-F238E27FC236}">
                  <a16:creationId xmlns:a16="http://schemas.microsoft.com/office/drawing/2014/main" id="{A41EA906-5CCA-93A6-B503-25C534369E8E}"/>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3" name="Rectangle 12">
              <a:extLst>
                <a:ext uri="{FF2B5EF4-FFF2-40B4-BE49-F238E27FC236}">
                  <a16:creationId xmlns:a16="http://schemas.microsoft.com/office/drawing/2014/main" id="{EF33EF20-8D8C-14BD-44AD-E537DE2B44DD}"/>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1" name="TextBox 20">
            <a:extLst>
              <a:ext uri="{FF2B5EF4-FFF2-40B4-BE49-F238E27FC236}">
                <a16:creationId xmlns:a16="http://schemas.microsoft.com/office/drawing/2014/main" id="{4C4B7A09-AF60-6046-934A-86D6D014654A}"/>
              </a:ext>
            </a:extLst>
          </p:cNvPr>
          <p:cNvSpPr txBox="1"/>
          <p:nvPr/>
        </p:nvSpPr>
        <p:spPr>
          <a:xfrm>
            <a:off x="7799889" y="1167954"/>
            <a:ext cx="3336425" cy="292388"/>
          </a:xfrm>
          <a:prstGeom prst="rect">
            <a:avLst/>
          </a:prstGeom>
          <a:solidFill>
            <a:schemeClr val="accent3"/>
          </a:solidFill>
          <a:ln>
            <a:solidFill>
              <a:schemeClr val="accent1"/>
            </a:solid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chemeClr val="bg1"/>
                </a:solidFill>
                <a:effectLst/>
                <a:uLnTx/>
                <a:uFillTx/>
                <a:latin typeface="VIC SemiBold"/>
                <a:ea typeface="+mn-ea"/>
                <a:cs typeface="+mn-cs"/>
              </a:rPr>
              <a:t>Example</a:t>
            </a:r>
          </a:p>
        </p:txBody>
      </p:sp>
      <p:sp>
        <p:nvSpPr>
          <p:cNvPr id="22" name="Rectangle 21">
            <a:extLst>
              <a:ext uri="{FF2B5EF4-FFF2-40B4-BE49-F238E27FC236}">
                <a16:creationId xmlns:a16="http://schemas.microsoft.com/office/drawing/2014/main" id="{FFBE0AB3-995F-93D3-888C-003F69567FF9}"/>
              </a:ext>
            </a:extLst>
          </p:cNvPr>
          <p:cNvSpPr/>
          <p:nvPr/>
        </p:nvSpPr>
        <p:spPr>
          <a:xfrm flipH="1">
            <a:off x="695323" y="1168484"/>
            <a:ext cx="6910016" cy="1000041"/>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72000" rtlCol="0" anchor="ctr" anchorCtr="0">
            <a:noAutofit/>
          </a:bodyPr>
          <a:lstStyle/>
          <a:p>
            <a:pPr>
              <a:lnSpc>
                <a:spcPct val="107000"/>
              </a:lnSpc>
              <a:spcBef>
                <a:spcPts val="0"/>
              </a:spcBef>
              <a:spcAft>
                <a:spcPts val="600"/>
              </a:spcAft>
              <a:defRPr/>
            </a:pPr>
            <a:r>
              <a:rPr lang="en-AU" sz="1400">
                <a:solidFill>
                  <a:srgbClr val="4C9E61"/>
                </a:solidFill>
                <a:latin typeface="+mj-lt"/>
              </a:rPr>
              <a:t>Key questions</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a:solidFill>
                  <a:schemeClr val="tx1"/>
                </a:solidFill>
              </a:rPr>
              <a:t>What characteristics does an inappropriate applicant have?</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a:solidFill>
                  <a:schemeClr val="tx1"/>
                </a:solidFill>
              </a:rPr>
              <a:t>Are any characteristics of the applicant closely connected with the risk of harm? </a:t>
            </a:r>
          </a:p>
        </p:txBody>
      </p:sp>
    </p:spTree>
    <p:extLst>
      <p:ext uri="{BB962C8B-B14F-4D97-AF65-F5344CB8AC3E}">
        <p14:creationId xmlns:p14="http://schemas.microsoft.com/office/powerpoint/2010/main" val="125782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33B7-F792-6D6E-85F9-510A384653D7}"/>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6358F951-3530-DE8E-70E3-99E34CE66729}"/>
              </a:ext>
            </a:extLst>
          </p:cNvPr>
          <p:cNvSpPr>
            <a:spLocks noGrp="1"/>
          </p:cNvSpPr>
          <p:nvPr>
            <p:ph type="title"/>
          </p:nvPr>
        </p:nvSpPr>
        <p:spPr>
          <a:xfrm>
            <a:off x="695325" y="139906"/>
            <a:ext cx="10450697" cy="1034638"/>
          </a:xfrm>
        </p:spPr>
        <p:txBody>
          <a:bodyPr/>
          <a:lstStyle/>
          <a:p>
            <a:r>
              <a:rPr lang="en-US" noProof="0"/>
              <a:t>Step 3: Appropriateness </a:t>
            </a:r>
            <a:endParaRPr lang="en-AU"/>
          </a:p>
        </p:txBody>
      </p:sp>
      <p:sp>
        <p:nvSpPr>
          <p:cNvPr id="5" name="Content Placeholder 6">
            <a:extLst>
              <a:ext uri="{FF2B5EF4-FFF2-40B4-BE49-F238E27FC236}">
                <a16:creationId xmlns:a16="http://schemas.microsoft.com/office/drawing/2014/main" id="{01841410-3291-C731-AED6-C0F1DFFF893A}"/>
              </a:ext>
            </a:extLst>
          </p:cNvPr>
          <p:cNvSpPr>
            <a:spLocks noGrp="1"/>
          </p:cNvSpPr>
          <p:nvPr>
            <p:ph idx="1"/>
          </p:nvPr>
        </p:nvSpPr>
        <p:spPr>
          <a:xfrm>
            <a:off x="7788276" y="1447800"/>
            <a:ext cx="3348038" cy="4826000"/>
          </a:xfrm>
          <a:solidFill>
            <a:schemeClr val="bg1">
              <a:lumMod val="95000"/>
            </a:schemeClr>
          </a:solidFill>
        </p:spPr>
        <p:txBody>
          <a:bodyPr lIns="108000" tIns="108000" rIns="108000" bIns="108000"/>
          <a:lstStyle/>
          <a:p>
            <a:pPr lvl="0"/>
            <a:r>
              <a:rPr lang="en-US" sz="1200" noProof="0" dirty="0"/>
              <a:t>Real estate licence</a:t>
            </a:r>
          </a:p>
          <a:p>
            <a:pPr lvl="1"/>
            <a:r>
              <a:rPr lang="en-US" sz="1200" noProof="0" dirty="0"/>
              <a:t>An </a:t>
            </a:r>
            <a:r>
              <a:rPr lang="en-US" sz="1200" i="1" noProof="0" dirty="0"/>
              <a:t>applicant for a licence under the Estate Agents Act 1980 </a:t>
            </a:r>
            <a:r>
              <a:rPr lang="en-US" sz="1200" noProof="0" dirty="0"/>
              <a:t>may only be approved if the Business Licensing Authority is satisfied that the applicant is ‘fit and proper,’ due to high risks associated with access to significant sums of other people’s money. </a:t>
            </a:r>
          </a:p>
          <a:p>
            <a:pPr lvl="1"/>
            <a:r>
              <a:rPr lang="en-US" sz="1200" noProof="0" dirty="0"/>
              <a:t>It is important that all estate agents are financially responsible, trained and educated as well as removed from any criminal linkages to reduce these associated risks of harm. An FPT of all applicants is a reasonable way to ensure risks are managed effectively for this licence.</a:t>
            </a:r>
          </a:p>
        </p:txBody>
      </p:sp>
      <p:sp>
        <p:nvSpPr>
          <p:cNvPr id="6" name="Rectangle 5">
            <a:extLst>
              <a:ext uri="{FF2B5EF4-FFF2-40B4-BE49-F238E27FC236}">
                <a16:creationId xmlns:a16="http://schemas.microsoft.com/office/drawing/2014/main" id="{77F7FF71-A078-13A8-27AE-56E92F4606F3}"/>
              </a:ext>
            </a:extLst>
          </p:cNvPr>
          <p:cNvSpPr/>
          <p:nvPr/>
        </p:nvSpPr>
        <p:spPr>
          <a:xfrm>
            <a:off x="695326" y="2633348"/>
            <a:ext cx="6913564"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defTabSz="444500">
              <a:lnSpc>
                <a:spcPct val="90000"/>
              </a:lnSpc>
              <a:spcBef>
                <a:spcPct val="0"/>
              </a:spcBef>
              <a:spcAft>
                <a:spcPct val="35000"/>
              </a:spcAft>
            </a:pPr>
            <a:r>
              <a:rPr lang="en-US" sz="1300" b="1">
                <a:solidFill>
                  <a:schemeClr val="bg1"/>
                </a:solidFill>
                <a:latin typeface="VIC SemiBold"/>
              </a:rPr>
              <a:t>Is an FPT the best approach?</a:t>
            </a:r>
            <a:endParaRPr lang="en-AU" sz="1300" b="1">
              <a:solidFill>
                <a:schemeClr val="bg1"/>
              </a:solidFill>
              <a:latin typeface="VIC SemiBold"/>
            </a:endParaRPr>
          </a:p>
        </p:txBody>
      </p:sp>
      <p:sp>
        <p:nvSpPr>
          <p:cNvPr id="7" name="Rectangle 6">
            <a:extLst>
              <a:ext uri="{FF2B5EF4-FFF2-40B4-BE49-F238E27FC236}">
                <a16:creationId xmlns:a16="http://schemas.microsoft.com/office/drawing/2014/main" id="{4A0AA9E5-13E1-224A-E472-C45B07039C0B}"/>
              </a:ext>
            </a:extLst>
          </p:cNvPr>
          <p:cNvSpPr/>
          <p:nvPr/>
        </p:nvSpPr>
        <p:spPr>
          <a:xfrm>
            <a:off x="695325" y="2981324"/>
            <a:ext cx="6913563" cy="329247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FPTs are not always the best methods of managing harm even when the risk is high and applicant characteristics are correlated with increased risk of harm. Alternative methods may be more cost effective and better achieve the required regulatory outcomes. Examples of alternatives s that may be more appropriate include:</a:t>
            </a: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Existing law not specific to the industry e.g., fair trading laws to reduce false advertising </a:t>
            </a:r>
          </a:p>
          <a:p>
            <a:pPr marL="361950" marR="0" lvl="1" indent="-171450" algn="l" defTabSz="914400" rtl="0" eaLnBrk="1" fontAlgn="auto" latinLnBrk="0" hangingPunct="1">
              <a:lnSpc>
                <a:spcPct val="100000"/>
              </a:lnSpc>
              <a:spcBef>
                <a:spcPts val="200"/>
              </a:spcBef>
              <a:spcAft>
                <a:spcPts val="200"/>
              </a:spcAft>
              <a:buClrTx/>
              <a:buSzPct val="120000"/>
              <a:buFont typeface="VIC" panose="00000500000000000000" pitchFamily="50" charset="0"/>
              <a:buChar char="–"/>
              <a:tabLst/>
              <a:defRPr/>
            </a:pPr>
            <a:r>
              <a:rPr kumimoji="0" lang="en-US" sz="1100" b="0" i="0" u="none" strike="noStrike" kern="1200" cap="none" spc="0" normalizeH="0" baseline="0" noProof="0" dirty="0">
                <a:ln>
                  <a:noFill/>
                </a:ln>
                <a:solidFill>
                  <a:srgbClr val="232B39"/>
                </a:solidFill>
                <a:effectLst/>
                <a:uLnTx/>
                <a:uFillTx/>
                <a:latin typeface="VIC"/>
                <a:ea typeface="+mn-ea"/>
                <a:cs typeface="+mn-cs"/>
              </a:rPr>
              <a:t>Helps promote consistency and reduce regulatory burden for the regulator and permission holder</a:t>
            </a:r>
          </a:p>
          <a:p>
            <a:pPr marL="361950" marR="0" lvl="1" indent="-171450" algn="l" defTabSz="914400" rtl="0" eaLnBrk="1" fontAlgn="auto" latinLnBrk="0" hangingPunct="1">
              <a:lnSpc>
                <a:spcPct val="100000"/>
              </a:lnSpc>
              <a:spcBef>
                <a:spcPts val="200"/>
              </a:spcBef>
              <a:spcAft>
                <a:spcPts val="200"/>
              </a:spcAft>
              <a:buClrTx/>
              <a:buSzPct val="120000"/>
              <a:buFont typeface="VIC" panose="00000500000000000000" pitchFamily="50" charset="0"/>
              <a:buChar char="–"/>
              <a:tabLst/>
              <a:defRPr/>
            </a:pPr>
            <a:r>
              <a:rPr kumimoji="0" lang="en-US" sz="1100" b="0" i="0" u="none" strike="noStrike" kern="1200" cap="none" spc="0" normalizeH="0" baseline="0" noProof="0" dirty="0">
                <a:ln>
                  <a:noFill/>
                </a:ln>
                <a:solidFill>
                  <a:srgbClr val="232B39"/>
                </a:solidFill>
                <a:effectLst/>
                <a:uLnTx/>
                <a:uFillTx/>
                <a:latin typeface="VIC"/>
                <a:ea typeface="+mn-ea"/>
                <a:cs typeface="+mn-cs"/>
              </a:rPr>
              <a:t>Provides remedies after harm has occurred.</a:t>
            </a: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Targeted non-regulatory responses </a:t>
            </a:r>
            <a:endParaRPr lang="en-AU" sz="1200" dirty="0">
              <a:solidFill>
                <a:schemeClr val="tx1"/>
              </a:solidFill>
              <a:cs typeface="Segoe UI" panose="020B0502040204020203" pitchFamily="34" charset="0"/>
            </a:endParaRPr>
          </a:p>
          <a:p>
            <a:pPr marL="361950" marR="0" lvl="1" indent="-171450" algn="l" defTabSz="914400" rtl="0" eaLnBrk="1" fontAlgn="auto" latinLnBrk="0" hangingPunct="1">
              <a:lnSpc>
                <a:spcPct val="100000"/>
              </a:lnSpc>
              <a:spcBef>
                <a:spcPts val="200"/>
              </a:spcBef>
              <a:spcAft>
                <a:spcPts val="200"/>
              </a:spcAft>
              <a:buClrTx/>
              <a:buSzPct val="120000"/>
              <a:buFont typeface="VIC" panose="00000500000000000000" pitchFamily="50" charset="0"/>
              <a:buChar char="–"/>
              <a:tabLst/>
              <a:defRPr/>
            </a:pPr>
            <a:r>
              <a:rPr lang="en-AU" sz="1100" dirty="0">
                <a:solidFill>
                  <a:schemeClr val="tx1"/>
                </a:solidFill>
                <a:cs typeface="Segoe UI" panose="020B0502040204020203" pitchFamily="34" charset="0"/>
              </a:rPr>
              <a:t>Non- regulatory tools include education and market-based incentives such as lower fees for people who have good compliance history.</a:t>
            </a:r>
            <a:endParaRPr kumimoji="0" lang="en-US" sz="1100" b="0" i="0" u="none" strike="noStrike" kern="1200" cap="none" spc="0" normalizeH="0" baseline="0" noProof="0" dirty="0">
              <a:ln>
                <a:noFill/>
              </a:ln>
              <a:solidFill>
                <a:srgbClr val="232B39"/>
              </a:solidFill>
              <a:effectLst/>
              <a:uLnTx/>
              <a:uFillTx/>
              <a:latin typeface="VIC"/>
              <a:ea typeface="+mn-ea"/>
              <a:cs typeface="+mn-cs"/>
            </a:endParaRP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Permission features</a:t>
            </a:r>
          </a:p>
          <a:p>
            <a:pPr marL="361950" marR="0" lvl="1" indent="-171450" algn="l" defTabSz="914400" rtl="0" eaLnBrk="1" fontAlgn="auto" latinLnBrk="0" hangingPunct="1">
              <a:lnSpc>
                <a:spcPct val="100000"/>
              </a:lnSpc>
              <a:spcBef>
                <a:spcPts val="200"/>
              </a:spcBef>
              <a:spcAft>
                <a:spcPts val="200"/>
              </a:spcAft>
              <a:buClrTx/>
              <a:buSzPct val="120000"/>
              <a:buFont typeface="VIC" panose="00000500000000000000" pitchFamily="50" charset="0"/>
              <a:buChar char="–"/>
              <a:tabLst/>
              <a:defRPr/>
            </a:pPr>
            <a:r>
              <a:rPr kumimoji="0" lang="en-US" sz="1100" b="0" i="0" u="none" strike="noStrike" kern="1200" cap="none" spc="0" normalizeH="0" baseline="0" noProof="0" dirty="0">
                <a:ln>
                  <a:noFill/>
                </a:ln>
                <a:solidFill>
                  <a:srgbClr val="232B39"/>
                </a:solidFill>
                <a:effectLst/>
                <a:uLnTx/>
                <a:uFillTx/>
                <a:latin typeface="VIC"/>
                <a:ea typeface="+mn-ea"/>
                <a:cs typeface="+mn-cs"/>
              </a:rPr>
              <a:t>Consider if conditions could be better specified to reduce the need for an FPT or reduce the frequency or scope of the FPT required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Combinations of responses may also be helpful. It is important to consider other ways to manage risk to ensure FPTs are not carried out unnecessarily.</a:t>
            </a:r>
          </a:p>
        </p:txBody>
      </p:sp>
      <p:sp>
        <p:nvSpPr>
          <p:cNvPr id="2" name="Rectangle: Diagonal Corners Snipped 1">
            <a:extLst>
              <a:ext uri="{FF2B5EF4-FFF2-40B4-BE49-F238E27FC236}">
                <a16:creationId xmlns:a16="http://schemas.microsoft.com/office/drawing/2014/main" id="{6357C806-2592-401A-E03F-9D30A4AC277B}"/>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3" name="Group 2">
            <a:extLst>
              <a:ext uri="{FF2B5EF4-FFF2-40B4-BE49-F238E27FC236}">
                <a16:creationId xmlns:a16="http://schemas.microsoft.com/office/drawing/2014/main" id="{1607A28E-64C9-718A-0E02-98476CDEF3BC}"/>
              </a:ext>
            </a:extLst>
          </p:cNvPr>
          <p:cNvGrpSpPr/>
          <p:nvPr/>
        </p:nvGrpSpPr>
        <p:grpSpPr>
          <a:xfrm>
            <a:off x="9774315" y="384672"/>
            <a:ext cx="1360801" cy="648616"/>
            <a:chOff x="9774315" y="384672"/>
            <a:chExt cx="1360801" cy="648616"/>
          </a:xfrm>
        </p:grpSpPr>
        <p:sp>
          <p:nvSpPr>
            <p:cNvPr id="12" name="Rectangle 11">
              <a:extLst>
                <a:ext uri="{FF2B5EF4-FFF2-40B4-BE49-F238E27FC236}">
                  <a16:creationId xmlns:a16="http://schemas.microsoft.com/office/drawing/2014/main" id="{0C91525F-464C-474F-591A-93C4A7A97D35}"/>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3: Appropriateness</a:t>
              </a:r>
            </a:p>
          </p:txBody>
        </p:sp>
        <p:sp>
          <p:nvSpPr>
            <p:cNvPr id="13" name="Rectangle 12">
              <a:extLst>
                <a:ext uri="{FF2B5EF4-FFF2-40B4-BE49-F238E27FC236}">
                  <a16:creationId xmlns:a16="http://schemas.microsoft.com/office/drawing/2014/main" id="{5BA93768-77D9-E340-856F-3D9487407E6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1" name="TextBox 20">
            <a:extLst>
              <a:ext uri="{FF2B5EF4-FFF2-40B4-BE49-F238E27FC236}">
                <a16:creationId xmlns:a16="http://schemas.microsoft.com/office/drawing/2014/main" id="{3A31D20C-6CB6-F9D6-20CB-F5C51BB33864}"/>
              </a:ext>
            </a:extLst>
          </p:cNvPr>
          <p:cNvSpPr txBox="1"/>
          <p:nvPr/>
        </p:nvSpPr>
        <p:spPr>
          <a:xfrm>
            <a:off x="7799889" y="1167954"/>
            <a:ext cx="3336425" cy="292388"/>
          </a:xfrm>
          <a:prstGeom prst="rect">
            <a:avLst/>
          </a:prstGeom>
          <a:solidFill>
            <a:schemeClr val="accent3"/>
          </a:solidFill>
          <a:ln>
            <a:solidFill>
              <a:schemeClr val="accent1"/>
            </a:solid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chemeClr val="bg1"/>
                </a:solidFill>
                <a:effectLst/>
                <a:uLnTx/>
                <a:uFillTx/>
                <a:latin typeface="VIC SemiBold"/>
                <a:ea typeface="+mn-ea"/>
                <a:cs typeface="+mn-cs"/>
              </a:rPr>
              <a:t>Example</a:t>
            </a:r>
          </a:p>
        </p:txBody>
      </p:sp>
      <p:sp>
        <p:nvSpPr>
          <p:cNvPr id="22" name="Rectangle 21">
            <a:extLst>
              <a:ext uri="{FF2B5EF4-FFF2-40B4-BE49-F238E27FC236}">
                <a16:creationId xmlns:a16="http://schemas.microsoft.com/office/drawing/2014/main" id="{5E8910B3-BF1B-C5BA-BA25-F42905B7BE39}"/>
              </a:ext>
            </a:extLst>
          </p:cNvPr>
          <p:cNvSpPr/>
          <p:nvPr/>
        </p:nvSpPr>
        <p:spPr>
          <a:xfrm flipH="1">
            <a:off x="695324" y="1168484"/>
            <a:ext cx="6910016" cy="1327066"/>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72000" rtlCol="0" anchor="ctr" anchorCtr="0">
            <a:noAutofit/>
          </a:bodyPr>
          <a:lstStyle/>
          <a:p>
            <a:pPr>
              <a:lnSpc>
                <a:spcPct val="107000"/>
              </a:lnSpc>
              <a:spcBef>
                <a:spcPts val="0"/>
              </a:spcBef>
              <a:spcAft>
                <a:spcPts val="600"/>
              </a:spcAft>
              <a:defRPr/>
            </a:pPr>
            <a:r>
              <a:rPr lang="en-AU" sz="1400">
                <a:solidFill>
                  <a:srgbClr val="4C9E61"/>
                </a:solidFill>
                <a:latin typeface="+mj-lt"/>
              </a:rPr>
              <a:t>Key questions</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a:solidFill>
                  <a:schemeClr val="tx1"/>
                </a:solidFill>
              </a:rPr>
              <a:t>Could the harms be better addressed by other permission features or regulatory regimes? If so, what are they?</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a:solidFill>
                  <a:schemeClr val="tx1"/>
                </a:solidFill>
              </a:rPr>
              <a:t>Why is an FPT a more suitable option to address the harm compared to other mechanisms?</a:t>
            </a:r>
          </a:p>
        </p:txBody>
      </p:sp>
    </p:spTree>
    <p:extLst>
      <p:ext uri="{BB962C8B-B14F-4D97-AF65-F5344CB8AC3E}">
        <p14:creationId xmlns:p14="http://schemas.microsoft.com/office/powerpoint/2010/main" val="25374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F44DC72-C684-06FE-992E-AF09CA6B61D2}"/>
              </a:ext>
            </a:extLst>
          </p:cNvPr>
          <p:cNvSpPr>
            <a:spLocks noGrp="1"/>
          </p:cNvSpPr>
          <p:nvPr>
            <p:ph type="title"/>
          </p:nvPr>
        </p:nvSpPr>
        <p:spPr>
          <a:xfrm>
            <a:off x="704850" y="204552"/>
            <a:ext cx="10515600" cy="1034638"/>
          </a:xfrm>
        </p:spPr>
        <p:txBody>
          <a:bodyPr/>
          <a:lstStyle/>
          <a:p>
            <a:r>
              <a:rPr lang="en-US" noProof="0"/>
              <a:t>Stage 2: Design</a:t>
            </a:r>
            <a:endParaRPr lang="en-AU" dirty="0"/>
          </a:p>
        </p:txBody>
      </p:sp>
      <p:sp>
        <p:nvSpPr>
          <p:cNvPr id="2" name="Rectangle 1">
            <a:extLst>
              <a:ext uri="{FF2B5EF4-FFF2-40B4-BE49-F238E27FC236}">
                <a16:creationId xmlns:a16="http://schemas.microsoft.com/office/drawing/2014/main" id="{11792BCC-718C-78D9-9D16-9012CE726D7A}"/>
              </a:ext>
            </a:extLst>
          </p:cNvPr>
          <p:cNvSpPr/>
          <p:nvPr/>
        </p:nvSpPr>
        <p:spPr>
          <a:xfrm>
            <a:off x="695325" y="1268505"/>
            <a:ext cx="10801350" cy="901351"/>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05000"/>
              </a:lnSpc>
              <a:spcBef>
                <a:spcPts val="200"/>
              </a:spcBef>
              <a:spcAft>
                <a:spcPts val="200"/>
              </a:spcAft>
              <a:defRPr/>
            </a:pPr>
            <a:r>
              <a:rPr kumimoji="0" lang="en-AU" sz="1600" b="0" i="0" u="none" strike="noStrike" kern="1200" cap="none" spc="0" normalizeH="0" baseline="0" noProof="0">
                <a:ln>
                  <a:noFill/>
                </a:ln>
                <a:solidFill>
                  <a:srgbClr val="232B39"/>
                </a:solidFill>
                <a:effectLst/>
                <a:uLnTx/>
                <a:uFillTx/>
                <a:latin typeface="VIC"/>
                <a:ea typeface="+mn-ea"/>
                <a:cs typeface="+mn-cs"/>
              </a:rPr>
              <a:t>The purpose of Stage 2 is to determine the optimal design of the FPT. Only components which are directly related to the risk of harm should be included. Evidentiary requirements should be minimal to satisfy the level of risk being managed. </a:t>
            </a:r>
          </a:p>
        </p:txBody>
      </p:sp>
      <p:sp>
        <p:nvSpPr>
          <p:cNvPr id="4" name="Text Placeholder 7">
            <a:extLst>
              <a:ext uri="{FF2B5EF4-FFF2-40B4-BE49-F238E27FC236}">
                <a16:creationId xmlns:a16="http://schemas.microsoft.com/office/drawing/2014/main" id="{D33A3A49-BCD1-C9FE-A7A0-DDD5240F56E8}"/>
              </a:ext>
            </a:extLst>
          </p:cNvPr>
          <p:cNvSpPr txBox="1">
            <a:spLocks/>
          </p:cNvSpPr>
          <p:nvPr/>
        </p:nvSpPr>
        <p:spPr>
          <a:xfrm>
            <a:off x="5074680" y="3001612"/>
            <a:ext cx="1644493" cy="3419568"/>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endPar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endParaRPr>
          </a:p>
        </p:txBody>
      </p:sp>
      <p:sp>
        <p:nvSpPr>
          <p:cNvPr id="5" name="Text Placeholder 7">
            <a:extLst>
              <a:ext uri="{FF2B5EF4-FFF2-40B4-BE49-F238E27FC236}">
                <a16:creationId xmlns:a16="http://schemas.microsoft.com/office/drawing/2014/main" id="{1A18DBFA-6DE4-A1BD-7611-977594B7D89B}"/>
              </a:ext>
            </a:extLst>
          </p:cNvPr>
          <p:cNvSpPr txBox="1">
            <a:spLocks/>
          </p:cNvSpPr>
          <p:nvPr/>
        </p:nvSpPr>
        <p:spPr>
          <a:xfrm>
            <a:off x="3313458" y="3001612"/>
            <a:ext cx="1636905" cy="3070498"/>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endParaRPr kumimoji="0" lang="en-AU" sz="1300" b="0" i="0" u="none" strike="noStrike" kern="1200" cap="none" spc="0" normalizeH="0" baseline="0" noProof="0" dirty="0">
              <a:ln>
                <a:noFill/>
              </a:ln>
              <a:solidFill>
                <a:srgbClr val="232B39"/>
              </a:solidFill>
              <a:effectLst/>
              <a:uLnTx/>
              <a:uFillTx/>
              <a:latin typeface="VIC SemiBold"/>
              <a:ea typeface="Calibri" panose="020F0502020204030204" pitchFamily="34" charset="0"/>
              <a:cs typeface="Segoe UI Semibold" panose="020B0702040204020203" pitchFamily="34" charset="0"/>
            </a:endParaRPr>
          </a:p>
        </p:txBody>
      </p:sp>
      <p:sp>
        <p:nvSpPr>
          <p:cNvPr id="6" name="Text Placeholder 7">
            <a:extLst>
              <a:ext uri="{FF2B5EF4-FFF2-40B4-BE49-F238E27FC236}">
                <a16:creationId xmlns:a16="http://schemas.microsoft.com/office/drawing/2014/main" id="{726F23DA-5183-C4B0-8C01-BD60C34A90C6}"/>
              </a:ext>
            </a:extLst>
          </p:cNvPr>
          <p:cNvSpPr txBox="1">
            <a:spLocks/>
          </p:cNvSpPr>
          <p:nvPr/>
        </p:nvSpPr>
        <p:spPr>
          <a:xfrm>
            <a:off x="6753320" y="2968917"/>
            <a:ext cx="1561964" cy="3309296"/>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endParaRPr kumimoji="0" lang="en-AU" sz="1150" b="0" i="0" u="none" strike="noStrike" kern="1200" cap="none" spc="0" normalizeH="0" baseline="0" noProof="0">
              <a:ln>
                <a:noFill/>
              </a:ln>
              <a:solidFill>
                <a:srgbClr val="1F2A44"/>
              </a:solidFill>
              <a:effectLst/>
              <a:uLnTx/>
              <a:uFillTx/>
              <a:latin typeface="VIC"/>
              <a:ea typeface="+mn-ea"/>
              <a:cs typeface="Segoe UI Semilight" panose="020B0402040204020203" pitchFamily="34" charset="0"/>
            </a:endParaRPr>
          </a:p>
        </p:txBody>
      </p:sp>
      <p:sp>
        <p:nvSpPr>
          <p:cNvPr id="15" name="Rectangle 14">
            <a:extLst>
              <a:ext uri="{FF2B5EF4-FFF2-40B4-BE49-F238E27FC236}">
                <a16:creationId xmlns:a16="http://schemas.microsoft.com/office/drawing/2014/main" id="{CB81B258-B01B-2362-A2C5-C9537B1E3026}"/>
              </a:ext>
            </a:extLst>
          </p:cNvPr>
          <p:cNvSpPr/>
          <p:nvPr/>
        </p:nvSpPr>
        <p:spPr>
          <a:xfrm>
            <a:off x="630422" y="2122560"/>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16" name="Text Placeholder 7">
            <a:extLst>
              <a:ext uri="{FF2B5EF4-FFF2-40B4-BE49-F238E27FC236}">
                <a16:creationId xmlns:a16="http://schemas.microsoft.com/office/drawing/2014/main" id="{3284C3B2-1F94-F17C-E3EE-A182326A8398}"/>
              </a:ext>
            </a:extLst>
          </p:cNvPr>
          <p:cNvSpPr txBox="1">
            <a:spLocks/>
          </p:cNvSpPr>
          <p:nvPr/>
        </p:nvSpPr>
        <p:spPr>
          <a:xfrm>
            <a:off x="3190166" y="3299213"/>
            <a:ext cx="1650077" cy="2847975"/>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U</a:t>
            </a: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nderstand legislated FPT requirements</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Understand if legislation enables or requires an FPT and if yes, whether there are components specifically required by the legislation.  </a:t>
            </a:r>
            <a:endParaRPr kumimoji="0" lang="en-AU" sz="120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endParaRPr>
          </a:p>
        </p:txBody>
      </p:sp>
      <p:sp>
        <p:nvSpPr>
          <p:cNvPr id="17" name="Text Placeholder 7">
            <a:extLst>
              <a:ext uri="{FF2B5EF4-FFF2-40B4-BE49-F238E27FC236}">
                <a16:creationId xmlns:a16="http://schemas.microsoft.com/office/drawing/2014/main" id="{2B123BA8-0633-9E44-E460-62901BC6D008}"/>
              </a:ext>
            </a:extLst>
          </p:cNvPr>
          <p:cNvSpPr txBox="1">
            <a:spLocks/>
          </p:cNvSpPr>
          <p:nvPr/>
        </p:nvSpPr>
        <p:spPr>
          <a:xfrm>
            <a:off x="5080711" y="3299213"/>
            <a:ext cx="1882064" cy="2901562"/>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i="0" u="none" strike="noStrike" kern="1200" cap="none" spc="0" normalizeH="0" baseline="0" noProof="0">
                <a:ln>
                  <a:noFill/>
                </a:ln>
                <a:solidFill>
                  <a:srgbClr val="4C9E61"/>
                </a:solidFill>
                <a:effectLst/>
                <a:uLnTx/>
                <a:uFillTx/>
                <a:latin typeface="VIC SemiBold"/>
                <a:cs typeface="Segoe UI Semibold" panose="020B0702040204020203" pitchFamily="34" charset="0"/>
              </a:rPr>
              <a:t>Build the FPT by selecting appropriate components </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Where legislation does not identify FPT requirements, build the FPT by identifying components of the FPT tests that address the characteristics and risk of harm identified in stage 1.</a:t>
            </a:r>
            <a:r>
              <a:rPr kumimoji="0" lang="en-AU" sz="115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rPr>
              <a:t>.</a:t>
            </a:r>
            <a:endParaRPr kumimoji="0" lang="en-US" sz="115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18" name="Rectangle 17">
            <a:extLst>
              <a:ext uri="{FF2B5EF4-FFF2-40B4-BE49-F238E27FC236}">
                <a16:creationId xmlns:a16="http://schemas.microsoft.com/office/drawing/2014/main" id="{7256494E-5958-3C5B-1604-8EEA793964AA}"/>
              </a:ext>
            </a:extLst>
          </p:cNvPr>
          <p:cNvSpPr/>
          <p:nvPr/>
        </p:nvSpPr>
        <p:spPr>
          <a:xfrm>
            <a:off x="681379" y="2282566"/>
            <a:ext cx="246960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200">
                <a:solidFill>
                  <a:prstClr val="white"/>
                </a:solidFill>
                <a:latin typeface="+mj-lt"/>
              </a:rPr>
              <a:t>Stage 1</a:t>
            </a:r>
          </a:p>
        </p:txBody>
      </p:sp>
      <p:sp>
        <p:nvSpPr>
          <p:cNvPr id="19" name="Rectangle 18">
            <a:extLst>
              <a:ext uri="{FF2B5EF4-FFF2-40B4-BE49-F238E27FC236}">
                <a16:creationId xmlns:a16="http://schemas.microsoft.com/office/drawing/2014/main" id="{4E818528-5258-1E60-49FB-F8024BAEDEFC}"/>
              </a:ext>
            </a:extLst>
          </p:cNvPr>
          <p:cNvSpPr/>
          <p:nvPr/>
        </p:nvSpPr>
        <p:spPr>
          <a:xfrm>
            <a:off x="3295650" y="2282566"/>
            <a:ext cx="5558400" cy="251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200">
                <a:solidFill>
                  <a:prstClr val="white"/>
                </a:solidFill>
                <a:latin typeface="+mj-lt"/>
              </a:rPr>
              <a:t>Stage 2</a:t>
            </a:r>
          </a:p>
        </p:txBody>
      </p:sp>
      <p:sp>
        <p:nvSpPr>
          <p:cNvPr id="20" name="Text Placeholder 7">
            <a:extLst>
              <a:ext uri="{FF2B5EF4-FFF2-40B4-BE49-F238E27FC236}">
                <a16:creationId xmlns:a16="http://schemas.microsoft.com/office/drawing/2014/main" id="{6517C874-8A93-BAE9-EDCD-0C075A366C78}"/>
              </a:ext>
            </a:extLst>
          </p:cNvPr>
          <p:cNvSpPr txBox="1">
            <a:spLocks/>
          </p:cNvSpPr>
          <p:nvPr/>
        </p:nvSpPr>
        <p:spPr>
          <a:xfrm>
            <a:off x="7096531" y="3299213"/>
            <a:ext cx="1727490" cy="2857500"/>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r>
              <a:rPr kumimoji="0" lang="en-AU" sz="1300" b="0" i="0" u="none" strike="noStrike" kern="1200" cap="none" spc="0" normalizeH="0" baseline="0" noProof="0">
                <a:ln>
                  <a:noFill/>
                </a:ln>
                <a:solidFill>
                  <a:srgbClr val="4C9E61"/>
                </a:solidFill>
                <a:effectLst/>
                <a:uLnTx/>
                <a:uFillTx/>
                <a:latin typeface="VIC SemiBold"/>
                <a:ea typeface="Calibri"/>
                <a:cs typeface="Segoe UI Semibold"/>
              </a:rPr>
              <a:t>Choose the level of evidence required</a:t>
            </a:r>
            <a:endParaRPr kumimoji="0" lang="en-AU" sz="1300" b="0" i="0" u="none" strike="noStrike" kern="1200" cap="none" spc="0" normalizeH="0" baseline="0" noProof="0">
              <a:ln>
                <a:noFill/>
              </a:ln>
              <a:solidFill>
                <a:srgbClr val="232B39"/>
              </a:solidFill>
              <a:effectLst/>
              <a:uLnTx/>
              <a:uFillTx/>
              <a:latin typeface="VIC SemiBold"/>
              <a:ea typeface="Calibri"/>
              <a:cs typeface="Segoe UI Semibold"/>
            </a:endParaRPr>
          </a:p>
          <a:p>
            <a:pPr marL="0" marR="0" lvl="0" indent="0" algn="l" defTabSz="914349" rtl="0" eaLnBrk="1" fontAlgn="auto" latinLnBrk="0" hangingPunct="1">
              <a:lnSpc>
                <a:spcPct val="100000"/>
              </a:lnSpc>
              <a:spcBef>
                <a:spcPts val="0"/>
              </a:spcBef>
              <a:spcAft>
                <a:spcPts val="400"/>
              </a:spcAft>
              <a:buClrTx/>
              <a:buSzTx/>
              <a:buFontTx/>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light" panose="020B0402040204020203" pitchFamily="34" charset="0"/>
              </a:rPr>
              <a:t>Use the minimum necessary level of evidence required to satisfy FPT requirements. The level of evidence should reflect the likelihood and extent of the risk of harm.</a:t>
            </a:r>
            <a:endParaRPr kumimoji="0" lang="en-AU" sz="1200" b="0" i="0" u="none" strike="noStrike" kern="1200" cap="none" spc="0" normalizeH="0" baseline="0" noProof="0">
              <a:ln>
                <a:noFill/>
              </a:ln>
              <a:solidFill>
                <a:srgbClr val="1F2A44"/>
              </a:solidFill>
              <a:effectLst/>
              <a:uLnTx/>
              <a:uFillTx/>
              <a:latin typeface="VIC"/>
              <a:ea typeface="+mn-ea"/>
              <a:cs typeface="Segoe UI Semilight" panose="020B0402040204020203" pitchFamily="34" charset="0"/>
            </a:endParaRPr>
          </a:p>
        </p:txBody>
      </p:sp>
      <p:sp>
        <p:nvSpPr>
          <p:cNvPr id="21" name="Rectangle 20">
            <a:extLst>
              <a:ext uri="{FF2B5EF4-FFF2-40B4-BE49-F238E27FC236}">
                <a16:creationId xmlns:a16="http://schemas.microsoft.com/office/drawing/2014/main" id="{1DC6F496-70A3-206A-0DDB-E9327C0C6084}"/>
              </a:ext>
            </a:extLst>
          </p:cNvPr>
          <p:cNvSpPr/>
          <p:nvPr/>
        </p:nvSpPr>
        <p:spPr>
          <a:xfrm>
            <a:off x="9046864"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3</a:t>
            </a:r>
          </a:p>
        </p:txBody>
      </p:sp>
      <p:graphicFrame>
        <p:nvGraphicFramePr>
          <p:cNvPr id="22" name="Diagram 21">
            <a:extLst>
              <a:ext uri="{FF2B5EF4-FFF2-40B4-BE49-F238E27FC236}">
                <a16:creationId xmlns:a16="http://schemas.microsoft.com/office/drawing/2014/main" id="{BD8D229D-3655-EEA7-689B-5F0A5EFCA33B}"/>
              </a:ext>
            </a:extLst>
          </p:cNvPr>
          <p:cNvGraphicFramePr/>
          <p:nvPr>
            <p:extLst>
              <p:ext uri="{D42A27DB-BD31-4B8C-83A1-F6EECF244321}">
                <p14:modId xmlns:p14="http://schemas.microsoft.com/office/powerpoint/2010/main" val="2387150348"/>
              </p:ext>
            </p:extLst>
          </p:nvPr>
        </p:nvGraphicFramePr>
        <p:xfrm>
          <a:off x="3276600" y="2638426"/>
          <a:ext cx="5553075" cy="64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4339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33B7-F792-6D6E-85F9-510A384653D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F336734-EC22-6E1D-1205-47D30B8CBBCE}"/>
              </a:ext>
            </a:extLst>
          </p:cNvPr>
          <p:cNvSpPr>
            <a:spLocks noGrp="1"/>
          </p:cNvSpPr>
          <p:nvPr>
            <p:ph type="title"/>
          </p:nvPr>
        </p:nvSpPr>
        <p:spPr/>
        <p:txBody>
          <a:bodyPr/>
          <a:lstStyle/>
          <a:p>
            <a:r>
              <a:rPr lang="en-AU"/>
              <a:t>Step 1: Legislation </a:t>
            </a:r>
          </a:p>
        </p:txBody>
      </p:sp>
      <p:sp>
        <p:nvSpPr>
          <p:cNvPr id="5" name="Content Placeholder 6">
            <a:extLst>
              <a:ext uri="{FF2B5EF4-FFF2-40B4-BE49-F238E27FC236}">
                <a16:creationId xmlns:a16="http://schemas.microsoft.com/office/drawing/2014/main" id="{01841410-3291-C731-AED6-C0F1DFFF893A}"/>
              </a:ext>
            </a:extLst>
          </p:cNvPr>
          <p:cNvSpPr>
            <a:spLocks noGrp="1"/>
          </p:cNvSpPr>
          <p:nvPr>
            <p:ph idx="1"/>
          </p:nvPr>
        </p:nvSpPr>
        <p:spPr>
          <a:xfrm>
            <a:off x="7800976" y="1466850"/>
            <a:ext cx="3335338" cy="4806950"/>
          </a:xfrm>
          <a:solidFill>
            <a:schemeClr val="bg1">
              <a:lumMod val="95000"/>
            </a:schemeClr>
          </a:solidFill>
        </p:spPr>
        <p:txBody>
          <a:bodyPr lIns="54000" tIns="72000" rIns="54000" bIns="72000"/>
          <a:lstStyle/>
          <a:p>
            <a:pPr>
              <a:lnSpc>
                <a:spcPct val="115000"/>
              </a:lnSpc>
              <a:spcBef>
                <a:spcPts val="600"/>
              </a:spcBef>
              <a:spcAft>
                <a:spcPts val="800"/>
              </a:spcAft>
              <a:buNone/>
            </a:pPr>
            <a:r>
              <a:rPr lang="en-AU" sz="1200" b="1" kern="100" dirty="0">
                <a:effectLst/>
                <a:latin typeface="+mn-lt"/>
                <a:ea typeface="Aptos" panose="020B0004020202020204" pitchFamily="34" charset="0"/>
                <a:cs typeface="Times New Roman" panose="02020603050405020304" pitchFamily="18" charset="0"/>
              </a:rPr>
              <a:t>Rooming House Operators</a:t>
            </a:r>
          </a:p>
          <a:p>
            <a:pPr>
              <a:lnSpc>
                <a:spcPct val="115000"/>
              </a:lnSpc>
              <a:spcBef>
                <a:spcPts val="600"/>
              </a:spcBef>
              <a:spcAft>
                <a:spcPts val="800"/>
              </a:spcAft>
              <a:buNone/>
            </a:pPr>
            <a:r>
              <a:rPr lang="en-AU" sz="1200" kern="100" dirty="0">
                <a:effectLst/>
                <a:latin typeface="+mn-lt"/>
                <a:ea typeface="Aptos" panose="020B0004020202020204" pitchFamily="34" charset="0"/>
                <a:cs typeface="Times New Roman" panose="02020603050405020304" pitchFamily="18" charset="0"/>
              </a:rPr>
              <a:t>The </a:t>
            </a:r>
            <a:r>
              <a:rPr lang="en-AU" sz="1200" i="1" kern="100" dirty="0">
                <a:effectLst/>
                <a:latin typeface="+mn-lt"/>
                <a:ea typeface="Aptos" panose="020B0004020202020204" pitchFamily="34" charset="0"/>
                <a:cs typeface="Times New Roman" panose="02020603050405020304" pitchFamily="18" charset="0"/>
              </a:rPr>
              <a:t>Rooming House Operators Act 2016 </a:t>
            </a:r>
            <a:r>
              <a:rPr lang="en-AU" sz="1200" kern="100" dirty="0">
                <a:effectLst/>
                <a:latin typeface="+mn-lt"/>
                <a:ea typeface="Aptos" panose="020B0004020202020204" pitchFamily="34" charset="0"/>
                <a:cs typeface="Times New Roman" panose="02020603050405020304" pitchFamily="18" charset="0"/>
              </a:rPr>
              <a:t>sets out detailed licence application and renewal disqualification criteria (s17 and s18). This includes:</a:t>
            </a:r>
          </a:p>
          <a:p>
            <a:pPr marL="342900" lvl="0" indent="-342900">
              <a:lnSpc>
                <a:spcPct val="115000"/>
              </a:lnSpc>
              <a:spcBef>
                <a:spcPts val="600"/>
              </a:spcBef>
              <a:buFont typeface="Aptos" panose="020B0004020202020204" pitchFamily="34" charset="0"/>
              <a:buChar char="-"/>
            </a:pPr>
            <a:r>
              <a:rPr lang="en-AU" sz="1200" kern="100" dirty="0">
                <a:effectLst/>
                <a:latin typeface="+mn-lt"/>
                <a:ea typeface="Aptos" panose="020B0004020202020204" pitchFamily="34" charset="0"/>
                <a:cs typeface="Times New Roman" panose="02020603050405020304" pitchFamily="18" charset="0"/>
              </a:rPr>
              <a:t>a conviction within the preceding 10 years of an offence involving fraud, dishonesty, drug trafficking, child pornography or violence punishable by a term of imprisonment over 3 months. </a:t>
            </a:r>
          </a:p>
          <a:p>
            <a:pPr marL="342900" lvl="0" indent="-342900">
              <a:lnSpc>
                <a:spcPct val="115000"/>
              </a:lnSpc>
              <a:spcBef>
                <a:spcPts val="600"/>
              </a:spcBef>
              <a:buFont typeface="Aptos" panose="020B0004020202020204" pitchFamily="34" charset="0"/>
              <a:buChar char="-"/>
            </a:pPr>
            <a:r>
              <a:rPr lang="en-AU" sz="1200" kern="100" dirty="0">
                <a:effectLst/>
                <a:latin typeface="+mn-lt"/>
                <a:ea typeface="Aptos" panose="020B0004020202020204" pitchFamily="34" charset="0"/>
                <a:cs typeface="Times New Roman" panose="02020603050405020304" pitchFamily="18" charset="0"/>
              </a:rPr>
              <a:t>a conviction within the preceding 5 years of specific offences against various acts including the </a:t>
            </a:r>
            <a:r>
              <a:rPr lang="en-AU" sz="1200" i="1" kern="100" dirty="0">
                <a:effectLst/>
                <a:latin typeface="+mn-lt"/>
                <a:ea typeface="Aptos" panose="020B0004020202020204" pitchFamily="34" charset="0"/>
                <a:cs typeface="Times New Roman" panose="02020603050405020304" pitchFamily="18" charset="0"/>
              </a:rPr>
              <a:t>Rooming House Operators Act 2016 </a:t>
            </a:r>
            <a:r>
              <a:rPr lang="en-AU" sz="1200" kern="100" dirty="0">
                <a:effectLst/>
                <a:latin typeface="+mn-lt"/>
                <a:ea typeface="Aptos" panose="020B0004020202020204" pitchFamily="34" charset="0"/>
                <a:cs typeface="Times New Roman" panose="02020603050405020304" pitchFamily="18" charset="0"/>
              </a:rPr>
              <a:t>and the</a:t>
            </a:r>
            <a:r>
              <a:rPr lang="en-AU" sz="1200" i="1" kern="100" dirty="0">
                <a:effectLst/>
                <a:latin typeface="+mn-lt"/>
                <a:ea typeface="Aptos" panose="020B0004020202020204" pitchFamily="34" charset="0"/>
                <a:cs typeface="Times New Roman" panose="02020603050405020304" pitchFamily="18" charset="0"/>
              </a:rPr>
              <a:t> Public Health and wellbeing Act 2008.</a:t>
            </a:r>
            <a:r>
              <a:rPr lang="en-AU" sz="1200" kern="100" dirty="0">
                <a:effectLst/>
                <a:latin typeface="+mn-lt"/>
                <a:ea typeface="Aptos" panose="020B0004020202020204" pitchFamily="34" charset="0"/>
                <a:cs typeface="Times New Roman" panose="02020603050405020304" pitchFamily="18" charset="0"/>
              </a:rPr>
              <a:t> </a:t>
            </a:r>
          </a:p>
          <a:p>
            <a:pPr marL="342900" lvl="0" indent="-342900">
              <a:lnSpc>
                <a:spcPct val="115000"/>
              </a:lnSpc>
              <a:spcBef>
                <a:spcPts val="600"/>
              </a:spcBef>
              <a:spcAft>
                <a:spcPts val="800"/>
              </a:spcAft>
              <a:buFont typeface="Aptos" panose="020B0004020202020204" pitchFamily="34" charset="0"/>
              <a:buChar char="-"/>
            </a:pPr>
            <a:r>
              <a:rPr lang="en-AU" sz="1200" kern="100" dirty="0">
                <a:effectLst/>
                <a:latin typeface="+mn-lt"/>
                <a:ea typeface="Aptos" panose="020B0004020202020204" pitchFamily="34" charset="0"/>
                <a:cs typeface="Times New Roman" panose="02020603050405020304" pitchFamily="18" charset="0"/>
              </a:rPr>
              <a:t>Insolvency under administration</a:t>
            </a:r>
          </a:p>
          <a:p>
            <a:pPr>
              <a:lnSpc>
                <a:spcPct val="115000"/>
              </a:lnSpc>
              <a:spcBef>
                <a:spcPts val="600"/>
              </a:spcBef>
              <a:spcAft>
                <a:spcPts val="800"/>
              </a:spcAft>
              <a:buNone/>
            </a:pPr>
            <a:r>
              <a:rPr lang="en-AU" sz="1200" kern="100" dirty="0">
                <a:effectLst/>
                <a:latin typeface="+mn-lt"/>
                <a:ea typeface="Aptos" panose="020B0004020202020204" pitchFamily="34" charset="0"/>
                <a:cs typeface="Times New Roman" panose="02020603050405020304" pitchFamily="18" charset="0"/>
              </a:rPr>
              <a:t>The Act provides for penalties for giving false or misleading information.</a:t>
            </a:r>
          </a:p>
        </p:txBody>
      </p:sp>
      <p:sp>
        <p:nvSpPr>
          <p:cNvPr id="6" name="Rectangle 5">
            <a:extLst>
              <a:ext uri="{FF2B5EF4-FFF2-40B4-BE49-F238E27FC236}">
                <a16:creationId xmlns:a16="http://schemas.microsoft.com/office/drawing/2014/main" id="{77F7FF71-A078-13A8-27AE-56E92F4606F3}"/>
              </a:ext>
            </a:extLst>
          </p:cNvPr>
          <p:cNvSpPr/>
          <p:nvPr/>
        </p:nvSpPr>
        <p:spPr>
          <a:xfrm>
            <a:off x="695326" y="2488839"/>
            <a:ext cx="6913562"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defTabSz="444500">
              <a:lnSpc>
                <a:spcPct val="90000"/>
              </a:lnSpc>
              <a:spcBef>
                <a:spcPct val="0"/>
              </a:spcBef>
              <a:spcAft>
                <a:spcPct val="35000"/>
              </a:spcAft>
            </a:pPr>
            <a:r>
              <a:rPr lang="en-US" sz="1300" b="1">
                <a:solidFill>
                  <a:schemeClr val="bg1"/>
                </a:solidFill>
                <a:latin typeface="VIC SemiBold"/>
              </a:rPr>
              <a:t>What does the relevant legislation say?</a:t>
            </a:r>
            <a:endParaRPr lang="en-AU" sz="1300" b="1">
              <a:solidFill>
                <a:schemeClr val="bg1"/>
              </a:solidFill>
              <a:latin typeface="VIC SemiBold"/>
            </a:endParaRPr>
          </a:p>
        </p:txBody>
      </p:sp>
      <p:sp>
        <p:nvSpPr>
          <p:cNvPr id="7" name="Rectangle 6">
            <a:extLst>
              <a:ext uri="{FF2B5EF4-FFF2-40B4-BE49-F238E27FC236}">
                <a16:creationId xmlns:a16="http://schemas.microsoft.com/office/drawing/2014/main" id="{4A0AA9E5-13E1-224A-E472-C45B07039C0B}"/>
              </a:ext>
            </a:extLst>
          </p:cNvPr>
          <p:cNvSpPr/>
          <p:nvPr/>
        </p:nvSpPr>
        <p:spPr>
          <a:xfrm>
            <a:off x="695325" y="2838038"/>
            <a:ext cx="6913563" cy="34366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FPTs cannot be administered without a power in legislation. Examine legislation to understand if an FPT can be administered and, if so, what can be considered when undertaking the FPT.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Best practice legislation sets out the requirements to establish fitness to hold a permission. Among other things, provisions should specify that providing false or misleading information will result in revocation or penalties.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Some legislation refers to a ‘fit and proper person’ without specifying what is to be considered in establishing this. In this case, regulators need to develop clear and transparent operational policy outlining their administrative interpretation of the legislation. In the longer term, consider legislative change to ensure legislation aligns with best practice.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Consult the Office of Chief Parliamentary Counsel/Department of Treasury for guidance on </a:t>
            </a:r>
            <a:r>
              <a:rPr kumimoji="0" lang="en-US" sz="1150" b="1" i="0" u="none" strike="noStrike" kern="1200" cap="none" spc="0" normalizeH="0" baseline="0" noProof="0" dirty="0">
                <a:ln>
                  <a:noFill/>
                </a:ln>
                <a:solidFill>
                  <a:srgbClr val="232B39"/>
                </a:solidFill>
                <a:effectLst/>
                <a:uLnTx/>
                <a:uFillTx/>
                <a:latin typeface="VIC"/>
                <a:ea typeface="+mn-ea"/>
                <a:cs typeface="+mn-cs"/>
              </a:rPr>
              <a:t>Model Legislative Provisions</a:t>
            </a:r>
            <a:r>
              <a:rPr kumimoji="0" lang="en-US" sz="1150" b="0" i="0" u="none" strike="noStrike" kern="1200" cap="none" spc="0" normalizeH="0" baseline="0" noProof="0" dirty="0">
                <a:ln>
                  <a:noFill/>
                </a:ln>
                <a:solidFill>
                  <a:srgbClr val="232B39"/>
                </a:solidFill>
                <a:effectLst/>
                <a:uLnTx/>
                <a:uFillTx/>
                <a:latin typeface="VIC"/>
                <a:ea typeface="+mn-ea"/>
                <a:cs typeface="+mn-cs"/>
              </a:rPr>
              <a:t> when considering legislative amendments. </a:t>
            </a:r>
            <a:r>
              <a:rPr lang="en-AU" sz="1150" dirty="0">
                <a:solidFill>
                  <a:srgbClr val="232B39"/>
                </a:solidFill>
                <a:latin typeface="VIC"/>
              </a:rPr>
              <a:t>Guidance is being developed and will be published later in 2024.</a:t>
            </a:r>
            <a:endParaRPr lang="en-US" sz="1150" dirty="0">
              <a:solidFill>
                <a:srgbClr val="232B39"/>
              </a:solidFill>
              <a:latin typeface="VIC"/>
            </a:endParaRPr>
          </a:p>
        </p:txBody>
      </p:sp>
      <p:sp>
        <p:nvSpPr>
          <p:cNvPr id="4" name="Rectangle: Diagonal Corners Snipped 3">
            <a:extLst>
              <a:ext uri="{FF2B5EF4-FFF2-40B4-BE49-F238E27FC236}">
                <a16:creationId xmlns:a16="http://schemas.microsoft.com/office/drawing/2014/main" id="{0770BDA6-BD7F-E9A1-E342-E831DC74681E}"/>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8" name="Group 7">
            <a:extLst>
              <a:ext uri="{FF2B5EF4-FFF2-40B4-BE49-F238E27FC236}">
                <a16:creationId xmlns:a16="http://schemas.microsoft.com/office/drawing/2014/main" id="{98CB1393-BF8A-080D-CFBF-9E2793BDEE7E}"/>
              </a:ext>
            </a:extLst>
          </p:cNvPr>
          <p:cNvGrpSpPr/>
          <p:nvPr/>
        </p:nvGrpSpPr>
        <p:grpSpPr>
          <a:xfrm>
            <a:off x="9774315" y="384672"/>
            <a:ext cx="1360801" cy="648616"/>
            <a:chOff x="9774315" y="384672"/>
            <a:chExt cx="1360801" cy="648616"/>
          </a:xfrm>
        </p:grpSpPr>
        <p:sp>
          <p:nvSpPr>
            <p:cNvPr id="9" name="Rectangle 8">
              <a:extLst>
                <a:ext uri="{FF2B5EF4-FFF2-40B4-BE49-F238E27FC236}">
                  <a16:creationId xmlns:a16="http://schemas.microsoft.com/office/drawing/2014/main" id="{4C1EF502-7B4C-B2D4-FD7C-F60AF2DF947D}"/>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Legislation</a:t>
              </a:r>
            </a:p>
          </p:txBody>
        </p:sp>
        <p:sp>
          <p:nvSpPr>
            <p:cNvPr id="10" name="Rectangle 9">
              <a:extLst>
                <a:ext uri="{FF2B5EF4-FFF2-40B4-BE49-F238E27FC236}">
                  <a16:creationId xmlns:a16="http://schemas.microsoft.com/office/drawing/2014/main" id="{713660D6-1CA7-FAA6-9A42-1EF2FB598191}"/>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 name="Rectangle 1">
            <a:extLst>
              <a:ext uri="{FF2B5EF4-FFF2-40B4-BE49-F238E27FC236}">
                <a16:creationId xmlns:a16="http://schemas.microsoft.com/office/drawing/2014/main" id="{412285C4-7A72-9428-27F9-62CFFF80285E}"/>
              </a:ext>
            </a:extLst>
          </p:cNvPr>
          <p:cNvSpPr/>
          <p:nvPr/>
        </p:nvSpPr>
        <p:spPr>
          <a:xfrm flipH="1">
            <a:off x="695324" y="1176337"/>
            <a:ext cx="6910016" cy="1157287"/>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72000" rtlCol="0" anchor="ctr" anchorCtr="0">
            <a:noAutofit/>
          </a:bodyPr>
          <a:lstStyle/>
          <a:p>
            <a:pPr>
              <a:lnSpc>
                <a:spcPct val="107000"/>
              </a:lnSpc>
              <a:spcBef>
                <a:spcPts val="0"/>
              </a:spcBef>
              <a:spcAft>
                <a:spcPts val="600"/>
              </a:spcAft>
              <a:defRPr/>
            </a:pPr>
            <a:r>
              <a:rPr lang="en-AU" sz="1400">
                <a:solidFill>
                  <a:srgbClr val="4C9E61"/>
                </a:solidFill>
                <a:latin typeface="+mj-lt"/>
              </a:rPr>
              <a:t>Key questions</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a:solidFill>
                  <a:schemeClr val="tx1"/>
                </a:solidFill>
              </a:rPr>
              <a:t>Does legislation enable an FPT for the permission?</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a:solidFill>
                  <a:schemeClr val="tx1"/>
                </a:solidFill>
              </a:rPr>
              <a:t>Does the legislation specify the requirements that the regulator should consider when conducting an FPT?</a:t>
            </a:r>
          </a:p>
        </p:txBody>
      </p:sp>
      <p:sp>
        <p:nvSpPr>
          <p:cNvPr id="13" name="TextBox 12">
            <a:extLst>
              <a:ext uri="{FF2B5EF4-FFF2-40B4-BE49-F238E27FC236}">
                <a16:creationId xmlns:a16="http://schemas.microsoft.com/office/drawing/2014/main" id="{3F5B16C2-4A39-949E-1EB9-21A236A52CAF}"/>
              </a:ext>
            </a:extLst>
          </p:cNvPr>
          <p:cNvSpPr txBox="1"/>
          <p:nvPr/>
        </p:nvSpPr>
        <p:spPr>
          <a:xfrm>
            <a:off x="7788275" y="1167954"/>
            <a:ext cx="3348040" cy="292388"/>
          </a:xfrm>
          <a:prstGeom prst="rect">
            <a:avLst/>
          </a:prstGeom>
          <a:solidFill>
            <a:schemeClr val="accent3"/>
          </a:solidFill>
          <a:ln>
            <a:solidFill>
              <a:schemeClr val="accent1"/>
            </a:solid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chemeClr val="bg1"/>
                </a:solidFill>
                <a:effectLst/>
                <a:uLnTx/>
                <a:uFillTx/>
                <a:latin typeface="VIC SemiBold"/>
                <a:ea typeface="+mn-ea"/>
                <a:cs typeface="+mn-cs"/>
              </a:rPr>
              <a:t>Example</a:t>
            </a:r>
          </a:p>
        </p:txBody>
      </p:sp>
    </p:spTree>
    <p:extLst>
      <p:ext uri="{BB962C8B-B14F-4D97-AF65-F5344CB8AC3E}">
        <p14:creationId xmlns:p14="http://schemas.microsoft.com/office/powerpoint/2010/main" val="2752814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33B7-F792-6D6E-85F9-510A384653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FF98E44-B436-6D6E-AD0C-8D575B323413}"/>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232B39"/>
                </a:solidFill>
                <a:effectLst/>
                <a:uLnTx/>
                <a:uFillTx/>
                <a:latin typeface="VIC SemiBold"/>
                <a:ea typeface="+mj-ea"/>
                <a:cs typeface="+mj-cs"/>
              </a:rPr>
              <a:t>Step 2: Build </a:t>
            </a:r>
            <a:endParaRPr lang="en-AU" dirty="0"/>
          </a:p>
        </p:txBody>
      </p:sp>
      <p:sp>
        <p:nvSpPr>
          <p:cNvPr id="5" name="Content Placeholder 6">
            <a:extLst>
              <a:ext uri="{FF2B5EF4-FFF2-40B4-BE49-F238E27FC236}">
                <a16:creationId xmlns:a16="http://schemas.microsoft.com/office/drawing/2014/main" id="{01841410-3291-C731-AED6-C0F1DFFF893A}"/>
              </a:ext>
            </a:extLst>
          </p:cNvPr>
          <p:cNvSpPr>
            <a:spLocks noGrp="1"/>
          </p:cNvSpPr>
          <p:nvPr>
            <p:ph idx="1"/>
          </p:nvPr>
        </p:nvSpPr>
        <p:spPr>
          <a:xfrm>
            <a:off x="7788274" y="1466850"/>
            <a:ext cx="3348039" cy="4806949"/>
          </a:xfrm>
          <a:solidFill>
            <a:schemeClr val="bg1">
              <a:lumMod val="95000"/>
            </a:schemeClr>
          </a:solidFill>
        </p:spPr>
        <p:txBody>
          <a:bodyPr lIns="72000" tIns="108000" rIns="72000" bIns="108000"/>
          <a:lstStyle/>
          <a:p>
            <a:pPr lvl="0"/>
            <a:r>
              <a:rPr lang="en-AU" sz="1200" noProof="0" dirty="0"/>
              <a:t>Financial history</a:t>
            </a:r>
          </a:p>
          <a:p>
            <a:pPr lvl="1"/>
            <a:r>
              <a:rPr lang="en-AU" sz="1200" noProof="0" dirty="0"/>
              <a:t>In the building industry there have been repeated issues of illegal </a:t>
            </a:r>
            <a:r>
              <a:rPr lang="en-AU" sz="1200" noProof="0" dirty="0" err="1"/>
              <a:t>phoenixing</a:t>
            </a:r>
            <a:r>
              <a:rPr lang="en-AU" sz="1200" noProof="0" dirty="0"/>
              <a:t> (where a company goes into external administration to avoid paying creditors before re-emerging as a new entity run by the same individuals).</a:t>
            </a:r>
          </a:p>
          <a:p>
            <a:pPr lvl="1"/>
            <a:r>
              <a:rPr lang="en-AU" sz="1200" noProof="0" dirty="0"/>
              <a:t>If registered building practitioners are not financially able to run a building related business, this may put creditors at a risk of financial harm. A test of financial history through an external administration test helps to directly reduce this risk of harm.</a:t>
            </a:r>
          </a:p>
        </p:txBody>
      </p:sp>
      <p:sp>
        <p:nvSpPr>
          <p:cNvPr id="6" name="Rectangle 5">
            <a:extLst>
              <a:ext uri="{FF2B5EF4-FFF2-40B4-BE49-F238E27FC236}">
                <a16:creationId xmlns:a16="http://schemas.microsoft.com/office/drawing/2014/main" id="{77F7FF71-A078-13A8-27AE-56E92F4606F3}"/>
              </a:ext>
            </a:extLst>
          </p:cNvPr>
          <p:cNvSpPr/>
          <p:nvPr/>
        </p:nvSpPr>
        <p:spPr>
          <a:xfrm>
            <a:off x="695326" y="2757173"/>
            <a:ext cx="6913563"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defTabSz="444500">
              <a:lnSpc>
                <a:spcPct val="90000"/>
              </a:lnSpc>
              <a:spcBef>
                <a:spcPct val="0"/>
              </a:spcBef>
              <a:spcAft>
                <a:spcPct val="35000"/>
              </a:spcAft>
            </a:pPr>
            <a:r>
              <a:rPr lang="en-US" sz="1300" b="1">
                <a:solidFill>
                  <a:schemeClr val="bg1"/>
                </a:solidFill>
                <a:latin typeface="VIC SemiBold"/>
              </a:rPr>
              <a:t>What components are linked to the risk of harm?</a:t>
            </a:r>
            <a:endParaRPr lang="en-AU" sz="1300" b="1">
              <a:solidFill>
                <a:schemeClr val="bg1"/>
              </a:solidFill>
              <a:latin typeface="VIC SemiBold"/>
            </a:endParaRPr>
          </a:p>
        </p:txBody>
      </p:sp>
      <p:sp>
        <p:nvSpPr>
          <p:cNvPr id="7" name="Rectangle 6">
            <a:extLst>
              <a:ext uri="{FF2B5EF4-FFF2-40B4-BE49-F238E27FC236}">
                <a16:creationId xmlns:a16="http://schemas.microsoft.com/office/drawing/2014/main" id="{4A0AA9E5-13E1-224A-E472-C45B07039C0B}"/>
              </a:ext>
            </a:extLst>
          </p:cNvPr>
          <p:cNvSpPr/>
          <p:nvPr/>
        </p:nvSpPr>
        <p:spPr>
          <a:xfrm>
            <a:off x="695325" y="3105150"/>
            <a:ext cx="6913563" cy="33577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When designing an FPT, select from a range of potential FPT components such as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Criminal history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Financial history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Education, qualifications and training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Components selected should be directly related to the risk of harm being managed by the permission and linked to characteristics as identified in stage 1.* Components not directly and significantly relevant to reducing the risk of harm should be excluded from an FPT to reduce unnecessary regulatory burden and costs for both applicants and the regulator.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1" i="0" u="none" strike="noStrike" kern="1200" cap="none" spc="0" normalizeH="0" baseline="0" noProof="0" dirty="0">
                <a:ln>
                  <a:noFill/>
                </a:ln>
                <a:solidFill>
                  <a:srgbClr val="232B39"/>
                </a:solidFill>
                <a:effectLst/>
                <a:uLnTx/>
                <a:uFillTx/>
                <a:latin typeface="VIC"/>
                <a:ea typeface="+mn-ea"/>
                <a:cs typeface="+mn-cs"/>
              </a:rPr>
              <a:t>Only the minimum necessary components should be selected</a:t>
            </a:r>
            <a:r>
              <a:rPr kumimoji="0" lang="en-AU" sz="1150" b="0" i="0" u="none" strike="noStrike" kern="1200" cap="none" spc="0" normalizeH="0" baseline="0" noProof="0" dirty="0">
                <a:ln>
                  <a:noFill/>
                </a:ln>
                <a:solidFill>
                  <a:srgbClr val="232B39"/>
                </a:solidFill>
                <a:effectLst/>
                <a:uLnTx/>
                <a:uFillTx/>
                <a:latin typeface="VIC"/>
                <a:ea typeface="+mn-ea"/>
                <a:cs typeface="+mn-cs"/>
              </a:rPr>
              <a:t>.</a:t>
            </a:r>
            <a:r>
              <a:rPr kumimoji="0" lang="en-US" sz="1150" b="0" i="0" u="none" strike="noStrike" kern="1200" cap="none" spc="0" normalizeH="0" baseline="0" noProof="0" dirty="0">
                <a:ln>
                  <a:noFill/>
                </a:ln>
                <a:solidFill>
                  <a:srgbClr val="232B39"/>
                </a:solidFill>
                <a:effectLst/>
                <a:uLnTx/>
                <a:uFillTx/>
                <a:latin typeface="VIC"/>
                <a:ea typeface="+mn-ea"/>
                <a:cs typeface="+mn-cs"/>
              </a:rPr>
              <a:t> Identity verification is a baseline requirement for all FPTs. Common FPT requirements include education and training and criminal history. Where FPTs require consideration of specific matters, bespoke components may be added. Assessment of personal integrity and character are generally only for use in situations of exceptionally high risk.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FPTs should only be applied to individuals when doing so directly reduces the risk of harm. For example, in some cases FPTs should be applied to more then just the permission holder, if those individuals (e.g. other office holders) represent a risk of increased harm. </a:t>
            </a:r>
          </a:p>
        </p:txBody>
      </p:sp>
      <p:sp>
        <p:nvSpPr>
          <p:cNvPr id="4" name="TextBox 3">
            <a:extLst>
              <a:ext uri="{FF2B5EF4-FFF2-40B4-BE49-F238E27FC236}">
                <a16:creationId xmlns:a16="http://schemas.microsoft.com/office/drawing/2014/main" id="{8F5087E4-4585-BBF1-968C-F55DAB90214E}"/>
              </a:ext>
            </a:extLst>
          </p:cNvPr>
          <p:cNvSpPr txBox="1"/>
          <p:nvPr/>
        </p:nvSpPr>
        <p:spPr>
          <a:xfrm>
            <a:off x="388796" y="6528314"/>
            <a:ext cx="4879731" cy="269304"/>
          </a:xfrm>
          <a:prstGeom prst="rect">
            <a:avLst/>
          </a:prstGeom>
          <a:noFill/>
        </p:spPr>
        <p:txBody>
          <a:bodyPr wrap="square" rtlCol="0">
            <a:spAutoFit/>
          </a:bodyPr>
          <a:lstStyle/>
          <a:p>
            <a:r>
              <a:rPr lang="en-US" sz="1150" dirty="0"/>
              <a:t>*</a:t>
            </a:r>
            <a:r>
              <a:rPr lang="en-US" sz="1150" dirty="0">
                <a:solidFill>
                  <a:schemeClr val="bg1"/>
                </a:solidFill>
              </a:rPr>
              <a:t>*See page 15 for further examples.</a:t>
            </a:r>
            <a:endParaRPr lang="en-AU" sz="1150" dirty="0"/>
          </a:p>
        </p:txBody>
      </p:sp>
      <p:sp>
        <p:nvSpPr>
          <p:cNvPr id="8" name="Rectangle: Diagonal Corners Snipped 7">
            <a:extLst>
              <a:ext uri="{FF2B5EF4-FFF2-40B4-BE49-F238E27FC236}">
                <a16:creationId xmlns:a16="http://schemas.microsoft.com/office/drawing/2014/main" id="{95D6DE79-AF14-DB10-595B-DB9B9F6AB863}"/>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9" name="Group 8">
            <a:extLst>
              <a:ext uri="{FF2B5EF4-FFF2-40B4-BE49-F238E27FC236}">
                <a16:creationId xmlns:a16="http://schemas.microsoft.com/office/drawing/2014/main" id="{288DD4B5-532A-EBDA-389B-BF37A37EF0AF}"/>
              </a:ext>
            </a:extLst>
          </p:cNvPr>
          <p:cNvGrpSpPr/>
          <p:nvPr/>
        </p:nvGrpSpPr>
        <p:grpSpPr>
          <a:xfrm>
            <a:off x="9774315" y="384672"/>
            <a:ext cx="1360801" cy="648616"/>
            <a:chOff x="9774315" y="384672"/>
            <a:chExt cx="1360801" cy="648616"/>
          </a:xfrm>
        </p:grpSpPr>
        <p:sp>
          <p:nvSpPr>
            <p:cNvPr id="10" name="Rectangle 9">
              <a:extLst>
                <a:ext uri="{FF2B5EF4-FFF2-40B4-BE49-F238E27FC236}">
                  <a16:creationId xmlns:a16="http://schemas.microsoft.com/office/drawing/2014/main" id="{9D933F61-34CE-E085-A5F9-3CC66EDE82C3}"/>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Build</a:t>
              </a:r>
            </a:p>
          </p:txBody>
        </p:sp>
        <p:sp>
          <p:nvSpPr>
            <p:cNvPr id="16" name="Rectangle 15">
              <a:extLst>
                <a:ext uri="{FF2B5EF4-FFF2-40B4-BE49-F238E27FC236}">
                  <a16:creationId xmlns:a16="http://schemas.microsoft.com/office/drawing/2014/main" id="{221551EA-1833-472D-44A9-D2E8A76FBB99}"/>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 name="TextBox 1">
            <a:extLst>
              <a:ext uri="{FF2B5EF4-FFF2-40B4-BE49-F238E27FC236}">
                <a16:creationId xmlns:a16="http://schemas.microsoft.com/office/drawing/2014/main" id="{1F620115-C5C1-C4DA-7F3C-DFCB7E3F1218}"/>
              </a:ext>
            </a:extLst>
          </p:cNvPr>
          <p:cNvSpPr txBox="1"/>
          <p:nvPr/>
        </p:nvSpPr>
        <p:spPr>
          <a:xfrm>
            <a:off x="7788275" y="1167954"/>
            <a:ext cx="3348040" cy="292388"/>
          </a:xfrm>
          <a:prstGeom prst="rect">
            <a:avLst/>
          </a:prstGeom>
          <a:solidFill>
            <a:schemeClr val="accent3"/>
          </a:solidFill>
          <a:ln>
            <a:solidFill>
              <a:schemeClr val="accent1"/>
            </a:solid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chemeClr val="bg1"/>
                </a:solidFill>
                <a:effectLst/>
                <a:uLnTx/>
                <a:uFillTx/>
                <a:latin typeface="VIC SemiBold"/>
                <a:ea typeface="+mn-ea"/>
                <a:cs typeface="+mn-cs"/>
              </a:rPr>
              <a:t>Example</a:t>
            </a:r>
          </a:p>
        </p:txBody>
      </p:sp>
      <p:sp>
        <p:nvSpPr>
          <p:cNvPr id="3" name="Rectangle 2">
            <a:extLst>
              <a:ext uri="{FF2B5EF4-FFF2-40B4-BE49-F238E27FC236}">
                <a16:creationId xmlns:a16="http://schemas.microsoft.com/office/drawing/2014/main" id="{8979A611-442F-A7C0-7F4A-1E858FC4B3A3}"/>
              </a:ext>
            </a:extLst>
          </p:cNvPr>
          <p:cNvSpPr/>
          <p:nvPr/>
        </p:nvSpPr>
        <p:spPr>
          <a:xfrm flipH="1">
            <a:off x="698872" y="1160463"/>
            <a:ext cx="6910016" cy="1506537"/>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chorCtr="0">
            <a:noAutofit/>
          </a:bodyPr>
          <a:lstStyle/>
          <a:p>
            <a:pPr>
              <a:lnSpc>
                <a:spcPct val="107000"/>
              </a:lnSpc>
              <a:spcBef>
                <a:spcPts val="0"/>
              </a:spcBef>
              <a:spcAft>
                <a:spcPts val="600"/>
              </a:spcAft>
              <a:defRPr/>
            </a:pPr>
            <a:r>
              <a:rPr lang="en-AU" sz="1400">
                <a:solidFill>
                  <a:srgbClr val="4C9E61"/>
                </a:solidFill>
                <a:latin typeface="+mj-lt"/>
              </a:rPr>
              <a:t>Key questions</a:t>
            </a:r>
          </a:p>
          <a:p>
            <a:pPr marL="171450" lvl="1" indent="-171450">
              <a:lnSpc>
                <a:spcPct val="107000"/>
              </a:lnSpc>
              <a:spcBef>
                <a:spcPts val="0"/>
              </a:spcBef>
              <a:spcAft>
                <a:spcPts val="400"/>
              </a:spcAft>
              <a:buSzPct val="120000"/>
              <a:buFont typeface="Arial" panose="020B0604020202020204" pitchFamily="34" charset="0"/>
              <a:buChar char="•"/>
              <a:defRPr/>
            </a:pPr>
            <a:r>
              <a:rPr lang="en-AU" sz="1200" i="1">
                <a:solidFill>
                  <a:schemeClr val="tx1"/>
                </a:solidFill>
              </a:rPr>
              <a:t>What characteristics are being managed by the permission? </a:t>
            </a:r>
          </a:p>
          <a:p>
            <a:pPr marL="171450" lvl="1" indent="-171450">
              <a:lnSpc>
                <a:spcPct val="107000"/>
              </a:lnSpc>
              <a:spcBef>
                <a:spcPts val="0"/>
              </a:spcBef>
              <a:spcAft>
                <a:spcPts val="400"/>
              </a:spcAft>
              <a:buSzPct val="120000"/>
              <a:buFont typeface="Arial" panose="020B0604020202020204" pitchFamily="34" charset="0"/>
              <a:buChar char="•"/>
              <a:defRPr/>
            </a:pPr>
            <a:r>
              <a:rPr lang="en-AU" sz="1200" i="1">
                <a:solidFill>
                  <a:schemeClr val="tx1"/>
                </a:solidFill>
              </a:rPr>
              <a:t>What components of an FPT may be selected to screen applicants for these characteristics?</a:t>
            </a:r>
          </a:p>
          <a:p>
            <a:pPr marL="171450" lvl="1" indent="-171450">
              <a:lnSpc>
                <a:spcPct val="107000"/>
              </a:lnSpc>
              <a:spcBef>
                <a:spcPts val="0"/>
              </a:spcBef>
              <a:spcAft>
                <a:spcPts val="400"/>
              </a:spcAft>
              <a:buSzPct val="120000"/>
              <a:buFont typeface="Arial" panose="020B0604020202020204" pitchFamily="34" charset="0"/>
              <a:buChar char="•"/>
              <a:defRPr/>
            </a:pPr>
            <a:r>
              <a:rPr lang="en-AU" sz="1200" i="1">
                <a:solidFill>
                  <a:schemeClr val="tx1"/>
                </a:solidFill>
              </a:rPr>
              <a:t>Are any of the components of the existing or proposed FPT not necessary to control the risk of harm?</a:t>
            </a:r>
          </a:p>
        </p:txBody>
      </p:sp>
    </p:spTree>
    <p:extLst>
      <p:ext uri="{BB962C8B-B14F-4D97-AF65-F5344CB8AC3E}">
        <p14:creationId xmlns:p14="http://schemas.microsoft.com/office/powerpoint/2010/main" val="2913074125"/>
      </p:ext>
    </p:extLst>
  </p:cSld>
  <p:clrMapOvr>
    <a:masterClrMapping/>
  </p:clrMapOvr>
</p:sld>
</file>

<file path=ppt/theme/theme1.xml><?xml version="1.0" encoding="utf-8"?>
<a:theme xmlns:a="http://schemas.openxmlformats.org/drawingml/2006/main" name="1_Office Theme">
  <a:themeElements>
    <a:clrScheme name="DTF - Economic">
      <a:dk1>
        <a:srgbClr val="232B39"/>
      </a:dk1>
      <a:lt1>
        <a:sysClr val="window" lastClr="FFFFFF"/>
      </a:lt1>
      <a:dk2>
        <a:srgbClr val="3A3467"/>
      </a:dk2>
      <a:lt2>
        <a:srgbClr val="C6E8CE"/>
      </a:lt2>
      <a:accent1>
        <a:srgbClr val="5BBD74"/>
      </a:accent1>
      <a:accent2>
        <a:srgbClr val="7CCA90"/>
      </a:accent2>
      <a:accent3>
        <a:srgbClr val="4C9E61"/>
      </a:accent3>
      <a:accent4>
        <a:srgbClr val="D3D5D7"/>
      </a:accent4>
      <a:accent5>
        <a:srgbClr val="0072CE"/>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accent1"/>
          </a:solidFill>
        </a:ln>
      </a:spPr>
      <a:bodyPr rtlCol="0" anchor="t"/>
      <a:lstStyle>
        <a:defPPr marL="171450" indent="-171450" algn="l">
          <a:spcBef>
            <a:spcPts val="200"/>
          </a:spcBef>
          <a:spcAft>
            <a:spcPts val="200"/>
          </a:spcAft>
          <a:buFont typeface="Arial" panose="020B0604020202020204" pitchFamily="34" charset="0"/>
          <a:buChar char="•"/>
          <a:defRPr sz="11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TF PowerPoint.potx" id="{7A285EFB-499A-4A37-8682-1771959962D3}" vid="{E189C7B1-1844-4730-8360-7E60AA92A2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eb4bef6-6985-4eb7-8aaf-b5ddd6156aef">
      <Terms xmlns="http://schemas.microsoft.com/office/infopath/2007/PartnerControls"/>
    </lcf76f155ced4ddcb4097134ff3c332f>
    <TaxCatchAll xmlns="f305cd00-e3cf-408a-b281-f2a2cee4090f" xsi:nil="true"/>
    <SharedWithUsers xmlns="f305cd00-e3cf-408a-b281-f2a2cee4090f">
      <UserInfo>
        <DisplayName>Clea Wiebenga (DTF)</DisplayName>
        <AccountId>27</AccountId>
        <AccountType/>
      </UserInfo>
      <UserInfo>
        <DisplayName>Anne Cole (DTF)</DisplayName>
        <AccountId>105</AccountId>
        <AccountType/>
      </UserInfo>
      <UserInfo>
        <DisplayName>James Caldwell (DTF)</DisplayName>
        <AccountId>137</AccountId>
        <AccountType/>
      </UserInfo>
    </SharedWithUsers>
    <Completedproject_x003f_ xmlns="5eb4bef6-6985-4eb7-8aaf-b5ddd6156aef">false</Completedproject_x003f_>
    <BAFround xmlns="5eb4bef6-6985-4eb7-8aaf-b5ddd6156ae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0834B273EA344A951C392B0BA299D9" ma:contentTypeVersion="25" ma:contentTypeDescription="Create a new document." ma:contentTypeScope="" ma:versionID="b373d76b3d639b4f27f51ac1b4a48194">
  <xsd:schema xmlns:xsd="http://www.w3.org/2001/XMLSchema" xmlns:xs="http://www.w3.org/2001/XMLSchema" xmlns:p="http://schemas.microsoft.com/office/2006/metadata/properties" xmlns:ns2="5eb4bef6-6985-4eb7-8aaf-b5ddd6156aef" xmlns:ns3="f305cd00-e3cf-408a-b281-f2a2cee4090f" targetNamespace="http://schemas.microsoft.com/office/2006/metadata/properties" ma:root="true" ma:fieldsID="9957c1986e90859ba2d5ff4919f37b91" ns2:_="" ns3:_="">
    <xsd:import namespace="5eb4bef6-6985-4eb7-8aaf-b5ddd6156aef"/>
    <xsd:import namespace="f305cd00-e3cf-408a-b281-f2a2cee409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Completedproject_x003f_" minOccurs="0"/>
                <xsd:element ref="ns2:MediaServiceSearchProperties" minOccurs="0"/>
                <xsd:element ref="ns2:BAF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b4bef6-6985-4eb7-8aaf-b5ddd6156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Completedproject_x003f_" ma:index="25" nillable="true" ma:displayName="Completed project?" ma:default="0" ma:format="Dropdown" ma:internalName="Completedproject_x003f_">
      <xsd:simpleType>
        <xsd:restriction base="dms:Boolea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BAFround" ma:index="27" nillable="true" ma:displayName="BAF round" ma:format="Dropdown" ma:internalName="BAFroun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05cd00-e3cf-408a-b281-f2a2cee4090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0766af-e4d0-4832-afd4-d1e79d266ef3}" ma:internalName="TaxCatchAll" ma:showField="CatchAllData" ma:web="f305cd00-e3cf-408a-b281-f2a2cee409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F3D14B-1074-46DA-9382-2C2733C3E4E2}">
  <ds:schemaRefs>
    <ds:schemaRef ds:uri="http://schemas.microsoft.com/sharepoint/v3/contenttype/forms"/>
  </ds:schemaRefs>
</ds:datastoreItem>
</file>

<file path=customXml/itemProps2.xml><?xml version="1.0" encoding="utf-8"?>
<ds:datastoreItem xmlns:ds="http://schemas.openxmlformats.org/officeDocument/2006/customXml" ds:itemID="{1E4DEA34-4EBC-4996-A66E-347876CEBF18}">
  <ds:schemaRefs>
    <ds:schemaRef ds:uri="http://purl.org/dc/terms/"/>
    <ds:schemaRef ds:uri="http://schemas.openxmlformats.org/package/2006/metadata/core-properties"/>
    <ds:schemaRef ds:uri="http://purl.org/dc/dcmitype/"/>
    <ds:schemaRef ds:uri="http://schemas.microsoft.com/office/infopath/2007/PartnerControls"/>
    <ds:schemaRef ds:uri="5eb4bef6-6985-4eb7-8aaf-b5ddd6156aef"/>
    <ds:schemaRef ds:uri="http://schemas.microsoft.com/office/2006/documentManagement/types"/>
    <ds:schemaRef ds:uri="http://schemas.microsoft.com/office/2006/metadata/properties"/>
    <ds:schemaRef ds:uri="f305cd00-e3cf-408a-b281-f2a2cee4090f"/>
    <ds:schemaRef ds:uri="http://www.w3.org/XML/1998/namespace"/>
    <ds:schemaRef ds:uri="http://purl.org/dc/elements/1.1/"/>
  </ds:schemaRefs>
</ds:datastoreItem>
</file>

<file path=customXml/itemProps3.xml><?xml version="1.0" encoding="utf-8"?>
<ds:datastoreItem xmlns:ds="http://schemas.openxmlformats.org/officeDocument/2006/customXml" ds:itemID="{0EF5B77B-2A98-4ADF-92CA-2067DD0454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b4bef6-6985-4eb7-8aaf-b5ddd6156aef"/>
    <ds:schemaRef ds:uri="f305cd00-e3cf-408a-b281-f2a2cee40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54347</TotalTime>
  <Words>2766</Words>
  <Application>Microsoft Office PowerPoint</Application>
  <PresentationFormat>Widescreen</PresentationFormat>
  <Paragraphs>206</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Arial</vt:lpstr>
      <vt:lpstr>Calibri</vt:lpstr>
      <vt:lpstr>Segoe UI</vt:lpstr>
      <vt:lpstr>Segoe UI Semibold</vt:lpstr>
      <vt:lpstr>Symbol</vt:lpstr>
      <vt:lpstr>VIC</vt:lpstr>
      <vt:lpstr>VIC SemiBold</vt:lpstr>
      <vt:lpstr>1_Office Theme</vt:lpstr>
      <vt:lpstr>Victorian Framework for Fit and Proper Tests</vt:lpstr>
      <vt:lpstr>When and how to use this guide</vt:lpstr>
      <vt:lpstr>Stage 1: Decision</vt:lpstr>
      <vt:lpstr>Step 1: Risks</vt:lpstr>
      <vt:lpstr>Step 2: Characteristics</vt:lpstr>
      <vt:lpstr>Step 3: Appropriateness </vt:lpstr>
      <vt:lpstr>Stage 2: Design</vt:lpstr>
      <vt:lpstr>Step 1: Legislation </vt:lpstr>
      <vt:lpstr>Step 2: Build </vt:lpstr>
      <vt:lpstr>Step 3: Evidence</vt:lpstr>
      <vt:lpstr>Stage 3</vt:lpstr>
      <vt:lpstr>Document version control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Victorian Guide to Fit and Proper Tests</dc:title>
  <dc:creator>James Caldwell (DTF)</dc:creator>
  <cp:lastModifiedBy>Nav Sidhu (DTF)</cp:lastModifiedBy>
  <cp:revision>17</cp:revision>
  <dcterms:created xsi:type="dcterms:W3CDTF">2024-04-22T01:05:36Z</dcterms:created>
  <dcterms:modified xsi:type="dcterms:W3CDTF">2025-12-10T02:51:21Z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58ebbd-6c5e-441f-bfc9-4eb8c11e3978_Enabled">
    <vt:lpwstr>true</vt:lpwstr>
  </property>
  <property fmtid="{D5CDD505-2E9C-101B-9397-08002B2CF9AE}" pid="3" name="MSIP_Label_7158ebbd-6c5e-441f-bfc9-4eb8c11e3978_SetDate">
    <vt:lpwstr>2024-04-22T01:06:51Z</vt:lpwstr>
  </property>
  <property fmtid="{D5CDD505-2E9C-101B-9397-08002B2CF9AE}" pid="4" name="MSIP_Label_7158ebbd-6c5e-441f-bfc9-4eb8c11e3978_Method">
    <vt:lpwstr>Privileged</vt:lpwstr>
  </property>
  <property fmtid="{D5CDD505-2E9C-101B-9397-08002B2CF9AE}" pid="5" name="MSIP_Label_7158ebbd-6c5e-441f-bfc9-4eb8c11e3978_Name">
    <vt:lpwstr>7158ebbd-6c5e-441f-bfc9-4eb8c11e3978</vt:lpwstr>
  </property>
  <property fmtid="{D5CDD505-2E9C-101B-9397-08002B2CF9AE}" pid="6" name="MSIP_Label_7158ebbd-6c5e-441f-bfc9-4eb8c11e3978_SiteId">
    <vt:lpwstr>722ea0be-3e1c-4b11-ad6f-9401d6856e24</vt:lpwstr>
  </property>
  <property fmtid="{D5CDD505-2E9C-101B-9397-08002B2CF9AE}" pid="7" name="MSIP_Label_7158ebbd-6c5e-441f-bfc9-4eb8c11e3978_ActionId">
    <vt:lpwstr>e46ad8c2-37d3-40f9-bb80-38f8531fe980</vt:lpwstr>
  </property>
  <property fmtid="{D5CDD505-2E9C-101B-9397-08002B2CF9AE}" pid="8" name="MSIP_Label_7158ebbd-6c5e-441f-bfc9-4eb8c11e3978_ContentBits">
    <vt:lpwstr>2</vt:lpwstr>
  </property>
  <property fmtid="{D5CDD505-2E9C-101B-9397-08002B2CF9AE}" pid="9" name="ClassificationContentMarkingFooterLocations">
    <vt:lpwstr>1_Office Theme:4</vt:lpwstr>
  </property>
  <property fmtid="{D5CDD505-2E9C-101B-9397-08002B2CF9AE}" pid="10" name="ClassificationContentMarkingFooterText">
    <vt:lpwstr>OFFICIAL</vt:lpwstr>
  </property>
  <property fmtid="{D5CDD505-2E9C-101B-9397-08002B2CF9AE}" pid="11" name="ContentTypeId">
    <vt:lpwstr>0x010100BA0834B273EA344A951C392B0BA299D9</vt:lpwstr>
  </property>
  <property fmtid="{D5CDD505-2E9C-101B-9397-08002B2CF9AE}" pid="12" name="MediaServiceImageTags">
    <vt:lpwstr/>
  </property>
</Properties>
</file>