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9" r:id="rId2"/>
    <p:sldId id="274" r:id="rId3"/>
    <p:sldId id="284" r:id="rId4"/>
    <p:sldId id="280" r:id="rId5"/>
    <p:sldId id="281" r:id="rId6"/>
    <p:sldId id="287" r:id="rId7"/>
    <p:sldId id="278" r:id="rId8"/>
    <p:sldId id="288" r:id="rId9"/>
    <p:sldId id="273" r:id="rId10"/>
    <p:sldId id="285"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AB556-42EA-4350-BB20-8107EB748836}" v="8" dt="2026-02-26T04:56:33.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p:cViewPr varScale="1">
        <p:scale>
          <a:sx n="104" d="100"/>
          <a:sy n="104" d="100"/>
        </p:scale>
        <p:origin x="87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Pryor (DFFH)" userId="ba1d6085-2d75-4cb8-84cd-e393001113b9" providerId="ADAL" clId="{F916752D-676D-4E0F-B2F7-77700CDB0146}"/>
    <pc:docChg chg="mod">
      <pc:chgData name="Sally Pryor (DFFH)" userId="ba1d6085-2d75-4cb8-84cd-e393001113b9" providerId="ADAL" clId="{F916752D-676D-4E0F-B2F7-77700CDB0146}" dt="2026-02-26T04:56:16.87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D9811-3A1F-415F-B898-B64151F90938}" type="datetimeFigureOut">
              <a:rPr lang="en-AU" smtClean="0"/>
              <a:t>26/02/2026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F6E7F-3A44-4563-A38C-0D3F55780600}" type="slidenum">
              <a:rPr lang="en-AU" smtClean="0"/>
              <a:t>‹#›</a:t>
            </a:fld>
            <a:endParaRPr lang="en-AU" dirty="0"/>
          </a:p>
        </p:txBody>
      </p:sp>
    </p:spTree>
    <p:extLst>
      <p:ext uri="{BB962C8B-B14F-4D97-AF65-F5344CB8AC3E}">
        <p14:creationId xmlns:p14="http://schemas.microsoft.com/office/powerpoint/2010/main" val="264502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4895" y="865492"/>
            <a:ext cx="5956168" cy="1890409"/>
          </a:xfrm>
        </p:spPr>
        <p:txBody>
          <a:bodyPr anchor="b">
            <a:noAutofit/>
          </a:bodyPr>
          <a:lstStyle>
            <a:lvl1pPr>
              <a:defRPr sz="3200" b="1" baseline="0">
                <a:solidFill>
                  <a:srgbClr val="201547"/>
                </a:solidFill>
              </a:defRPr>
            </a:lvl1pPr>
          </a:lstStyle>
          <a:p>
            <a:r>
              <a:rPr lang="en-US" dirty="0"/>
              <a:t>Click to edit Master title style</a:t>
            </a:r>
          </a:p>
        </p:txBody>
      </p:sp>
      <p:sp>
        <p:nvSpPr>
          <p:cNvPr id="3" name="Subtitle 2"/>
          <p:cNvSpPr>
            <a:spLocks noGrp="1"/>
          </p:cNvSpPr>
          <p:nvPr>
            <p:ph type="subTitle" idx="1"/>
          </p:nvPr>
        </p:nvSpPr>
        <p:spPr>
          <a:xfrm>
            <a:off x="544894" y="2857501"/>
            <a:ext cx="5956169" cy="1295401"/>
          </a:xfrm>
        </p:spPr>
        <p:txBody>
          <a:bodyPr>
            <a:noAutofit/>
          </a:bodyPr>
          <a:lstStyle>
            <a:lvl1pPr marL="0" indent="0" algn="l">
              <a:buNone/>
              <a:defRPr sz="2200" b="0" baseline="0">
                <a:solidFill>
                  <a:srgbClr val="201547"/>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77331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1"/>
            <a:ext cx="8640000" cy="1458000"/>
          </a:xfrm>
        </p:spPr>
        <p:txBody>
          <a:bodyPr/>
          <a:lstStyle>
            <a:lvl1pPr>
              <a:lnSpc>
                <a:spcPct val="110000"/>
              </a:lnSpc>
              <a:defRPr b="1" baseline="0">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719667" y="1894788"/>
            <a:ext cx="10991851" cy="4585386"/>
          </a:xfrm>
        </p:spPr>
        <p:txBody>
          <a:bodyPr/>
          <a:lstStyle>
            <a:lvl1pPr marL="0" indent="0">
              <a:lnSpc>
                <a:spcPct val="110000"/>
              </a:lnSpc>
              <a:defRPr baseline="0">
                <a:solidFill>
                  <a:schemeClr val="tx1"/>
                </a:solidFill>
              </a:defRPr>
            </a:lvl1pPr>
            <a:lvl2pPr marL="0" indent="0">
              <a:lnSpc>
                <a:spcPct val="110000"/>
              </a:lnSpc>
              <a:defRPr>
                <a:solidFill>
                  <a:schemeClr val="tx1"/>
                </a:solidFill>
              </a:defRPr>
            </a:lvl2pPr>
            <a:lvl3pPr marL="252000" indent="-252000">
              <a:lnSpc>
                <a:spcPct val="110000"/>
              </a:lnSpc>
              <a:defRPr>
                <a:solidFill>
                  <a:schemeClr val="tx1"/>
                </a:solidFill>
              </a:defRPr>
            </a:lvl3pPr>
            <a:lvl4pPr marL="504000" indent="-252000">
              <a:lnSpc>
                <a:spcPct val="110000"/>
              </a:lnSpc>
              <a:defRPr>
                <a:solidFill>
                  <a:schemeClr val="tx1"/>
                </a:solidFill>
              </a:defRPr>
            </a:lvl4pPr>
            <a:lvl5pPr>
              <a:lnSpc>
                <a:spcPct val="11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dirty="0"/>
          </a:p>
        </p:txBody>
      </p:sp>
    </p:spTree>
    <p:extLst>
      <p:ext uri="{BB962C8B-B14F-4D97-AF65-F5344CB8AC3E}">
        <p14:creationId xmlns:p14="http://schemas.microsoft.com/office/powerpoint/2010/main" val="135657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91851" y="6480175"/>
            <a:ext cx="719667" cy="374651"/>
          </a:xfrm>
        </p:spPr>
        <p:txBody>
          <a:bodyPr/>
          <a:lstStyle>
            <a:lvl1pPr>
              <a:defRPr sz="1600"/>
            </a:lvl1pPr>
          </a:lstStyle>
          <a:p>
            <a:fld id="{3689E5EE-9843-45A7-B324-3EFD7322EDFC}" type="slidenum">
              <a:rPr lang="en-AU" altLang="en-US" smtClean="0"/>
              <a:pPr/>
              <a:t>‹#›</a:t>
            </a:fld>
            <a:endParaRPr lang="en-AU" altLang="en-US" dirty="0"/>
          </a:p>
        </p:txBody>
      </p:sp>
      <p:sp>
        <p:nvSpPr>
          <p:cNvPr id="4" name="Title 1">
            <a:extLst>
              <a:ext uri="{FF2B5EF4-FFF2-40B4-BE49-F238E27FC236}">
                <a16:creationId xmlns:a16="http://schemas.microsoft.com/office/drawing/2014/main" id="{9334FCB0-1937-B5C0-1FCB-65FE8FF25682}"/>
              </a:ext>
            </a:extLst>
          </p:cNvPr>
          <p:cNvSpPr>
            <a:spLocks noGrp="1"/>
          </p:cNvSpPr>
          <p:nvPr>
            <p:ph type="title"/>
          </p:nvPr>
        </p:nvSpPr>
        <p:spPr>
          <a:xfrm>
            <a:off x="719669" y="-1"/>
            <a:ext cx="8640000" cy="1458000"/>
          </a:xfrm>
        </p:spPr>
        <p:txBody>
          <a:bodyPr/>
          <a:lstStyle>
            <a:lvl1pPr>
              <a:lnSpc>
                <a:spcPct val="110000"/>
              </a:lnSpc>
              <a:defRPr b="1" baseline="0">
                <a:solidFill>
                  <a:schemeClr val="tx1"/>
                </a:solidFill>
                <a:latin typeface="+mn-lt"/>
              </a:defRPr>
            </a:lvl1pPr>
          </a:lstStyle>
          <a:p>
            <a:r>
              <a:rPr lang="en-US" dirty="0"/>
              <a:t>Click to edit Master title style</a:t>
            </a:r>
          </a:p>
        </p:txBody>
      </p:sp>
      <p:sp>
        <p:nvSpPr>
          <p:cNvPr id="5" name="Content Placeholder 2">
            <a:extLst>
              <a:ext uri="{FF2B5EF4-FFF2-40B4-BE49-F238E27FC236}">
                <a16:creationId xmlns:a16="http://schemas.microsoft.com/office/drawing/2014/main" id="{1B820834-D79E-DC24-16C1-79380AF78225}"/>
              </a:ext>
            </a:extLst>
          </p:cNvPr>
          <p:cNvSpPr>
            <a:spLocks noGrp="1"/>
          </p:cNvSpPr>
          <p:nvPr>
            <p:ph idx="1"/>
          </p:nvPr>
        </p:nvSpPr>
        <p:spPr>
          <a:xfrm>
            <a:off x="719667" y="1894788"/>
            <a:ext cx="10991851" cy="4585386"/>
          </a:xfrm>
        </p:spPr>
        <p:txBody>
          <a:bodyPr/>
          <a:lstStyle>
            <a:lvl1pPr marL="0" indent="0">
              <a:lnSpc>
                <a:spcPct val="110000"/>
              </a:lnSpc>
              <a:defRPr baseline="0">
                <a:solidFill>
                  <a:schemeClr val="tx1"/>
                </a:solidFill>
              </a:defRPr>
            </a:lvl1pPr>
            <a:lvl2pPr marL="0" indent="0">
              <a:lnSpc>
                <a:spcPct val="110000"/>
              </a:lnSpc>
              <a:defRPr>
                <a:solidFill>
                  <a:schemeClr val="tx1"/>
                </a:solidFill>
              </a:defRPr>
            </a:lvl2pPr>
            <a:lvl3pPr marL="252000" indent="-252000">
              <a:lnSpc>
                <a:spcPct val="110000"/>
              </a:lnSpc>
              <a:defRPr>
                <a:solidFill>
                  <a:schemeClr val="tx1"/>
                </a:solidFill>
              </a:defRPr>
            </a:lvl3pPr>
            <a:lvl4pPr marL="504000" indent="-252000">
              <a:lnSpc>
                <a:spcPct val="110000"/>
              </a:lnSpc>
              <a:defRPr>
                <a:solidFill>
                  <a:schemeClr val="tx1"/>
                </a:solidFill>
              </a:defRPr>
            </a:lvl4pPr>
            <a:lvl5pPr>
              <a:lnSpc>
                <a:spcPct val="11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93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91851" y="6480175"/>
            <a:ext cx="719667" cy="374651"/>
          </a:xfrm>
        </p:spPr>
        <p:txBody>
          <a:bodyPr/>
          <a:lstStyle>
            <a:lvl1pPr>
              <a:defRPr sz="1600"/>
            </a:lvl1pPr>
          </a:lstStyle>
          <a:p>
            <a:fld id="{3689E5EE-9843-45A7-B324-3EFD7322EDFC}" type="slidenum">
              <a:rPr lang="en-AU" altLang="en-US" smtClean="0"/>
              <a:pPr/>
              <a:t>‹#›</a:t>
            </a:fld>
            <a:endParaRPr lang="en-AU" altLang="en-US" dirty="0"/>
          </a:p>
        </p:txBody>
      </p:sp>
      <p:sp>
        <p:nvSpPr>
          <p:cNvPr id="4" name="Title 1">
            <a:extLst>
              <a:ext uri="{FF2B5EF4-FFF2-40B4-BE49-F238E27FC236}">
                <a16:creationId xmlns:a16="http://schemas.microsoft.com/office/drawing/2014/main" id="{9334FCB0-1937-B5C0-1FCB-65FE8FF25682}"/>
              </a:ext>
            </a:extLst>
          </p:cNvPr>
          <p:cNvSpPr>
            <a:spLocks noGrp="1"/>
          </p:cNvSpPr>
          <p:nvPr>
            <p:ph type="title"/>
          </p:nvPr>
        </p:nvSpPr>
        <p:spPr>
          <a:xfrm>
            <a:off x="719669" y="-1"/>
            <a:ext cx="8640000" cy="1458000"/>
          </a:xfrm>
        </p:spPr>
        <p:txBody>
          <a:bodyPr/>
          <a:lstStyle>
            <a:lvl1pPr>
              <a:lnSpc>
                <a:spcPct val="110000"/>
              </a:lnSpc>
              <a:defRPr b="1" baseline="0">
                <a:solidFill>
                  <a:schemeClr val="tx1"/>
                </a:solidFill>
                <a:latin typeface="+mn-lt"/>
              </a:defRPr>
            </a:lvl1pPr>
          </a:lstStyle>
          <a:p>
            <a:r>
              <a:rPr lang="en-US" dirty="0"/>
              <a:t>Click to edit Master title style</a:t>
            </a:r>
          </a:p>
        </p:txBody>
      </p:sp>
      <p:sp>
        <p:nvSpPr>
          <p:cNvPr id="5" name="Content Placeholder 2">
            <a:extLst>
              <a:ext uri="{FF2B5EF4-FFF2-40B4-BE49-F238E27FC236}">
                <a16:creationId xmlns:a16="http://schemas.microsoft.com/office/drawing/2014/main" id="{1B820834-D79E-DC24-16C1-79380AF78225}"/>
              </a:ext>
            </a:extLst>
          </p:cNvPr>
          <p:cNvSpPr>
            <a:spLocks noGrp="1"/>
          </p:cNvSpPr>
          <p:nvPr>
            <p:ph idx="1"/>
          </p:nvPr>
        </p:nvSpPr>
        <p:spPr>
          <a:xfrm>
            <a:off x="719667" y="1894788"/>
            <a:ext cx="10991851" cy="4585386"/>
          </a:xfrm>
        </p:spPr>
        <p:txBody>
          <a:bodyPr/>
          <a:lstStyle>
            <a:lvl1pPr marL="0" indent="0">
              <a:lnSpc>
                <a:spcPct val="110000"/>
              </a:lnSpc>
              <a:defRPr baseline="0">
                <a:solidFill>
                  <a:schemeClr val="tx1"/>
                </a:solidFill>
              </a:defRPr>
            </a:lvl1pPr>
            <a:lvl2pPr marL="0" indent="0">
              <a:lnSpc>
                <a:spcPct val="110000"/>
              </a:lnSpc>
              <a:defRPr>
                <a:solidFill>
                  <a:schemeClr val="tx1"/>
                </a:solidFill>
              </a:defRPr>
            </a:lvl2pPr>
            <a:lvl3pPr marL="252000" indent="-252000">
              <a:lnSpc>
                <a:spcPct val="110000"/>
              </a:lnSpc>
              <a:defRPr>
                <a:solidFill>
                  <a:schemeClr val="tx1"/>
                </a:solidFill>
              </a:defRPr>
            </a:lvl3pPr>
            <a:lvl4pPr marL="504000" indent="-252000">
              <a:lnSpc>
                <a:spcPct val="110000"/>
              </a:lnSpc>
              <a:defRPr>
                <a:solidFill>
                  <a:schemeClr val="tx1"/>
                </a:solidFill>
              </a:defRPr>
            </a:lvl4pPr>
            <a:lvl5pPr>
              <a:lnSpc>
                <a:spcPct val="11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1738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0"/>
            <a:ext cx="8640000" cy="14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894788"/>
            <a:ext cx="10991851" cy="458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dirty="0"/>
          </a:p>
        </p:txBody>
      </p:sp>
      <p:sp>
        <p:nvSpPr>
          <p:cNvPr id="6" name="TextBox 5">
            <a:extLst>
              <a:ext uri="{FF2B5EF4-FFF2-40B4-BE49-F238E27FC236}">
                <a16:creationId xmlns:a16="http://schemas.microsoft.com/office/drawing/2014/main" id="{AFA1B792-B07C-420C-88E0-04592E8635BD}"/>
              </a:ext>
            </a:extLst>
          </p:cNvPr>
          <p:cNvSpPr txBox="1"/>
          <p:nvPr>
            <p:extLst>
              <p:ext uri="{1162E1C5-73C7-4A58-AE30-91384D911F3F}">
                <p184:classification xmlns:p184="http://schemas.microsoft.com/office/powerpoint/2018/4/main" val="ftr"/>
              </p:ext>
            </p:extLst>
          </p:nvPr>
        </p:nvSpPr>
        <p:spPr>
          <a:xfrm>
            <a:off x="5768975" y="6642100"/>
            <a:ext cx="696913" cy="152400"/>
          </a:xfrm>
          <a:prstGeom prst="rect">
            <a:avLst/>
          </a:prstGeom>
        </p:spPr>
        <p:txBody>
          <a:bodyPr horzOverflow="overflow" lIns="0" tIns="0" rIns="0" bIns="0">
            <a:spAutoFit/>
          </a:bodyPr>
          <a:lstStyle/>
          <a:p>
            <a:pPr algn="l"/>
            <a:r>
              <a:rPr lang="en-AU" sz="1000">
                <a:solidFill>
                  <a:srgbClr val="00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4000407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09585" rtl="0" eaLnBrk="1" fontAlgn="base" hangingPunct="1">
        <a:spcBef>
          <a:spcPct val="0"/>
        </a:spcBef>
        <a:spcAft>
          <a:spcPct val="0"/>
        </a:spcAft>
        <a:defRPr sz="2400" b="1" kern="1200">
          <a:solidFill>
            <a:schemeClr val="tx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800"/>
        </a:spcBef>
        <a:spcAft>
          <a:spcPts val="800"/>
        </a:spcAft>
        <a:defRPr sz="2200" b="1" kern="1200">
          <a:solidFill>
            <a:schemeClr val="tx1"/>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41D7-44F8-46B5-BFBC-214E7521F04E}"/>
              </a:ext>
            </a:extLst>
          </p:cNvPr>
          <p:cNvSpPr>
            <a:spLocks noGrp="1"/>
          </p:cNvSpPr>
          <p:nvPr>
            <p:ph type="ctrTitle"/>
          </p:nvPr>
        </p:nvSpPr>
        <p:spPr>
          <a:xfrm>
            <a:off x="544895" y="452811"/>
            <a:ext cx="5956168" cy="1000381"/>
          </a:xfrm>
        </p:spPr>
        <p:txBody>
          <a:bodyPr/>
          <a:lstStyle/>
          <a:p>
            <a:r>
              <a:rPr lang="en-AU" sz="2800" dirty="0"/>
              <a:t>How to use the Grants Gateway – </a:t>
            </a:r>
            <a:br>
              <a:rPr lang="en-AU" sz="2800" dirty="0"/>
            </a:br>
            <a:r>
              <a:rPr lang="en-AU" sz="2800" dirty="0"/>
              <a:t>Premier’s Spirit of Anzac Prize</a:t>
            </a:r>
          </a:p>
        </p:txBody>
      </p:sp>
      <p:sp>
        <p:nvSpPr>
          <p:cNvPr id="3" name="Subtitle 2">
            <a:extLst>
              <a:ext uri="{FF2B5EF4-FFF2-40B4-BE49-F238E27FC236}">
                <a16:creationId xmlns:a16="http://schemas.microsoft.com/office/drawing/2014/main" id="{5A891DFC-5B04-4A92-8B3F-D98EE9A8289D}"/>
              </a:ext>
            </a:extLst>
          </p:cNvPr>
          <p:cNvSpPr>
            <a:spLocks noGrp="1"/>
          </p:cNvSpPr>
          <p:nvPr>
            <p:ph type="subTitle" idx="1"/>
          </p:nvPr>
        </p:nvSpPr>
        <p:spPr>
          <a:xfrm>
            <a:off x="544895" y="1675861"/>
            <a:ext cx="5836855" cy="3830128"/>
          </a:xfrm>
        </p:spPr>
        <p:txBody>
          <a:bodyPr/>
          <a:lstStyle/>
          <a:p>
            <a:pPr>
              <a:lnSpc>
                <a:spcPct val="100000"/>
              </a:lnSpc>
            </a:pPr>
            <a:r>
              <a:rPr lang="en-AU" sz="1400" dirty="0"/>
              <a:t>The Grants Gateway is an online platform used by people applying to programs run by the Department of Families, Fairness and Housing. </a:t>
            </a:r>
          </a:p>
          <a:p>
            <a:pPr>
              <a:lnSpc>
                <a:spcPct val="100000"/>
              </a:lnSpc>
            </a:pPr>
            <a:r>
              <a:rPr lang="en-AU" sz="1400" dirty="0"/>
              <a:t>You can access the Grants Gateway at </a:t>
            </a:r>
            <a:r>
              <a:rPr lang="en-AU" sz="1400" b="1" dirty="0"/>
              <a:t>https://grantsgateway.dffh.vic.gov.au/</a:t>
            </a:r>
          </a:p>
          <a:p>
            <a:pPr>
              <a:lnSpc>
                <a:spcPct val="100000"/>
              </a:lnSpc>
            </a:pPr>
            <a:r>
              <a:rPr lang="en-AU" sz="1400" dirty="0"/>
              <a:t>We recommend using Chrome or Microsoft Edge as your browser while accessing the Gateway</a:t>
            </a:r>
            <a:endParaRPr lang="en-AU" sz="1400" b="1" dirty="0"/>
          </a:p>
          <a:p>
            <a:pPr>
              <a:lnSpc>
                <a:spcPct val="100000"/>
              </a:lnSpc>
            </a:pPr>
            <a:r>
              <a:rPr lang="en-AU" sz="1400" b="1" dirty="0"/>
              <a:t>This guide tells you:</a:t>
            </a:r>
          </a:p>
          <a:p>
            <a:pPr marL="285750" indent="-285750">
              <a:lnSpc>
                <a:spcPct val="100000"/>
              </a:lnSpc>
              <a:buFont typeface="Arial" panose="020B0604020202020204" pitchFamily="34" charset="0"/>
              <a:buChar char="•"/>
            </a:pPr>
            <a:r>
              <a:rPr lang="en-AU" sz="1400" dirty="0"/>
              <a:t>How to set up a new account (pages 2 – 5)</a:t>
            </a:r>
          </a:p>
          <a:p>
            <a:pPr marL="285750" indent="-285750">
              <a:lnSpc>
                <a:spcPct val="100000"/>
              </a:lnSpc>
              <a:buFont typeface="Arial" panose="020B0604020202020204" pitchFamily="34" charset="0"/>
              <a:buChar char="•"/>
            </a:pPr>
            <a:r>
              <a:rPr lang="en-AU" sz="1400" dirty="0"/>
              <a:t>How to log in (page 6)</a:t>
            </a:r>
          </a:p>
          <a:p>
            <a:pPr marL="285750" indent="-285750">
              <a:lnSpc>
                <a:spcPct val="100000"/>
              </a:lnSpc>
              <a:buFont typeface="Arial" panose="020B0604020202020204" pitchFamily="34" charset="0"/>
              <a:buChar char="•"/>
            </a:pPr>
            <a:r>
              <a:rPr lang="en-AU" sz="1400" dirty="0"/>
              <a:t>How to create new applications, save and access drafts (pages 7 – 8) </a:t>
            </a:r>
          </a:p>
          <a:p>
            <a:pPr marL="285750" indent="-285750">
              <a:lnSpc>
                <a:spcPct val="100000"/>
              </a:lnSpc>
              <a:buFont typeface="Arial" panose="020B0604020202020204" pitchFamily="34" charset="0"/>
              <a:buChar char="•"/>
            </a:pPr>
            <a:r>
              <a:rPr lang="en-US" sz="1400" dirty="0"/>
              <a:t>H</a:t>
            </a:r>
            <a:r>
              <a:rPr lang="en-AU" sz="1400" dirty="0"/>
              <a:t>ow to reset your password (pages 9 – 11)</a:t>
            </a:r>
          </a:p>
          <a:p>
            <a:pPr>
              <a:lnSpc>
                <a:spcPct val="100000"/>
              </a:lnSpc>
            </a:pPr>
            <a:endParaRPr lang="en-AU" sz="1400" dirty="0"/>
          </a:p>
          <a:p>
            <a:pPr marL="285750" indent="-285750">
              <a:lnSpc>
                <a:spcPct val="100000"/>
              </a:lnSpc>
              <a:buFont typeface="Arial" panose="020B0604020202020204" pitchFamily="34" charset="0"/>
              <a:buChar char="•"/>
            </a:pPr>
            <a:endParaRPr lang="en-AU" sz="1400" dirty="0"/>
          </a:p>
          <a:p>
            <a:pPr>
              <a:lnSpc>
                <a:spcPct val="100000"/>
              </a:lnSpc>
            </a:pPr>
            <a:endParaRPr lang="en-AU" sz="1400" dirty="0"/>
          </a:p>
          <a:p>
            <a:pPr>
              <a:lnSpc>
                <a:spcPct val="100000"/>
              </a:lnSpc>
            </a:pPr>
            <a:endParaRPr lang="en-AU" sz="1400" dirty="0"/>
          </a:p>
        </p:txBody>
      </p:sp>
    </p:spTree>
    <p:extLst>
      <p:ext uri="{BB962C8B-B14F-4D97-AF65-F5344CB8AC3E}">
        <p14:creationId xmlns:p14="http://schemas.microsoft.com/office/powerpoint/2010/main" val="29892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C366-EB4B-4E6C-BF1A-9F0544939618}"/>
              </a:ext>
            </a:extLst>
          </p:cNvPr>
          <p:cNvSpPr>
            <a:spLocks noGrp="1"/>
          </p:cNvSpPr>
          <p:nvPr>
            <p:ph type="title"/>
          </p:nvPr>
        </p:nvSpPr>
        <p:spPr/>
        <p:txBody>
          <a:bodyPr/>
          <a:lstStyle/>
          <a:p>
            <a:r>
              <a:rPr lang="en-US" dirty="0"/>
              <a:t>H</a:t>
            </a:r>
            <a:r>
              <a:rPr lang="en-AU" dirty="0"/>
              <a:t>ow to reset your password steps 3 and 4</a:t>
            </a:r>
          </a:p>
        </p:txBody>
      </p:sp>
      <p:grpSp>
        <p:nvGrpSpPr>
          <p:cNvPr id="13" name="Group 12" descr="Step 3: Check your email inbox and open the Grants Gateway email.&#10;Step 4: Click on the link to reset your password.">
            <a:extLst>
              <a:ext uri="{FF2B5EF4-FFF2-40B4-BE49-F238E27FC236}">
                <a16:creationId xmlns:a16="http://schemas.microsoft.com/office/drawing/2014/main" id="{B588B1A6-769F-5931-3F22-C0DA3B2B5291}"/>
              </a:ext>
            </a:extLst>
          </p:cNvPr>
          <p:cNvGrpSpPr/>
          <p:nvPr/>
        </p:nvGrpSpPr>
        <p:grpSpPr>
          <a:xfrm>
            <a:off x="317711" y="1533847"/>
            <a:ext cx="11300694" cy="4903372"/>
            <a:chOff x="317711" y="1533847"/>
            <a:chExt cx="11300694" cy="4903372"/>
          </a:xfrm>
        </p:grpSpPr>
        <p:sp>
          <p:nvSpPr>
            <p:cNvPr id="4" name="TextBox 3">
              <a:extLst>
                <a:ext uri="{FF2B5EF4-FFF2-40B4-BE49-F238E27FC236}">
                  <a16:creationId xmlns:a16="http://schemas.microsoft.com/office/drawing/2014/main" id="{44D0BFA1-7EF5-CE77-841F-A0818A919C91}"/>
                </a:ext>
              </a:extLst>
            </p:cNvPr>
            <p:cNvSpPr txBox="1"/>
            <p:nvPr/>
          </p:nvSpPr>
          <p:spPr>
            <a:xfrm>
              <a:off x="317711" y="1533847"/>
              <a:ext cx="1920032" cy="1323439"/>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3</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Check your email inbox and open the grants gateway email.</a:t>
              </a:r>
            </a:p>
          </p:txBody>
        </p:sp>
        <p:pic>
          <p:nvPicPr>
            <p:cNvPr id="7" name="Picture 6" descr="Screenshot of a login assistance message from Victoria State Government's Grants Gateway for Department of Families, Fairness, and Housing. It instructs users to check their email for password setup instructions, including a reminder to check spam folders and contact information for further help.&#10;">
              <a:extLst>
                <a:ext uri="{FF2B5EF4-FFF2-40B4-BE49-F238E27FC236}">
                  <a16:creationId xmlns:a16="http://schemas.microsoft.com/office/drawing/2014/main" id="{08EAB373-7BBD-6536-B8A2-C5361A82DC02}"/>
                </a:ext>
              </a:extLst>
            </p:cNvPr>
            <p:cNvPicPr>
              <a:picLocks noChangeAspect="1"/>
            </p:cNvPicPr>
            <p:nvPr/>
          </p:nvPicPr>
          <p:blipFill>
            <a:blip r:embed="rId2"/>
            <a:stretch>
              <a:fillRect/>
            </a:stretch>
          </p:blipFill>
          <p:spPr>
            <a:xfrm>
              <a:off x="3310597" y="1925059"/>
              <a:ext cx="2324084" cy="25687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47B2FD0-9AC8-E8A7-EC3F-09E7B6FF9DDB}"/>
                </a:ext>
              </a:extLst>
            </p:cNvPr>
            <p:cNvSpPr txBox="1"/>
            <p:nvPr/>
          </p:nvSpPr>
          <p:spPr>
            <a:xfrm>
              <a:off x="7857413" y="2118056"/>
              <a:ext cx="2526583"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4</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on the link to reset your password</a:t>
              </a:r>
            </a:p>
          </p:txBody>
        </p:sp>
        <p:cxnSp>
          <p:nvCxnSpPr>
            <p:cNvPr id="11" name="Connector: Elbow 10" descr="Arrow pointing downwards towards a snippet of a password reset email from Grants Gateway. The email contains a link to reset your password.">
              <a:extLst>
                <a:ext uri="{FF2B5EF4-FFF2-40B4-BE49-F238E27FC236}">
                  <a16:creationId xmlns:a16="http://schemas.microsoft.com/office/drawing/2014/main" id="{394C83F0-9E5D-F763-B641-AC9EEEA1CA20}"/>
                </a:ext>
              </a:extLst>
            </p:cNvPr>
            <p:cNvCxnSpPr>
              <a:cxnSpLocks/>
              <a:stCxn id="5" idx="3"/>
              <a:endCxn id="9" idx="3"/>
            </p:cNvCxnSpPr>
            <p:nvPr/>
          </p:nvCxnSpPr>
          <p:spPr>
            <a:xfrm>
              <a:off x="10383996" y="2533555"/>
              <a:ext cx="1234409" cy="2617932"/>
            </a:xfrm>
            <a:prstGeom prst="bentConnector3">
              <a:avLst>
                <a:gd name="adj1" fmla="val 118519"/>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descr="Arrow pointing downward towards a screenshot of an email from Grants Gateway in Outlook. The email is titled 'Your Grants Gateway password has been reset'.">
              <a:extLst>
                <a:ext uri="{FF2B5EF4-FFF2-40B4-BE49-F238E27FC236}">
                  <a16:creationId xmlns:a16="http://schemas.microsoft.com/office/drawing/2014/main" id="{4E3B1EA0-6E67-6903-54AC-0DC13ADBC62A}"/>
                </a:ext>
              </a:extLst>
            </p:cNvPr>
            <p:cNvCxnSpPr>
              <a:cxnSpLocks/>
              <a:stCxn id="4" idx="2"/>
              <a:endCxn id="6" idx="0"/>
            </p:cNvCxnSpPr>
            <p:nvPr/>
          </p:nvCxnSpPr>
          <p:spPr>
            <a:xfrm rot="16200000" flipH="1">
              <a:off x="1141133" y="2993879"/>
              <a:ext cx="2103558" cy="1830371"/>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shot of an email notification confirming password reset for Grants Gateway account. Email includes greeting, reset confirmation, login URL with embedded parameters, and closing thanks.&#10;">
              <a:extLst>
                <a:ext uri="{FF2B5EF4-FFF2-40B4-BE49-F238E27FC236}">
                  <a16:creationId xmlns:a16="http://schemas.microsoft.com/office/drawing/2014/main" id="{35561ACA-D58A-36F5-E039-61AA61BF2360}"/>
                </a:ext>
              </a:extLst>
            </p:cNvPr>
            <p:cNvPicPr>
              <a:picLocks noChangeAspect="1"/>
            </p:cNvPicPr>
            <p:nvPr/>
          </p:nvPicPr>
          <p:blipFill>
            <a:blip r:embed="rId3"/>
            <a:stretch>
              <a:fillRect/>
            </a:stretch>
          </p:blipFill>
          <p:spPr>
            <a:xfrm>
              <a:off x="6395147" y="3484469"/>
              <a:ext cx="5010150" cy="2952750"/>
            </a:xfrm>
            <a:prstGeom prst="rect">
              <a:avLst/>
            </a:prstGeom>
          </p:spPr>
        </p:pic>
        <p:sp>
          <p:nvSpPr>
            <p:cNvPr id="9" name="Rectangle 8" descr="Rectangle surrounding a screenshot of an email notification confirming password reset for Grants Gateway account. Email includes greeting, reset confirmation, login URL with embedded parameters, and closing thanks.">
              <a:extLst>
                <a:ext uri="{FF2B5EF4-FFF2-40B4-BE49-F238E27FC236}">
                  <a16:creationId xmlns:a16="http://schemas.microsoft.com/office/drawing/2014/main" id="{79B3B0B7-2E25-0B9B-2460-F1F368F86FCB}"/>
                </a:ext>
              </a:extLst>
            </p:cNvPr>
            <p:cNvSpPr/>
            <p:nvPr/>
          </p:nvSpPr>
          <p:spPr>
            <a:xfrm>
              <a:off x="6395147" y="4675158"/>
              <a:ext cx="5223258" cy="952658"/>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pic>
          <p:nvPicPr>
            <p:cNvPr id="6" name="Picture 5" descr="Screenshot of an email inbox showing a message with subject &quot;Your Grants Gateway password has been reset&quot; received on Tue 20/02/2024 at 12:57 PM. Email content addresses &quot;Spirit of Anzac&quot; confirming password reset for Grants Gateway with a login prompt.">
              <a:extLst>
                <a:ext uri="{FF2B5EF4-FFF2-40B4-BE49-F238E27FC236}">
                  <a16:creationId xmlns:a16="http://schemas.microsoft.com/office/drawing/2014/main" id="{5AA52420-39E3-9A55-329A-201F2DC01D99}"/>
                </a:ext>
              </a:extLst>
            </p:cNvPr>
            <p:cNvPicPr>
              <a:picLocks noChangeAspect="1"/>
            </p:cNvPicPr>
            <p:nvPr/>
          </p:nvPicPr>
          <p:blipFill>
            <a:blip r:embed="rId4"/>
            <a:stretch>
              <a:fillRect/>
            </a:stretch>
          </p:blipFill>
          <p:spPr>
            <a:xfrm>
              <a:off x="317711" y="4960844"/>
              <a:ext cx="5580774" cy="952658"/>
            </a:xfrm>
            <a:prstGeom prst="rect">
              <a:avLst/>
            </a:prstGeom>
            <a:ln>
              <a:noFill/>
            </a:ln>
            <a:effectLst>
              <a:outerShdw blurRad="292100" dist="139700" dir="2700000" algn="tl" rotWithShape="0">
                <a:srgbClr val="333333">
                  <a:alpha val="65000"/>
                </a:srgbClr>
              </a:outerShdw>
            </a:effectLst>
          </p:spPr>
        </p:pic>
        <p:sp>
          <p:nvSpPr>
            <p:cNvPr id="8" name="Rectangle 7" descr="Rectangle surrounding a screenshot of an email inbox showing a message with subject &quot;Your Grants Gateway password has been reset&quot; received on Tue 20/02/2024 at 12:57 PM. Email content addresses &quot;Spirit of Anzac&quot; confirming password reset for Grants Gateway with a login prompt.">
              <a:extLst>
                <a:ext uri="{FF2B5EF4-FFF2-40B4-BE49-F238E27FC236}">
                  <a16:creationId xmlns:a16="http://schemas.microsoft.com/office/drawing/2014/main" id="{43F55E29-35D1-5CEA-A2C4-C919631B9694}"/>
                </a:ext>
              </a:extLst>
            </p:cNvPr>
            <p:cNvSpPr/>
            <p:nvPr/>
          </p:nvSpPr>
          <p:spPr>
            <a:xfrm>
              <a:off x="317711" y="5405492"/>
              <a:ext cx="5580774" cy="508010"/>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273741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C366-EB4B-4E6C-BF1A-9F0544939618}"/>
              </a:ext>
            </a:extLst>
          </p:cNvPr>
          <p:cNvSpPr>
            <a:spLocks noGrp="1"/>
          </p:cNvSpPr>
          <p:nvPr>
            <p:ph type="title"/>
          </p:nvPr>
        </p:nvSpPr>
        <p:spPr>
          <a:xfrm>
            <a:off x="719669" y="9235"/>
            <a:ext cx="8640000" cy="1458000"/>
          </a:xfrm>
        </p:spPr>
        <p:txBody>
          <a:bodyPr/>
          <a:lstStyle/>
          <a:p>
            <a:r>
              <a:rPr lang="en-US" dirty="0"/>
              <a:t>H</a:t>
            </a:r>
            <a:r>
              <a:rPr lang="en-AU" dirty="0"/>
              <a:t>ow to reset your password steps 5-8</a:t>
            </a:r>
          </a:p>
        </p:txBody>
      </p:sp>
      <p:grpSp>
        <p:nvGrpSpPr>
          <p:cNvPr id="44" name="Group 43" descr="Step 5: Click &quot;Reset password.&quot;&#10;Step 6: After clicking on the email link, you will be asked to create a new password. Passwords must contain a minimum of 13 characters including: 1 letter; 1 number and; 1 special character.&#10;Step 7: Confirm your password by repeating it. &#10;Step 8: Click &quot;Change password&quot;.  ">
            <a:extLst>
              <a:ext uri="{FF2B5EF4-FFF2-40B4-BE49-F238E27FC236}">
                <a16:creationId xmlns:a16="http://schemas.microsoft.com/office/drawing/2014/main" id="{4E95369B-8D19-6BED-203B-602A3142AF69}"/>
              </a:ext>
            </a:extLst>
          </p:cNvPr>
          <p:cNvGrpSpPr/>
          <p:nvPr/>
        </p:nvGrpSpPr>
        <p:grpSpPr>
          <a:xfrm>
            <a:off x="195667" y="1457437"/>
            <a:ext cx="11797059" cy="4763521"/>
            <a:chOff x="195667" y="1457437"/>
            <a:chExt cx="11797059" cy="4763521"/>
          </a:xfrm>
        </p:grpSpPr>
        <p:grpSp>
          <p:nvGrpSpPr>
            <p:cNvPr id="21" name="Group 20" descr="Text in rectangle reading: Step 5&#10;Click “Reset Password”&#10;">
              <a:extLst>
                <a:ext uri="{FF2B5EF4-FFF2-40B4-BE49-F238E27FC236}">
                  <a16:creationId xmlns:a16="http://schemas.microsoft.com/office/drawing/2014/main" id="{539B37B6-5A61-F73F-7811-19BC3BEC6912}"/>
                </a:ext>
              </a:extLst>
            </p:cNvPr>
            <p:cNvGrpSpPr/>
            <p:nvPr/>
          </p:nvGrpSpPr>
          <p:grpSpPr>
            <a:xfrm>
              <a:off x="631195" y="1457437"/>
              <a:ext cx="2471703" cy="1457999"/>
              <a:chOff x="573665" y="2533722"/>
              <a:chExt cx="2471703" cy="1250868"/>
            </a:xfrm>
          </p:grpSpPr>
          <p:cxnSp>
            <p:nvCxnSpPr>
              <p:cNvPr id="20" name="Connector: Elbow 19">
                <a:extLst>
                  <a:ext uri="{FF2B5EF4-FFF2-40B4-BE49-F238E27FC236}">
                    <a16:creationId xmlns:a16="http://schemas.microsoft.com/office/drawing/2014/main" id="{C4ED198A-5C74-A9AE-AA3D-3E1F4353B5D3}"/>
                  </a:ext>
                </a:extLst>
              </p:cNvPr>
              <p:cNvCxnSpPr>
                <a:cxnSpLocks/>
              </p:cNvCxnSpPr>
              <p:nvPr/>
            </p:nvCxnSpPr>
            <p:spPr>
              <a:xfrm rot="5400000">
                <a:off x="1203082" y="3178156"/>
                <a:ext cx="1212866" cy="2"/>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E9D4A97-6BFA-11AE-D4FE-08DC170ABBB3}"/>
                  </a:ext>
                </a:extLst>
              </p:cNvPr>
              <p:cNvSpPr txBox="1"/>
              <p:nvPr/>
            </p:nvSpPr>
            <p:spPr>
              <a:xfrm>
                <a:off x="573665" y="2533722"/>
                <a:ext cx="2471703"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5</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“Reset Password”</a:t>
                </a:r>
              </a:p>
            </p:txBody>
          </p:sp>
        </p:grpSp>
        <p:grpSp>
          <p:nvGrpSpPr>
            <p:cNvPr id="25" name="Group 24">
              <a:extLst>
                <a:ext uri="{FF2B5EF4-FFF2-40B4-BE49-F238E27FC236}">
                  <a16:creationId xmlns:a16="http://schemas.microsoft.com/office/drawing/2014/main" id="{54AAF05E-6E44-866E-0415-4E791C0993B7}"/>
                </a:ext>
              </a:extLst>
            </p:cNvPr>
            <p:cNvGrpSpPr/>
            <p:nvPr/>
          </p:nvGrpSpPr>
          <p:grpSpPr>
            <a:xfrm>
              <a:off x="7912639" y="1556284"/>
              <a:ext cx="4080087" cy="2689272"/>
              <a:chOff x="7633271" y="1767631"/>
              <a:chExt cx="4080087" cy="2689272"/>
            </a:xfrm>
          </p:grpSpPr>
          <p:sp>
            <p:nvSpPr>
              <p:cNvPr id="6" name="TextBox 5">
                <a:extLst>
                  <a:ext uri="{FF2B5EF4-FFF2-40B4-BE49-F238E27FC236}">
                    <a16:creationId xmlns:a16="http://schemas.microsoft.com/office/drawing/2014/main" id="{F86EC369-CE92-A7BA-45C0-DAC3CCE7A839}"/>
                  </a:ext>
                </a:extLst>
              </p:cNvPr>
              <p:cNvSpPr txBox="1"/>
              <p:nvPr/>
            </p:nvSpPr>
            <p:spPr>
              <a:xfrm>
                <a:off x="8812963" y="1767631"/>
                <a:ext cx="2900395" cy="255454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6</a:t>
                </a:r>
              </a:p>
              <a:p>
                <a:pPr lvl="0" defTabSz="609585" eaLnBrk="0" fontAlgn="base" hangingPunct="0">
                  <a:spcBef>
                    <a:spcPct val="0"/>
                  </a:spcBef>
                  <a:spcAft>
                    <a:spcPct val="0"/>
                  </a:spcAft>
                  <a:defRPr/>
                </a:pPr>
                <a:r>
                  <a:rPr lang="en-AU" sz="1600" dirty="0">
                    <a:solidFill>
                      <a:prstClr val="black"/>
                    </a:solidFill>
                  </a:rPr>
                  <a:t>After clicking on the email link, you will be asked to create a new password.</a:t>
                </a:r>
              </a:p>
              <a:p>
                <a:pPr lvl="0" defTabSz="609585" eaLnBrk="0" fontAlgn="base" hangingPunct="0">
                  <a:spcBef>
                    <a:spcPct val="0"/>
                  </a:spcBef>
                  <a:spcAft>
                    <a:spcPct val="0"/>
                  </a:spcAft>
                  <a:defRPr/>
                </a:pPr>
                <a:r>
                  <a:rPr lang="en-AU" sz="1600" b="1" dirty="0">
                    <a:solidFill>
                      <a:prstClr val="black"/>
                    </a:solidFill>
                  </a:rPr>
                  <a:t>Passwords need to contain</a:t>
                </a:r>
                <a:r>
                  <a:rPr lang="en-AU" sz="1600" dirty="0">
                    <a:solidFill>
                      <a:prstClr val="black"/>
                    </a:solidFill>
                  </a:rPr>
                  <a:t>:</a:t>
                </a:r>
              </a:p>
              <a:p>
                <a:pPr marL="285744" lvl="0" indent="-285744" defTabSz="609585" eaLnBrk="0" fontAlgn="base" hangingPunct="0">
                  <a:spcBef>
                    <a:spcPct val="0"/>
                  </a:spcBef>
                  <a:spcAft>
                    <a:spcPct val="0"/>
                  </a:spcAft>
                  <a:buFont typeface="Arial" panose="020B0604020202020204" pitchFamily="34" charset="0"/>
                  <a:buChar char="•"/>
                  <a:defRPr/>
                </a:pPr>
                <a:r>
                  <a:rPr lang="en-AU" sz="1600" dirty="0">
                    <a:solidFill>
                      <a:prstClr val="black"/>
                    </a:solidFill>
                  </a:rPr>
                  <a:t>13 characters (minimum) including:</a:t>
                </a:r>
              </a:p>
              <a:p>
                <a:pPr marL="742950" lvl="1" indent="-285750" defTabSz="609585" eaLnBrk="0" fontAlgn="base" hangingPunct="0">
                  <a:spcBef>
                    <a:spcPct val="0"/>
                  </a:spcBef>
                  <a:spcAft>
                    <a:spcPct val="0"/>
                  </a:spcAft>
                  <a:buFont typeface="Courier New" panose="02070309020205020404" pitchFamily="49" charset="0"/>
                  <a:buChar char="o"/>
                  <a:defRPr/>
                </a:pPr>
                <a:r>
                  <a:rPr lang="en-AU" sz="1600" dirty="0">
                    <a:solidFill>
                      <a:prstClr val="black"/>
                    </a:solidFill>
                  </a:rPr>
                  <a:t>1 letter </a:t>
                </a:r>
              </a:p>
              <a:p>
                <a:pPr marL="742950" lvl="1" indent="-285750" defTabSz="609585" eaLnBrk="0" fontAlgn="base" hangingPunct="0">
                  <a:spcBef>
                    <a:spcPct val="0"/>
                  </a:spcBef>
                  <a:spcAft>
                    <a:spcPct val="0"/>
                  </a:spcAft>
                  <a:buFont typeface="Courier New" panose="02070309020205020404" pitchFamily="49" charset="0"/>
                  <a:buChar char="o"/>
                  <a:defRPr/>
                </a:pPr>
                <a:r>
                  <a:rPr lang="en-AU" sz="1600" dirty="0">
                    <a:solidFill>
                      <a:prstClr val="black"/>
                    </a:solidFill>
                  </a:rPr>
                  <a:t>1 number</a:t>
                </a:r>
              </a:p>
              <a:p>
                <a:pPr marL="742950" lvl="1" indent="-285750" defTabSz="609585" eaLnBrk="0" fontAlgn="base" hangingPunct="0">
                  <a:spcBef>
                    <a:spcPct val="0"/>
                  </a:spcBef>
                  <a:spcAft>
                    <a:spcPct val="0"/>
                  </a:spcAft>
                  <a:buFont typeface="Courier New" panose="02070309020205020404" pitchFamily="49" charset="0"/>
                  <a:buChar char="o"/>
                  <a:defRPr/>
                </a:pPr>
                <a:r>
                  <a:rPr lang="en-AU" sz="1600" dirty="0">
                    <a:solidFill>
                      <a:prstClr val="black"/>
                    </a:solidFill>
                  </a:rPr>
                  <a:t>1 special character</a:t>
                </a:r>
                <a:endParaRPr kumimoji="0" lang="en-AU" sz="1600" b="1" i="0" u="none" strike="noStrike" kern="1200" cap="none" spc="0" normalizeH="0" baseline="0" noProof="0" dirty="0">
                  <a:ln>
                    <a:noFill/>
                  </a:ln>
                  <a:solidFill>
                    <a:prstClr val="black"/>
                  </a:solidFill>
                  <a:effectLst/>
                  <a:uLnTx/>
                  <a:uFillTx/>
                  <a:ea typeface="+mn-ea"/>
                  <a:cs typeface="+mn-cs"/>
                </a:endParaRPr>
              </a:p>
            </p:txBody>
          </p:sp>
          <p:cxnSp>
            <p:nvCxnSpPr>
              <p:cNvPr id="22" name="Connector: Elbow 21" descr="Arrow pointing towards a screenshot of the 'Change your password' page on Grants Gateway. ">
                <a:extLst>
                  <a:ext uri="{FF2B5EF4-FFF2-40B4-BE49-F238E27FC236}">
                    <a16:creationId xmlns:a16="http://schemas.microsoft.com/office/drawing/2014/main" id="{05A99EA3-D503-48D3-4914-DABEF590E152}"/>
                  </a:ext>
                  <a:ext uri="{C183D7F6-B498-43B3-948B-1728B52AA6E4}">
                    <adec:decorative xmlns:adec="http://schemas.microsoft.com/office/drawing/2017/decorative" val="0"/>
                  </a:ext>
                </a:extLst>
              </p:cNvPr>
              <p:cNvCxnSpPr>
                <a:cxnSpLocks/>
              </p:cNvCxnSpPr>
              <p:nvPr/>
            </p:nvCxnSpPr>
            <p:spPr>
              <a:xfrm rot="10800000" flipV="1">
                <a:off x="7633271" y="3069209"/>
                <a:ext cx="1179692" cy="1387694"/>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E0BFF87-92B9-3768-9E3A-1FF1C2AC3776}"/>
                </a:ext>
              </a:extLst>
            </p:cNvPr>
            <p:cNvGrpSpPr/>
            <p:nvPr/>
          </p:nvGrpSpPr>
          <p:grpSpPr>
            <a:xfrm>
              <a:off x="4279361" y="1788876"/>
              <a:ext cx="3633278" cy="4370165"/>
              <a:chOff x="4279361" y="1788876"/>
              <a:chExt cx="3633278" cy="4370165"/>
            </a:xfrm>
          </p:grpSpPr>
          <p:pic>
            <p:nvPicPr>
              <p:cNvPr id="15" name="Picture 14" descr="Screenshot of a password change form from Grants Gateway, showing password requirements including 13 characters, 1 uppercase letter, 1 lowercase letter, and 1 number, all marked as met with green checkmarks. The form includes fields for new password and confirmation with status indicators &quot;Good&quot; and &quot;Match,&quot; a blue &quot;Change Password&quot; button, and a note indicating last password change date and time.">
                <a:extLst>
                  <a:ext uri="{FF2B5EF4-FFF2-40B4-BE49-F238E27FC236}">
                    <a16:creationId xmlns:a16="http://schemas.microsoft.com/office/drawing/2014/main" id="{FEC5DC7F-8DC1-A498-DB6E-1A594BC8611B}"/>
                  </a:ext>
                </a:extLst>
              </p:cNvPr>
              <p:cNvPicPr>
                <a:picLocks noChangeAspect="1"/>
              </p:cNvPicPr>
              <p:nvPr/>
            </p:nvPicPr>
            <p:blipFill rotWithShape="1">
              <a:blip r:embed="rId2"/>
              <a:srcRect l="8222" t="15998" b="11838"/>
              <a:stretch/>
            </p:blipFill>
            <p:spPr>
              <a:xfrm>
                <a:off x="4279361" y="1788876"/>
                <a:ext cx="3633278" cy="4370165"/>
              </a:xfrm>
              <a:prstGeom prst="rect">
                <a:avLst/>
              </a:prstGeom>
              <a:ln>
                <a:noFill/>
              </a:ln>
              <a:effectLst>
                <a:outerShdw blurRad="292100" dist="139700" dir="2700000" algn="tl" rotWithShape="0">
                  <a:srgbClr val="333333">
                    <a:alpha val="65000"/>
                  </a:srgbClr>
                </a:outerShdw>
              </a:effectLst>
            </p:spPr>
          </p:pic>
          <p:sp>
            <p:nvSpPr>
              <p:cNvPr id="16" name="Rectangle 15" descr="Rectangle surrounding an open text field on the 'change your password' page on Grants Gateway. The text field is requesting a new password.">
                <a:extLst>
                  <a:ext uri="{FF2B5EF4-FFF2-40B4-BE49-F238E27FC236}">
                    <a16:creationId xmlns:a16="http://schemas.microsoft.com/office/drawing/2014/main" id="{F248F58D-2C1E-268E-D720-27FB2F5237D8}"/>
                  </a:ext>
                  <a:ext uri="{C183D7F6-B498-43B3-948B-1728B52AA6E4}">
                    <adec:decorative xmlns:adec="http://schemas.microsoft.com/office/drawing/2017/decorative" val="0"/>
                  </a:ext>
                </a:extLst>
              </p:cNvPr>
              <p:cNvSpPr/>
              <p:nvPr/>
            </p:nvSpPr>
            <p:spPr>
              <a:xfrm>
                <a:off x="4545750" y="4084697"/>
                <a:ext cx="3122276" cy="729617"/>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17" name="Rectangle 16" descr="Rectangle surrounding an open text field on the 'change your password' page on Grants Gateway. The text field is requesting to confirm new password.">
                <a:extLst>
                  <a:ext uri="{FF2B5EF4-FFF2-40B4-BE49-F238E27FC236}">
                    <a16:creationId xmlns:a16="http://schemas.microsoft.com/office/drawing/2014/main" id="{D7069D60-8E42-5BAE-AB85-2FA4D0232405}"/>
                  </a:ext>
                </a:extLst>
              </p:cNvPr>
              <p:cNvSpPr/>
              <p:nvPr/>
            </p:nvSpPr>
            <p:spPr>
              <a:xfrm>
                <a:off x="4536959" y="4814316"/>
                <a:ext cx="3122276" cy="729617"/>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18" name="Rectangle 17" descr="Rectangle surrounding 'change password' button on the Grants Gateway 'Change Your Password' page. ">
                <a:extLst>
                  <a:ext uri="{FF2B5EF4-FFF2-40B4-BE49-F238E27FC236}">
                    <a16:creationId xmlns:a16="http://schemas.microsoft.com/office/drawing/2014/main" id="{62CDC1D1-7D19-5608-EDB4-8F2708AFADC8}"/>
                  </a:ext>
                </a:extLst>
              </p:cNvPr>
              <p:cNvSpPr/>
              <p:nvPr/>
            </p:nvSpPr>
            <p:spPr>
              <a:xfrm>
                <a:off x="4534862" y="5561200"/>
                <a:ext cx="3122276" cy="504214"/>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grpSp>
          <p:nvGrpSpPr>
            <p:cNvPr id="13" name="Group 12">
              <a:extLst>
                <a:ext uri="{FF2B5EF4-FFF2-40B4-BE49-F238E27FC236}">
                  <a16:creationId xmlns:a16="http://schemas.microsoft.com/office/drawing/2014/main" id="{99F536FC-61D0-4690-C113-D46FC412FE79}"/>
                </a:ext>
              </a:extLst>
            </p:cNvPr>
            <p:cNvGrpSpPr/>
            <p:nvPr/>
          </p:nvGrpSpPr>
          <p:grpSpPr>
            <a:xfrm>
              <a:off x="195667" y="2943113"/>
              <a:ext cx="3581400" cy="2457450"/>
              <a:chOff x="195667" y="2943113"/>
              <a:chExt cx="3581400" cy="2457450"/>
            </a:xfrm>
          </p:grpSpPr>
          <p:pic>
            <p:nvPicPr>
              <p:cNvPr id="3" name="Picture 2" descr="Screenshot of a password reset page for Grants Gateway. It features a prompt asking to reset password, a brief instruction, and a blue &quot;Reset Password&quot; button.">
                <a:extLst>
                  <a:ext uri="{FF2B5EF4-FFF2-40B4-BE49-F238E27FC236}">
                    <a16:creationId xmlns:a16="http://schemas.microsoft.com/office/drawing/2014/main" id="{5AED1B35-0289-ECF3-E058-63BE143B360E}"/>
                  </a:ext>
                </a:extLst>
              </p:cNvPr>
              <p:cNvPicPr>
                <a:picLocks noChangeAspect="1"/>
              </p:cNvPicPr>
              <p:nvPr/>
            </p:nvPicPr>
            <p:blipFill>
              <a:blip r:embed="rId3"/>
              <a:stretch>
                <a:fillRect/>
              </a:stretch>
            </p:blipFill>
            <p:spPr>
              <a:xfrm>
                <a:off x="195667" y="2943113"/>
                <a:ext cx="3581400" cy="2457450"/>
              </a:xfrm>
              <a:prstGeom prst="rect">
                <a:avLst/>
              </a:prstGeom>
              <a:ln>
                <a:noFill/>
              </a:ln>
              <a:effectLst>
                <a:outerShdw blurRad="292100" dist="139700" dir="2700000" algn="tl" rotWithShape="0">
                  <a:srgbClr val="333333">
                    <a:alpha val="65000"/>
                  </a:srgbClr>
                </a:outerShdw>
              </a:effectLst>
            </p:spPr>
          </p:pic>
          <p:sp>
            <p:nvSpPr>
              <p:cNvPr id="9" name="Rectangle 8" descr="Rectangle surrounding the 'Reset password' button on Grants Gateway.">
                <a:extLst>
                  <a:ext uri="{FF2B5EF4-FFF2-40B4-BE49-F238E27FC236}">
                    <a16:creationId xmlns:a16="http://schemas.microsoft.com/office/drawing/2014/main" id="{35C824A6-907B-36AC-E925-06B26F115282}"/>
                  </a:ext>
                  <a:ext uri="{C183D7F6-B498-43B3-948B-1728B52AA6E4}">
                    <adec:decorative xmlns:adec="http://schemas.microsoft.com/office/drawing/2017/decorative" val="0"/>
                  </a:ext>
                </a:extLst>
              </p:cNvPr>
              <p:cNvSpPr/>
              <p:nvPr/>
            </p:nvSpPr>
            <p:spPr>
              <a:xfrm>
                <a:off x="631195" y="4434648"/>
                <a:ext cx="2864480" cy="830999"/>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grpSp>
          <p:nvGrpSpPr>
            <p:cNvPr id="27" name="Group 26">
              <a:extLst>
                <a:ext uri="{FF2B5EF4-FFF2-40B4-BE49-F238E27FC236}">
                  <a16:creationId xmlns:a16="http://schemas.microsoft.com/office/drawing/2014/main" id="{7935FE45-E567-DBB2-CE1A-919DE9B7ED1F}"/>
                </a:ext>
              </a:extLst>
            </p:cNvPr>
            <p:cNvGrpSpPr/>
            <p:nvPr/>
          </p:nvGrpSpPr>
          <p:grpSpPr>
            <a:xfrm>
              <a:off x="7901751" y="4569566"/>
              <a:ext cx="4090975" cy="830997"/>
              <a:chOff x="7622383" y="4569566"/>
              <a:chExt cx="4090975" cy="830997"/>
            </a:xfrm>
          </p:grpSpPr>
          <p:sp>
            <p:nvSpPr>
              <p:cNvPr id="7" name="TextBox 6">
                <a:extLst>
                  <a:ext uri="{FF2B5EF4-FFF2-40B4-BE49-F238E27FC236}">
                    <a16:creationId xmlns:a16="http://schemas.microsoft.com/office/drawing/2014/main" id="{2E892529-BAED-BF24-6AC5-8FF60A924E37}"/>
                  </a:ext>
                  <a:ext uri="{C183D7F6-B498-43B3-948B-1728B52AA6E4}">
                    <adec:decorative xmlns:adec="http://schemas.microsoft.com/office/drawing/2017/decorative" val="0"/>
                  </a:ext>
                </a:extLst>
              </p:cNvPr>
              <p:cNvSpPr txBox="1"/>
              <p:nvPr/>
            </p:nvSpPr>
            <p:spPr>
              <a:xfrm>
                <a:off x="8812963" y="4569566"/>
                <a:ext cx="2900395"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7</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Confirm your password by repeating it.</a:t>
                </a:r>
              </a:p>
            </p:txBody>
          </p:sp>
          <p:cxnSp>
            <p:nvCxnSpPr>
              <p:cNvPr id="23" name="Connector: Elbow 22" descr="Arrow pointing towards 'confgirm password' text field.">
                <a:extLst>
                  <a:ext uri="{FF2B5EF4-FFF2-40B4-BE49-F238E27FC236}">
                    <a16:creationId xmlns:a16="http://schemas.microsoft.com/office/drawing/2014/main" id="{FD6908B6-3E82-F8F4-CC0E-E7992A36DC08}"/>
                  </a:ext>
                </a:extLst>
              </p:cNvPr>
              <p:cNvCxnSpPr>
                <a:cxnSpLocks/>
                <a:stCxn id="7" idx="1"/>
              </p:cNvCxnSpPr>
              <p:nvPr/>
            </p:nvCxnSpPr>
            <p:spPr>
              <a:xfrm rot="10800000" flipV="1">
                <a:off x="7622383" y="4985065"/>
                <a:ext cx="1190580" cy="280116"/>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D6A1899-0159-C684-9CB3-54F6E0C7F571}"/>
                </a:ext>
              </a:extLst>
            </p:cNvPr>
            <p:cNvSpPr txBox="1"/>
            <p:nvPr/>
          </p:nvSpPr>
          <p:spPr>
            <a:xfrm>
              <a:off x="9089102" y="5636183"/>
              <a:ext cx="2900395"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8</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“Change password”.</a:t>
              </a:r>
            </a:p>
          </p:txBody>
        </p:sp>
        <p:cxnSp>
          <p:nvCxnSpPr>
            <p:cNvPr id="24" name="Connector: Elbow 23" descr="Arrow pointing towards 'change password' button on Grants Gateway. ">
              <a:extLst>
                <a:ext uri="{FF2B5EF4-FFF2-40B4-BE49-F238E27FC236}">
                  <a16:creationId xmlns:a16="http://schemas.microsoft.com/office/drawing/2014/main" id="{E9437D23-D247-FAC6-99D3-FB7B20582E1C}"/>
                </a:ext>
              </a:extLst>
            </p:cNvPr>
            <p:cNvCxnSpPr>
              <a:cxnSpLocks/>
            </p:cNvCxnSpPr>
            <p:nvPr/>
          </p:nvCxnSpPr>
          <p:spPr>
            <a:xfrm rot="10800000">
              <a:off x="7677778" y="5820278"/>
              <a:ext cx="1411325" cy="252305"/>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61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0E24-72E8-45B5-B7C0-A5242ED5763C}"/>
              </a:ext>
              <a:ext uri="{C183D7F6-B498-43B3-948B-1728B52AA6E4}">
                <adec:decorative xmlns:adec="http://schemas.microsoft.com/office/drawing/2017/decorative" val="0"/>
              </a:ext>
            </a:extLst>
          </p:cNvPr>
          <p:cNvSpPr>
            <a:spLocks noGrp="1"/>
          </p:cNvSpPr>
          <p:nvPr>
            <p:ph type="title"/>
          </p:nvPr>
        </p:nvSpPr>
        <p:spPr>
          <a:xfrm>
            <a:off x="719669" y="9235"/>
            <a:ext cx="8640000" cy="1458000"/>
          </a:xfrm>
        </p:spPr>
        <p:txBody>
          <a:bodyPr/>
          <a:lstStyle/>
          <a:p>
            <a:r>
              <a:rPr lang="en-AU" dirty="0"/>
              <a:t>How to set up a new account steps 1-7</a:t>
            </a:r>
          </a:p>
        </p:txBody>
      </p:sp>
      <p:grpSp>
        <p:nvGrpSpPr>
          <p:cNvPr id="33" name="Group 32" descr="Step 1: Click &quot;New? Register here&quot;.&#10;Step 2: Enter title (e.g. Ms or Mr)&#10;Step 3: Enter first name&#10;Step 4: Enter last name &#10;Step 5: Enter email address. Note: This will be your username&#10;Step 6: Enter phone number&#10;Step 7: Click &quot;Sign up&quot;">
            <a:extLst>
              <a:ext uri="{FF2B5EF4-FFF2-40B4-BE49-F238E27FC236}">
                <a16:creationId xmlns:a16="http://schemas.microsoft.com/office/drawing/2014/main" id="{01F10259-DA61-6495-D2EF-63510ECC37FC}"/>
              </a:ext>
            </a:extLst>
          </p:cNvPr>
          <p:cNvGrpSpPr/>
          <p:nvPr/>
        </p:nvGrpSpPr>
        <p:grpSpPr>
          <a:xfrm>
            <a:off x="110286" y="1448252"/>
            <a:ext cx="11726805" cy="5329240"/>
            <a:chOff x="110286" y="1448252"/>
            <a:chExt cx="11726805" cy="5329240"/>
          </a:xfrm>
        </p:grpSpPr>
        <p:pic>
          <p:nvPicPr>
            <p:cNvPr id="7" name="Picture 6" descr="Screenshot of a registration form for Victoria State Government's Grants Gateway, designed to apply for and manage grants. Form includes fields for title, first name, last name, email, phone number, and a green &quot;Sign Up&quot; button, with contact information for registration help displayed above.">
              <a:extLst>
                <a:ext uri="{FF2B5EF4-FFF2-40B4-BE49-F238E27FC236}">
                  <a16:creationId xmlns:a16="http://schemas.microsoft.com/office/drawing/2014/main" id="{4D59831C-E251-9741-F6AC-13CEFC04FEA5}"/>
                </a:ext>
              </a:extLst>
            </p:cNvPr>
            <p:cNvPicPr>
              <a:picLocks noChangeAspect="1"/>
            </p:cNvPicPr>
            <p:nvPr/>
          </p:nvPicPr>
          <p:blipFill>
            <a:blip r:embed="rId2"/>
            <a:stretch>
              <a:fillRect/>
            </a:stretch>
          </p:blipFill>
          <p:spPr>
            <a:xfrm>
              <a:off x="5934692" y="1448252"/>
              <a:ext cx="3295525" cy="506438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A68941D-333D-E131-DA44-8CFEF7A8F8DC}"/>
                </a:ext>
              </a:extLst>
            </p:cNvPr>
            <p:cNvSpPr txBox="1"/>
            <p:nvPr/>
          </p:nvSpPr>
          <p:spPr>
            <a:xfrm>
              <a:off x="9397119" y="1522272"/>
              <a:ext cx="2439969"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2</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title (e.g. Ms or Mr)</a:t>
              </a:r>
            </a:p>
          </p:txBody>
        </p:sp>
        <p:sp>
          <p:nvSpPr>
            <p:cNvPr id="12" name="TextBox 11">
              <a:extLst>
                <a:ext uri="{FF2B5EF4-FFF2-40B4-BE49-F238E27FC236}">
                  <a16:creationId xmlns:a16="http://schemas.microsoft.com/office/drawing/2014/main" id="{506166C4-DA9B-ACE9-5BEC-FB48157FF09D}"/>
                </a:ext>
              </a:extLst>
            </p:cNvPr>
            <p:cNvSpPr txBox="1"/>
            <p:nvPr/>
          </p:nvSpPr>
          <p:spPr>
            <a:xfrm>
              <a:off x="9397119" y="2356150"/>
              <a:ext cx="2439969"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3</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first name</a:t>
              </a:r>
            </a:p>
          </p:txBody>
        </p:sp>
        <p:sp>
          <p:nvSpPr>
            <p:cNvPr id="13" name="TextBox 12">
              <a:extLst>
                <a:ext uri="{FF2B5EF4-FFF2-40B4-BE49-F238E27FC236}">
                  <a16:creationId xmlns:a16="http://schemas.microsoft.com/office/drawing/2014/main" id="{66EF4E31-7964-9DFB-1791-563F6E532849}"/>
                </a:ext>
              </a:extLst>
            </p:cNvPr>
            <p:cNvSpPr txBox="1"/>
            <p:nvPr/>
          </p:nvSpPr>
          <p:spPr>
            <a:xfrm>
              <a:off x="9397119" y="3190028"/>
              <a:ext cx="2439969"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4</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last name</a:t>
              </a:r>
            </a:p>
          </p:txBody>
        </p:sp>
        <p:sp>
          <p:nvSpPr>
            <p:cNvPr id="17" name="Rectangle 16" descr="Rectangle surrounding text field box for Grants Gateway platform. Field is requesting title e.g. Ms or Mr.">
              <a:extLst>
                <a:ext uri="{FF2B5EF4-FFF2-40B4-BE49-F238E27FC236}">
                  <a16:creationId xmlns:a16="http://schemas.microsoft.com/office/drawing/2014/main" id="{F788BF00-2228-73B7-090B-2CAB11CA5C46}"/>
                </a:ext>
              </a:extLst>
            </p:cNvPr>
            <p:cNvSpPr/>
            <p:nvPr/>
          </p:nvSpPr>
          <p:spPr>
            <a:xfrm>
              <a:off x="6170748" y="3447736"/>
              <a:ext cx="2871799"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18" name="Rectangle 17" descr="Rectangle surrounding text field box for Grants Gateway platform. Field is requesting first name.">
              <a:extLst>
                <a:ext uri="{FF2B5EF4-FFF2-40B4-BE49-F238E27FC236}">
                  <a16:creationId xmlns:a16="http://schemas.microsoft.com/office/drawing/2014/main" id="{BB92DEFA-DC61-218A-8A6D-DAE03EBB0FD4}"/>
                </a:ext>
                <a:ext uri="{C183D7F6-B498-43B3-948B-1728B52AA6E4}">
                  <adec:decorative xmlns:adec="http://schemas.microsoft.com/office/drawing/2017/decorative" val="0"/>
                </a:ext>
              </a:extLst>
            </p:cNvPr>
            <p:cNvSpPr/>
            <p:nvPr/>
          </p:nvSpPr>
          <p:spPr>
            <a:xfrm>
              <a:off x="6170748" y="3962236"/>
              <a:ext cx="2871799"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14" name="TextBox 13">
              <a:extLst>
                <a:ext uri="{FF2B5EF4-FFF2-40B4-BE49-F238E27FC236}">
                  <a16:creationId xmlns:a16="http://schemas.microsoft.com/office/drawing/2014/main" id="{C8177699-6C02-05A3-6FE9-8215430C5522}"/>
                </a:ext>
              </a:extLst>
            </p:cNvPr>
            <p:cNvSpPr txBox="1"/>
            <p:nvPr/>
          </p:nvSpPr>
          <p:spPr>
            <a:xfrm>
              <a:off x="9397119" y="4023906"/>
              <a:ext cx="2439969" cy="1077218"/>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5</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email address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i="1" strike="noStrike" kern="1200" cap="none" spc="0" normalizeH="0" baseline="0" noProof="0" dirty="0">
                  <a:ln>
                    <a:noFill/>
                  </a:ln>
                  <a:solidFill>
                    <a:prstClr val="black"/>
                  </a:solidFill>
                  <a:effectLst/>
                  <a:uLnTx/>
                  <a:uFillTx/>
                  <a:ea typeface="+mn-ea"/>
                  <a:cs typeface="+mn-cs"/>
                </a:rPr>
                <a:t>Note: This will be your username</a:t>
              </a:r>
            </a:p>
          </p:txBody>
        </p:sp>
        <p:sp>
          <p:nvSpPr>
            <p:cNvPr id="19" name="Rectangle 18" descr="Rectangle surrounding text field box for Grants Gateway platform. Field is requesting last name.">
              <a:extLst>
                <a:ext uri="{FF2B5EF4-FFF2-40B4-BE49-F238E27FC236}">
                  <a16:creationId xmlns:a16="http://schemas.microsoft.com/office/drawing/2014/main" id="{827CD5C2-6A8C-1AD6-9341-BD99DDBB17FC}"/>
                </a:ext>
              </a:extLst>
            </p:cNvPr>
            <p:cNvSpPr/>
            <p:nvPr/>
          </p:nvSpPr>
          <p:spPr>
            <a:xfrm>
              <a:off x="6169555" y="4481126"/>
              <a:ext cx="2871799"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20" name="Rectangle 19" descr="Rectangle surrounding text field box for Grants Gateway platform. Field is requesting email.">
              <a:extLst>
                <a:ext uri="{FF2B5EF4-FFF2-40B4-BE49-F238E27FC236}">
                  <a16:creationId xmlns:a16="http://schemas.microsoft.com/office/drawing/2014/main" id="{6F00239D-28A8-0888-6BB5-3DC34B3F1B4B}"/>
                </a:ext>
              </a:extLst>
            </p:cNvPr>
            <p:cNvSpPr/>
            <p:nvPr/>
          </p:nvSpPr>
          <p:spPr>
            <a:xfrm>
              <a:off x="6169555" y="4995626"/>
              <a:ext cx="2871799"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
          <p:nvSpPr>
            <p:cNvPr id="15" name="TextBox 14">
              <a:extLst>
                <a:ext uri="{FF2B5EF4-FFF2-40B4-BE49-F238E27FC236}">
                  <a16:creationId xmlns:a16="http://schemas.microsoft.com/office/drawing/2014/main" id="{670569CB-DC01-B767-8C0D-CF09C6EA88ED}"/>
                </a:ext>
              </a:extLst>
            </p:cNvPr>
            <p:cNvSpPr txBox="1"/>
            <p:nvPr/>
          </p:nvSpPr>
          <p:spPr>
            <a:xfrm>
              <a:off x="9397121" y="5350227"/>
              <a:ext cx="2439969"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6</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phone </a:t>
              </a:r>
              <a:r>
                <a:rPr lang="en-AU" sz="1600" dirty="0">
                  <a:solidFill>
                    <a:prstClr val="black"/>
                  </a:solidFill>
                </a:rPr>
                <a:t>n</a:t>
              </a:r>
              <a:r>
                <a:rPr kumimoji="0" lang="en-AU" sz="1600" b="0" i="0" u="none" strike="noStrike" kern="1200" cap="none" spc="0" normalizeH="0" baseline="0" noProof="0" dirty="0">
                  <a:ln>
                    <a:noFill/>
                  </a:ln>
                  <a:solidFill>
                    <a:prstClr val="black"/>
                  </a:solidFill>
                  <a:effectLst/>
                  <a:uLnTx/>
                  <a:uFillTx/>
                  <a:ea typeface="+mn-ea"/>
                  <a:cs typeface="+mn-cs"/>
                </a:rPr>
                <a:t>umber</a:t>
              </a:r>
            </a:p>
          </p:txBody>
        </p:sp>
        <p:sp>
          <p:nvSpPr>
            <p:cNvPr id="21" name="Rectangle 20" descr="Rectangle surrounding text field box for Grants Gateway platform. Field is requesting phone number.">
              <a:extLst>
                <a:ext uri="{FF2B5EF4-FFF2-40B4-BE49-F238E27FC236}">
                  <a16:creationId xmlns:a16="http://schemas.microsoft.com/office/drawing/2014/main" id="{AA9CFED0-AADD-166B-DBB0-CE5FBA73D21B}"/>
                </a:ext>
                <a:ext uri="{C183D7F6-B498-43B3-948B-1728B52AA6E4}">
                  <adec:decorative xmlns:adec="http://schemas.microsoft.com/office/drawing/2017/decorative" val="0"/>
                </a:ext>
              </a:extLst>
            </p:cNvPr>
            <p:cNvSpPr/>
            <p:nvPr/>
          </p:nvSpPr>
          <p:spPr>
            <a:xfrm>
              <a:off x="6169554" y="5519747"/>
              <a:ext cx="2871799"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7B0D220A-3F02-00C9-1567-DE44A5881D74}"/>
                </a:ext>
              </a:extLst>
            </p:cNvPr>
            <p:cNvGrpSpPr/>
            <p:nvPr/>
          </p:nvGrpSpPr>
          <p:grpSpPr>
            <a:xfrm>
              <a:off x="6130470" y="6006727"/>
              <a:ext cx="5706621" cy="770765"/>
              <a:chOff x="6130470" y="6006727"/>
              <a:chExt cx="5706621" cy="770765"/>
            </a:xfrm>
          </p:grpSpPr>
          <p:sp>
            <p:nvSpPr>
              <p:cNvPr id="22" name="Rectangle 21" descr="Rectangle surrounding the 'sign up' button on Grants Gateway.">
                <a:extLst>
                  <a:ext uri="{FF2B5EF4-FFF2-40B4-BE49-F238E27FC236}">
                    <a16:creationId xmlns:a16="http://schemas.microsoft.com/office/drawing/2014/main" id="{1FB1BD26-CFDD-A34F-03BE-69437477AA3C}"/>
                  </a:ext>
                  <a:ext uri="{C183D7F6-B498-43B3-948B-1728B52AA6E4}">
                    <adec:decorative xmlns:adec="http://schemas.microsoft.com/office/drawing/2017/decorative" val="0"/>
                  </a:ext>
                </a:extLst>
              </p:cNvPr>
              <p:cNvSpPr/>
              <p:nvPr/>
            </p:nvSpPr>
            <p:spPr>
              <a:xfrm>
                <a:off x="6130470" y="6006727"/>
                <a:ext cx="2978871" cy="46207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nvGrpSpPr>
              <p:cNvPr id="31" name="Group 30">
                <a:extLst>
                  <a:ext uri="{FF2B5EF4-FFF2-40B4-BE49-F238E27FC236}">
                    <a16:creationId xmlns:a16="http://schemas.microsoft.com/office/drawing/2014/main" id="{D870AD12-3D8A-ACC7-B453-40F4D969838C}"/>
                  </a:ext>
                </a:extLst>
              </p:cNvPr>
              <p:cNvGrpSpPr/>
              <p:nvPr/>
            </p:nvGrpSpPr>
            <p:grpSpPr>
              <a:xfrm>
                <a:off x="7619906" y="6184107"/>
                <a:ext cx="4217185" cy="593385"/>
                <a:chOff x="7619906" y="6184107"/>
                <a:chExt cx="4217185" cy="593385"/>
              </a:xfrm>
            </p:grpSpPr>
            <p:sp>
              <p:nvSpPr>
                <p:cNvPr id="16" name="TextBox 15" descr="Rectangle surrounding text that reads 'New? Register here'">
                  <a:extLst>
                    <a:ext uri="{FF2B5EF4-FFF2-40B4-BE49-F238E27FC236}">
                      <a16:creationId xmlns:a16="http://schemas.microsoft.com/office/drawing/2014/main" id="{8021E748-DB99-5E61-D1E3-0C9F0EF742BE}"/>
                    </a:ext>
                  </a:extLst>
                </p:cNvPr>
                <p:cNvSpPr txBox="1"/>
                <p:nvPr/>
              </p:nvSpPr>
              <p:spPr>
                <a:xfrm>
                  <a:off x="9397122" y="6184107"/>
                  <a:ext cx="2439969"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7</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“Sign Up”</a:t>
                  </a:r>
                </a:p>
              </p:txBody>
            </p:sp>
            <p:cxnSp>
              <p:nvCxnSpPr>
                <p:cNvPr id="23" name="Connector: Elbow 22" descr="Rectangle surrounding text that reads 'New? Register here'">
                  <a:extLst>
                    <a:ext uri="{FF2B5EF4-FFF2-40B4-BE49-F238E27FC236}">
                      <a16:creationId xmlns:a16="http://schemas.microsoft.com/office/drawing/2014/main" id="{E78313FF-0569-9E06-19C0-81DBC0F27DF7}"/>
                    </a:ext>
                    <a:ext uri="{C183D7F6-B498-43B3-948B-1728B52AA6E4}">
                      <adec:decorative xmlns:adec="http://schemas.microsoft.com/office/drawing/2017/decorative" val="0"/>
                    </a:ext>
                  </a:extLst>
                </p:cNvPr>
                <p:cNvCxnSpPr>
                  <a:cxnSpLocks/>
                </p:cNvCxnSpPr>
                <p:nvPr/>
              </p:nvCxnSpPr>
              <p:spPr>
                <a:xfrm rot="10800000">
                  <a:off x="7619906" y="6523218"/>
                  <a:ext cx="1777213" cy="254274"/>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11461229-CEA3-9141-A74A-E15245A0CECF}"/>
                </a:ext>
              </a:extLst>
            </p:cNvPr>
            <p:cNvGrpSpPr/>
            <p:nvPr/>
          </p:nvGrpSpPr>
          <p:grpSpPr>
            <a:xfrm>
              <a:off x="110286" y="1448252"/>
              <a:ext cx="5444090" cy="3078726"/>
              <a:chOff x="151640" y="1402400"/>
              <a:chExt cx="5699600" cy="3096742"/>
            </a:xfrm>
          </p:grpSpPr>
          <p:grpSp>
            <p:nvGrpSpPr>
              <p:cNvPr id="29" name="Group 28">
                <a:extLst>
                  <a:ext uri="{FF2B5EF4-FFF2-40B4-BE49-F238E27FC236}">
                    <a16:creationId xmlns:a16="http://schemas.microsoft.com/office/drawing/2014/main" id="{A7B3784D-18D8-E409-AC0E-CECF70971424}"/>
                  </a:ext>
                </a:extLst>
              </p:cNvPr>
              <p:cNvGrpSpPr/>
              <p:nvPr/>
            </p:nvGrpSpPr>
            <p:grpSpPr>
              <a:xfrm>
                <a:off x="151640" y="1402400"/>
                <a:ext cx="5699600" cy="3096742"/>
                <a:chOff x="151640" y="1402400"/>
                <a:chExt cx="5699600" cy="3096742"/>
              </a:xfrm>
            </p:grpSpPr>
            <p:sp>
              <p:nvSpPr>
                <p:cNvPr id="8" name="TextBox 7" descr="Rectangle surrounding text that reads 'New? Register here'">
                  <a:extLst>
                    <a:ext uri="{FF2B5EF4-FFF2-40B4-BE49-F238E27FC236}">
                      <a16:creationId xmlns:a16="http://schemas.microsoft.com/office/drawing/2014/main" id="{D95BF994-CF6E-D180-71DD-D0A9BA5B61CC}"/>
                    </a:ext>
                  </a:extLst>
                </p:cNvPr>
                <p:cNvSpPr txBox="1"/>
                <p:nvPr/>
              </p:nvSpPr>
              <p:spPr>
                <a:xfrm>
                  <a:off x="151640" y="1402400"/>
                  <a:ext cx="2520938"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“New? Register here”</a:t>
                  </a:r>
                </a:p>
              </p:txBody>
            </p:sp>
            <p:cxnSp>
              <p:nvCxnSpPr>
                <p:cNvPr id="10" name="Connector: Elbow 9" descr="Rectangle surrounding text that reads 'New? Register here'">
                  <a:extLst>
                    <a:ext uri="{FF2B5EF4-FFF2-40B4-BE49-F238E27FC236}">
                      <a16:creationId xmlns:a16="http://schemas.microsoft.com/office/drawing/2014/main" id="{69E93564-583B-F84A-1B0C-73E879B7E73E}"/>
                    </a:ext>
                    <a:ext uri="{C183D7F6-B498-43B3-948B-1728B52AA6E4}">
                      <adec:decorative xmlns:adec="http://schemas.microsoft.com/office/drawing/2017/decorative" val="0"/>
                    </a:ext>
                  </a:extLst>
                </p:cNvPr>
                <p:cNvCxnSpPr>
                  <a:cxnSpLocks/>
                  <a:stCxn id="8" idx="2"/>
                  <a:endCxn id="9" idx="2"/>
                </p:cNvCxnSpPr>
                <p:nvPr/>
              </p:nvCxnSpPr>
              <p:spPr>
                <a:xfrm rot="16200000" flipH="1">
                  <a:off x="2060949" y="1584557"/>
                  <a:ext cx="1672156" cy="2969836"/>
                </a:xfrm>
                <a:prstGeom prst="bentConnector3">
                  <a:avLst>
                    <a:gd name="adj1" fmla="val 14184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Rectangle surrounding text that reads 'New? Register here'">
                  <a:extLst>
                    <a:ext uri="{FF2B5EF4-FFF2-40B4-BE49-F238E27FC236}">
                      <a16:creationId xmlns:a16="http://schemas.microsoft.com/office/drawing/2014/main" id="{0416C8C5-2C53-11E8-32BB-7A843A999EC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912648" y="1425495"/>
                  <a:ext cx="2938592" cy="3073647"/>
                </a:xfrm>
                <a:prstGeom prst="rect">
                  <a:avLst/>
                </a:prstGeom>
                <a:ln>
                  <a:noFill/>
                </a:ln>
                <a:effectLst>
                  <a:outerShdw blurRad="292100" dist="139700" dir="2700000" algn="tl" rotWithShape="0">
                    <a:srgbClr val="333333">
                      <a:alpha val="65000"/>
                    </a:srgbClr>
                  </a:outerShdw>
                </a:effectLst>
              </p:spPr>
            </p:pic>
          </p:grpSp>
          <p:sp>
            <p:nvSpPr>
              <p:cNvPr id="9" name="Rectangle 8" descr="Rectangle surrounding text that reads 'New? Register here'">
                <a:extLst>
                  <a:ext uri="{FF2B5EF4-FFF2-40B4-BE49-F238E27FC236}">
                    <a16:creationId xmlns:a16="http://schemas.microsoft.com/office/drawing/2014/main" id="{768117C8-1C48-FD63-6F0C-5C0AF37D6759}"/>
                  </a:ext>
                  <a:ext uri="{C183D7F6-B498-43B3-948B-1728B52AA6E4}">
                    <adec:decorative xmlns:adec="http://schemas.microsoft.com/office/drawing/2017/decorative" val="0"/>
                  </a:ext>
                </a:extLst>
              </p:cNvPr>
              <p:cNvSpPr/>
              <p:nvPr/>
            </p:nvSpPr>
            <p:spPr>
              <a:xfrm>
                <a:off x="3797065" y="3566188"/>
                <a:ext cx="1169759" cy="339365"/>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grpSp>
    </p:spTree>
    <p:extLst>
      <p:ext uri="{BB962C8B-B14F-4D97-AF65-F5344CB8AC3E}">
        <p14:creationId xmlns:p14="http://schemas.microsoft.com/office/powerpoint/2010/main" val="139566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0E24-72E8-45B5-B7C0-A5242ED5763C}"/>
              </a:ext>
            </a:extLst>
          </p:cNvPr>
          <p:cNvSpPr>
            <a:spLocks noGrp="1"/>
          </p:cNvSpPr>
          <p:nvPr>
            <p:ph type="title"/>
          </p:nvPr>
        </p:nvSpPr>
        <p:spPr/>
        <p:txBody>
          <a:bodyPr/>
          <a:lstStyle/>
          <a:p>
            <a:r>
              <a:rPr lang="en-AU" dirty="0"/>
              <a:t>How to set up a new account steps 8 and 9</a:t>
            </a:r>
          </a:p>
        </p:txBody>
      </p:sp>
      <p:sp>
        <p:nvSpPr>
          <p:cNvPr id="7" name="TextBox 6">
            <a:extLst>
              <a:ext uri="{FF2B5EF4-FFF2-40B4-BE49-F238E27FC236}">
                <a16:creationId xmlns:a16="http://schemas.microsoft.com/office/drawing/2014/main" id="{5E83FB4C-C844-3F42-0DB3-F92CD1286056}"/>
              </a:ext>
            </a:extLst>
          </p:cNvPr>
          <p:cNvSpPr txBox="1"/>
          <p:nvPr/>
        </p:nvSpPr>
        <p:spPr>
          <a:xfrm>
            <a:off x="1180075" y="2300373"/>
            <a:ext cx="2713724"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8</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Check for the confirmation screen</a:t>
            </a:r>
          </a:p>
        </p:txBody>
      </p:sp>
      <p:cxnSp>
        <p:nvCxnSpPr>
          <p:cNvPr id="5" name="Connector: Elbow 4" descr="Arrow pointing in the right direction to a Grants Gateway screenshot.">
            <a:extLst>
              <a:ext uri="{FF2B5EF4-FFF2-40B4-BE49-F238E27FC236}">
                <a16:creationId xmlns:a16="http://schemas.microsoft.com/office/drawing/2014/main" id="{35E9AA9E-F7CB-1A2E-EC1B-3013AFF2742D}"/>
              </a:ext>
            </a:extLst>
          </p:cNvPr>
          <p:cNvCxnSpPr>
            <a:cxnSpLocks/>
          </p:cNvCxnSpPr>
          <p:nvPr/>
        </p:nvCxnSpPr>
        <p:spPr>
          <a:xfrm>
            <a:off x="3893799" y="2883039"/>
            <a:ext cx="2481844" cy="12700"/>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shot of a Grants Gateway notification from Victoria State Government Department of Families, Fairness and Housing instructing users to check their email for password reset instructions. Text includes a reminder to check spam folders and provides contact email grantspolicy@dffh.vic.gov.au for login issues, with a &quot;Back to login&quot; link at the bottom.&#10;">
            <a:extLst>
              <a:ext uri="{FF2B5EF4-FFF2-40B4-BE49-F238E27FC236}">
                <a16:creationId xmlns:a16="http://schemas.microsoft.com/office/drawing/2014/main" id="{244F5CF5-691D-63E8-B719-D76EBB91A7E7}"/>
              </a:ext>
            </a:extLst>
          </p:cNvPr>
          <p:cNvPicPr>
            <a:picLocks noChangeAspect="1"/>
          </p:cNvPicPr>
          <p:nvPr/>
        </p:nvPicPr>
        <p:blipFill>
          <a:blip r:embed="rId2"/>
          <a:stretch>
            <a:fillRect/>
          </a:stretch>
        </p:blipFill>
        <p:spPr>
          <a:xfrm>
            <a:off x="6542626" y="1457999"/>
            <a:ext cx="3319453" cy="322540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53E3BE74-5A1E-2D32-B128-B25DD63B418A}"/>
              </a:ext>
            </a:extLst>
          </p:cNvPr>
          <p:cNvSpPr txBox="1"/>
          <p:nvPr/>
        </p:nvSpPr>
        <p:spPr>
          <a:xfrm>
            <a:off x="1180075" y="5169680"/>
            <a:ext cx="2713724" cy="1077218"/>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9</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Open your email inbox and </a:t>
            </a:r>
            <a:r>
              <a:rPr lang="en-AU" sz="1600" dirty="0">
                <a:solidFill>
                  <a:prstClr val="black"/>
                </a:solidFill>
              </a:rPr>
              <a:t>look for the “Welcome to Grants Gateway” email.</a:t>
            </a:r>
          </a:p>
        </p:txBody>
      </p:sp>
      <p:cxnSp>
        <p:nvCxnSpPr>
          <p:cNvPr id="3" name="Connector: Elbow 2" descr="Arrow pointing in the right direction to an Outlook email screenshot. The email is titled 'Welcome to Grants Gateway'.">
            <a:extLst>
              <a:ext uri="{FF2B5EF4-FFF2-40B4-BE49-F238E27FC236}">
                <a16:creationId xmlns:a16="http://schemas.microsoft.com/office/drawing/2014/main" id="{0F8E3812-8DEE-1540-EF25-7AA33BE939F6}"/>
              </a:ext>
            </a:extLst>
          </p:cNvPr>
          <p:cNvCxnSpPr>
            <a:cxnSpLocks/>
          </p:cNvCxnSpPr>
          <p:nvPr/>
        </p:nvCxnSpPr>
        <p:spPr>
          <a:xfrm>
            <a:off x="4033520" y="5708289"/>
            <a:ext cx="948117" cy="12700"/>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Screenshot of an example email showing a single email from Grants Gateway with subject &quot;Welcome to Grants Gateway&quot;. Email preview mentions instructions for setting a password to get started with Grants Gateway.">
            <a:extLst>
              <a:ext uri="{FF2B5EF4-FFF2-40B4-BE49-F238E27FC236}">
                <a16:creationId xmlns:a16="http://schemas.microsoft.com/office/drawing/2014/main" id="{6D4569CE-663B-E3F2-F112-0E2BE044E486}"/>
              </a:ext>
            </a:extLst>
          </p:cNvPr>
          <p:cNvPicPr>
            <a:picLocks noChangeAspect="1"/>
          </p:cNvPicPr>
          <p:nvPr/>
        </p:nvPicPr>
        <p:blipFill>
          <a:blip r:embed="rId3"/>
          <a:stretch>
            <a:fillRect/>
          </a:stretch>
        </p:blipFill>
        <p:spPr>
          <a:xfrm>
            <a:off x="4981637" y="5216312"/>
            <a:ext cx="5731510" cy="901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358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0E24-72E8-45B5-B7C0-A5242ED5763C}"/>
              </a:ext>
            </a:extLst>
          </p:cNvPr>
          <p:cNvSpPr>
            <a:spLocks noGrp="1"/>
          </p:cNvSpPr>
          <p:nvPr>
            <p:ph type="title"/>
          </p:nvPr>
        </p:nvSpPr>
        <p:spPr/>
        <p:txBody>
          <a:bodyPr/>
          <a:lstStyle/>
          <a:p>
            <a:r>
              <a:rPr lang="en-AU" dirty="0"/>
              <a:t>How to set up a new account step 10</a:t>
            </a:r>
          </a:p>
        </p:txBody>
      </p:sp>
      <p:pic>
        <p:nvPicPr>
          <p:cNvPr id="3" name="Picture 2" descr="Screenshot of an email from Grants Gateway welcoming a user and providing instructions to set a password for account access. The email includes a clickable link for password setup, login website URL, and guidance on using the username and password to manage grants with DFFH.&#10;">
            <a:extLst>
              <a:ext uri="{FF2B5EF4-FFF2-40B4-BE49-F238E27FC236}">
                <a16:creationId xmlns:a16="http://schemas.microsoft.com/office/drawing/2014/main" id="{31ADC397-52E8-46F1-3061-EBF976920C67}"/>
              </a:ext>
            </a:extLst>
          </p:cNvPr>
          <p:cNvPicPr>
            <a:picLocks noChangeAspect="1"/>
          </p:cNvPicPr>
          <p:nvPr/>
        </p:nvPicPr>
        <p:blipFill>
          <a:blip r:embed="rId2"/>
          <a:stretch>
            <a:fillRect/>
          </a:stretch>
        </p:blipFill>
        <p:spPr>
          <a:xfrm>
            <a:off x="719669" y="1764962"/>
            <a:ext cx="5972175" cy="414337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862C0FC-5DAF-BDBD-BD2F-716FD8D7E00B}"/>
              </a:ext>
            </a:extLst>
          </p:cNvPr>
          <p:cNvSpPr txBox="1"/>
          <p:nvPr/>
        </p:nvSpPr>
        <p:spPr>
          <a:xfrm>
            <a:off x="8460120" y="2466022"/>
            <a:ext cx="2713724"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10</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on the link to confirm and register your account </a:t>
            </a:r>
          </a:p>
        </p:txBody>
      </p:sp>
      <p:sp>
        <p:nvSpPr>
          <p:cNvPr id="24" name="Rectangle 23" descr="Rectangle surrounding a snippet of the 'Welcome to Grants Gateway' email. The snippet has a link to set an account password to complete Grants Gateway signup. ">
            <a:extLst>
              <a:ext uri="{FF2B5EF4-FFF2-40B4-BE49-F238E27FC236}">
                <a16:creationId xmlns:a16="http://schemas.microsoft.com/office/drawing/2014/main" id="{EF42BCEC-E9A2-E105-2AEB-350CCDB3572E}"/>
              </a:ext>
            </a:extLst>
          </p:cNvPr>
          <p:cNvSpPr/>
          <p:nvPr/>
        </p:nvSpPr>
        <p:spPr>
          <a:xfrm>
            <a:off x="547276" y="3864589"/>
            <a:ext cx="6144568" cy="530941"/>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cxnSp>
        <p:nvCxnSpPr>
          <p:cNvPr id="5" name="Connector: Elbow 4" descr="Elbow arrow pointing in a left direction towards a snippet of the 'Welcome to Grants Gateway' email.">
            <a:extLst>
              <a:ext uri="{FF2B5EF4-FFF2-40B4-BE49-F238E27FC236}">
                <a16:creationId xmlns:a16="http://schemas.microsoft.com/office/drawing/2014/main" id="{BF60F863-AD66-DF7E-CD51-3E0665652D8F}"/>
              </a:ext>
            </a:extLst>
          </p:cNvPr>
          <p:cNvCxnSpPr>
            <a:cxnSpLocks/>
            <a:stCxn id="4" idx="2"/>
            <a:endCxn id="24" idx="3"/>
          </p:cNvCxnSpPr>
          <p:nvPr/>
        </p:nvCxnSpPr>
        <p:spPr>
          <a:xfrm rot="5400000">
            <a:off x="7837893" y="2150970"/>
            <a:ext cx="833041" cy="3125138"/>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9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0E24-72E8-45B5-B7C0-A5242ED5763C}"/>
              </a:ext>
            </a:extLst>
          </p:cNvPr>
          <p:cNvSpPr>
            <a:spLocks noGrp="1"/>
          </p:cNvSpPr>
          <p:nvPr>
            <p:ph type="title"/>
          </p:nvPr>
        </p:nvSpPr>
        <p:spPr/>
        <p:txBody>
          <a:bodyPr/>
          <a:lstStyle/>
          <a:p>
            <a:r>
              <a:rPr lang="en-AU" dirty="0"/>
              <a:t>How to set up a new account steps 11-14</a:t>
            </a:r>
          </a:p>
        </p:txBody>
      </p:sp>
      <p:grpSp>
        <p:nvGrpSpPr>
          <p:cNvPr id="24" name="Group 23" descr="Step 11: After clicking on the email link, you will be asked to create a new password. Passwords need to contain a minimum of 13 characters including: 1 letter; 1 number; 1 special character. ">
            <a:extLst>
              <a:ext uri="{FF2B5EF4-FFF2-40B4-BE49-F238E27FC236}">
                <a16:creationId xmlns:a16="http://schemas.microsoft.com/office/drawing/2014/main" id="{BD998112-92DA-CB8F-8792-A2B76B33FBC5}"/>
              </a:ext>
            </a:extLst>
          </p:cNvPr>
          <p:cNvGrpSpPr/>
          <p:nvPr/>
        </p:nvGrpSpPr>
        <p:grpSpPr>
          <a:xfrm>
            <a:off x="474302" y="1443212"/>
            <a:ext cx="8179868" cy="3762128"/>
            <a:chOff x="474302" y="1443212"/>
            <a:chExt cx="8179868" cy="3762128"/>
          </a:xfrm>
        </p:grpSpPr>
        <p:sp>
          <p:nvSpPr>
            <p:cNvPr id="4" name="TextBox 3">
              <a:extLst>
                <a:ext uri="{FF2B5EF4-FFF2-40B4-BE49-F238E27FC236}">
                  <a16:creationId xmlns:a16="http://schemas.microsoft.com/office/drawing/2014/main" id="{6A8640C1-6C0B-A0F8-5137-DCBE3B822C7F}"/>
                </a:ext>
              </a:extLst>
            </p:cNvPr>
            <p:cNvSpPr txBox="1"/>
            <p:nvPr/>
          </p:nvSpPr>
          <p:spPr>
            <a:xfrm>
              <a:off x="474302" y="1443212"/>
              <a:ext cx="3324812" cy="2308324"/>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11</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After clicking on the email link, you will be asked to create a password</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Passwords need to contain</a:t>
              </a:r>
              <a:r>
                <a:rPr kumimoji="0" lang="en-AU" sz="1600" b="0" i="0" u="none" strike="noStrike" kern="1200" cap="none" spc="0" normalizeH="0" baseline="0" noProof="0" dirty="0">
                  <a:ln>
                    <a:noFill/>
                  </a:ln>
                  <a:solidFill>
                    <a:prstClr val="black"/>
                  </a:solidFill>
                  <a:effectLst/>
                  <a:uLnTx/>
                  <a:uFillTx/>
                  <a:ea typeface="+mn-ea"/>
                  <a:cs typeface="+mn-cs"/>
                </a:rPr>
                <a:t>:</a:t>
              </a:r>
            </a:p>
            <a:p>
              <a:pPr marL="285744" marR="0" lvl="0" indent="-285744"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600" i="0" u="none" strike="noStrike" kern="1200" cap="none" spc="0" normalizeH="0" baseline="0" noProof="0" dirty="0">
                  <a:ln>
                    <a:noFill/>
                  </a:ln>
                  <a:solidFill>
                    <a:prstClr val="black"/>
                  </a:solidFill>
                  <a:effectLst/>
                  <a:uLnTx/>
                  <a:uFillTx/>
                  <a:ea typeface="+mn-ea"/>
                  <a:cs typeface="+mn-cs"/>
                </a:rPr>
                <a:t>13 characters (minimum) including:</a:t>
              </a:r>
            </a:p>
            <a:p>
              <a:pPr marL="742950" lvl="1" indent="-285750" defTabSz="609585" eaLnBrk="0" fontAlgn="base" hangingPunct="0">
                <a:spcBef>
                  <a:spcPct val="0"/>
                </a:spcBef>
                <a:spcAft>
                  <a:spcPct val="0"/>
                </a:spcAft>
                <a:buFont typeface="Courier New" panose="02070309020205020404" pitchFamily="49" charset="0"/>
                <a:buChar char="o"/>
                <a:defRPr/>
              </a:pPr>
              <a:r>
                <a:rPr kumimoji="0" lang="en-AU" sz="1600" i="0" u="none" strike="noStrike" kern="1200" cap="none" spc="0" normalizeH="0" baseline="0" noProof="0" dirty="0">
                  <a:ln>
                    <a:noFill/>
                  </a:ln>
                  <a:solidFill>
                    <a:prstClr val="black"/>
                  </a:solidFill>
                  <a:effectLst/>
                  <a:uLnTx/>
                  <a:uFillTx/>
                  <a:ea typeface="+mn-ea"/>
                  <a:cs typeface="+mn-cs"/>
                </a:rPr>
                <a:t>1 letter </a:t>
              </a:r>
            </a:p>
            <a:p>
              <a:pPr marL="742950" lvl="1" indent="-285750" defTabSz="609585" eaLnBrk="0" fontAlgn="base" hangingPunct="0">
                <a:spcBef>
                  <a:spcPct val="0"/>
                </a:spcBef>
                <a:spcAft>
                  <a:spcPct val="0"/>
                </a:spcAft>
                <a:buFont typeface="Courier New" panose="02070309020205020404" pitchFamily="49" charset="0"/>
                <a:buChar char="o"/>
                <a:defRPr/>
              </a:pPr>
              <a:r>
                <a:rPr kumimoji="0" lang="en-AU" sz="1600" i="0" u="none" strike="noStrike" kern="1200" cap="none" spc="0" normalizeH="0" baseline="0" noProof="0" dirty="0">
                  <a:ln>
                    <a:noFill/>
                  </a:ln>
                  <a:solidFill>
                    <a:prstClr val="black"/>
                  </a:solidFill>
                  <a:effectLst/>
                  <a:uLnTx/>
                  <a:uFillTx/>
                  <a:ea typeface="+mn-ea"/>
                  <a:cs typeface="+mn-cs"/>
                </a:rPr>
                <a:t>1 number</a:t>
              </a:r>
            </a:p>
            <a:p>
              <a:pPr marL="742950" lvl="1" indent="-285750" defTabSz="609585" eaLnBrk="0" fontAlgn="base" hangingPunct="0">
                <a:spcBef>
                  <a:spcPct val="0"/>
                </a:spcBef>
                <a:spcAft>
                  <a:spcPct val="0"/>
                </a:spcAft>
                <a:buFont typeface="Courier New" panose="02070309020205020404" pitchFamily="49" charset="0"/>
                <a:buChar char="o"/>
                <a:defRPr/>
              </a:pPr>
              <a:r>
                <a:rPr kumimoji="0" lang="en-AU" sz="1600" i="0" u="none" strike="noStrike" kern="1200" cap="none" spc="0" normalizeH="0" baseline="0" noProof="0" dirty="0">
                  <a:ln>
                    <a:noFill/>
                  </a:ln>
                  <a:solidFill>
                    <a:prstClr val="black"/>
                  </a:solidFill>
                  <a:effectLst/>
                  <a:uLnTx/>
                  <a:uFillTx/>
                  <a:ea typeface="+mn-ea"/>
                  <a:cs typeface="+mn-cs"/>
                </a:rPr>
                <a:t>1 special character</a:t>
              </a:r>
              <a:r>
                <a:rPr kumimoji="0" lang="en-AU" sz="1600" b="1" i="0" u="none" strike="noStrike" kern="1200" cap="none" spc="0" normalizeH="0" baseline="0" noProof="0" dirty="0">
                  <a:ln>
                    <a:noFill/>
                  </a:ln>
                  <a:solidFill>
                    <a:prstClr val="black"/>
                  </a:solidFill>
                  <a:effectLst/>
                  <a:uLnTx/>
                  <a:uFillTx/>
                  <a:ea typeface="+mn-ea"/>
                  <a:cs typeface="+mn-cs"/>
                </a:rPr>
                <a:t> </a:t>
              </a:r>
            </a:p>
          </p:txBody>
        </p:sp>
        <p:cxnSp>
          <p:nvCxnSpPr>
            <p:cNvPr id="10" name="Connector: Elbow 9" descr="Arrow pointing in the right direction towards a screenshot of the 'change your password' page on the Grants Gateway platform. ">
              <a:extLst>
                <a:ext uri="{FF2B5EF4-FFF2-40B4-BE49-F238E27FC236}">
                  <a16:creationId xmlns:a16="http://schemas.microsoft.com/office/drawing/2014/main" id="{3BF2B3D7-3CAC-4513-3F12-AAA198448223}"/>
                </a:ext>
              </a:extLst>
            </p:cNvPr>
            <p:cNvCxnSpPr>
              <a:cxnSpLocks/>
              <a:stCxn id="4" idx="3"/>
              <a:endCxn id="7" idx="1"/>
            </p:cNvCxnSpPr>
            <p:nvPr/>
          </p:nvCxnSpPr>
          <p:spPr>
            <a:xfrm>
              <a:off x="3799114" y="2597374"/>
              <a:ext cx="1739408" cy="2413697"/>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descr="Rectangle surrounding text field box for Grants Gateway platform. Field is requesting user to enter a new password.">
              <a:extLst>
                <a:ext uri="{FF2B5EF4-FFF2-40B4-BE49-F238E27FC236}">
                  <a16:creationId xmlns:a16="http://schemas.microsoft.com/office/drawing/2014/main" id="{4D4AF6DF-0B3F-B989-10DF-E878F271E8C2}"/>
                </a:ext>
              </a:extLst>
            </p:cNvPr>
            <p:cNvSpPr/>
            <p:nvPr/>
          </p:nvSpPr>
          <p:spPr>
            <a:xfrm>
              <a:off x="5538522" y="4816801"/>
              <a:ext cx="3115648" cy="388539"/>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pic>
        <p:nvPicPr>
          <p:cNvPr id="3" name="Picture 2" descr="Screenshot of a password change form from Victoria State Government Families, Fairness and Housing website. Form includes instructions to create a new password with at least 13 characters, 1 letter, 1 number, and 1 special character, along with fields to enter and confirm the new password.">
            <a:extLst>
              <a:ext uri="{FF2B5EF4-FFF2-40B4-BE49-F238E27FC236}">
                <a16:creationId xmlns:a16="http://schemas.microsoft.com/office/drawing/2014/main" id="{3DFCB49E-8336-EEE4-EDF7-F3E3AFB1A02E}"/>
              </a:ext>
            </a:extLst>
          </p:cNvPr>
          <p:cNvPicPr>
            <a:picLocks noChangeAspect="1"/>
          </p:cNvPicPr>
          <p:nvPr/>
        </p:nvPicPr>
        <p:blipFill>
          <a:blip r:embed="rId2"/>
          <a:stretch>
            <a:fillRect/>
          </a:stretch>
        </p:blipFill>
        <p:spPr>
          <a:xfrm>
            <a:off x="5282229" y="1506007"/>
            <a:ext cx="3576917" cy="5049210"/>
          </a:xfrm>
          <a:prstGeom prst="rect">
            <a:avLst/>
          </a:prstGeom>
          <a:ln>
            <a:noFill/>
          </a:ln>
          <a:effectLst>
            <a:outerShdw blurRad="292100" dist="139700" dir="2700000" algn="tl" rotWithShape="0">
              <a:srgbClr val="333333">
                <a:alpha val="65000"/>
              </a:srgbClr>
            </a:outerShdw>
          </a:effectLst>
        </p:spPr>
      </p:pic>
      <p:grpSp>
        <p:nvGrpSpPr>
          <p:cNvPr id="25" name="Group 24" descr="Step 12: Confirm your password.">
            <a:extLst>
              <a:ext uri="{FF2B5EF4-FFF2-40B4-BE49-F238E27FC236}">
                <a16:creationId xmlns:a16="http://schemas.microsoft.com/office/drawing/2014/main" id="{BA2A3621-F87D-DBB5-3C9B-DFF407AAE22B}"/>
              </a:ext>
            </a:extLst>
          </p:cNvPr>
          <p:cNvGrpSpPr/>
          <p:nvPr/>
        </p:nvGrpSpPr>
        <p:grpSpPr>
          <a:xfrm>
            <a:off x="474302" y="5008032"/>
            <a:ext cx="8179868" cy="886602"/>
            <a:chOff x="474302" y="5008032"/>
            <a:chExt cx="8179868" cy="886602"/>
          </a:xfrm>
        </p:grpSpPr>
        <p:sp>
          <p:nvSpPr>
            <p:cNvPr id="5" name="TextBox 4">
              <a:extLst>
                <a:ext uri="{FF2B5EF4-FFF2-40B4-BE49-F238E27FC236}">
                  <a16:creationId xmlns:a16="http://schemas.microsoft.com/office/drawing/2014/main" id="{C6308A89-9B01-95E4-4E22-13350ADC7A7B}"/>
                </a:ext>
              </a:extLst>
            </p:cNvPr>
            <p:cNvSpPr txBox="1"/>
            <p:nvPr/>
          </p:nvSpPr>
          <p:spPr>
            <a:xfrm>
              <a:off x="474302" y="5008032"/>
              <a:ext cx="3411898"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12</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Confirm your password.</a:t>
              </a:r>
            </a:p>
          </p:txBody>
        </p:sp>
        <p:cxnSp>
          <p:nvCxnSpPr>
            <p:cNvPr id="11" name="Connector: Elbow 10" descr="Arrow pointing to a text field to confirm a new password on Grants Gateway.">
              <a:extLst>
                <a:ext uri="{FF2B5EF4-FFF2-40B4-BE49-F238E27FC236}">
                  <a16:creationId xmlns:a16="http://schemas.microsoft.com/office/drawing/2014/main" id="{B1FFE389-CE87-07D9-31DC-AEB70C036919}"/>
                </a:ext>
              </a:extLst>
            </p:cNvPr>
            <p:cNvCxnSpPr>
              <a:cxnSpLocks/>
              <a:stCxn id="5" idx="3"/>
              <a:endCxn id="8" idx="1"/>
            </p:cNvCxnSpPr>
            <p:nvPr/>
          </p:nvCxnSpPr>
          <p:spPr>
            <a:xfrm>
              <a:off x="3886200" y="5300420"/>
              <a:ext cx="1703639" cy="399945"/>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descr="Rectangle surrounding text field box for Grants Gateway platform. Field is requesting user to confirm a new password.">
              <a:extLst>
                <a:ext uri="{FF2B5EF4-FFF2-40B4-BE49-F238E27FC236}">
                  <a16:creationId xmlns:a16="http://schemas.microsoft.com/office/drawing/2014/main" id="{2CE99F99-E40B-EC78-1D2A-E692C58D83A9}"/>
                </a:ext>
              </a:extLst>
            </p:cNvPr>
            <p:cNvSpPr/>
            <p:nvPr/>
          </p:nvSpPr>
          <p:spPr>
            <a:xfrm>
              <a:off x="5589839" y="5506095"/>
              <a:ext cx="3064331" cy="388539"/>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grpSp>
        <p:nvGrpSpPr>
          <p:cNvPr id="26" name="Group 25" descr="Step 13: Click &quot;Change Password&quot;.">
            <a:extLst>
              <a:ext uri="{FF2B5EF4-FFF2-40B4-BE49-F238E27FC236}">
                <a16:creationId xmlns:a16="http://schemas.microsoft.com/office/drawing/2014/main" id="{C410E879-CE7C-6983-4224-F03C3463C99A}"/>
              </a:ext>
            </a:extLst>
          </p:cNvPr>
          <p:cNvGrpSpPr/>
          <p:nvPr/>
        </p:nvGrpSpPr>
        <p:grpSpPr>
          <a:xfrm>
            <a:off x="474302" y="5757837"/>
            <a:ext cx="8187199" cy="618949"/>
            <a:chOff x="474302" y="5757837"/>
            <a:chExt cx="8187199" cy="618949"/>
          </a:xfrm>
        </p:grpSpPr>
        <p:sp>
          <p:nvSpPr>
            <p:cNvPr id="6" name="TextBox 5">
              <a:extLst>
                <a:ext uri="{FF2B5EF4-FFF2-40B4-BE49-F238E27FC236}">
                  <a16:creationId xmlns:a16="http://schemas.microsoft.com/office/drawing/2014/main" id="{48062DC8-B662-EBD4-3982-8B34BA31999B}"/>
                </a:ext>
              </a:extLst>
            </p:cNvPr>
            <p:cNvSpPr txBox="1"/>
            <p:nvPr/>
          </p:nvSpPr>
          <p:spPr>
            <a:xfrm>
              <a:off x="474302" y="5757837"/>
              <a:ext cx="3411898" cy="58477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13</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“Change </a:t>
              </a:r>
              <a:r>
                <a:rPr lang="en-AU" sz="1600" dirty="0">
                  <a:solidFill>
                    <a:prstClr val="black"/>
                  </a:solidFill>
                </a:rPr>
                <a:t>Pa</a:t>
              </a:r>
              <a:r>
                <a:rPr kumimoji="0" lang="en-AU" sz="1600" b="0" i="0" u="none" strike="noStrike" kern="1200" cap="none" spc="0" normalizeH="0" baseline="0" noProof="0" dirty="0">
                  <a:ln>
                    <a:noFill/>
                  </a:ln>
                  <a:solidFill>
                    <a:prstClr val="black"/>
                  </a:solidFill>
                  <a:effectLst/>
                  <a:uLnTx/>
                  <a:uFillTx/>
                  <a:ea typeface="+mn-ea"/>
                  <a:cs typeface="+mn-cs"/>
                </a:rPr>
                <a:t>ssword”.</a:t>
              </a:r>
            </a:p>
          </p:txBody>
        </p:sp>
        <p:cxnSp>
          <p:nvCxnSpPr>
            <p:cNvPr id="12" name="Connector: Elbow 11" descr="Arrow pointing to a button to change password on Grants Gateway.">
              <a:extLst>
                <a:ext uri="{FF2B5EF4-FFF2-40B4-BE49-F238E27FC236}">
                  <a16:creationId xmlns:a16="http://schemas.microsoft.com/office/drawing/2014/main" id="{163E353E-7C82-9A47-91B4-7018B10EC420}"/>
                </a:ext>
              </a:extLst>
            </p:cNvPr>
            <p:cNvCxnSpPr>
              <a:cxnSpLocks/>
              <a:stCxn id="6" idx="3"/>
            </p:cNvCxnSpPr>
            <p:nvPr/>
          </p:nvCxnSpPr>
          <p:spPr>
            <a:xfrm>
              <a:off x="3886200" y="6050225"/>
              <a:ext cx="1652322" cy="125835"/>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descr="Rectangle surrounding the 'Change password' button.">
              <a:extLst>
                <a:ext uri="{FF2B5EF4-FFF2-40B4-BE49-F238E27FC236}">
                  <a16:creationId xmlns:a16="http://schemas.microsoft.com/office/drawing/2014/main" id="{6EC48C33-1421-D50C-BCBE-9736E89B9205}"/>
                </a:ext>
              </a:extLst>
            </p:cNvPr>
            <p:cNvSpPr/>
            <p:nvPr/>
          </p:nvSpPr>
          <p:spPr>
            <a:xfrm>
              <a:off x="5597170" y="5988247"/>
              <a:ext cx="3064331" cy="388539"/>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sp>
        <p:nvSpPr>
          <p:cNvPr id="13" name="TextBox 12">
            <a:extLst>
              <a:ext uri="{FF2B5EF4-FFF2-40B4-BE49-F238E27FC236}">
                <a16:creationId xmlns:a16="http://schemas.microsoft.com/office/drawing/2014/main" id="{D70DB959-C32D-E929-37E5-6AEE65F430F9}"/>
              </a:ext>
            </a:extLst>
          </p:cNvPr>
          <p:cNvSpPr txBox="1"/>
          <p:nvPr/>
        </p:nvSpPr>
        <p:spPr>
          <a:xfrm>
            <a:off x="9359669" y="5927113"/>
            <a:ext cx="2506403" cy="83099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14</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You now have access to the Grants Gateway.</a:t>
            </a:r>
          </a:p>
        </p:txBody>
      </p:sp>
    </p:spTree>
    <p:extLst>
      <p:ext uri="{BB962C8B-B14F-4D97-AF65-F5344CB8AC3E}">
        <p14:creationId xmlns:p14="http://schemas.microsoft.com/office/powerpoint/2010/main" val="322300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3108-E0C5-46FD-8997-F66BF1528B49}"/>
              </a:ext>
            </a:extLst>
          </p:cNvPr>
          <p:cNvSpPr>
            <a:spLocks noGrp="1"/>
          </p:cNvSpPr>
          <p:nvPr>
            <p:ph type="title"/>
          </p:nvPr>
        </p:nvSpPr>
        <p:spPr/>
        <p:txBody>
          <a:bodyPr/>
          <a:lstStyle/>
          <a:p>
            <a:r>
              <a:rPr lang="en-AU" dirty="0"/>
              <a:t>How to log in</a:t>
            </a:r>
          </a:p>
        </p:txBody>
      </p:sp>
      <p:sp>
        <p:nvSpPr>
          <p:cNvPr id="4" name="TextBox 3">
            <a:extLst>
              <a:ext uri="{FF2B5EF4-FFF2-40B4-BE49-F238E27FC236}">
                <a16:creationId xmlns:a16="http://schemas.microsoft.com/office/drawing/2014/main" id="{EE9BC18E-79F1-113F-86DF-19BF95031641}"/>
              </a:ext>
            </a:extLst>
          </p:cNvPr>
          <p:cNvSpPr txBox="1"/>
          <p:nvPr/>
        </p:nvSpPr>
        <p:spPr>
          <a:xfrm>
            <a:off x="1059902" y="2866240"/>
            <a:ext cx="2863101" cy="1077218"/>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Type your username (email address) and password here and click “Log in”</a:t>
            </a:r>
          </a:p>
        </p:txBody>
      </p:sp>
      <p:cxnSp>
        <p:nvCxnSpPr>
          <p:cNvPr id="17" name="Connector: Elbow 16" descr="Elbow arrow pointing in the right direction to a screenshot of Grants Gateway login page.">
            <a:extLst>
              <a:ext uri="{FF2B5EF4-FFF2-40B4-BE49-F238E27FC236}">
                <a16:creationId xmlns:a16="http://schemas.microsoft.com/office/drawing/2014/main" id="{AB4C9DFF-2CE8-A9C7-5FEF-E1231AADA827}"/>
              </a:ext>
            </a:extLst>
          </p:cNvPr>
          <p:cNvCxnSpPr>
            <a:cxnSpLocks/>
          </p:cNvCxnSpPr>
          <p:nvPr/>
        </p:nvCxnSpPr>
        <p:spPr>
          <a:xfrm rot="16200000" flipH="1">
            <a:off x="3156553" y="3278359"/>
            <a:ext cx="1316512" cy="2646712"/>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Login screen screenshot for Victoria State Government's Grants Gateway portal, designed for managing grants related to Department of families, fairness, and housing. Features username and password input fields, a teal &quot;Log in&quot; button, and links for password recovery and new user registration on a light blue background.">
            <a:extLst>
              <a:ext uri="{FF2B5EF4-FFF2-40B4-BE49-F238E27FC236}">
                <a16:creationId xmlns:a16="http://schemas.microsoft.com/office/drawing/2014/main" id="{FC1E24FA-F6D7-0723-D6C3-6F2CBC15EAF3}"/>
              </a:ext>
            </a:extLst>
          </p:cNvPr>
          <p:cNvPicPr>
            <a:picLocks noChangeAspect="1"/>
          </p:cNvPicPr>
          <p:nvPr/>
        </p:nvPicPr>
        <p:blipFill>
          <a:blip r:embed="rId2"/>
          <a:stretch>
            <a:fillRect/>
          </a:stretch>
        </p:blipFill>
        <p:spPr>
          <a:xfrm>
            <a:off x="5268076" y="1492708"/>
            <a:ext cx="4795854" cy="5016267"/>
          </a:xfrm>
          <a:prstGeom prst="rect">
            <a:avLst/>
          </a:prstGeom>
          <a:ln>
            <a:noFill/>
          </a:ln>
          <a:effectLst>
            <a:outerShdw blurRad="292100" dist="139700" dir="2700000" algn="tl" rotWithShape="0">
              <a:srgbClr val="333333">
                <a:alpha val="65000"/>
              </a:srgbClr>
            </a:outerShdw>
          </a:effectLst>
        </p:spPr>
      </p:pic>
      <p:sp>
        <p:nvSpPr>
          <p:cNvPr id="5" name="Rectangle 4" descr="Rectangle surrounding the 'log in' button on the Grants Gateway login page. ">
            <a:extLst>
              <a:ext uri="{FF2B5EF4-FFF2-40B4-BE49-F238E27FC236}">
                <a16:creationId xmlns:a16="http://schemas.microsoft.com/office/drawing/2014/main" id="{B85BA98D-4502-BBE0-652F-303267DFE068}"/>
              </a:ext>
            </a:extLst>
          </p:cNvPr>
          <p:cNvSpPr/>
          <p:nvPr/>
        </p:nvSpPr>
        <p:spPr>
          <a:xfrm>
            <a:off x="5528280" y="4944534"/>
            <a:ext cx="4275445" cy="630874"/>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226012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3108-E0C5-46FD-8997-F66BF1528B49}"/>
              </a:ext>
            </a:extLst>
          </p:cNvPr>
          <p:cNvSpPr>
            <a:spLocks noGrp="1"/>
          </p:cNvSpPr>
          <p:nvPr>
            <p:ph type="title"/>
          </p:nvPr>
        </p:nvSpPr>
        <p:spPr/>
        <p:txBody>
          <a:bodyPr/>
          <a:lstStyle/>
          <a:p>
            <a:r>
              <a:rPr lang="en-AU" dirty="0"/>
              <a:t>How to create a new application</a:t>
            </a:r>
          </a:p>
        </p:txBody>
      </p:sp>
      <p:grpSp>
        <p:nvGrpSpPr>
          <p:cNvPr id="3" name="Group 2" descr="Screenshot of Grants Gateway portal menu items. Items include My draft applications; My submitted applications; My enquiries; Help guides and documents and; Available Grants. Step 1: Click &quot;Available grants&quot; to start an application. Step 2: On the next page, click &quot;Apply&quot; next to &quot;Spirit of Anzac Prize&quot;. ">
            <a:extLst>
              <a:ext uri="{FF2B5EF4-FFF2-40B4-BE49-F238E27FC236}">
                <a16:creationId xmlns:a16="http://schemas.microsoft.com/office/drawing/2014/main" id="{B6269A6C-AFF4-6F8C-2F92-785C81EF0900}"/>
              </a:ext>
            </a:extLst>
          </p:cNvPr>
          <p:cNvGrpSpPr/>
          <p:nvPr/>
        </p:nvGrpSpPr>
        <p:grpSpPr>
          <a:xfrm>
            <a:off x="233812" y="1469028"/>
            <a:ext cx="11471940" cy="5089237"/>
            <a:chOff x="233812" y="1469028"/>
            <a:chExt cx="11471940" cy="5089237"/>
          </a:xfrm>
        </p:grpSpPr>
        <p:grpSp>
          <p:nvGrpSpPr>
            <p:cNvPr id="25" name="Group 24" descr="Rectangle surrounding text that reads:&#10;My Draft Applications&#10;Click here to access and submit your saved draft application(s). &#10;">
              <a:extLst>
                <a:ext uri="{FF2B5EF4-FFF2-40B4-BE49-F238E27FC236}">
                  <a16:creationId xmlns:a16="http://schemas.microsoft.com/office/drawing/2014/main" id="{C616C1E1-9444-3C80-CD8F-90DE77E9CCE8}"/>
                </a:ext>
              </a:extLst>
            </p:cNvPr>
            <p:cNvGrpSpPr/>
            <p:nvPr/>
          </p:nvGrpSpPr>
          <p:grpSpPr>
            <a:xfrm>
              <a:off x="2110599" y="1469028"/>
              <a:ext cx="3948245" cy="1642457"/>
              <a:chOff x="1485899" y="1445338"/>
              <a:chExt cx="3948245" cy="1642457"/>
            </a:xfrm>
          </p:grpSpPr>
          <p:cxnSp>
            <p:nvCxnSpPr>
              <p:cNvPr id="15" name="Connector: Elbow 14">
                <a:extLst>
                  <a:ext uri="{FF2B5EF4-FFF2-40B4-BE49-F238E27FC236}">
                    <a16:creationId xmlns:a16="http://schemas.microsoft.com/office/drawing/2014/main" id="{3B9DBD8A-C2CD-9BAC-134C-EDB9056BA6A7}"/>
                  </a:ext>
                </a:extLst>
              </p:cNvPr>
              <p:cNvCxnSpPr>
                <a:cxnSpLocks/>
              </p:cNvCxnSpPr>
              <p:nvPr/>
            </p:nvCxnSpPr>
            <p:spPr>
              <a:xfrm rot="5400000">
                <a:off x="4204266" y="2481361"/>
                <a:ext cx="1212866" cy="2"/>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A6E82A-3CF7-B3AC-B864-F8E0152994A8}"/>
                  </a:ext>
                </a:extLst>
              </p:cNvPr>
              <p:cNvSpPr txBox="1"/>
              <p:nvPr/>
            </p:nvSpPr>
            <p:spPr>
              <a:xfrm>
                <a:off x="1485899" y="1445338"/>
                <a:ext cx="3948245" cy="738664"/>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My Draft </a:t>
                </a:r>
                <a:r>
                  <a:rPr lang="en-AU" sz="1400" b="1" dirty="0">
                    <a:solidFill>
                      <a:prstClr val="black"/>
                    </a:solidFill>
                    <a:cs typeface="Arial" panose="020B0604020202020204" pitchFamily="34" charset="0"/>
                  </a:rPr>
                  <a:t>Ap</a:t>
                </a: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plications</a:t>
                </a:r>
              </a:p>
              <a:p>
                <a:pPr marL="0" marR="0" lvl="0" indent="0" algn="l" defTabSz="609585" rtl="0" eaLnBrk="0" fontAlgn="base" latinLnBrk="0" hangingPunct="0">
                  <a:spcBef>
                    <a:spcPct val="0"/>
                  </a:spcBef>
                  <a:spcAft>
                    <a:spcPct val="0"/>
                  </a:spcAft>
                  <a:buClrTx/>
                  <a:buSzTx/>
                  <a:buFontTx/>
                  <a:buNone/>
                  <a:tabLst/>
                  <a:defRPr/>
                </a:pPr>
                <a:r>
                  <a:rPr kumimoji="0" lang="en-AU" sz="1400" i="0" strike="noStrike" kern="1200" cap="none" spc="0" normalizeH="0" baseline="0" noProof="0" dirty="0">
                    <a:ln>
                      <a:noFill/>
                    </a:ln>
                    <a:solidFill>
                      <a:prstClr val="black"/>
                    </a:solidFill>
                    <a:effectLst/>
                    <a:uLnTx/>
                    <a:uFillTx/>
                    <a:ea typeface="+mn-ea"/>
                    <a:cs typeface="Arial" panose="020B0604020202020204" pitchFamily="34" charset="0"/>
                  </a:rPr>
                  <a:t>Click here to access and submit your saved draft application(s). </a:t>
                </a:r>
                <a:endParaRPr kumimoji="0" lang="en-AU" sz="14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sp>
          <p:nvSpPr>
            <p:cNvPr id="8" name="TextBox 7">
              <a:extLst>
                <a:ext uri="{FF2B5EF4-FFF2-40B4-BE49-F238E27FC236}">
                  <a16:creationId xmlns:a16="http://schemas.microsoft.com/office/drawing/2014/main" id="{663F1C12-8CA7-5342-AE6D-E734265BC85F}"/>
                </a:ext>
              </a:extLst>
            </p:cNvPr>
            <p:cNvSpPr txBox="1"/>
            <p:nvPr/>
          </p:nvSpPr>
          <p:spPr>
            <a:xfrm>
              <a:off x="7611782" y="1860764"/>
              <a:ext cx="2741893" cy="738664"/>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My Submitted Applications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dirty="0">
                  <a:ln>
                    <a:noFill/>
                  </a:ln>
                  <a:solidFill>
                    <a:prstClr val="black"/>
                  </a:solidFill>
                  <a:effectLst/>
                  <a:uLnTx/>
                  <a:uFillTx/>
                  <a:ea typeface="+mn-ea"/>
                  <a:cs typeface="Arial" panose="020B0604020202020204" pitchFamily="34" charset="0"/>
                </a:rPr>
                <a:t>View your submitted application here, including attachments. </a:t>
              </a:r>
            </a:p>
          </p:txBody>
        </p:sp>
        <p:cxnSp>
          <p:nvCxnSpPr>
            <p:cNvPr id="14" name="Connector: Elbow 13" descr="Arrow pointing downwards to a menu item on Grants Gateway reading 'My Submitted Applications'">
              <a:extLst>
                <a:ext uri="{FF2B5EF4-FFF2-40B4-BE49-F238E27FC236}">
                  <a16:creationId xmlns:a16="http://schemas.microsoft.com/office/drawing/2014/main" id="{1155BF2F-6B4B-9E2A-F477-88FC21263216}"/>
                </a:ext>
              </a:extLst>
            </p:cNvPr>
            <p:cNvCxnSpPr>
              <a:cxnSpLocks/>
            </p:cNvCxnSpPr>
            <p:nvPr/>
          </p:nvCxnSpPr>
          <p:spPr>
            <a:xfrm rot="10800000" flipV="1">
              <a:off x="7335296" y="2220570"/>
              <a:ext cx="276486" cy="885669"/>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descr="Rectangle around text that reads:&#10;Available Grants&#10;Click here start a new application&#10;Step 1&#10;Click here to see a list of prgrams currently open&#10;Step 2&#10;On the next page, click “Apply” next to the “Premier’s Spirit of Anzac Prize”&#10;">
              <a:extLst>
                <a:ext uri="{FF2B5EF4-FFF2-40B4-BE49-F238E27FC236}">
                  <a16:creationId xmlns:a16="http://schemas.microsoft.com/office/drawing/2014/main" id="{134D682C-9C1B-36B8-D4C3-BC4B744978F3}"/>
                </a:ext>
              </a:extLst>
            </p:cNvPr>
            <p:cNvGrpSpPr/>
            <p:nvPr/>
          </p:nvGrpSpPr>
          <p:grpSpPr>
            <a:xfrm>
              <a:off x="233812" y="2803391"/>
              <a:ext cx="2246601" cy="3754874"/>
              <a:chOff x="233812" y="2978651"/>
              <a:chExt cx="2246601" cy="3754874"/>
            </a:xfrm>
          </p:grpSpPr>
          <p:cxnSp>
            <p:nvCxnSpPr>
              <p:cNvPr id="6" name="Connector: Elbow 5">
                <a:extLst>
                  <a:ext uri="{FF2B5EF4-FFF2-40B4-BE49-F238E27FC236}">
                    <a16:creationId xmlns:a16="http://schemas.microsoft.com/office/drawing/2014/main" id="{3BCD982E-9F6E-AEDF-1849-F27FD248DE3B}"/>
                  </a:ext>
                </a:extLst>
              </p:cNvPr>
              <p:cNvCxnSpPr>
                <a:cxnSpLocks/>
              </p:cNvCxnSpPr>
              <p:nvPr/>
            </p:nvCxnSpPr>
            <p:spPr>
              <a:xfrm>
                <a:off x="667578" y="3613889"/>
                <a:ext cx="1812835" cy="12700"/>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descr="Rectangle around text that reads:&#10;Available Grants&#10;Click here start a new application&#10;Step 1&#10;Click here to see a list of programs currently open&#10;Step 2&#10;On the next page, click “Apply” next to the “Premier’s Spirit of Anzac Prize”&#10;">
                <a:extLst>
                  <a:ext uri="{FF2B5EF4-FFF2-40B4-BE49-F238E27FC236}">
                    <a16:creationId xmlns:a16="http://schemas.microsoft.com/office/drawing/2014/main" id="{8E0B18CB-3885-3377-08F5-0C13E630646D}"/>
                  </a:ext>
                </a:extLst>
              </p:cNvPr>
              <p:cNvSpPr txBox="1"/>
              <p:nvPr/>
            </p:nvSpPr>
            <p:spPr>
              <a:xfrm>
                <a:off x="233812" y="2978651"/>
                <a:ext cx="1932114" cy="3754874"/>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Available Grants</a:t>
                </a:r>
                <a:endParaRPr lang="en-AU" sz="1400" b="1" dirty="0">
                  <a:solidFill>
                    <a:prstClr val="black"/>
                  </a:solidFill>
                  <a:cs typeface="Arial" panose="020B0604020202020204" pitchFamily="34" charset="0"/>
                </a:endParaRP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609585" rtl="0" eaLnBrk="0" fontAlgn="base" latinLnBrk="0" hangingPunct="0">
                  <a:lnSpc>
                    <a:spcPct val="100000"/>
                  </a:lnSpc>
                  <a:spcBef>
                    <a:spcPct val="0"/>
                  </a:spcBef>
                  <a:spcAft>
                    <a:spcPct val="0"/>
                  </a:spcAft>
                  <a:buClrTx/>
                  <a:buSzTx/>
                  <a:buFontTx/>
                  <a:buNone/>
                  <a:tabLst/>
                  <a:defRPr/>
                </a:pPr>
                <a:r>
                  <a:rPr lang="en-AU" sz="1400" b="1" dirty="0">
                    <a:solidFill>
                      <a:srgbClr val="7030A0"/>
                    </a:solidFill>
                    <a:cs typeface="Arial" panose="020B0604020202020204" pitchFamily="34" charset="0"/>
                  </a:rPr>
                  <a:t>Click here </a:t>
                </a:r>
                <a:r>
                  <a:rPr kumimoji="0" lang="en-AU" sz="1400" b="1" i="0" strike="noStrike" kern="1200" cap="none" spc="0" normalizeH="0" baseline="0" noProof="0" dirty="0">
                    <a:ln>
                      <a:noFill/>
                    </a:ln>
                    <a:solidFill>
                      <a:srgbClr val="7030A0"/>
                    </a:solidFill>
                    <a:effectLst/>
                    <a:uLnTx/>
                    <a:uFillTx/>
                    <a:ea typeface="+mn-ea"/>
                    <a:cs typeface="Arial" panose="020B0604020202020204" pitchFamily="34" charset="0"/>
                  </a:rPr>
                  <a:t>start a new application</a:t>
                </a:r>
              </a:p>
              <a:p>
                <a:pPr marL="0" marR="0" lvl="0" indent="0" algn="l" defTabSz="609585" rtl="0" eaLnBrk="0" fontAlgn="base" latinLnBrk="0" hangingPunct="0">
                  <a:lnSpc>
                    <a:spcPct val="100000"/>
                  </a:lnSpc>
                  <a:spcBef>
                    <a:spcPct val="0"/>
                  </a:spcBef>
                  <a:spcAft>
                    <a:spcPct val="0"/>
                  </a:spcAft>
                  <a:buClrTx/>
                  <a:buSzTx/>
                  <a:buFontTx/>
                  <a:buNone/>
                  <a:tabLst/>
                  <a:defRPr/>
                </a:pPr>
                <a:endParaRPr lang="en-AU" sz="1400" b="1" dirty="0">
                  <a:solidFill>
                    <a:prstClr val="black"/>
                  </a:solidFill>
                  <a:cs typeface="Arial" panose="020B0604020202020204" pitchFamily="34" charset="0"/>
                </a:endParaRPr>
              </a:p>
              <a:p>
                <a:pPr defTabSz="609585" eaLnBrk="0" fontAlgn="base" hangingPunct="0">
                  <a:spcBef>
                    <a:spcPct val="0"/>
                  </a:spcBef>
                  <a:spcAft>
                    <a:spcPct val="0"/>
                  </a:spcAft>
                  <a:defRPr/>
                </a:pPr>
                <a:r>
                  <a:rPr lang="en-AU" sz="1400" b="1" dirty="0">
                    <a:solidFill>
                      <a:schemeClr val="tx1"/>
                    </a:solidFill>
                    <a:cs typeface="Arial" panose="020B0604020202020204" pitchFamily="34" charset="0"/>
                  </a:rPr>
                  <a:t>Step 1</a:t>
                </a:r>
              </a:p>
              <a:p>
                <a:pPr defTabSz="609585" eaLnBrk="0" fontAlgn="base" hangingPunct="0">
                  <a:spcBef>
                    <a:spcPct val="0"/>
                  </a:spcBef>
                  <a:spcAft>
                    <a:spcPct val="0"/>
                  </a:spcAft>
                  <a:defRPr/>
                </a:pPr>
                <a:r>
                  <a:rPr lang="en-AU" sz="1400" dirty="0">
                    <a:solidFill>
                      <a:schemeClr val="tx1"/>
                    </a:solidFill>
                    <a:cs typeface="Arial" panose="020B0604020202020204" pitchFamily="34" charset="0"/>
                  </a:rPr>
                  <a:t>Click here to see a list of programs currently open</a:t>
                </a:r>
                <a:endParaRPr kumimoji="0" lang="en-AU" sz="1400" b="1" i="0" u="none" strike="noStrike" kern="1200" cap="none" spc="0" normalizeH="0" baseline="0" noProof="0" dirty="0">
                  <a:ln>
                    <a:noFill/>
                  </a:ln>
                  <a:solidFill>
                    <a:schemeClr val="tx1"/>
                  </a:solidFill>
                  <a:effectLst/>
                  <a:uLnTx/>
                  <a:uFillTx/>
                  <a:ea typeface="+mn-ea"/>
                  <a:cs typeface="Arial" panose="020B0604020202020204" pitchFamily="34" charset="0"/>
                </a:endParaRPr>
              </a:p>
              <a:p>
                <a:pPr marR="0" lvl="0" algn="l" defTabSz="609585" rtl="0" eaLnBrk="0" fontAlgn="base" latinLnBrk="0" hangingPunct="0">
                  <a:lnSpc>
                    <a:spcPct val="100000"/>
                  </a:lnSpc>
                  <a:spcBef>
                    <a:spcPct val="0"/>
                  </a:spcBef>
                  <a:spcAft>
                    <a:spcPct val="0"/>
                  </a:spcAft>
                  <a:buClrTx/>
                  <a:buSzTx/>
                  <a:tabLst/>
                  <a:defRPr/>
                </a:pPr>
                <a:endParaRPr lang="en-AU" sz="1400" dirty="0">
                  <a:solidFill>
                    <a:prstClr val="black"/>
                  </a:solidFill>
                  <a:cs typeface="Arial" panose="020B0604020202020204" pitchFamily="34" charset="0"/>
                </a:endParaRPr>
              </a:p>
              <a:p>
                <a:pPr marR="0" lvl="0" algn="l" defTabSz="609585" rtl="0" eaLnBrk="0" fontAlgn="base" latinLnBrk="0" hangingPunct="0">
                  <a:lnSpc>
                    <a:spcPct val="100000"/>
                  </a:lnSpc>
                  <a:spcBef>
                    <a:spcPct val="0"/>
                  </a:spcBef>
                  <a:spcAft>
                    <a:spcPct val="0"/>
                  </a:spcAft>
                  <a:buClrTx/>
                  <a:buSzTx/>
                  <a:tabLst/>
                  <a:defRPr/>
                </a:pPr>
                <a:r>
                  <a:rPr lang="en-AU" sz="1400" b="1" dirty="0">
                    <a:solidFill>
                      <a:prstClr val="black"/>
                    </a:solidFill>
                    <a:cs typeface="Arial" panose="020B0604020202020204" pitchFamily="34" charset="0"/>
                  </a:rPr>
                  <a:t>Step 2</a:t>
                </a:r>
              </a:p>
              <a:p>
                <a:pPr marR="0" lvl="0" algn="l" defTabSz="609585" rtl="0" eaLnBrk="0" fontAlgn="base" latinLnBrk="0" hangingPunct="0">
                  <a:lnSpc>
                    <a:spcPct val="100000"/>
                  </a:lnSpc>
                  <a:spcBef>
                    <a:spcPct val="0"/>
                  </a:spcBef>
                  <a:spcAft>
                    <a:spcPct val="0"/>
                  </a:spcAft>
                  <a:buClrTx/>
                  <a:buSzTx/>
                  <a:tabLst/>
                  <a:defRPr/>
                </a:pPr>
                <a:r>
                  <a:rPr lang="en-AU" sz="1400" dirty="0">
                    <a:solidFill>
                      <a:prstClr val="black"/>
                    </a:solidFill>
                    <a:cs typeface="Arial" panose="020B0604020202020204" pitchFamily="34" charset="0"/>
                  </a:rPr>
                  <a:t>On the next page, click “Apply” next to the “Premier’s Spirit of Anzac Prize</a:t>
                </a:r>
                <a:r>
                  <a:rPr lang="en-AU" sz="1400" b="1" dirty="0">
                    <a:solidFill>
                      <a:prstClr val="black"/>
                    </a:solidFill>
                    <a:cs typeface="Arial" panose="020B0604020202020204" pitchFamily="34" charset="0"/>
                  </a:rPr>
                  <a:t>”</a:t>
                </a:r>
              </a:p>
              <a:p>
                <a:pPr marR="0" lvl="0" algn="l" defTabSz="609585" rtl="0" eaLnBrk="0" fontAlgn="base" latinLnBrk="0" hangingPunct="0">
                  <a:lnSpc>
                    <a:spcPct val="100000"/>
                  </a:lnSpc>
                  <a:spcBef>
                    <a:spcPct val="0"/>
                  </a:spcBef>
                  <a:spcAft>
                    <a:spcPct val="0"/>
                  </a:spcAft>
                  <a:buClrTx/>
                  <a:buSzTx/>
                  <a:tabLst/>
                  <a:defRPr/>
                </a:pPr>
                <a:endPar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609585" rtl="0" eaLnBrk="0" fontAlgn="base" latinLnBrk="0" hangingPunct="0">
                  <a:lnSpc>
                    <a:spcPct val="100000"/>
                  </a:lnSpc>
                  <a:spcBef>
                    <a:spcPct val="0"/>
                  </a:spcBef>
                  <a:spcAft>
                    <a:spcPct val="0"/>
                  </a:spcAft>
                  <a:buClrTx/>
                  <a:buSzTx/>
                  <a:buFontTx/>
                  <a:buNone/>
                  <a:tabLst/>
                  <a:defRPr/>
                </a:pPr>
                <a:endParaRPr lang="en-AU" sz="1400" dirty="0">
                  <a:solidFill>
                    <a:prstClr val="black"/>
                  </a:solidFill>
                  <a:cs typeface="Arial" panose="020B0604020202020204" pitchFamily="34" charset="0"/>
                </a:endParaRPr>
              </a:p>
            </p:txBody>
          </p:sp>
          <p:pic>
            <p:nvPicPr>
              <p:cNvPr id="19" name="Picture 18">
                <a:extLst>
                  <a:ext uri="{FF2B5EF4-FFF2-40B4-BE49-F238E27FC236}">
                    <a16:creationId xmlns:a16="http://schemas.microsoft.com/office/drawing/2014/main" id="{DD03FE1C-E2ED-6C3B-9BBF-DA403FBCA0A3}"/>
                  </a:ext>
                </a:extLst>
              </p:cNvPr>
              <p:cNvPicPr>
                <a:picLocks noChangeAspect="1"/>
              </p:cNvPicPr>
              <p:nvPr/>
            </p:nvPicPr>
            <p:blipFill>
              <a:blip r:embed="rId2"/>
              <a:srcRect l="3311" t="10170" r="3447" b="10582"/>
              <a:stretch>
                <a:fillRect/>
              </a:stretch>
            </p:blipFill>
            <p:spPr>
              <a:xfrm>
                <a:off x="640276" y="6301617"/>
                <a:ext cx="1119187" cy="415216"/>
              </a:xfrm>
              <a:prstGeom prst="rect">
                <a:avLst/>
              </a:prstGeom>
            </p:spPr>
          </p:pic>
        </p:grpSp>
        <p:pic>
          <p:nvPicPr>
            <p:cNvPr id="20" name="Picture 19" descr="A screenshot of Grants Gateway dashboard displaying eight labeled sections. Sections include Available Grants, My Draft Applications, My Submitted Applications, My Open Grants, My Closed Grants, My Draft Reports, Help Guides and Documents, and My Enquiries.">
              <a:extLst>
                <a:ext uri="{FF2B5EF4-FFF2-40B4-BE49-F238E27FC236}">
                  <a16:creationId xmlns:a16="http://schemas.microsoft.com/office/drawing/2014/main" id="{48C78C4C-BDD5-3F39-B402-3D3042AE4971}"/>
                </a:ext>
              </a:extLst>
            </p:cNvPr>
            <p:cNvPicPr>
              <a:picLocks noChangeAspect="1"/>
            </p:cNvPicPr>
            <p:nvPr/>
          </p:nvPicPr>
          <p:blipFill>
            <a:blip r:embed="rId3"/>
            <a:stretch>
              <a:fillRect/>
            </a:stretch>
          </p:blipFill>
          <p:spPr>
            <a:xfrm>
              <a:off x="2530372" y="3187050"/>
              <a:ext cx="8069503" cy="2309322"/>
            </a:xfrm>
            <a:prstGeom prst="rect">
              <a:avLst/>
            </a:prstGeom>
          </p:spPr>
        </p:pic>
        <p:cxnSp>
          <p:nvCxnSpPr>
            <p:cNvPr id="22" name="Connector: Elbow 21" descr="Arrow pointing downwards to menu item on Grants Gateway that reads 'My Enquiries'.">
              <a:extLst>
                <a:ext uri="{FF2B5EF4-FFF2-40B4-BE49-F238E27FC236}">
                  <a16:creationId xmlns:a16="http://schemas.microsoft.com/office/drawing/2014/main" id="{4B6C70E7-ECE7-FA81-D84D-97EC94C73A7C}"/>
                </a:ext>
              </a:extLst>
            </p:cNvPr>
            <p:cNvCxnSpPr>
              <a:cxnSpLocks/>
            </p:cNvCxnSpPr>
            <p:nvPr/>
          </p:nvCxnSpPr>
          <p:spPr>
            <a:xfrm rot="16200000" flipV="1">
              <a:off x="9450100" y="5408664"/>
              <a:ext cx="348160" cy="1"/>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1DFACA-4DAB-87E1-577C-816A4D2AB523}"/>
                </a:ext>
              </a:extLst>
            </p:cNvPr>
            <p:cNvSpPr txBox="1"/>
            <p:nvPr/>
          </p:nvSpPr>
          <p:spPr>
            <a:xfrm>
              <a:off x="8276368" y="5604158"/>
              <a:ext cx="3429384" cy="954107"/>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My Enquires</a:t>
              </a:r>
              <a:b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br>
              <a:r>
                <a:rPr lang="en-AU" sz="1400" dirty="0">
                  <a:solidFill>
                    <a:prstClr val="black"/>
                  </a:solidFill>
                  <a:cs typeface="Arial" panose="020B0604020202020204" pitchFamily="34" charset="0"/>
                </a:rPr>
                <a:t>Y</a:t>
              </a:r>
              <a:r>
                <a:rPr kumimoji="0" lang="en-AU" sz="1400" b="0" i="0" u="none" strike="noStrike" kern="1200" cap="none" spc="0" normalizeH="0" baseline="0" noProof="0" dirty="0">
                  <a:ln>
                    <a:noFill/>
                  </a:ln>
                  <a:solidFill>
                    <a:prstClr val="black"/>
                  </a:solidFill>
                  <a:effectLst/>
                  <a:uLnTx/>
                  <a:uFillTx/>
                  <a:ea typeface="+mn-ea"/>
                  <a:cs typeface="Arial" panose="020B0604020202020204" pitchFamily="34" charset="0"/>
                </a:rPr>
                <a:t>ou can contact us and view your enquiry and our response here</a:t>
              </a:r>
              <a:r>
                <a:rPr lang="en-AU" sz="1400" dirty="0">
                  <a:solidFill>
                    <a:prstClr val="black"/>
                  </a:solidFill>
                  <a:cs typeface="Arial" panose="020B0604020202020204" pitchFamily="34" charset="0"/>
                </a:rPr>
                <a:t>. You can also email us at soap@dffh.vic.gov.au </a:t>
              </a:r>
              <a:endParaRPr kumimoji="0" lang="en-AU" sz="14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cxnSp>
          <p:nvCxnSpPr>
            <p:cNvPr id="12" name="Connector: Elbow 11" descr="Arrow pointing downwards to menu item on Grants Gateway that reads 'Help Guides and Documents'.">
              <a:extLst>
                <a:ext uri="{FF2B5EF4-FFF2-40B4-BE49-F238E27FC236}">
                  <a16:creationId xmlns:a16="http://schemas.microsoft.com/office/drawing/2014/main" id="{3C653ADC-183F-88FD-F7AF-01CEF822489A}"/>
                </a:ext>
              </a:extLst>
            </p:cNvPr>
            <p:cNvCxnSpPr>
              <a:cxnSpLocks/>
            </p:cNvCxnSpPr>
            <p:nvPr/>
          </p:nvCxnSpPr>
          <p:spPr>
            <a:xfrm rot="16200000" flipV="1">
              <a:off x="6861766" y="5454219"/>
              <a:ext cx="439267" cy="1"/>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E04953-4C5D-A1B3-F1E0-AA4895FB9A94}"/>
                </a:ext>
              </a:extLst>
            </p:cNvPr>
            <p:cNvSpPr txBox="1"/>
            <p:nvPr/>
          </p:nvSpPr>
          <p:spPr>
            <a:xfrm>
              <a:off x="4807717" y="5673853"/>
              <a:ext cx="2713724" cy="738664"/>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Help Guides and Documents</a:t>
              </a:r>
            </a:p>
            <a:p>
              <a:pPr marL="0" marR="0" lvl="0" indent="0" algn="l" defTabSz="609585" rtl="0" eaLnBrk="0" fontAlgn="base" latinLnBrk="0" hangingPunct="0">
                <a:lnSpc>
                  <a:spcPct val="100000"/>
                </a:lnSpc>
                <a:spcBef>
                  <a:spcPct val="0"/>
                </a:spcBef>
                <a:spcAft>
                  <a:spcPct val="0"/>
                </a:spcAft>
                <a:buClrTx/>
                <a:buSzTx/>
                <a:buFontTx/>
                <a:buNone/>
                <a:tabLst/>
                <a:defRPr/>
              </a:pPr>
              <a:r>
                <a:rPr lang="en-AU" sz="1400" dirty="0">
                  <a:solidFill>
                    <a:prstClr val="black"/>
                  </a:solidFill>
                  <a:cs typeface="Arial" panose="020B0604020202020204" pitchFamily="34" charset="0"/>
                </a:rPr>
                <a:t>Resources </a:t>
              </a:r>
              <a:r>
                <a:rPr kumimoji="0" lang="en-AU" sz="1400" b="0" i="0" u="none" strike="noStrike" kern="1200" cap="none" spc="0" normalizeH="0" baseline="0" noProof="0" dirty="0">
                  <a:ln>
                    <a:noFill/>
                  </a:ln>
                  <a:solidFill>
                    <a:prstClr val="black"/>
                  </a:solidFill>
                  <a:effectLst/>
                  <a:uLnTx/>
                  <a:uFillTx/>
                  <a:ea typeface="+mn-ea"/>
                  <a:cs typeface="Arial" panose="020B0604020202020204" pitchFamily="34" charset="0"/>
                </a:rPr>
                <a:t>to help you navigate the Grants </a:t>
              </a:r>
              <a:r>
                <a:rPr lang="en-AU" sz="1400" dirty="0">
                  <a:solidFill>
                    <a:prstClr val="black"/>
                  </a:solidFill>
                  <a:cs typeface="Arial" panose="020B0604020202020204" pitchFamily="34" charset="0"/>
                </a:rPr>
                <a:t>G</a:t>
              </a:r>
              <a:r>
                <a:rPr kumimoji="0" lang="en-AU" sz="1400" b="0" i="0" u="none" strike="noStrike" kern="1200" cap="none" spc="0" normalizeH="0" baseline="0" noProof="0" dirty="0">
                  <a:ln>
                    <a:noFill/>
                  </a:ln>
                  <a:solidFill>
                    <a:prstClr val="black"/>
                  </a:solidFill>
                  <a:effectLst/>
                  <a:uLnTx/>
                  <a:uFillTx/>
                  <a:ea typeface="+mn-ea"/>
                  <a:cs typeface="Arial" panose="020B0604020202020204" pitchFamily="34" charset="0"/>
                </a:rPr>
                <a:t>ateway.</a:t>
              </a:r>
            </a:p>
          </p:txBody>
        </p:sp>
      </p:grpSp>
    </p:spTree>
    <p:extLst>
      <p:ext uri="{BB962C8B-B14F-4D97-AF65-F5344CB8AC3E}">
        <p14:creationId xmlns:p14="http://schemas.microsoft.com/office/powerpoint/2010/main" val="38196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3663A-5040-0BE9-27C2-D59E3D6FE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06647-DB64-4AF9-FAA8-92CBF62CA4D4}"/>
              </a:ext>
            </a:extLst>
          </p:cNvPr>
          <p:cNvSpPr>
            <a:spLocks noGrp="1"/>
          </p:cNvSpPr>
          <p:nvPr>
            <p:ph type="title"/>
          </p:nvPr>
        </p:nvSpPr>
        <p:spPr/>
        <p:txBody>
          <a:bodyPr/>
          <a:lstStyle/>
          <a:p>
            <a:r>
              <a:rPr lang="en-AU" dirty="0"/>
              <a:t>How to create save an application and access drafts</a:t>
            </a:r>
            <a:endParaRPr lang="en-AU" dirty="0">
              <a:ea typeface="ＭＳ Ｐゴシック"/>
            </a:endParaRPr>
          </a:p>
        </p:txBody>
      </p:sp>
      <p:sp>
        <p:nvSpPr>
          <p:cNvPr id="7" name="TextBox 6">
            <a:extLst>
              <a:ext uri="{FF2B5EF4-FFF2-40B4-BE49-F238E27FC236}">
                <a16:creationId xmlns:a16="http://schemas.microsoft.com/office/drawing/2014/main" id="{38F422E0-C203-972F-A854-1CA10FC4AB3C}"/>
              </a:ext>
            </a:extLst>
          </p:cNvPr>
          <p:cNvSpPr txBox="1"/>
          <p:nvPr/>
        </p:nvSpPr>
        <p:spPr>
          <a:xfrm>
            <a:off x="464258" y="1457999"/>
            <a:ext cx="10421455" cy="2031325"/>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spcBef>
                <a:spcPct val="0"/>
              </a:spcBef>
              <a:spcAft>
                <a:spcPct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Saving your a</a:t>
            </a:r>
            <a:r>
              <a:rPr lang="en-AU" sz="1400" b="1" dirty="0">
                <a:solidFill>
                  <a:prstClr val="black"/>
                </a:solidFill>
                <a:cs typeface="Arial" panose="020B0604020202020204" pitchFamily="34" charset="0"/>
              </a:rPr>
              <a:t>p</a:t>
            </a:r>
            <a:r>
              <a:rPr kumimoji="0" lang="en-AU" sz="1400" b="1" i="0" u="none" strike="noStrike" kern="1200" cap="none" spc="0" normalizeH="0" baseline="0" noProof="0" dirty="0">
                <a:ln>
                  <a:noFill/>
                </a:ln>
                <a:solidFill>
                  <a:prstClr val="black"/>
                </a:solidFill>
                <a:effectLst/>
                <a:uLnTx/>
                <a:uFillTx/>
                <a:ea typeface="+mn-ea"/>
                <a:cs typeface="Arial" panose="020B0604020202020204" pitchFamily="34" charset="0"/>
              </a:rPr>
              <a:t>plication</a:t>
            </a:r>
          </a:p>
          <a:p>
            <a:pPr marL="0" marR="0" lvl="0" indent="0" algn="l" defTabSz="609585" rtl="0" eaLnBrk="0" fontAlgn="base" latinLnBrk="0" hangingPunct="0">
              <a:spcBef>
                <a:spcPct val="0"/>
              </a:spcBef>
              <a:spcAft>
                <a:spcPct val="0"/>
              </a:spcAft>
              <a:buClrTx/>
              <a:buSzTx/>
              <a:buFontTx/>
              <a:buNone/>
              <a:tabLst/>
              <a:defRPr/>
            </a:pPr>
            <a:r>
              <a:rPr kumimoji="0" lang="en-AU" sz="1400" i="0" strike="noStrike" kern="1200" cap="none" spc="0" normalizeH="0" baseline="0" noProof="0" dirty="0">
                <a:ln>
                  <a:noFill/>
                </a:ln>
                <a:solidFill>
                  <a:prstClr val="black"/>
                </a:solidFill>
                <a:effectLst/>
                <a:uLnTx/>
                <a:uFillTx/>
                <a:ea typeface="+mn-ea"/>
                <a:cs typeface="Arial" panose="020B0604020202020204" pitchFamily="34" charset="0"/>
              </a:rPr>
              <a:t>You can save you application at any time by clicking the “Save &amp; resume later” button on the top right of any screen.</a:t>
            </a:r>
          </a:p>
          <a:p>
            <a:pPr marL="0" marR="0" lvl="0" indent="0" algn="l" defTabSz="609585" rtl="0" eaLnBrk="0" fontAlgn="base" latinLnBrk="0" hangingPunct="0">
              <a:spcBef>
                <a:spcPct val="0"/>
              </a:spcBef>
              <a:spcAft>
                <a:spcPct val="0"/>
              </a:spcAft>
              <a:buClrTx/>
              <a:buSzTx/>
              <a:buFontTx/>
              <a:buNone/>
              <a:tabLst/>
              <a:defRPr/>
            </a:pPr>
            <a:endParaRPr lang="en-AU" sz="1400" b="0" u="none" dirty="0">
              <a:solidFill>
                <a:prstClr val="black"/>
              </a:solidFill>
              <a:cs typeface="Arial" panose="020B0604020202020204" pitchFamily="34" charset="0"/>
            </a:endParaRPr>
          </a:p>
          <a:p>
            <a:pPr marL="0" marR="0" lvl="0" indent="0" algn="l" defTabSz="609585" rtl="0" eaLnBrk="0" fontAlgn="base" latinLnBrk="0" hangingPunct="0">
              <a:spcBef>
                <a:spcPct val="0"/>
              </a:spcBef>
              <a:spcAft>
                <a:spcPct val="0"/>
              </a:spcAft>
              <a:buClrTx/>
              <a:buSzTx/>
              <a:buFontTx/>
              <a:buNone/>
              <a:tabLst/>
              <a:defRPr/>
            </a:pPr>
            <a:r>
              <a:rPr kumimoji="0" lang="en-AU" sz="1400" i="1" strike="noStrike" kern="1200" cap="none" spc="0" normalizeH="0" baseline="0" noProof="0" dirty="0">
                <a:ln>
                  <a:noFill/>
                </a:ln>
                <a:solidFill>
                  <a:prstClr val="black"/>
                </a:solidFill>
                <a:effectLst/>
                <a:uLnTx/>
                <a:uFillTx/>
                <a:ea typeface="+mn-ea"/>
                <a:cs typeface="Arial" panose="020B0604020202020204" pitchFamily="34" charset="0"/>
              </a:rPr>
              <a:t>It is important to note:</a:t>
            </a:r>
          </a:p>
          <a:p>
            <a:pPr marL="285750" indent="-285750" defTabSz="609585" eaLnBrk="0" fontAlgn="base" hangingPunct="0">
              <a:spcBef>
                <a:spcPct val="0"/>
              </a:spcBef>
              <a:spcAft>
                <a:spcPct val="0"/>
              </a:spcAft>
              <a:buFont typeface="Arial" panose="020B0604020202020204" pitchFamily="34" charset="0"/>
              <a:buChar char="•"/>
              <a:defRPr/>
            </a:pPr>
            <a:r>
              <a:rPr lang="en-AU" sz="1400" dirty="0">
                <a:solidFill>
                  <a:prstClr val="black"/>
                </a:solidFill>
                <a:cs typeface="Arial" panose="020B0604020202020204" pitchFamily="34" charset="0"/>
              </a:rPr>
              <a:t>The system will log you out after </a:t>
            </a:r>
            <a:r>
              <a:rPr lang="en-AU" sz="1400" b="1" dirty="0">
                <a:solidFill>
                  <a:prstClr val="black"/>
                </a:solidFill>
                <a:cs typeface="Arial" panose="020B0604020202020204" pitchFamily="34" charset="0"/>
              </a:rPr>
              <a:t>15 minutes of inactivity. </a:t>
            </a:r>
          </a:p>
          <a:p>
            <a:pPr marL="285750" lvl="0" indent="-285750" defTabSz="609585" eaLnBrk="0" fontAlgn="base" hangingPunct="0">
              <a:spcBef>
                <a:spcPct val="0"/>
              </a:spcBef>
              <a:spcAft>
                <a:spcPct val="0"/>
              </a:spcAft>
              <a:buFont typeface="Arial" panose="020B0604020202020204" pitchFamily="34" charset="0"/>
              <a:buChar char="•"/>
              <a:defRPr/>
            </a:pPr>
            <a:r>
              <a:rPr lang="en-AU" sz="1400" b="0" u="none" dirty="0">
                <a:solidFill>
                  <a:prstClr val="black"/>
                </a:solidFill>
                <a:cs typeface="Arial" panose="020B0604020202020204" pitchFamily="34" charset="0"/>
              </a:rPr>
              <a:t>You must either click the </a:t>
            </a:r>
            <a:r>
              <a:rPr lang="en-AU" sz="1400" dirty="0">
                <a:solidFill>
                  <a:prstClr val="black"/>
                </a:solidFill>
                <a:cs typeface="Arial" panose="020B0604020202020204" pitchFamily="34" charset="0"/>
              </a:rPr>
              <a:t>“save &amp; resume later” or complete all the fields on the page and click “next” to save your progress.</a:t>
            </a:r>
          </a:p>
          <a:p>
            <a:pPr marL="285750" lvl="0" indent="-285750" defTabSz="609585" eaLnBrk="0" fontAlgn="base" hangingPunct="0">
              <a:spcBef>
                <a:spcPct val="0"/>
              </a:spcBef>
              <a:spcAft>
                <a:spcPct val="0"/>
              </a:spcAft>
              <a:buFont typeface="Arial" panose="020B0604020202020204" pitchFamily="34" charset="0"/>
              <a:buChar char="•"/>
              <a:defRPr/>
            </a:pPr>
            <a:r>
              <a:rPr lang="en-AU" sz="1400" dirty="0">
                <a:solidFill>
                  <a:prstClr val="black"/>
                </a:solidFill>
                <a:cs typeface="Arial" panose="020B0604020202020204" pitchFamily="34" charset="0"/>
              </a:rPr>
              <a:t>If you click the “save &amp; resume later” option, you will get a confirmation email.</a:t>
            </a:r>
          </a:p>
          <a:p>
            <a:pPr marL="285750" lvl="0" indent="-285750" defTabSz="609585" eaLnBrk="0" fontAlgn="base" hangingPunct="0">
              <a:spcBef>
                <a:spcPct val="0"/>
              </a:spcBef>
              <a:spcAft>
                <a:spcPct val="0"/>
              </a:spcAft>
              <a:buFont typeface="Arial" panose="020B0604020202020204" pitchFamily="34" charset="0"/>
              <a:buChar char="•"/>
              <a:defRPr/>
            </a:pPr>
            <a:r>
              <a:rPr kumimoji="0" lang="en-AU" sz="1400" b="0" u="none" strike="noStrike" kern="1200" cap="none" spc="0" normalizeH="0" baseline="0" noProof="0" dirty="0">
                <a:ln>
                  <a:noFill/>
                </a:ln>
                <a:solidFill>
                  <a:prstClr val="black"/>
                </a:solidFill>
                <a:effectLst/>
                <a:uLnTx/>
                <a:uFillTx/>
                <a:ea typeface="+mn-ea"/>
                <a:cs typeface="Arial" panose="020B0604020202020204" pitchFamily="34" charset="0"/>
              </a:rPr>
              <a:t>Make sure you </a:t>
            </a:r>
            <a:r>
              <a:rPr lang="en-AU" sz="1400" dirty="0">
                <a:solidFill>
                  <a:prstClr val="black"/>
                </a:solidFill>
                <a:cs typeface="Arial" panose="020B0604020202020204" pitchFamily="34" charset="0"/>
              </a:rPr>
              <a:t>save your progress after entering any important information or making big changes.</a:t>
            </a:r>
          </a:p>
          <a:p>
            <a:pPr marL="285750" lvl="0" indent="-285750" defTabSz="609585" eaLnBrk="0" fontAlgn="base" hangingPunct="0">
              <a:spcBef>
                <a:spcPct val="0"/>
              </a:spcBef>
              <a:spcAft>
                <a:spcPct val="0"/>
              </a:spcAft>
              <a:buFont typeface="Arial" panose="020B0604020202020204" pitchFamily="34" charset="0"/>
              <a:buChar char="•"/>
              <a:defRPr/>
            </a:pPr>
            <a:r>
              <a:rPr lang="en-AU" sz="1400" dirty="0">
                <a:solidFill>
                  <a:prstClr val="black"/>
                </a:solidFill>
                <a:cs typeface="Arial" panose="020B0604020202020204" pitchFamily="34" charset="0"/>
              </a:rPr>
              <a:t>Avoid starting new or multiple applications. </a:t>
            </a:r>
            <a:endParaRPr kumimoji="0" lang="en-AU" sz="1400" b="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nvGrpSpPr>
          <p:cNvPr id="6" name="Group 5" descr="Screenshot of the 'Privacy Collection Notice' page on the Grants Gateway application form. ">
            <a:extLst>
              <a:ext uri="{FF2B5EF4-FFF2-40B4-BE49-F238E27FC236}">
                <a16:creationId xmlns:a16="http://schemas.microsoft.com/office/drawing/2014/main" id="{726344A5-CA0A-D5F1-CB7C-F551CE6ACFD3}"/>
              </a:ext>
            </a:extLst>
          </p:cNvPr>
          <p:cNvGrpSpPr/>
          <p:nvPr/>
        </p:nvGrpSpPr>
        <p:grpSpPr>
          <a:xfrm>
            <a:off x="464259" y="4188591"/>
            <a:ext cx="7460541" cy="2055403"/>
            <a:chOff x="208849" y="3071973"/>
            <a:chExt cx="9150820" cy="2521080"/>
          </a:xfrm>
        </p:grpSpPr>
        <p:pic>
          <p:nvPicPr>
            <p:cNvPr id="4" name="Picture 3" descr="Screenshot of an online application form for the Premier's Spirit of Anzac Prize. The form displays a navigation bar with tabs for Privacy Collection Notice, Application, Eligibility, School Details, Applicant, Attachments, and Review, with the Privacy Collection Notice section currently active.">
              <a:extLst>
                <a:ext uri="{FF2B5EF4-FFF2-40B4-BE49-F238E27FC236}">
                  <a16:creationId xmlns:a16="http://schemas.microsoft.com/office/drawing/2014/main" id="{C08BFA37-0C41-C732-F89B-565F3B9222A8}"/>
                </a:ext>
              </a:extLst>
            </p:cNvPr>
            <p:cNvPicPr>
              <a:picLocks noChangeAspect="1"/>
            </p:cNvPicPr>
            <p:nvPr/>
          </p:nvPicPr>
          <p:blipFill>
            <a:blip r:embed="rId2"/>
            <a:stretch>
              <a:fillRect/>
            </a:stretch>
          </p:blipFill>
          <p:spPr>
            <a:xfrm>
              <a:off x="208849" y="3071973"/>
              <a:ext cx="9150820" cy="2521080"/>
            </a:xfrm>
            <a:prstGeom prst="rect">
              <a:avLst/>
            </a:prstGeom>
          </p:spPr>
        </p:pic>
        <p:sp>
          <p:nvSpPr>
            <p:cNvPr id="5" name="Rectangle 4">
              <a:extLst>
                <a:ext uri="{FF2B5EF4-FFF2-40B4-BE49-F238E27FC236}">
                  <a16:creationId xmlns:a16="http://schemas.microsoft.com/office/drawing/2014/main" id="{5AA083FD-892F-278C-7DDF-30198220185C}"/>
                </a:ext>
              </a:extLst>
            </p:cNvPr>
            <p:cNvSpPr/>
            <p:nvPr/>
          </p:nvSpPr>
          <p:spPr>
            <a:xfrm>
              <a:off x="7010224" y="4151620"/>
              <a:ext cx="1709233" cy="692524"/>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169077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C366-EB4B-4E6C-BF1A-9F0544939618}"/>
              </a:ext>
            </a:extLst>
          </p:cNvPr>
          <p:cNvSpPr>
            <a:spLocks noGrp="1"/>
          </p:cNvSpPr>
          <p:nvPr>
            <p:ph type="title"/>
          </p:nvPr>
        </p:nvSpPr>
        <p:spPr/>
        <p:txBody>
          <a:bodyPr/>
          <a:lstStyle/>
          <a:p>
            <a:r>
              <a:rPr lang="en-US" dirty="0"/>
              <a:t>H</a:t>
            </a:r>
            <a:r>
              <a:rPr lang="en-AU" dirty="0"/>
              <a:t>ow to reset your password steps 1 and 2</a:t>
            </a:r>
          </a:p>
        </p:txBody>
      </p:sp>
      <p:grpSp>
        <p:nvGrpSpPr>
          <p:cNvPr id="7" name="Group 6" descr="Step 1: If you have forgotten your password click &quot;Forgot password&quot;. &#10;Step 2: Enter your username (email address) and click &quot;Reset password&quot;. ">
            <a:extLst>
              <a:ext uri="{FF2B5EF4-FFF2-40B4-BE49-F238E27FC236}">
                <a16:creationId xmlns:a16="http://schemas.microsoft.com/office/drawing/2014/main" id="{1459A41C-F000-209C-82FA-F9EE34AB3122}"/>
              </a:ext>
            </a:extLst>
          </p:cNvPr>
          <p:cNvGrpSpPr/>
          <p:nvPr/>
        </p:nvGrpSpPr>
        <p:grpSpPr>
          <a:xfrm>
            <a:off x="508816" y="1594446"/>
            <a:ext cx="11174368" cy="4548165"/>
            <a:chOff x="508816" y="1594446"/>
            <a:chExt cx="11174368" cy="4548165"/>
          </a:xfrm>
        </p:grpSpPr>
        <p:pic>
          <p:nvPicPr>
            <p:cNvPr id="14" name="Picture 13" descr="Screenshot of a login page for Victoria State Government's Grants Gateway, related to Department of Families, Fairness, and Housing. It shows a failed login attempt message in red, fields for email and password, a teal &quot;Log in&quot; button, and links for password recovery and new user registration.&#10;">
              <a:extLst>
                <a:ext uri="{FF2B5EF4-FFF2-40B4-BE49-F238E27FC236}">
                  <a16:creationId xmlns:a16="http://schemas.microsoft.com/office/drawing/2014/main" id="{774349AD-C53A-2B05-4600-EB472BD5DD76}"/>
                </a:ext>
              </a:extLst>
            </p:cNvPr>
            <p:cNvPicPr>
              <a:picLocks noChangeAspect="1"/>
            </p:cNvPicPr>
            <p:nvPr/>
          </p:nvPicPr>
          <p:blipFill>
            <a:blip r:embed="rId2"/>
            <a:stretch>
              <a:fillRect/>
            </a:stretch>
          </p:blipFill>
          <p:spPr>
            <a:xfrm>
              <a:off x="2832331" y="2036187"/>
              <a:ext cx="3028365" cy="4106424"/>
            </a:xfrm>
            <a:prstGeom prst="rect">
              <a:avLst/>
            </a:prstGeom>
            <a:ln>
              <a:noFill/>
            </a:ln>
            <a:effectLst>
              <a:outerShdw blurRad="292100" dist="139700" dir="2700000" algn="tl" rotWithShape="0">
                <a:srgbClr val="333333">
                  <a:alpha val="65000"/>
                </a:srgbClr>
              </a:outerShdw>
            </a:effectLst>
          </p:spPr>
        </p:pic>
        <p:pic>
          <p:nvPicPr>
            <p:cNvPr id="18" name="Picture 17" descr="Screenshot of a password reset page for Grants Gateway by Victoria State Government Department of Families, Fairness and Housing. Features a username input field, a teal &quot;Reset Password&quot; button, and instructions for receiving password reset emails or contacting support.">
              <a:extLst>
                <a:ext uri="{FF2B5EF4-FFF2-40B4-BE49-F238E27FC236}">
                  <a16:creationId xmlns:a16="http://schemas.microsoft.com/office/drawing/2014/main" id="{EA787438-8BA8-C181-2A41-B3FA52012EC1}"/>
                </a:ext>
              </a:extLst>
            </p:cNvPr>
            <p:cNvPicPr>
              <a:picLocks noChangeAspect="1"/>
            </p:cNvPicPr>
            <p:nvPr/>
          </p:nvPicPr>
          <p:blipFill rotWithShape="1">
            <a:blip r:embed="rId3"/>
            <a:srcRect l="3891" t="5918" r="4549" b="5919"/>
            <a:stretch/>
          </p:blipFill>
          <p:spPr>
            <a:xfrm>
              <a:off x="5967957" y="2036187"/>
              <a:ext cx="3026257" cy="4106424"/>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F7F89FC2-BEC1-E486-836B-75AB4B85F31B}"/>
                </a:ext>
              </a:extLst>
            </p:cNvPr>
            <p:cNvGrpSpPr/>
            <p:nvPr/>
          </p:nvGrpSpPr>
          <p:grpSpPr>
            <a:xfrm>
              <a:off x="508816" y="1594446"/>
              <a:ext cx="3496026" cy="4198447"/>
              <a:chOff x="508816" y="1594446"/>
              <a:chExt cx="3496026" cy="4198447"/>
            </a:xfrm>
          </p:grpSpPr>
          <p:sp>
            <p:nvSpPr>
              <p:cNvPr id="15" name="TextBox 14">
                <a:extLst>
                  <a:ext uri="{FF2B5EF4-FFF2-40B4-BE49-F238E27FC236}">
                    <a16:creationId xmlns:a16="http://schemas.microsoft.com/office/drawing/2014/main" id="{FF065C3F-BBE4-8652-EF93-A23665BDCD7E}"/>
                  </a:ext>
                </a:extLst>
              </p:cNvPr>
              <p:cNvSpPr txBox="1"/>
              <p:nvPr/>
            </p:nvSpPr>
            <p:spPr>
              <a:xfrm>
                <a:off x="508816" y="1594446"/>
                <a:ext cx="2216254" cy="1323439"/>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1</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If you have forgotten your password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“Forgot Password”</a:t>
                </a:r>
              </a:p>
            </p:txBody>
          </p:sp>
          <p:cxnSp>
            <p:nvCxnSpPr>
              <p:cNvPr id="17" name="Connector: Elbow 16" descr="Elbow arrow pointing to the 'forgot password' button on the Grants Gateway login screen. ">
                <a:extLst>
                  <a:ext uri="{FF2B5EF4-FFF2-40B4-BE49-F238E27FC236}">
                    <a16:creationId xmlns:a16="http://schemas.microsoft.com/office/drawing/2014/main" id="{463DD146-E769-7173-421F-5795D76F2843}"/>
                  </a:ext>
                </a:extLst>
              </p:cNvPr>
              <p:cNvCxnSpPr>
                <a:cxnSpLocks/>
                <a:stCxn id="15" idx="2"/>
                <a:endCxn id="16" idx="1"/>
              </p:cNvCxnSpPr>
              <p:nvPr/>
            </p:nvCxnSpPr>
            <p:spPr>
              <a:xfrm rot="16200000" flipH="1">
                <a:off x="869544" y="3665283"/>
                <a:ext cx="2710187" cy="1215389"/>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descr="Rectangle surrounding the 'forgot password' button on the Grants Gateway login screen. ">
                <a:extLst>
                  <a:ext uri="{FF2B5EF4-FFF2-40B4-BE49-F238E27FC236}">
                    <a16:creationId xmlns:a16="http://schemas.microsoft.com/office/drawing/2014/main" id="{A498F9A5-D1E9-DA71-500F-835F690DFD5F}"/>
                  </a:ext>
                </a:extLst>
              </p:cNvPr>
              <p:cNvSpPr/>
              <p:nvPr/>
            </p:nvSpPr>
            <p:spPr>
              <a:xfrm>
                <a:off x="2832332" y="5463250"/>
                <a:ext cx="1172510" cy="329643"/>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grpSp>
        <p:grpSp>
          <p:nvGrpSpPr>
            <p:cNvPr id="6" name="Group 5">
              <a:extLst>
                <a:ext uri="{FF2B5EF4-FFF2-40B4-BE49-F238E27FC236}">
                  <a16:creationId xmlns:a16="http://schemas.microsoft.com/office/drawing/2014/main" id="{8B694900-5C25-A79E-EBA8-AC4ADBCB892C}"/>
                </a:ext>
              </a:extLst>
            </p:cNvPr>
            <p:cNvGrpSpPr/>
            <p:nvPr/>
          </p:nvGrpSpPr>
          <p:grpSpPr>
            <a:xfrm>
              <a:off x="6718531" y="1766133"/>
              <a:ext cx="4964653" cy="3693762"/>
              <a:chOff x="6701418" y="1769488"/>
              <a:chExt cx="4964653" cy="3693762"/>
            </a:xfrm>
          </p:grpSpPr>
          <p:sp>
            <p:nvSpPr>
              <p:cNvPr id="19" name="TextBox 18">
                <a:extLst>
                  <a:ext uri="{FF2B5EF4-FFF2-40B4-BE49-F238E27FC236}">
                    <a16:creationId xmlns:a16="http://schemas.microsoft.com/office/drawing/2014/main" id="{969F532D-DB40-0EEA-36D5-BD426F2F1342}"/>
                  </a:ext>
                </a:extLst>
              </p:cNvPr>
              <p:cNvSpPr txBox="1"/>
              <p:nvPr/>
            </p:nvSpPr>
            <p:spPr>
              <a:xfrm>
                <a:off x="9484044" y="1769488"/>
                <a:ext cx="2182027" cy="1323439"/>
              </a:xfrm>
              <a:prstGeom prst="rect">
                <a:avLst/>
              </a:prstGeom>
              <a:ln w="3810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1" i="0" u="none" strike="noStrike" kern="1200" cap="none" spc="0" normalizeH="0" baseline="0" noProof="0" dirty="0">
                    <a:ln>
                      <a:noFill/>
                    </a:ln>
                    <a:solidFill>
                      <a:prstClr val="black"/>
                    </a:solidFill>
                    <a:effectLst/>
                    <a:uLnTx/>
                    <a:uFillTx/>
                    <a:ea typeface="+mn-ea"/>
                    <a:cs typeface="+mn-cs"/>
                  </a:rPr>
                  <a:t>Step 2</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Enter your username </a:t>
                </a:r>
                <a:r>
                  <a:rPr lang="en-AU" sz="1600" dirty="0">
                    <a:solidFill>
                      <a:prstClr val="black"/>
                    </a:solidFill>
                  </a:rPr>
                  <a:t>(</a:t>
                </a:r>
                <a:r>
                  <a:rPr kumimoji="0" lang="en-AU" sz="1600" b="0" i="0" u="none" strike="noStrike" kern="1200" cap="none" spc="0" normalizeH="0" baseline="0" noProof="0" dirty="0">
                    <a:ln>
                      <a:noFill/>
                    </a:ln>
                    <a:solidFill>
                      <a:prstClr val="black"/>
                    </a:solidFill>
                    <a:effectLst/>
                    <a:uLnTx/>
                    <a:uFillTx/>
                    <a:ea typeface="+mn-ea"/>
                    <a:cs typeface="+mn-cs"/>
                  </a:rPr>
                  <a:t>email address) and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prstClr val="black"/>
                    </a:solidFill>
                    <a:effectLst/>
                    <a:uLnTx/>
                    <a:uFillTx/>
                    <a:ea typeface="+mn-ea"/>
                    <a:cs typeface="+mn-cs"/>
                  </a:rPr>
                  <a:t>click “Reset Password”</a:t>
                </a:r>
              </a:p>
            </p:txBody>
          </p:sp>
          <p:sp>
            <p:nvSpPr>
              <p:cNvPr id="20" name="Rectangle 19" descr="Rectangle surrounding the 'reset password' button on the Grants Gateway password reset page. ">
                <a:extLst>
                  <a:ext uri="{FF2B5EF4-FFF2-40B4-BE49-F238E27FC236}">
                    <a16:creationId xmlns:a16="http://schemas.microsoft.com/office/drawing/2014/main" id="{1AFDBFF4-1A22-E840-8325-D75D440649C3}"/>
                  </a:ext>
                </a:extLst>
              </p:cNvPr>
              <p:cNvSpPr/>
              <p:nvPr/>
            </p:nvSpPr>
            <p:spPr>
              <a:xfrm>
                <a:off x="6701418" y="5164910"/>
                <a:ext cx="1786517" cy="298340"/>
              </a:xfrm>
              <a:prstGeom prst="rect">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ea typeface="+mn-ea"/>
                  <a:cs typeface="+mn-cs"/>
                </a:endParaRPr>
              </a:p>
            </p:txBody>
          </p:sp>
          <p:cxnSp>
            <p:nvCxnSpPr>
              <p:cNvPr id="21" name="Connector: Elbow 20" descr="Arrow pointing to the 'Reset password' button on the Grants Gateway password reset page. ">
                <a:extLst>
                  <a:ext uri="{FF2B5EF4-FFF2-40B4-BE49-F238E27FC236}">
                    <a16:creationId xmlns:a16="http://schemas.microsoft.com/office/drawing/2014/main" id="{A24A58AF-23F7-B52E-2AB2-32B2949A3828}"/>
                  </a:ext>
                </a:extLst>
              </p:cNvPr>
              <p:cNvCxnSpPr>
                <a:cxnSpLocks/>
                <a:stCxn id="19" idx="2"/>
                <a:endCxn id="20" idx="3"/>
              </p:cNvCxnSpPr>
              <p:nvPr/>
            </p:nvCxnSpPr>
            <p:spPr>
              <a:xfrm rot="5400000">
                <a:off x="8420921" y="3159942"/>
                <a:ext cx="2221153" cy="2087123"/>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6905975"/>
      </p:ext>
    </p:extLst>
  </p:cSld>
  <p:clrMapOvr>
    <a:masterClrMapping/>
  </p:clrMapOvr>
</p:sld>
</file>

<file path=ppt/theme/theme1.xml><?xml version="1.0" encoding="utf-8"?>
<a:theme xmlns:a="http://schemas.openxmlformats.org/drawingml/2006/main" name="SOAP 16:9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2 Purple 2602 for Office 2007 and 2010.pot [Compatibility Mode]" id="{889D8997-ACF2-448B-843B-094B9ADA1850}" vid="{6EC813B2-9105-4DB7-B337-4522BDB9C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Arial Black</vt:lpstr>
      <vt:lpstr>Calibri</vt:lpstr>
      <vt:lpstr>Courier New</vt:lpstr>
      <vt:lpstr>SOAP 16:9 presentation</vt:lpstr>
      <vt:lpstr>How to use the Grants Gateway –  Premier’s Spirit of Anzac Prize</vt:lpstr>
      <vt:lpstr>How to set up a new account steps 1-7</vt:lpstr>
      <vt:lpstr>How to set up a new account steps 8 and 9</vt:lpstr>
      <vt:lpstr>How to set up a new account step 10</vt:lpstr>
      <vt:lpstr>How to set up a new account steps 11-14</vt:lpstr>
      <vt:lpstr>How to log in</vt:lpstr>
      <vt:lpstr>How to create a new application</vt:lpstr>
      <vt:lpstr>How to create save an application and access drafts</vt:lpstr>
      <vt:lpstr>How to reset your password steps 1 and 2</vt:lpstr>
      <vt:lpstr>How to reset your password steps 3 and 4</vt:lpstr>
      <vt:lpstr>How to reset your password steps 5-8</vt:lpstr>
    </vt:vector>
  </TitlesOfParts>
  <Manager/>
  <Company>Victoria State Government, Department of Families, Fairness and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Premier's Spirit of Anzac Prize 2026 How to use the Grants Gateway</dc:title>
  <dc:subject>Premier's Spirit of Anzac Prize 2026 How to use the Grants Gateway</dc:subject>
  <dc:creator>Office of Veterans</dc:creator>
  <cp:keywords>Spirit of Anzac Prize, SOAP, how to use Grants Gateway, how to apply for Spirit of Anzac Prize, Grants Gateway guide </cp:keywords>
  <cp:revision>1</cp:revision>
  <dcterms:created xsi:type="dcterms:W3CDTF">2026-02-24T00:37:23Z</dcterms:created>
  <dcterms:modified xsi:type="dcterms:W3CDTF">2026-02-26T04:56:33Z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df5488-3066-4b6c-8fea-9472b8a1f34c_Enabled">
    <vt:lpwstr>true</vt:lpwstr>
  </property>
  <property fmtid="{D5CDD505-2E9C-101B-9397-08002B2CF9AE}" pid="3" name="MSIP_Label_efdf5488-3066-4b6c-8fea-9472b8a1f34c_SetDate">
    <vt:lpwstr>2026-02-26T04:52:38Z</vt:lpwstr>
  </property>
  <property fmtid="{D5CDD505-2E9C-101B-9397-08002B2CF9AE}" pid="4" name="MSIP_Label_efdf5488-3066-4b6c-8fea-9472b8a1f34c_Method">
    <vt:lpwstr>Privileged</vt:lpwstr>
  </property>
  <property fmtid="{D5CDD505-2E9C-101B-9397-08002B2CF9AE}" pid="5" name="MSIP_Label_efdf5488-3066-4b6c-8fea-9472b8a1f34c_Name">
    <vt:lpwstr>efdf5488-3066-4b6c-8fea-9472b8a1f34c</vt:lpwstr>
  </property>
  <property fmtid="{D5CDD505-2E9C-101B-9397-08002B2CF9AE}" pid="6" name="MSIP_Label_efdf5488-3066-4b6c-8fea-9472b8a1f34c_SiteId">
    <vt:lpwstr>c0e0601f-0fac-449c-9c88-a104c4eb9f28</vt:lpwstr>
  </property>
  <property fmtid="{D5CDD505-2E9C-101B-9397-08002B2CF9AE}" pid="7" name="MSIP_Label_efdf5488-3066-4b6c-8fea-9472b8a1f34c_ActionId">
    <vt:lpwstr>221b5f69-593f-498d-b33b-c676170b3138</vt:lpwstr>
  </property>
  <property fmtid="{D5CDD505-2E9C-101B-9397-08002B2CF9AE}" pid="8" name="MSIP_Label_efdf5488-3066-4b6c-8fea-9472b8a1f34c_ContentBits">
    <vt:lpwstr>0</vt:lpwstr>
  </property>
  <property fmtid="{D5CDD505-2E9C-101B-9397-08002B2CF9AE}" pid="9" name="MSIP_Label_efdf5488-3066-4b6c-8fea-9472b8a1f34c_Tag">
    <vt:lpwstr>10, 0, 1, 1</vt:lpwstr>
  </property>
</Properties>
</file>